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1" r:id="rId1"/>
  </p:sldMasterIdLst>
  <p:sldIdLst>
    <p:sldId id="262" r:id="rId2"/>
    <p:sldId id="263" r:id="rId3"/>
    <p:sldId id="264" r:id="rId4"/>
    <p:sldId id="258" r:id="rId5"/>
    <p:sldId id="260" r:id="rId6"/>
    <p:sldId id="256" r:id="rId7"/>
    <p:sldId id="265" r:id="rId8"/>
    <p:sldId id="268" r:id="rId9"/>
    <p:sldId id="257" r:id="rId10"/>
    <p:sldId id="266" r:id="rId11"/>
    <p:sldId id="259" r:id="rId12"/>
    <p:sldId id="267" r:id="rId13"/>
    <p:sldId id="269" r:id="rId14"/>
    <p:sldId id="270" r:id="rId15"/>
    <p:sldId id="271" r:id="rId16"/>
    <p:sldId id="272" r:id="rId17"/>
    <p:sldId id="273" r:id="rId18"/>
    <p:sldId id="278" r:id="rId19"/>
    <p:sldId id="275" r:id="rId20"/>
    <p:sldId id="276" r:id="rId21"/>
    <p:sldId id="277" r:id="rId2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7"/>
    <p:restoredTop sz="93980"/>
  </p:normalViewPr>
  <p:slideViewPr>
    <p:cSldViewPr snapToGrid="0">
      <p:cViewPr varScale="1">
        <p:scale>
          <a:sx n="96" d="100"/>
          <a:sy n="96"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10:36:26.070"/>
    </inkml:context>
    <inkml:brush xml:id="br0">
      <inkml:brushProperty name="width" value="0.05" units="cm"/>
      <inkml:brushProperty name="height" value="0.05" units="cm"/>
      <inkml:brushProperty name="color" value="#008C3A"/>
    </inkml:brush>
  </inkml:definitions>
  <inkml:trace contextRef="#ctx0" brushRef="#br0">0 11538 24575,'21'0'0,"44"0"0,1 0 0,12 1 0,-5 1 0,7 1 0,3 2 0,-7 2 0,3 1 0,2 2 0,2 2-559,7 3 0,2 3 0,2 2 0,-1 2 559,-16-2 0,1 3 0,0 1 0,-1 2 0,0 1-328,0 2 1,0 2 0,0 1 0,-2 2 0,-1 1 327,-1 1 0,-2 2 0,0 0 0,-2 3 0,-2 0 0,13 11 0,-3 2 0,-2 3 0,-4 1-295,-5-1 1,-4 2-1,-2 2 1,-4 1 294,-7-2 0,-3 1 0,-4 2 0,-4 0 0,5 16 0,-6 1 0,-6 0-121,-6-3 0,-6 0 0,-6-1 121,-7-4 0,-6 0 0,-8-1 0,-6-2 0,-9 0 0,-6-2 0,-9 0 0,-9-1 0,-5-5 121,-13 1 0,-7-4 1,-4-5-122,13-13 0,-3-3 0,-2-3 0,-1-3 0,-5-3 0,-2-2 0,-2-3 0,-1-4 48,-5-2 1,-1-3-1,-2-4 1,-1-7-49,-9-7 0,-2-7 0,0-7 0,-1-6-263,16-2 0,-1-4 0,1-6 1,1-4-1,2-5 263,11 0 0,0-3 0,1-5 0,2-3 0,3-3 0,3-4-496,0-7 1,2-6 0,2-3 0,5-3-1,2-4 1,5-1 495,8 5 0,3-2 0,3-3 0,3-1 0,4-3 0,2-1 0,4-1-326,3 5 0,3-2 0,3-1 1,3-2-1,3 0 0,2-2 1,3 1-1,4-1 326,2 5 0,2-1 0,4 0 0,2-2 0,3 1 0,2-1 0,2 1 0,2 0 0,2 0-222,0 6 1,2-1 0,3 0 0,1 1 0,2-1 0,2 1 0,2 0 0,1 1 0,2 0 0,2 1 221,-1 5 0,2 1 0,1 0 0,2 0 0,2 1 0,1 0 0,1 1 0,1 0 0,1 1 0,2 1 0,0 0-127,2-1 0,2 1 0,1 1 0,1 0 0,2 0 0,0 1 0,2 1 0,0 1 0,0 0 0,2 1 0,-1 1 127,2 1 0,0 0 0,1 1 0,1 0 0,0 2 0,2 0 0,-1 0 0,2 2 0,-1 0 0,1 2 0,1 0-64,-2 1 1,2 2 0,0 0 0,0 1 0,1 1 0,1 0-1,-1 1 1,1 2 0,0 0 0,0 2 0,1 0 63,4-1 0,1 0 0,0 2 0,0 0 0,0 2 0,1 1 0,0 1 0,-1 1 0,1 2 0,-1 1 13,5-1 1,0 2 0,0 1-1,0 1 1,0 2 0,0 1-1,-1 1 1,0 3 0,-1 0-14,2 2 0,0 1 0,0 2 0,-1 1 0,-1 2 0,0 2 0,-1 1 0,-1 2 163,4 0 0,0 2 0,-1 2 1,-1 2-1,-1 1 0,0 2 1,-2 1-164,5 2 0,-1 2 0,-2 1 0,0 2 0,-2 3 0,-2 1 416,7 4 1,-3 2 0,-1 2 0,-2 3 0,-3 1-417,10 4 0,-4 2 0,-2 4 0,-6 2 1244,6 9 1,-6 4 0,-7 2-1245,7 14 0,-12 2 1988,-23-14 0,-9 0-1988,1 26 3025,-55-18-3025,-62-12 0,8-22 0,-12-6 0,12-4 0,-6-3 0,-4-3-128,8-4 0,-2-1 0,-4-3 1,-1-3 127,7-2 0,-2-2 0,-2-2 0,-1-2 0,0-2-607,-8-4 0,-2-2 1,0-3-1,-1-1 0,-1-3 607,10 2 0,-1-2 0,-1-1 0,0-2 0,0 0 0,1-1 0,0-1 0,0-1 0,1 0 0,-1-2 0,1 0 0,0-2 0,-1-1 0,0-1 0,-1-1 0,2-1 0,0-1 0,2-1 0,0-2 0,2 0 0,0-1 0,1-2 0,2-1 0,1-3 0,2-1 0,0-2 0,2-3 0,2 0 0,1-3 0,4-1 0,2 0 0,2-2 0,1-1 0,4-2 0,3-2 0,3-1 0,6 0 0,3-2 0,3-2 0,3-1 0,3-2 0,3-1 0,2-3 0,3-3 0,3 0 0,3-2 0,4 0 0,5-1 0,3 0 0,4 0 0,5-2 0,2 1 0,4-1 0,3 1 0,3-4 0,4 0 0,2 0 0,5 0 0,2 1 0,4 1-453,-2 14 1,2 0-1,4 1 1,1 1-1,3 1 1,2 1-1,2 1 453,4-1 0,2 2 0,3 1 0,2 1 0,1 1 0,1 1 0,1 1 0,0 1 0,1 1 0,2 1 0,0 1 0,2 1 0,-1 1 0,1 1 0,9-8 0,1 2 0,1 1 0,1 1 0,-2 2 0,1 2-240,-7 6 0,0 2 1,0 1-1,0 1 1,-1 3-1,-2 1 240,21-11 0,-1 2 0,-3 4 0,-2 3 412,6-3 1,-3 4 0,-5 6-413,4 1 0,-9 6 1248,-22 13 1,-7 6-1249,2 3 3785,-31 12-3785,-8 3 0,-12 0 0,-10 0 2482,-7 0-2482,-29 0 114,-20 0-114,23 1 0,-3 1 0,-6 0 0,-2 2 0,-1 0 0,0 1 0,4 1 0,2-1 0,-38 3 0,27-4 0,34-2 0,14-2 0,22 0 0,12 0 0,27 0 0,36-4 0,-25 0 0,4 0 0,7-1 0,3 1 0,2-1 0,1 0 0,-6 3 0,-1 0 0,-8 1 0,-3 1 0,28 0 0,-32 0 0,-25 0 0,-13 1 0,-7 1 0,-4 1 0,0 2 0,0-1 0,0 1 0,-1-2 0,-1 1 0,-3 3 0,1-4 0,-4 2 0,4-5 0,0 2 0,-5 8 0,-9 13 0,-19 28 0,-15 19 0,20-27 0,-1 1 0,-1 3 0,0-2 0,4-3 0,0-2 0,-20 34 0,16-14 0,13-8 0,9-2 0,5-4 0,4 0 0,2-5 0,1-8 0,0-7 0,0-14 0,0-3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1C56-8A72-4858-851C-F15B634C74F2}"/>
              </a:ext>
            </a:extLst>
          </p:cNvPr>
          <p:cNvSpPr>
            <a:spLocks noGrp="1"/>
          </p:cNvSpPr>
          <p:nvPr>
            <p:ph type="ctrTitle"/>
          </p:nvPr>
        </p:nvSpPr>
        <p:spPr>
          <a:xfrm>
            <a:off x="1485900" y="1122362"/>
            <a:ext cx="8609322" cy="3744209"/>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1834EB-45A5-426C-824A-8F07CA8F6DBE}"/>
              </a:ext>
            </a:extLst>
          </p:cNvPr>
          <p:cNvSpPr>
            <a:spLocks noGrp="1"/>
          </p:cNvSpPr>
          <p:nvPr>
            <p:ph type="subTitle" idx="1"/>
          </p:nvPr>
        </p:nvSpPr>
        <p:spPr>
          <a:xfrm>
            <a:off x="1485900" y="5230134"/>
            <a:ext cx="4610100" cy="942065"/>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3D55F2-5374-4778-B1EE-98996792D07B}"/>
              </a:ext>
            </a:extLst>
          </p:cNvPr>
          <p:cNvSpPr>
            <a:spLocks noGrp="1"/>
          </p:cNvSpPr>
          <p:nvPr>
            <p:ph type="dt" sz="half" idx="10"/>
          </p:nvPr>
        </p:nvSpPr>
        <p:spPr/>
        <p:txBody>
          <a:bodyPr/>
          <a:lstStyle/>
          <a:p>
            <a:fld id="{8C1E1FAD-7351-4908-963A-08EA8E4AB7A0}" type="datetimeFigureOut">
              <a:rPr lang="en-US" smtClean="0"/>
              <a:t>9/18/23</a:t>
            </a:fld>
            <a:endParaRPr lang="en-US"/>
          </a:p>
        </p:txBody>
      </p:sp>
      <p:sp>
        <p:nvSpPr>
          <p:cNvPr id="5" name="Footer Placeholder 4">
            <a:extLst>
              <a:ext uri="{FF2B5EF4-FFF2-40B4-BE49-F238E27FC236}">
                <a16:creationId xmlns:a16="http://schemas.microsoft.com/office/drawing/2014/main" id="{944044F8-E727-4D63-B6D6-26482F83D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41F76-D956-4205-AD99-E91FD5FCC027}"/>
              </a:ext>
            </a:extLst>
          </p:cNvPr>
          <p:cNvSpPr>
            <a:spLocks noGrp="1"/>
          </p:cNvSpPr>
          <p:nvPr>
            <p:ph type="sldNum" sz="quarter" idx="12"/>
          </p:nvPr>
        </p:nvSpPr>
        <p:spPr/>
        <p:txBody>
          <a:bodyPr/>
          <a:lstStyle/>
          <a:p>
            <a:fld id="{1CF2D47E-0AF1-4C27-801F-64E3E5BF7F72}" type="slidenum">
              <a:rPr lang="en-US" smtClean="0"/>
              <a:t>‹nr.›</a:t>
            </a:fld>
            <a:endParaRPr lang="en-US"/>
          </a:p>
        </p:txBody>
      </p:sp>
    </p:spTree>
    <p:extLst>
      <p:ext uri="{BB962C8B-B14F-4D97-AF65-F5344CB8AC3E}">
        <p14:creationId xmlns:p14="http://schemas.microsoft.com/office/powerpoint/2010/main" val="1659419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6D4F-1C6D-40FB-9A92-C86C4E15C0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67BDDB-F95B-4041-AA53-71BBCB26D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77052-C8EA-459E-9E10-8EE28C50E166}"/>
              </a:ext>
            </a:extLst>
          </p:cNvPr>
          <p:cNvSpPr>
            <a:spLocks noGrp="1"/>
          </p:cNvSpPr>
          <p:nvPr>
            <p:ph type="dt" sz="half" idx="10"/>
          </p:nvPr>
        </p:nvSpPr>
        <p:spPr/>
        <p:txBody>
          <a:bodyPr/>
          <a:lstStyle/>
          <a:p>
            <a:fld id="{8C1E1FAD-7351-4908-963A-08EA8E4AB7A0}" type="datetimeFigureOut">
              <a:rPr lang="en-US" smtClean="0"/>
              <a:t>9/18/23</a:t>
            </a:fld>
            <a:endParaRPr lang="en-US"/>
          </a:p>
        </p:txBody>
      </p:sp>
      <p:sp>
        <p:nvSpPr>
          <p:cNvPr id="5" name="Footer Placeholder 4">
            <a:extLst>
              <a:ext uri="{FF2B5EF4-FFF2-40B4-BE49-F238E27FC236}">
                <a16:creationId xmlns:a16="http://schemas.microsoft.com/office/drawing/2014/main" id="{1F3E6650-E3AD-4C98-88FE-F5152966F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4FED5-B228-4E3C-BFEE-0BC47D950694}"/>
              </a:ext>
            </a:extLst>
          </p:cNvPr>
          <p:cNvSpPr>
            <a:spLocks noGrp="1"/>
          </p:cNvSpPr>
          <p:nvPr>
            <p:ph type="sldNum" sz="quarter" idx="12"/>
          </p:nvPr>
        </p:nvSpPr>
        <p:spPr/>
        <p:txBody>
          <a:bodyPr/>
          <a:lstStyle/>
          <a:p>
            <a:fld id="{1CF2D47E-0AF1-4C27-801F-64E3E5BF7F72}" type="slidenum">
              <a:rPr lang="en-US" smtClean="0"/>
              <a:t>‹nr.›</a:t>
            </a:fld>
            <a:endParaRPr lang="en-US"/>
          </a:p>
        </p:txBody>
      </p:sp>
    </p:spTree>
    <p:extLst>
      <p:ext uri="{BB962C8B-B14F-4D97-AF65-F5344CB8AC3E}">
        <p14:creationId xmlns:p14="http://schemas.microsoft.com/office/powerpoint/2010/main" val="3876592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A243A-5463-4C65-85DA-03BECDAE63E2}"/>
              </a:ext>
            </a:extLst>
          </p:cNvPr>
          <p:cNvSpPr>
            <a:spLocks noGrp="1"/>
          </p:cNvSpPr>
          <p:nvPr>
            <p:ph type="title" orient="vert"/>
          </p:nvPr>
        </p:nvSpPr>
        <p:spPr>
          <a:xfrm>
            <a:off x="8831898" y="897973"/>
            <a:ext cx="2674301" cy="5278989"/>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E10153C-6948-4108-8FF1-033F66D4CABA}"/>
              </a:ext>
            </a:extLst>
          </p:cNvPr>
          <p:cNvSpPr>
            <a:spLocks noGrp="1"/>
          </p:cNvSpPr>
          <p:nvPr>
            <p:ph type="body" orient="vert" idx="1"/>
          </p:nvPr>
        </p:nvSpPr>
        <p:spPr>
          <a:xfrm>
            <a:off x="838200" y="854169"/>
            <a:ext cx="7734300" cy="532279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9345988-B24C-46FE-87B0-55D4FB7CBC42}"/>
              </a:ext>
            </a:extLst>
          </p:cNvPr>
          <p:cNvSpPr>
            <a:spLocks noGrp="1"/>
          </p:cNvSpPr>
          <p:nvPr>
            <p:ph type="dt" sz="half" idx="10"/>
          </p:nvPr>
        </p:nvSpPr>
        <p:spPr/>
        <p:txBody>
          <a:bodyPr/>
          <a:lstStyle/>
          <a:p>
            <a:fld id="{8C1E1FAD-7351-4908-963A-08EA8E4AB7A0}" type="datetimeFigureOut">
              <a:rPr lang="en-US" smtClean="0"/>
              <a:t>9/18/23</a:t>
            </a:fld>
            <a:endParaRPr lang="en-US"/>
          </a:p>
        </p:txBody>
      </p:sp>
      <p:sp>
        <p:nvSpPr>
          <p:cNvPr id="5" name="Footer Placeholder 4">
            <a:extLst>
              <a:ext uri="{FF2B5EF4-FFF2-40B4-BE49-F238E27FC236}">
                <a16:creationId xmlns:a16="http://schemas.microsoft.com/office/drawing/2014/main" id="{493AB2DB-BD1F-41F7-AC5E-57249C270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1E3DB-BDAB-40CA-ABA3-A3662C06881F}"/>
              </a:ext>
            </a:extLst>
          </p:cNvPr>
          <p:cNvSpPr>
            <a:spLocks noGrp="1"/>
          </p:cNvSpPr>
          <p:nvPr>
            <p:ph type="sldNum" sz="quarter" idx="12"/>
          </p:nvPr>
        </p:nvSpPr>
        <p:spPr/>
        <p:txBody>
          <a:bodyPr/>
          <a:lstStyle/>
          <a:p>
            <a:fld id="{1CF2D47E-0AF1-4C27-801F-64E3E5BF7F72}" type="slidenum">
              <a:rPr lang="en-US" smtClean="0"/>
              <a:t>‹nr.›</a:t>
            </a:fld>
            <a:endParaRPr lang="en-US"/>
          </a:p>
        </p:txBody>
      </p:sp>
    </p:spTree>
    <p:extLst>
      <p:ext uri="{BB962C8B-B14F-4D97-AF65-F5344CB8AC3E}">
        <p14:creationId xmlns:p14="http://schemas.microsoft.com/office/powerpoint/2010/main" val="2930711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1A1B-E09A-4F93-BC68-B160114AFCE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CC8C4A9-27ED-4E86-A256-5009E31342B6}"/>
              </a:ext>
            </a:extLst>
          </p:cNvPr>
          <p:cNvSpPr>
            <a:spLocks noGrp="1"/>
          </p:cNvSpPr>
          <p:nvPr>
            <p:ph idx="1"/>
          </p:nvPr>
        </p:nvSpPr>
        <p:spPr/>
        <p:txBody>
          <a:bodyPr/>
          <a:lstStyle>
            <a:lvl1pPr>
              <a:lnSpc>
                <a:spcPct val="120000"/>
              </a:lnSpc>
              <a:defRPr/>
            </a:lvl1pPr>
            <a:lvl2pPr>
              <a:lnSpc>
                <a:spcPct val="120000"/>
              </a:lnSpc>
              <a:defRPr/>
            </a:lvl2pPr>
            <a:lvl3pPr>
              <a:lnSpc>
                <a:spcPct val="120000"/>
              </a:lnSpc>
              <a:defRPr sz="1400"/>
            </a:lvl3pPr>
            <a:lvl4pPr>
              <a:lnSpc>
                <a:spcPct val="120000"/>
              </a:lnSpc>
              <a:defRPr sz="1200"/>
            </a:lvl4pPr>
            <a:lvl5pPr>
              <a:lnSpc>
                <a:spcPct val="12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85CF91C-8771-4949-A397-928A5743EBC7}"/>
              </a:ext>
            </a:extLst>
          </p:cNvPr>
          <p:cNvSpPr>
            <a:spLocks noGrp="1"/>
          </p:cNvSpPr>
          <p:nvPr>
            <p:ph type="dt" sz="half" idx="10"/>
          </p:nvPr>
        </p:nvSpPr>
        <p:spPr/>
        <p:txBody>
          <a:bodyPr/>
          <a:lstStyle/>
          <a:p>
            <a:fld id="{8C1E1FAD-7351-4908-963A-08EA8E4AB7A0}" type="datetimeFigureOut">
              <a:rPr lang="en-US" smtClean="0"/>
              <a:t>9/18/23</a:t>
            </a:fld>
            <a:endParaRPr lang="en-US"/>
          </a:p>
        </p:txBody>
      </p:sp>
      <p:sp>
        <p:nvSpPr>
          <p:cNvPr id="5" name="Footer Placeholder 4">
            <a:extLst>
              <a:ext uri="{FF2B5EF4-FFF2-40B4-BE49-F238E27FC236}">
                <a16:creationId xmlns:a16="http://schemas.microsoft.com/office/drawing/2014/main" id="{013EA0ED-4961-4254-B34E-71D14C4E0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97152-BD97-4A72-8B07-CD2BC57B84F6}"/>
              </a:ext>
            </a:extLst>
          </p:cNvPr>
          <p:cNvSpPr>
            <a:spLocks noGrp="1"/>
          </p:cNvSpPr>
          <p:nvPr>
            <p:ph type="sldNum" sz="quarter" idx="12"/>
          </p:nvPr>
        </p:nvSpPr>
        <p:spPr/>
        <p:txBody>
          <a:bodyPr/>
          <a:lstStyle/>
          <a:p>
            <a:fld id="{1CF2D47E-0AF1-4C27-801F-64E3E5BF7F72}" type="slidenum">
              <a:rPr lang="en-US" smtClean="0"/>
              <a:t>‹nr.›</a:t>
            </a:fld>
            <a:endParaRPr lang="en-US"/>
          </a:p>
        </p:txBody>
      </p:sp>
    </p:spTree>
    <p:extLst>
      <p:ext uri="{BB962C8B-B14F-4D97-AF65-F5344CB8AC3E}">
        <p14:creationId xmlns:p14="http://schemas.microsoft.com/office/powerpoint/2010/main" val="1705311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EAF4-C10D-4650-9587-15DA8E9F9C08}"/>
              </a:ext>
            </a:extLst>
          </p:cNvPr>
          <p:cNvSpPr>
            <a:spLocks noGrp="1"/>
          </p:cNvSpPr>
          <p:nvPr>
            <p:ph type="title"/>
          </p:nvPr>
        </p:nvSpPr>
        <p:spPr>
          <a:xfrm>
            <a:off x="1219200" y="1368862"/>
            <a:ext cx="9486900" cy="3679656"/>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BBA1D5C2-6E93-4B23-A0CA-D5D7E735C718}"/>
              </a:ext>
            </a:extLst>
          </p:cNvPr>
          <p:cNvSpPr>
            <a:spLocks noGrp="1"/>
          </p:cNvSpPr>
          <p:nvPr>
            <p:ph type="body" idx="1"/>
          </p:nvPr>
        </p:nvSpPr>
        <p:spPr>
          <a:xfrm>
            <a:off x="1219200" y="5318974"/>
            <a:ext cx="9486900" cy="853225"/>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E815BFB-5D28-4ABE-AD37-0C6C3FD949FE}"/>
              </a:ext>
            </a:extLst>
          </p:cNvPr>
          <p:cNvSpPr>
            <a:spLocks noGrp="1"/>
          </p:cNvSpPr>
          <p:nvPr>
            <p:ph type="dt" sz="half" idx="10"/>
          </p:nvPr>
        </p:nvSpPr>
        <p:spPr/>
        <p:txBody>
          <a:bodyPr/>
          <a:lstStyle/>
          <a:p>
            <a:fld id="{8C1E1FAD-7351-4908-963A-08EA8E4AB7A0}" type="datetimeFigureOut">
              <a:rPr lang="en-US" smtClean="0"/>
              <a:t>9/18/23</a:t>
            </a:fld>
            <a:endParaRPr lang="en-US"/>
          </a:p>
        </p:txBody>
      </p:sp>
      <p:sp>
        <p:nvSpPr>
          <p:cNvPr id="5" name="Footer Placeholder 4">
            <a:extLst>
              <a:ext uri="{FF2B5EF4-FFF2-40B4-BE49-F238E27FC236}">
                <a16:creationId xmlns:a16="http://schemas.microsoft.com/office/drawing/2014/main" id="{65A4035B-0539-4A03-87C0-22E52C98B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327ADF-48C9-49CF-BD4D-82399BF64AD3}"/>
              </a:ext>
            </a:extLst>
          </p:cNvPr>
          <p:cNvSpPr>
            <a:spLocks noGrp="1"/>
          </p:cNvSpPr>
          <p:nvPr>
            <p:ph type="sldNum" sz="quarter" idx="12"/>
          </p:nvPr>
        </p:nvSpPr>
        <p:spPr/>
        <p:txBody>
          <a:bodyPr/>
          <a:lstStyle/>
          <a:p>
            <a:fld id="{1CF2D47E-0AF1-4C27-801F-64E3E5BF7F72}" type="slidenum">
              <a:rPr lang="en-US" smtClean="0"/>
              <a:t>‹nr.›</a:t>
            </a:fld>
            <a:endParaRPr lang="en-US"/>
          </a:p>
        </p:txBody>
      </p:sp>
    </p:spTree>
    <p:extLst>
      <p:ext uri="{BB962C8B-B14F-4D97-AF65-F5344CB8AC3E}">
        <p14:creationId xmlns:p14="http://schemas.microsoft.com/office/powerpoint/2010/main" val="327352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A2FB-0310-4935-B7F7-E47876CD4E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987C14-52AB-4AAC-9038-29CF58EA6EA8}"/>
              </a:ext>
            </a:extLst>
          </p:cNvPr>
          <p:cNvSpPr>
            <a:spLocks noGrp="1"/>
          </p:cNvSpPr>
          <p:nvPr>
            <p:ph sz="half" idx="1"/>
          </p:nvPr>
        </p:nvSpPr>
        <p:spPr>
          <a:xfrm>
            <a:off x="1219200" y="2168278"/>
            <a:ext cx="4702921" cy="4008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CB2E45A-DCC0-4701-9D67-EF56AECE3432}"/>
              </a:ext>
            </a:extLst>
          </p:cNvPr>
          <p:cNvSpPr>
            <a:spLocks noGrp="1"/>
          </p:cNvSpPr>
          <p:nvPr>
            <p:ph sz="half" idx="2"/>
          </p:nvPr>
        </p:nvSpPr>
        <p:spPr>
          <a:xfrm>
            <a:off x="6269880" y="2168278"/>
            <a:ext cx="4782699" cy="4008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1AF0813-A167-4D17-AA79-07BD9765FE0D}"/>
              </a:ext>
            </a:extLst>
          </p:cNvPr>
          <p:cNvSpPr>
            <a:spLocks noGrp="1"/>
          </p:cNvSpPr>
          <p:nvPr>
            <p:ph type="dt" sz="half" idx="10"/>
          </p:nvPr>
        </p:nvSpPr>
        <p:spPr/>
        <p:txBody>
          <a:bodyPr/>
          <a:lstStyle/>
          <a:p>
            <a:fld id="{8C1E1FAD-7351-4908-963A-08EA8E4AB7A0}" type="datetimeFigureOut">
              <a:rPr lang="en-US" smtClean="0"/>
              <a:t>9/18/23</a:t>
            </a:fld>
            <a:endParaRPr lang="en-US"/>
          </a:p>
        </p:txBody>
      </p:sp>
      <p:sp>
        <p:nvSpPr>
          <p:cNvPr id="6" name="Footer Placeholder 5">
            <a:extLst>
              <a:ext uri="{FF2B5EF4-FFF2-40B4-BE49-F238E27FC236}">
                <a16:creationId xmlns:a16="http://schemas.microsoft.com/office/drawing/2014/main" id="{40A940D7-D4C1-4C24-95F3-29A849CEEE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949AB7-007E-4D4D-A2C1-2C5C3310C0B6}"/>
              </a:ext>
            </a:extLst>
          </p:cNvPr>
          <p:cNvSpPr>
            <a:spLocks noGrp="1"/>
          </p:cNvSpPr>
          <p:nvPr>
            <p:ph type="sldNum" sz="quarter" idx="12"/>
          </p:nvPr>
        </p:nvSpPr>
        <p:spPr/>
        <p:txBody>
          <a:bodyPr/>
          <a:lstStyle/>
          <a:p>
            <a:fld id="{1CF2D47E-0AF1-4C27-801F-64E3E5BF7F72}" type="slidenum">
              <a:rPr lang="en-US" smtClean="0"/>
              <a:t>‹nr.›</a:t>
            </a:fld>
            <a:endParaRPr lang="en-US"/>
          </a:p>
        </p:txBody>
      </p:sp>
    </p:spTree>
    <p:extLst>
      <p:ext uri="{BB962C8B-B14F-4D97-AF65-F5344CB8AC3E}">
        <p14:creationId xmlns:p14="http://schemas.microsoft.com/office/powerpoint/2010/main" val="1538901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0184-BDFD-48DE-B858-B81887BFD302}"/>
              </a:ext>
            </a:extLst>
          </p:cNvPr>
          <p:cNvSpPr>
            <a:spLocks noGrp="1"/>
          </p:cNvSpPr>
          <p:nvPr>
            <p:ph type="title"/>
          </p:nvPr>
        </p:nvSpPr>
        <p:spPr>
          <a:xfrm>
            <a:off x="1219200" y="365125"/>
            <a:ext cx="9753599" cy="15779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724FEB2-6EEC-49D4-9466-0F7A6EDB0CB6}"/>
              </a:ext>
            </a:extLst>
          </p:cNvPr>
          <p:cNvSpPr>
            <a:spLocks noGrp="1"/>
          </p:cNvSpPr>
          <p:nvPr>
            <p:ph type="body" idx="1"/>
          </p:nvPr>
        </p:nvSpPr>
        <p:spPr>
          <a:xfrm>
            <a:off x="1219201" y="2109789"/>
            <a:ext cx="4507931" cy="837257"/>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DE8CF0-BAB6-4BF2-836F-FED0AF88A8AA}"/>
              </a:ext>
            </a:extLst>
          </p:cNvPr>
          <p:cNvSpPr>
            <a:spLocks noGrp="1"/>
          </p:cNvSpPr>
          <p:nvPr>
            <p:ph sz="half" idx="2"/>
          </p:nvPr>
        </p:nvSpPr>
        <p:spPr>
          <a:xfrm>
            <a:off x="1219201" y="3063530"/>
            <a:ext cx="4507930" cy="3126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F0751AB-FCF0-450B-A6DF-9B9A2AD2C24A}"/>
              </a:ext>
            </a:extLst>
          </p:cNvPr>
          <p:cNvSpPr>
            <a:spLocks noGrp="1"/>
          </p:cNvSpPr>
          <p:nvPr>
            <p:ph type="body" sz="quarter" idx="3"/>
          </p:nvPr>
        </p:nvSpPr>
        <p:spPr>
          <a:xfrm>
            <a:off x="6464867" y="2109789"/>
            <a:ext cx="4507932" cy="837257"/>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D3898E7-3130-4CE6-AA11-C9CC8214EA1D}"/>
              </a:ext>
            </a:extLst>
          </p:cNvPr>
          <p:cNvSpPr>
            <a:spLocks noGrp="1"/>
          </p:cNvSpPr>
          <p:nvPr>
            <p:ph sz="quarter" idx="4"/>
          </p:nvPr>
        </p:nvSpPr>
        <p:spPr>
          <a:xfrm>
            <a:off x="6464867" y="3063530"/>
            <a:ext cx="4507932" cy="3126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5D85675-9678-4CB3-9AAB-D727D2B58E7A}"/>
              </a:ext>
            </a:extLst>
          </p:cNvPr>
          <p:cNvSpPr>
            <a:spLocks noGrp="1"/>
          </p:cNvSpPr>
          <p:nvPr>
            <p:ph type="dt" sz="half" idx="10"/>
          </p:nvPr>
        </p:nvSpPr>
        <p:spPr/>
        <p:txBody>
          <a:bodyPr/>
          <a:lstStyle/>
          <a:p>
            <a:fld id="{8C1E1FAD-7351-4908-963A-08EA8E4AB7A0}" type="datetimeFigureOut">
              <a:rPr lang="en-US" smtClean="0"/>
              <a:t>9/18/23</a:t>
            </a:fld>
            <a:endParaRPr lang="en-US"/>
          </a:p>
        </p:txBody>
      </p:sp>
      <p:sp>
        <p:nvSpPr>
          <p:cNvPr id="8" name="Footer Placeholder 7">
            <a:extLst>
              <a:ext uri="{FF2B5EF4-FFF2-40B4-BE49-F238E27FC236}">
                <a16:creationId xmlns:a16="http://schemas.microsoft.com/office/drawing/2014/main" id="{445F8314-1849-461A-AAF2-BF149646D5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69738E-5865-473C-BAFB-BDB385C06931}"/>
              </a:ext>
            </a:extLst>
          </p:cNvPr>
          <p:cNvSpPr>
            <a:spLocks noGrp="1"/>
          </p:cNvSpPr>
          <p:nvPr>
            <p:ph type="sldNum" sz="quarter" idx="12"/>
          </p:nvPr>
        </p:nvSpPr>
        <p:spPr/>
        <p:txBody>
          <a:bodyPr/>
          <a:lstStyle/>
          <a:p>
            <a:fld id="{1CF2D47E-0AF1-4C27-801F-64E3E5BF7F72}" type="slidenum">
              <a:rPr lang="en-US" smtClean="0"/>
              <a:t>‹nr.›</a:t>
            </a:fld>
            <a:endParaRPr lang="en-US"/>
          </a:p>
        </p:txBody>
      </p:sp>
    </p:spTree>
    <p:extLst>
      <p:ext uri="{BB962C8B-B14F-4D97-AF65-F5344CB8AC3E}">
        <p14:creationId xmlns:p14="http://schemas.microsoft.com/office/powerpoint/2010/main" val="1377509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7AC40-59FF-4CE3-B49C-C824A784C5F7}"/>
              </a:ext>
            </a:extLst>
          </p:cNvPr>
          <p:cNvSpPr>
            <a:spLocks noGrp="1"/>
          </p:cNvSpPr>
          <p:nvPr>
            <p:ph type="title"/>
          </p:nvPr>
        </p:nvSpPr>
        <p:spPr>
          <a:xfrm>
            <a:off x="1219200" y="365125"/>
            <a:ext cx="9493249" cy="1577975"/>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F92FAB63-E9CE-4359-A54B-07AC7E9BBAE3}"/>
              </a:ext>
            </a:extLst>
          </p:cNvPr>
          <p:cNvSpPr>
            <a:spLocks noGrp="1"/>
          </p:cNvSpPr>
          <p:nvPr>
            <p:ph type="dt" sz="half" idx="10"/>
          </p:nvPr>
        </p:nvSpPr>
        <p:spPr/>
        <p:txBody>
          <a:bodyPr/>
          <a:lstStyle/>
          <a:p>
            <a:fld id="{8C1E1FAD-7351-4908-963A-08EA8E4AB7A0}" type="datetimeFigureOut">
              <a:rPr lang="en-US" smtClean="0"/>
              <a:t>9/18/23</a:t>
            </a:fld>
            <a:endParaRPr lang="en-US"/>
          </a:p>
        </p:txBody>
      </p:sp>
      <p:sp>
        <p:nvSpPr>
          <p:cNvPr id="4" name="Footer Placeholder 3">
            <a:extLst>
              <a:ext uri="{FF2B5EF4-FFF2-40B4-BE49-F238E27FC236}">
                <a16:creationId xmlns:a16="http://schemas.microsoft.com/office/drawing/2014/main" id="{C7939854-5165-4C41-8DCA-D42DFD7D90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1768E0-4535-4B0D-8B94-4C10740B0A6B}"/>
              </a:ext>
            </a:extLst>
          </p:cNvPr>
          <p:cNvSpPr>
            <a:spLocks noGrp="1"/>
          </p:cNvSpPr>
          <p:nvPr>
            <p:ph type="sldNum" sz="quarter" idx="12"/>
          </p:nvPr>
        </p:nvSpPr>
        <p:spPr/>
        <p:txBody>
          <a:bodyPr/>
          <a:lstStyle/>
          <a:p>
            <a:fld id="{1CF2D47E-0AF1-4C27-801F-64E3E5BF7F72}" type="slidenum">
              <a:rPr lang="en-US" smtClean="0"/>
              <a:t>‹nr.›</a:t>
            </a:fld>
            <a:endParaRPr lang="en-US"/>
          </a:p>
        </p:txBody>
      </p:sp>
    </p:spTree>
    <p:extLst>
      <p:ext uri="{BB962C8B-B14F-4D97-AF65-F5344CB8AC3E}">
        <p14:creationId xmlns:p14="http://schemas.microsoft.com/office/powerpoint/2010/main" val="2784310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4678E3-D115-4E49-9ECB-656CF2319E94}"/>
              </a:ext>
            </a:extLst>
          </p:cNvPr>
          <p:cNvSpPr>
            <a:spLocks noGrp="1"/>
          </p:cNvSpPr>
          <p:nvPr>
            <p:ph type="dt" sz="half" idx="10"/>
          </p:nvPr>
        </p:nvSpPr>
        <p:spPr/>
        <p:txBody>
          <a:bodyPr/>
          <a:lstStyle/>
          <a:p>
            <a:fld id="{8C1E1FAD-7351-4908-963A-08EA8E4AB7A0}" type="datetimeFigureOut">
              <a:rPr lang="en-US" smtClean="0"/>
              <a:t>9/18/23</a:t>
            </a:fld>
            <a:endParaRPr lang="en-US"/>
          </a:p>
        </p:txBody>
      </p:sp>
      <p:sp>
        <p:nvSpPr>
          <p:cNvPr id="3" name="Footer Placeholder 2">
            <a:extLst>
              <a:ext uri="{FF2B5EF4-FFF2-40B4-BE49-F238E27FC236}">
                <a16:creationId xmlns:a16="http://schemas.microsoft.com/office/drawing/2014/main" id="{E521E6FC-7F84-4673-81D6-B85FE26DA0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80318A-245C-4841-AB57-CEC5CC124D02}"/>
              </a:ext>
            </a:extLst>
          </p:cNvPr>
          <p:cNvSpPr>
            <a:spLocks noGrp="1"/>
          </p:cNvSpPr>
          <p:nvPr>
            <p:ph type="sldNum" sz="quarter" idx="12"/>
          </p:nvPr>
        </p:nvSpPr>
        <p:spPr/>
        <p:txBody>
          <a:bodyPr/>
          <a:lstStyle/>
          <a:p>
            <a:fld id="{1CF2D47E-0AF1-4C27-801F-64E3E5BF7F72}" type="slidenum">
              <a:rPr lang="en-US" smtClean="0"/>
              <a:t>‹nr.›</a:t>
            </a:fld>
            <a:endParaRPr lang="en-US"/>
          </a:p>
        </p:txBody>
      </p:sp>
    </p:spTree>
    <p:extLst>
      <p:ext uri="{BB962C8B-B14F-4D97-AF65-F5344CB8AC3E}">
        <p14:creationId xmlns:p14="http://schemas.microsoft.com/office/powerpoint/2010/main" val="2886699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847B-9D86-47FF-B24A-EEA5F73EA144}"/>
              </a:ext>
            </a:extLst>
          </p:cNvPr>
          <p:cNvSpPr>
            <a:spLocks noGrp="1"/>
          </p:cNvSpPr>
          <p:nvPr>
            <p:ph type="title"/>
          </p:nvPr>
        </p:nvSpPr>
        <p:spPr>
          <a:xfrm>
            <a:off x="1219200" y="457200"/>
            <a:ext cx="3776472" cy="2852928"/>
          </a:xfrm>
        </p:spPr>
        <p:txBody>
          <a:bodyPr anchor="b">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ADAC0675-AD2F-44DC-8FF3-4454258A5908}"/>
              </a:ext>
            </a:extLst>
          </p:cNvPr>
          <p:cNvSpPr>
            <a:spLocks noGrp="1"/>
          </p:cNvSpPr>
          <p:nvPr>
            <p:ph idx="1"/>
          </p:nvPr>
        </p:nvSpPr>
        <p:spPr>
          <a:xfrm>
            <a:off x="5557582" y="987425"/>
            <a:ext cx="5948618"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D96356-C0F0-4C22-B9B6-C7E0BE4F3702}"/>
              </a:ext>
            </a:extLst>
          </p:cNvPr>
          <p:cNvSpPr>
            <a:spLocks noGrp="1"/>
          </p:cNvSpPr>
          <p:nvPr>
            <p:ph type="body" sz="half" idx="2"/>
          </p:nvPr>
        </p:nvSpPr>
        <p:spPr>
          <a:xfrm>
            <a:off x="1219200" y="3484210"/>
            <a:ext cx="3768934" cy="2384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AF3EFD71-2ACA-4041-9EA2-86E7B81C314D}"/>
              </a:ext>
            </a:extLst>
          </p:cNvPr>
          <p:cNvSpPr>
            <a:spLocks noGrp="1"/>
          </p:cNvSpPr>
          <p:nvPr>
            <p:ph type="dt" sz="half" idx="10"/>
          </p:nvPr>
        </p:nvSpPr>
        <p:spPr/>
        <p:txBody>
          <a:bodyPr/>
          <a:lstStyle/>
          <a:p>
            <a:fld id="{8C1E1FAD-7351-4908-963A-08EA8E4AB7A0}" type="datetimeFigureOut">
              <a:rPr lang="en-US" smtClean="0"/>
              <a:t>9/18/23</a:t>
            </a:fld>
            <a:endParaRPr lang="en-US"/>
          </a:p>
        </p:txBody>
      </p:sp>
      <p:sp>
        <p:nvSpPr>
          <p:cNvPr id="6" name="Footer Placeholder 5">
            <a:extLst>
              <a:ext uri="{FF2B5EF4-FFF2-40B4-BE49-F238E27FC236}">
                <a16:creationId xmlns:a16="http://schemas.microsoft.com/office/drawing/2014/main" id="{14ECACE3-32A8-4245-97AC-5797C147E7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D63845-314D-499C-BB75-CE9162BE6EEB}"/>
              </a:ext>
            </a:extLst>
          </p:cNvPr>
          <p:cNvSpPr>
            <a:spLocks noGrp="1"/>
          </p:cNvSpPr>
          <p:nvPr>
            <p:ph type="sldNum" sz="quarter" idx="12"/>
          </p:nvPr>
        </p:nvSpPr>
        <p:spPr/>
        <p:txBody>
          <a:bodyPr/>
          <a:lstStyle/>
          <a:p>
            <a:fld id="{1CF2D47E-0AF1-4C27-801F-64E3E5BF7F72}" type="slidenum">
              <a:rPr lang="en-US" smtClean="0"/>
              <a:t>‹nr.›</a:t>
            </a:fld>
            <a:endParaRPr lang="en-US"/>
          </a:p>
        </p:txBody>
      </p:sp>
    </p:spTree>
    <p:extLst>
      <p:ext uri="{BB962C8B-B14F-4D97-AF65-F5344CB8AC3E}">
        <p14:creationId xmlns:p14="http://schemas.microsoft.com/office/powerpoint/2010/main" val="1479172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6D3DB-B1F8-4892-96F7-0BE21DE637CD}"/>
              </a:ext>
            </a:extLst>
          </p:cNvPr>
          <p:cNvSpPr>
            <a:spLocks noGrp="1"/>
          </p:cNvSpPr>
          <p:nvPr>
            <p:ph type="title"/>
          </p:nvPr>
        </p:nvSpPr>
        <p:spPr>
          <a:xfrm>
            <a:off x="1219200" y="457200"/>
            <a:ext cx="3932349" cy="2852670"/>
          </a:xfrm>
        </p:spPr>
        <p:txBody>
          <a:bodyPr anchor="b">
            <a:noAutofit/>
          </a:bodyPr>
          <a:lstStyle>
            <a:lvl1pPr>
              <a:defRPr sz="4000"/>
            </a:lvl1pPr>
          </a:lstStyle>
          <a:p>
            <a:r>
              <a:rPr lang="en-US" dirty="0"/>
              <a:t>Click to edit Master title style</a:t>
            </a:r>
          </a:p>
        </p:txBody>
      </p:sp>
      <p:sp>
        <p:nvSpPr>
          <p:cNvPr id="3" name="Picture Placeholder 2">
            <a:extLst>
              <a:ext uri="{FF2B5EF4-FFF2-40B4-BE49-F238E27FC236}">
                <a16:creationId xmlns:a16="http://schemas.microsoft.com/office/drawing/2014/main" id="{A40AB405-B2E9-4C4B-930C-CF1B63342F1D}"/>
              </a:ext>
            </a:extLst>
          </p:cNvPr>
          <p:cNvSpPr>
            <a:spLocks noGrp="1"/>
          </p:cNvSpPr>
          <p:nvPr>
            <p:ph type="pic" idx="1"/>
          </p:nvPr>
        </p:nvSpPr>
        <p:spPr>
          <a:xfrm>
            <a:off x="5674810" y="657055"/>
            <a:ext cx="5831389" cy="55151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8AF82ED-5295-4670-A3A8-B7813FF4713F}"/>
              </a:ext>
            </a:extLst>
          </p:cNvPr>
          <p:cNvSpPr>
            <a:spLocks noGrp="1"/>
          </p:cNvSpPr>
          <p:nvPr>
            <p:ph type="body" sz="half" idx="2"/>
          </p:nvPr>
        </p:nvSpPr>
        <p:spPr>
          <a:xfrm>
            <a:off x="1219199" y="3484210"/>
            <a:ext cx="3768934" cy="2376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F8BCDD2-4389-41FA-BE68-6805E3290FCE}"/>
              </a:ext>
            </a:extLst>
          </p:cNvPr>
          <p:cNvSpPr>
            <a:spLocks noGrp="1"/>
          </p:cNvSpPr>
          <p:nvPr>
            <p:ph type="dt" sz="half" idx="10"/>
          </p:nvPr>
        </p:nvSpPr>
        <p:spPr/>
        <p:txBody>
          <a:bodyPr/>
          <a:lstStyle/>
          <a:p>
            <a:fld id="{8C1E1FAD-7351-4908-963A-08EA8E4AB7A0}" type="datetimeFigureOut">
              <a:rPr lang="en-US" smtClean="0"/>
              <a:t>9/18/23</a:t>
            </a:fld>
            <a:endParaRPr lang="en-US"/>
          </a:p>
        </p:txBody>
      </p:sp>
      <p:sp>
        <p:nvSpPr>
          <p:cNvPr id="6" name="Footer Placeholder 5">
            <a:extLst>
              <a:ext uri="{FF2B5EF4-FFF2-40B4-BE49-F238E27FC236}">
                <a16:creationId xmlns:a16="http://schemas.microsoft.com/office/drawing/2014/main" id="{33C1D4C8-D966-41BE-B38F-54B9134FF7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A7339F-1169-4FB1-8FAA-781335ECB2AB}"/>
              </a:ext>
            </a:extLst>
          </p:cNvPr>
          <p:cNvSpPr>
            <a:spLocks noGrp="1"/>
          </p:cNvSpPr>
          <p:nvPr>
            <p:ph type="sldNum" sz="quarter" idx="12"/>
          </p:nvPr>
        </p:nvSpPr>
        <p:spPr/>
        <p:txBody>
          <a:bodyPr/>
          <a:lstStyle/>
          <a:p>
            <a:fld id="{1CF2D47E-0AF1-4C27-801F-64E3E5BF7F72}" type="slidenum">
              <a:rPr lang="en-US" smtClean="0"/>
              <a:t>‹nr.›</a:t>
            </a:fld>
            <a:endParaRPr lang="en-US"/>
          </a:p>
        </p:txBody>
      </p:sp>
    </p:spTree>
    <p:extLst>
      <p:ext uri="{BB962C8B-B14F-4D97-AF65-F5344CB8AC3E}">
        <p14:creationId xmlns:p14="http://schemas.microsoft.com/office/powerpoint/2010/main" val="772828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04591-A10E-46C3-952B-F25DCBDAD1BC}"/>
              </a:ext>
            </a:extLst>
          </p:cNvPr>
          <p:cNvSpPr>
            <a:spLocks noGrp="1"/>
          </p:cNvSpPr>
          <p:nvPr>
            <p:ph type="title"/>
          </p:nvPr>
        </p:nvSpPr>
        <p:spPr>
          <a:xfrm>
            <a:off x="1219200" y="365125"/>
            <a:ext cx="9493249" cy="157797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E1F77F62-7300-4B81-8F9B-D040A0EE1797}"/>
              </a:ext>
            </a:extLst>
          </p:cNvPr>
          <p:cNvSpPr>
            <a:spLocks noGrp="1"/>
          </p:cNvSpPr>
          <p:nvPr>
            <p:ph type="body" idx="1"/>
          </p:nvPr>
        </p:nvSpPr>
        <p:spPr>
          <a:xfrm>
            <a:off x="1219200" y="2318032"/>
            <a:ext cx="9493250" cy="38541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6252CF0-2C7E-4A4C-BD7E-B7CEFF0DC458}"/>
              </a:ext>
            </a:extLst>
          </p:cNvPr>
          <p:cNvSpPr>
            <a:spLocks noGrp="1"/>
          </p:cNvSpPr>
          <p:nvPr>
            <p:ph type="dt" sz="half" idx="2"/>
          </p:nvPr>
        </p:nvSpPr>
        <p:spPr>
          <a:xfrm rot="16200000">
            <a:off x="-1029207" y="4680813"/>
            <a:ext cx="2758330" cy="365125"/>
          </a:xfrm>
          <a:prstGeom prst="rect">
            <a:avLst/>
          </a:prstGeom>
        </p:spPr>
        <p:txBody>
          <a:bodyPr vert="horz" lIns="91440" tIns="45720" rIns="91440" bIns="45720" rtlCol="0" anchor="ctr"/>
          <a:lstStyle>
            <a:lvl1pPr algn="l">
              <a:defRPr sz="1100">
                <a:solidFill>
                  <a:schemeClr val="tx1"/>
                </a:solidFill>
              </a:defRPr>
            </a:lvl1pPr>
          </a:lstStyle>
          <a:p>
            <a:fld id="{8C1E1FAD-7351-4908-963A-08EA8E4AB7A0}" type="datetimeFigureOut">
              <a:rPr lang="en-US" smtClean="0"/>
              <a:t>9/18/23</a:t>
            </a:fld>
            <a:endParaRPr lang="en-US"/>
          </a:p>
        </p:txBody>
      </p:sp>
      <p:sp>
        <p:nvSpPr>
          <p:cNvPr id="5" name="Footer Placeholder 4">
            <a:extLst>
              <a:ext uri="{FF2B5EF4-FFF2-40B4-BE49-F238E27FC236}">
                <a16:creationId xmlns:a16="http://schemas.microsoft.com/office/drawing/2014/main" id="{D2B49E98-61B4-4398-B18F-534336EA1747}"/>
              </a:ext>
            </a:extLst>
          </p:cNvPr>
          <p:cNvSpPr>
            <a:spLocks noGrp="1"/>
          </p:cNvSpPr>
          <p:nvPr>
            <p:ph type="ftr" sz="quarter" idx="3"/>
          </p:nvPr>
        </p:nvSpPr>
        <p:spPr>
          <a:xfrm>
            <a:off x="661112" y="6356350"/>
            <a:ext cx="5509684" cy="365125"/>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A676DC5D-5820-4314-ADE6-9CD1C7D4AB68}"/>
              </a:ext>
            </a:extLst>
          </p:cNvPr>
          <p:cNvSpPr>
            <a:spLocks noGrp="1"/>
          </p:cNvSpPr>
          <p:nvPr>
            <p:ph type="sldNum" sz="quarter" idx="4"/>
          </p:nvPr>
        </p:nvSpPr>
        <p:spPr>
          <a:xfrm>
            <a:off x="10905482" y="6356350"/>
            <a:ext cx="1112082" cy="365125"/>
          </a:xfrm>
          <a:prstGeom prst="rect">
            <a:avLst/>
          </a:prstGeom>
        </p:spPr>
        <p:txBody>
          <a:bodyPr vert="horz" lIns="91440" tIns="45720" rIns="91440" bIns="45720" rtlCol="0" anchor="ctr"/>
          <a:lstStyle>
            <a:lvl1pPr algn="r">
              <a:defRPr sz="1100">
                <a:solidFill>
                  <a:schemeClr val="tx1"/>
                </a:solidFill>
              </a:defRPr>
            </a:lvl1pPr>
          </a:lstStyle>
          <a:p>
            <a:fld id="{1CF2D47E-0AF1-4C27-801F-64E3E5BF7F72}" type="slidenum">
              <a:rPr lang="en-US" smtClean="0"/>
              <a:t>‹nr.›</a:t>
            </a:fld>
            <a:endParaRPr lang="en-US"/>
          </a:p>
        </p:txBody>
      </p:sp>
      <p:grpSp>
        <p:nvGrpSpPr>
          <p:cNvPr id="7" name="Group 6">
            <a:extLst>
              <a:ext uri="{FF2B5EF4-FFF2-40B4-BE49-F238E27FC236}">
                <a16:creationId xmlns:a16="http://schemas.microsoft.com/office/drawing/2014/main" id="{23F5135F-115E-423C-BE4A-B56C35DC9F3E}"/>
              </a:ext>
            </a:extLst>
          </p:cNvPr>
          <p:cNvGrpSpPr/>
          <p:nvPr/>
        </p:nvGrpSpPr>
        <p:grpSpPr>
          <a:xfrm>
            <a:off x="174436" y="6356005"/>
            <a:ext cx="358083" cy="358083"/>
            <a:chOff x="4135740" y="1745599"/>
            <a:chExt cx="558732" cy="558732"/>
          </a:xfrm>
        </p:grpSpPr>
        <p:grpSp>
          <p:nvGrpSpPr>
            <p:cNvPr id="8" name="Group 7">
              <a:extLst>
                <a:ext uri="{FF2B5EF4-FFF2-40B4-BE49-F238E27FC236}">
                  <a16:creationId xmlns:a16="http://schemas.microsoft.com/office/drawing/2014/main" id="{82C1E318-0F1F-4920-8C7D-FBAC66631B54}"/>
                </a:ext>
              </a:extLst>
            </p:cNvPr>
            <p:cNvGrpSpPr/>
            <p:nvPr/>
          </p:nvGrpSpPr>
          <p:grpSpPr>
            <a:xfrm>
              <a:off x="4135740" y="1745599"/>
              <a:ext cx="558732" cy="558732"/>
              <a:chOff x="1028007" y="1706560"/>
              <a:chExt cx="575710" cy="575710"/>
            </a:xfrm>
          </p:grpSpPr>
          <p:cxnSp>
            <p:nvCxnSpPr>
              <p:cNvPr id="10" name="Straight Connector 9">
                <a:extLst>
                  <a:ext uri="{FF2B5EF4-FFF2-40B4-BE49-F238E27FC236}">
                    <a16:creationId xmlns:a16="http://schemas.microsoft.com/office/drawing/2014/main" id="{DE4A7237-B6EB-4FB7-8B68-7C27438D477D}"/>
                  </a:ext>
                </a:extLst>
              </p:cNvPr>
              <p:cNvCxnSpPr>
                <a:cxnSpLocks/>
              </p:cNvCxnSpPr>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00FDE-0838-4B5B-A782-6B6C92DB0A89}"/>
                  </a:ext>
                </a:extLst>
              </p:cNvPr>
              <p:cNvCxnSpPr>
                <a:cxnSpLocks/>
              </p:cNvCxnSpPr>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Oval 8">
              <a:extLst>
                <a:ext uri="{FF2B5EF4-FFF2-40B4-BE49-F238E27FC236}">
                  <a16:creationId xmlns:a16="http://schemas.microsoft.com/office/drawing/2014/main" id="{2BC1B2F3-8E83-4A70-B103-979C67EECED1}"/>
                </a:ext>
              </a:extLst>
            </p:cNvPr>
            <p:cNvSpPr/>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50389066"/>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800" r:id="rId10"/>
    <p:sldLayoutId id="2147483799" r:id="rId11"/>
  </p:sldLayoutIdLst>
  <p:txStyles>
    <p:title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GiKRA-syT5M?feature=oembe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https://ereolen.dk/sites/default/files/styles/ding_campaign_p_100/public/aziz-acharki-puvpzckrnog-unsplash2.jpg?itok=i9O7Rwvh"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3" name="Rectangle 1030">
            <a:extLst>
              <a:ext uri="{FF2B5EF4-FFF2-40B4-BE49-F238E27FC236}">
                <a16:creationId xmlns:a16="http://schemas.microsoft.com/office/drawing/2014/main" id="{A5ECCDF4-68BF-4317-9351-AA54FC3E4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ectangle 1032">
            <a:extLst>
              <a:ext uri="{FF2B5EF4-FFF2-40B4-BE49-F238E27FC236}">
                <a16:creationId xmlns:a16="http://schemas.microsoft.com/office/drawing/2014/main" id="{DEAF34AB-AE16-45B5-ABC1-801F06223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ook me up, Scotty!: 9 gode grunde til at læse">
            <a:extLst>
              <a:ext uri="{FF2B5EF4-FFF2-40B4-BE49-F238E27FC236}">
                <a16:creationId xmlns:a16="http://schemas.microsoft.com/office/drawing/2014/main" id="{CF796700-B41B-F68C-C8BD-43E8FE9E6A03}"/>
              </a:ext>
            </a:extLst>
          </p:cNvPr>
          <p:cNvPicPr>
            <a:picLocks noChangeAspect="1" noChangeArrowheads="1"/>
          </p:cNvPicPr>
          <p:nvPr/>
        </p:nvPicPr>
        <p:blipFill rotWithShape="1">
          <a:blip r:embed="rId3">
            <a:alphaModFix amt="84000"/>
            <a:extLst>
              <a:ext uri="{28A0092B-C50C-407E-A947-70E740481C1C}">
                <a14:useLocalDpi xmlns:a14="http://schemas.microsoft.com/office/drawing/2010/main" val="0"/>
              </a:ext>
            </a:extLst>
          </a:blip>
          <a:srcRect t="19571" b="2361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5" name="Rectangle 1034">
            <a:extLst>
              <a:ext uri="{FF2B5EF4-FFF2-40B4-BE49-F238E27FC236}">
                <a16:creationId xmlns:a16="http://schemas.microsoft.com/office/drawing/2014/main" id="{7B20F68C-33F0-439B-8625-CDC2BA676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3429000"/>
            <a:ext cx="12191999" cy="3429000"/>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FB385D3D-E1F0-7254-D74F-713ED18836D1}"/>
              </a:ext>
            </a:extLst>
          </p:cNvPr>
          <p:cNvSpPr>
            <a:spLocks noGrp="1"/>
          </p:cNvSpPr>
          <p:nvPr>
            <p:ph type="ctrTitle"/>
          </p:nvPr>
        </p:nvSpPr>
        <p:spPr>
          <a:xfrm>
            <a:off x="532519" y="2490420"/>
            <a:ext cx="7671262" cy="2915971"/>
          </a:xfrm>
        </p:spPr>
        <p:txBody>
          <a:bodyPr>
            <a:normAutofit/>
          </a:bodyPr>
          <a:lstStyle/>
          <a:p>
            <a:pPr>
              <a:lnSpc>
                <a:spcPct val="110000"/>
              </a:lnSpc>
            </a:pPr>
            <a:r>
              <a:rPr lang="da-DK" dirty="0"/>
              <a:t>Først en kort intro til danskfagets metode tekst  </a:t>
            </a:r>
          </a:p>
        </p:txBody>
      </p:sp>
      <p:grpSp>
        <p:nvGrpSpPr>
          <p:cNvPr id="1046" name="Group 1036">
            <a:extLst>
              <a:ext uri="{FF2B5EF4-FFF2-40B4-BE49-F238E27FC236}">
                <a16:creationId xmlns:a16="http://schemas.microsoft.com/office/drawing/2014/main" id="{936874C3-9DE1-4DA7-9A95-46D3B54C9E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038" name="Group 1037">
              <a:extLst>
                <a:ext uri="{FF2B5EF4-FFF2-40B4-BE49-F238E27FC236}">
                  <a16:creationId xmlns:a16="http://schemas.microsoft.com/office/drawing/2014/main" id="{9B9FB324-F0AC-4E44-8E8B-4498E99E0A4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040" name="Straight Connector 1039">
                <a:extLst>
                  <a:ext uri="{FF2B5EF4-FFF2-40B4-BE49-F238E27FC236}">
                    <a16:creationId xmlns:a16="http://schemas.microsoft.com/office/drawing/2014/main" id="{7E96AAC4-72D1-40B5-A0B9-477E8E790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41" name="Straight Connector 1040">
                <a:extLst>
                  <a:ext uri="{FF2B5EF4-FFF2-40B4-BE49-F238E27FC236}">
                    <a16:creationId xmlns:a16="http://schemas.microsoft.com/office/drawing/2014/main" id="{D0AF58BF-BABE-4A68-9708-802D20DA80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047" name="Oval 1038">
              <a:extLst>
                <a:ext uri="{FF2B5EF4-FFF2-40B4-BE49-F238E27FC236}">
                  <a16:creationId xmlns:a16="http://schemas.microsoft.com/office/drawing/2014/main" id="{4EB0E3F4-099C-4AEF-89AE-497455624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1023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AAB7CD-3CC1-BA88-26A6-80616BA14F1C}"/>
              </a:ext>
            </a:extLst>
          </p:cNvPr>
          <p:cNvSpPr>
            <a:spLocks noGrp="1"/>
          </p:cNvSpPr>
          <p:nvPr>
            <p:ph type="title"/>
          </p:nvPr>
        </p:nvSpPr>
        <p:spPr/>
        <p:txBody>
          <a:bodyPr/>
          <a:lstStyle/>
          <a:p>
            <a:r>
              <a:rPr lang="da-DK" dirty="0"/>
              <a:t>Når det er svært at skelne…</a:t>
            </a:r>
          </a:p>
        </p:txBody>
      </p:sp>
      <p:sp>
        <p:nvSpPr>
          <p:cNvPr id="3" name="Pladsholder til indhold 2">
            <a:extLst>
              <a:ext uri="{FF2B5EF4-FFF2-40B4-BE49-F238E27FC236}">
                <a16:creationId xmlns:a16="http://schemas.microsoft.com/office/drawing/2014/main" id="{317F8A76-CAA8-F9C9-9780-612FDBF66968}"/>
              </a:ext>
            </a:extLst>
          </p:cNvPr>
          <p:cNvSpPr>
            <a:spLocks noGrp="1"/>
          </p:cNvSpPr>
          <p:nvPr>
            <p:ph idx="1"/>
          </p:nvPr>
        </p:nvSpPr>
        <p:spPr>
          <a:xfrm>
            <a:off x="1219200" y="2318033"/>
            <a:ext cx="9493250" cy="1307670"/>
          </a:xfrm>
        </p:spPr>
        <p:txBody>
          <a:bodyPr/>
          <a:lstStyle/>
          <a:p>
            <a:pPr marL="245745" indent="0">
              <a:lnSpc>
                <a:spcPct val="107000"/>
              </a:lnSpc>
              <a:spcAft>
                <a:spcPts val="800"/>
              </a:spcAft>
              <a:buNone/>
            </a:pPr>
            <a:r>
              <a:rPr lang="da-DK" sz="2000"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”Byen ligger hen i totalt mørke. Et mørke, man efterhånden har vænnet sig til i dalen, hvor det eneste lys i disse tider kommer fra stjernerne og så fra benzindrevne nødgeneratorer hist og her i den langstrakte by langs floden.”</a:t>
            </a:r>
            <a:endParaRPr lang="da-DK" sz="20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1200"/>
              </a:spcAft>
              <a:buNone/>
            </a:pPr>
            <a:endParaRPr lang="da-DK" sz="20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a-DK" dirty="0"/>
          </a:p>
        </p:txBody>
      </p:sp>
      <p:sp>
        <p:nvSpPr>
          <p:cNvPr id="5" name="Tekstfelt 4">
            <a:extLst>
              <a:ext uri="{FF2B5EF4-FFF2-40B4-BE49-F238E27FC236}">
                <a16:creationId xmlns:a16="http://schemas.microsoft.com/office/drawing/2014/main" id="{7FC3A947-5025-E946-3B99-77F93ED7260D}"/>
              </a:ext>
            </a:extLst>
          </p:cNvPr>
          <p:cNvSpPr txBox="1"/>
          <p:nvPr/>
        </p:nvSpPr>
        <p:spPr>
          <a:xfrm>
            <a:off x="1485899" y="4215580"/>
            <a:ext cx="7190267" cy="1120371"/>
          </a:xfrm>
          <a:prstGeom prst="rect">
            <a:avLst/>
          </a:prstGeom>
          <a:noFill/>
        </p:spPr>
        <p:txBody>
          <a:bodyPr wrap="square">
            <a:spAutoFit/>
          </a:bodyPr>
          <a:lstStyle/>
          <a:p>
            <a:pPr>
              <a:lnSpc>
                <a:spcPct val="107000"/>
              </a:lnSpc>
              <a:spcAft>
                <a:spcPts val="1200"/>
              </a:spcAft>
            </a:pPr>
            <a:r>
              <a:rPr lang="da-DK"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Teksten er fra en nyhedsreportage i avisen Information skrevet af reporteren Tobias Havmand om forholdene i Libyen. </a:t>
            </a:r>
          </a:p>
          <a:p>
            <a:pPr>
              <a:lnSpc>
                <a:spcPct val="107000"/>
              </a:lnSpc>
              <a:spcAft>
                <a:spcPts val="1200"/>
              </a:spcAft>
            </a:pPr>
            <a:r>
              <a:rPr lang="da-DK"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t>
            </a:r>
            <a:r>
              <a:rPr lang="da-DK" sz="18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Information.dk</a:t>
            </a:r>
            <a:r>
              <a:rPr lang="da-DK"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19. september 2013).</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2790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B56BAF-DDD0-7BBF-FA7D-8AA3B1905358}"/>
              </a:ext>
            </a:extLst>
          </p:cNvPr>
          <p:cNvSpPr>
            <a:spLocks noGrp="1"/>
          </p:cNvSpPr>
          <p:nvPr>
            <p:ph type="title"/>
          </p:nvPr>
        </p:nvSpPr>
        <p:spPr>
          <a:xfrm>
            <a:off x="1219200" y="365126"/>
            <a:ext cx="9493249" cy="820738"/>
          </a:xfrm>
        </p:spPr>
        <p:txBody>
          <a:bodyPr/>
          <a:lstStyle/>
          <a:p>
            <a:r>
              <a:rPr lang="da-DK" dirty="0"/>
              <a:t>Danish </a:t>
            </a:r>
            <a:r>
              <a:rPr lang="da-DK" dirty="0" err="1"/>
              <a:t>Mother</a:t>
            </a:r>
            <a:r>
              <a:rPr lang="da-DK" dirty="0"/>
              <a:t> </a:t>
            </a:r>
            <a:r>
              <a:rPr lang="da-DK" dirty="0" err="1"/>
              <a:t>Seeking</a:t>
            </a:r>
            <a:endParaRPr lang="da-DK" dirty="0"/>
          </a:p>
        </p:txBody>
      </p:sp>
      <p:pic>
        <p:nvPicPr>
          <p:cNvPr id="4" name="Onlinemedier 3" descr="karen26 payoff">
            <a:hlinkClick r:id="" action="ppaction://media"/>
            <a:extLst>
              <a:ext uri="{FF2B5EF4-FFF2-40B4-BE49-F238E27FC236}">
                <a16:creationId xmlns:a16="http://schemas.microsoft.com/office/drawing/2014/main" id="{02068188-5AC6-EF85-E3F9-86538DCD218A}"/>
              </a:ext>
            </a:extLst>
          </p:cNvPr>
          <p:cNvPicPr>
            <a:picLocks noGrp="1" noRot="1" noChangeAspect="1"/>
          </p:cNvPicPr>
          <p:nvPr>
            <p:ph idx="1"/>
            <a:videoFile r:link="rId1"/>
          </p:nvPr>
        </p:nvPicPr>
        <p:blipFill>
          <a:blip r:embed="rId3"/>
          <a:stretch>
            <a:fillRect/>
          </a:stretch>
        </p:blipFill>
        <p:spPr>
          <a:xfrm>
            <a:off x="1911236" y="1457325"/>
            <a:ext cx="8369527" cy="4729162"/>
          </a:xfrm>
          <a:prstGeom prst="rect">
            <a:avLst/>
          </a:prstGeom>
        </p:spPr>
      </p:pic>
    </p:spTree>
    <p:extLst>
      <p:ext uri="{BB962C8B-B14F-4D97-AF65-F5344CB8AC3E}">
        <p14:creationId xmlns:p14="http://schemas.microsoft.com/office/powerpoint/2010/main" val="47638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2711BD-E0C2-6740-8DEB-A527D89E90FB}"/>
              </a:ext>
            </a:extLst>
          </p:cNvPr>
          <p:cNvSpPr>
            <a:spLocks noGrp="1"/>
          </p:cNvSpPr>
          <p:nvPr>
            <p:ph type="title"/>
          </p:nvPr>
        </p:nvSpPr>
        <p:spPr/>
        <p:txBody>
          <a:bodyPr/>
          <a:lstStyle/>
          <a:p>
            <a:r>
              <a:rPr lang="da-DK" dirty="0"/>
              <a:t>Læserkontrakt </a:t>
            </a:r>
          </a:p>
        </p:txBody>
      </p:sp>
      <p:sp>
        <p:nvSpPr>
          <p:cNvPr id="3" name="Pladsholder til indhold 2">
            <a:extLst>
              <a:ext uri="{FF2B5EF4-FFF2-40B4-BE49-F238E27FC236}">
                <a16:creationId xmlns:a16="http://schemas.microsoft.com/office/drawing/2014/main" id="{B79F925E-B26C-E659-D5F1-64EF97A0D133}"/>
              </a:ext>
            </a:extLst>
          </p:cNvPr>
          <p:cNvSpPr>
            <a:spLocks noGrp="1"/>
          </p:cNvSpPr>
          <p:nvPr>
            <p:ph idx="1"/>
          </p:nvPr>
        </p:nvSpPr>
        <p:spPr/>
        <p:txBody>
          <a:bodyPr/>
          <a:lstStyle/>
          <a:p>
            <a:pPr marL="342900" indent="-342900">
              <a:buAutoNum type="arabicPeriod"/>
            </a:pPr>
            <a:r>
              <a:rPr lang="da-DK" sz="1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Hvordan forstår vi reklamefilmen? Hvilken kontrakt skaber filmen med læseren? Hvornår brydes den?</a:t>
            </a:r>
          </a:p>
          <a:p>
            <a:pPr marL="342900" indent="-342900">
              <a:buAutoNum type="arabicPeriod"/>
            </a:pPr>
            <a:r>
              <a:rPr lang="da-DK" sz="1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H</a:t>
            </a:r>
            <a:r>
              <a:rPr lang="da-DK"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vordan fastslår vi, om en tekst har til hensigt at give os fakta eller fiktion, hvis vi ikke altid kan afgøre det ved at se på selve teksten?</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a-DK" dirty="0"/>
          </a:p>
        </p:txBody>
      </p:sp>
    </p:spTree>
    <p:extLst>
      <p:ext uri="{BB962C8B-B14F-4D97-AF65-F5344CB8AC3E}">
        <p14:creationId xmlns:p14="http://schemas.microsoft.com/office/powerpoint/2010/main" val="3818685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AE4B1-F108-FFE1-AAC2-EEED0004C56F}"/>
              </a:ext>
            </a:extLst>
          </p:cNvPr>
          <p:cNvSpPr>
            <a:spLocks noGrp="1"/>
          </p:cNvSpPr>
          <p:nvPr>
            <p:ph type="title"/>
          </p:nvPr>
        </p:nvSpPr>
        <p:spPr/>
        <p:txBody>
          <a:bodyPr/>
          <a:lstStyle/>
          <a:p>
            <a:r>
              <a:rPr lang="da-DK"/>
              <a:t>DOBBELTKONTRAKT </a:t>
            </a:r>
            <a:br>
              <a:rPr lang="da-DK" dirty="0"/>
            </a:br>
            <a:r>
              <a:rPr lang="da-DK" sz="2400" dirty="0"/>
              <a:t>– når fakta og fiktion mødes</a:t>
            </a:r>
            <a:endParaRPr lang="da-DK" dirty="0"/>
          </a:p>
        </p:txBody>
      </p:sp>
      <p:sp>
        <p:nvSpPr>
          <p:cNvPr id="3" name="Pladsholder til indhold 2">
            <a:extLst>
              <a:ext uri="{FF2B5EF4-FFF2-40B4-BE49-F238E27FC236}">
                <a16:creationId xmlns:a16="http://schemas.microsoft.com/office/drawing/2014/main" id="{40A5EE7A-91DA-A3F6-4C2D-82B96C156F11}"/>
              </a:ext>
            </a:extLst>
          </p:cNvPr>
          <p:cNvSpPr>
            <a:spLocks noGrp="1"/>
          </p:cNvSpPr>
          <p:nvPr>
            <p:ph idx="1"/>
          </p:nvPr>
        </p:nvSpPr>
        <p:spPr/>
        <p:txBody>
          <a:bodyPr>
            <a:normAutofit/>
          </a:bodyPr>
          <a:lstStyle/>
          <a:p>
            <a:pPr marL="0" indent="0">
              <a:buNone/>
            </a:pPr>
            <a:r>
              <a:rPr lang="da-DK"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I de senere år har flere forfattere forsøgt at arbejde i et </a:t>
            </a:r>
            <a:r>
              <a:rPr lang="da-DK" u="sng"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uafgørligt</a:t>
            </a:r>
            <a:r>
              <a:rPr lang="da-DK" u="sng"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da-DK"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mellemrum mellem fakta og fiktion. </a:t>
            </a:r>
          </a:p>
          <a:p>
            <a:pPr marL="0" indent="0">
              <a:buNone/>
            </a:pPr>
            <a:r>
              <a:rPr lang="da-DK"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Som læsere kan vi ikke være sikre på, om der er tale om det ene eller det andet. Periteksten angiver måske, at der er tale om en roman, men samtidig er der ofte navnesammenfald mellem forfatter og hovedperson, eller forfatteren angiver i interview, at der er tale om fakta. Der kan desuden mangle en klar genrebetegnelse for teksterne. </a:t>
            </a:r>
            <a:r>
              <a:rPr lang="da-DK" u="sng"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Vi må som læsere forholde os til teksterne som både fakta og fiktion.</a:t>
            </a:r>
            <a:endParaRPr lang="da-DK" u="sng"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da-DK" dirty="0">
                <a:solidFill>
                  <a:srgbClr val="333333"/>
                </a:solidFill>
                <a:latin typeface="Arial" panose="020B0604020202020204" pitchFamily="34" charset="0"/>
                <a:ea typeface="Times New Roman" panose="02020603050405020304" pitchFamily="18" charset="0"/>
              </a:rPr>
              <a:t>Til at betegne denne tvetydighed bruges b</a:t>
            </a:r>
            <a:r>
              <a:rPr lang="da-DK" dirty="0">
                <a:solidFill>
                  <a:srgbClr val="333333"/>
                </a:solidFill>
                <a:effectLst/>
                <a:latin typeface="Arial" panose="020B0604020202020204" pitchFamily="34" charset="0"/>
                <a:ea typeface="Times New Roman" panose="02020603050405020304" pitchFamily="18" charset="0"/>
              </a:rPr>
              <a:t>egrebet </a:t>
            </a:r>
            <a:r>
              <a:rPr lang="da-DK" b="1" dirty="0">
                <a:solidFill>
                  <a:srgbClr val="7030A0"/>
                </a:solidFill>
                <a:effectLst/>
                <a:latin typeface="Arial" panose="020B0604020202020204" pitchFamily="34" charset="0"/>
                <a:ea typeface="Times New Roman" panose="02020603050405020304" pitchFamily="18" charset="0"/>
              </a:rPr>
              <a:t>dobbeltkontrakt</a:t>
            </a:r>
            <a:r>
              <a:rPr lang="da-DK" b="1" dirty="0">
                <a:solidFill>
                  <a:srgbClr val="333333"/>
                </a:solidFill>
                <a:effectLst/>
                <a:latin typeface="Arial" panose="020B0604020202020204" pitchFamily="34" charset="0"/>
                <a:ea typeface="Times New Roman" panose="02020603050405020304" pitchFamily="18" charset="0"/>
              </a:rPr>
              <a:t> </a:t>
            </a:r>
            <a:r>
              <a:rPr lang="da-DK" dirty="0">
                <a:solidFill>
                  <a:srgbClr val="333333"/>
                </a:solidFill>
                <a:effectLst/>
                <a:latin typeface="Arial" panose="020B0604020202020204" pitchFamily="34" charset="0"/>
                <a:ea typeface="Times New Roman" panose="02020603050405020304" pitchFamily="18" charset="0"/>
              </a:rPr>
              <a:t>for at markere, at vi som læsere ikke blot kan nøjes med at oprette enten en fiktionskontrakt eller en </a:t>
            </a:r>
            <a:r>
              <a:rPr lang="da-DK" dirty="0" err="1">
                <a:solidFill>
                  <a:srgbClr val="333333"/>
                </a:solidFill>
                <a:effectLst/>
                <a:latin typeface="Arial" panose="020B0604020202020204" pitchFamily="34" charset="0"/>
                <a:ea typeface="Times New Roman" panose="02020603050405020304" pitchFamily="18" charset="0"/>
              </a:rPr>
              <a:t>faktakontrakt</a:t>
            </a:r>
            <a:r>
              <a:rPr lang="da-DK" dirty="0">
                <a:solidFill>
                  <a:srgbClr val="333333"/>
                </a:solidFill>
                <a:effectLst/>
                <a:latin typeface="Arial" panose="020B0604020202020204" pitchFamily="34" charset="0"/>
                <a:ea typeface="Times New Roman" panose="02020603050405020304" pitchFamily="18" charset="0"/>
              </a:rPr>
              <a:t> med dem. </a:t>
            </a:r>
          </a:p>
          <a:p>
            <a:pPr marL="0" indent="0">
              <a:buNone/>
            </a:pPr>
            <a:r>
              <a:rPr lang="da-DK" dirty="0">
                <a:solidFill>
                  <a:srgbClr val="333333"/>
                </a:solidFill>
                <a:effectLst/>
                <a:latin typeface="Arial" panose="020B0604020202020204" pitchFamily="34" charset="0"/>
                <a:ea typeface="Times New Roman" panose="02020603050405020304" pitchFamily="18" charset="0"/>
              </a:rPr>
              <a:t>Ligeledes er begrebet </a:t>
            </a:r>
            <a:r>
              <a:rPr lang="da-DK" b="1" dirty="0">
                <a:solidFill>
                  <a:srgbClr val="7030A0"/>
                </a:solidFill>
                <a:effectLst/>
                <a:latin typeface="Arial" panose="020B0604020202020204" pitchFamily="34" charset="0"/>
                <a:ea typeface="Times New Roman" panose="02020603050405020304" pitchFamily="18" charset="0"/>
              </a:rPr>
              <a:t>performativ biografisme</a:t>
            </a:r>
            <a:r>
              <a:rPr lang="da-DK" dirty="0">
                <a:solidFill>
                  <a:srgbClr val="7030A0"/>
                </a:solidFill>
                <a:effectLst/>
                <a:latin typeface="Arial" panose="020B0604020202020204" pitchFamily="34" charset="0"/>
                <a:ea typeface="Times New Roman" panose="02020603050405020304" pitchFamily="18" charset="0"/>
              </a:rPr>
              <a:t> </a:t>
            </a:r>
            <a:r>
              <a:rPr lang="da-DK" dirty="0">
                <a:solidFill>
                  <a:srgbClr val="333333"/>
                </a:solidFill>
                <a:effectLst/>
                <a:latin typeface="Arial" panose="020B0604020202020204" pitchFamily="34" charset="0"/>
                <a:ea typeface="Times New Roman" panose="02020603050405020304" pitchFamily="18" charset="0"/>
              </a:rPr>
              <a:t>blevet brugt for at signalere, at forfatterne nok benytter sig af deres eget biografiske stof, men samtidig performer eller iscenesætter de sig selv både i deres bøger, og når de lader sig interviewe om dem. </a:t>
            </a:r>
            <a:endParaRPr lang="da-DK" sz="1400" dirty="0"/>
          </a:p>
        </p:txBody>
      </p:sp>
    </p:spTree>
    <p:extLst>
      <p:ext uri="{BB962C8B-B14F-4D97-AF65-F5344CB8AC3E}">
        <p14:creationId xmlns:p14="http://schemas.microsoft.com/office/powerpoint/2010/main" val="2532669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6AD51EB-971C-4722-9A98-42EB5ABCA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CBCB409-1E01-3F14-A933-12D0003E46E3}"/>
              </a:ext>
            </a:extLst>
          </p:cNvPr>
          <p:cNvSpPr>
            <a:spLocks noGrp="1"/>
          </p:cNvSpPr>
          <p:nvPr>
            <p:ph type="title"/>
          </p:nvPr>
        </p:nvSpPr>
        <p:spPr>
          <a:xfrm>
            <a:off x="1221476" y="685800"/>
            <a:ext cx="3909020" cy="1911742"/>
          </a:xfrm>
        </p:spPr>
        <p:txBody>
          <a:bodyPr>
            <a:normAutofit/>
          </a:bodyPr>
          <a:lstStyle/>
          <a:p>
            <a:r>
              <a:rPr lang="da-DK" dirty="0"/>
              <a:t>Analyseopgave </a:t>
            </a:r>
          </a:p>
        </p:txBody>
      </p:sp>
      <p:sp>
        <p:nvSpPr>
          <p:cNvPr id="3" name="Pladsholder til indhold 2">
            <a:extLst>
              <a:ext uri="{FF2B5EF4-FFF2-40B4-BE49-F238E27FC236}">
                <a16:creationId xmlns:a16="http://schemas.microsoft.com/office/drawing/2014/main" id="{A5E79A6A-B0F3-B813-3133-C3C596B62DA3}"/>
              </a:ext>
            </a:extLst>
          </p:cNvPr>
          <p:cNvSpPr>
            <a:spLocks noGrp="1"/>
          </p:cNvSpPr>
          <p:nvPr>
            <p:ph idx="1"/>
          </p:nvPr>
        </p:nvSpPr>
        <p:spPr>
          <a:xfrm>
            <a:off x="1221477" y="2961280"/>
            <a:ext cx="3909020" cy="3215682"/>
          </a:xfrm>
        </p:spPr>
        <p:txBody>
          <a:bodyPr>
            <a:normAutofit/>
          </a:bodyPr>
          <a:lstStyle/>
          <a:p>
            <a:pPr marL="0" indent="0">
              <a:lnSpc>
                <a:spcPct val="110000"/>
              </a:lnSpc>
              <a:buNone/>
            </a:pPr>
            <a:r>
              <a:rPr lang="da-DK" sz="1200"/>
              <a:t>Læs novellen ‘Skinsyge’ af St. St. Blicher fra 1845</a:t>
            </a:r>
          </a:p>
          <a:p>
            <a:pPr marL="0" indent="0">
              <a:lnSpc>
                <a:spcPct val="110000"/>
              </a:lnSpc>
              <a:buNone/>
            </a:pPr>
            <a:endParaRPr lang="da-DK" sz="1200"/>
          </a:p>
          <a:p>
            <a:pPr marL="342900" indent="-342900">
              <a:lnSpc>
                <a:spcPct val="110000"/>
              </a:lnSpc>
              <a:buAutoNum type="arabicPeriod"/>
            </a:pPr>
            <a:r>
              <a:rPr lang="da-DK" sz="1200"/>
              <a:t>Gengiv kort novellens handlingsforløb</a:t>
            </a:r>
          </a:p>
          <a:p>
            <a:pPr marL="342900" indent="-342900">
              <a:lnSpc>
                <a:spcPct val="110000"/>
              </a:lnSpc>
              <a:buAutoNum type="arabicPeriod"/>
            </a:pPr>
            <a:r>
              <a:rPr lang="da-DK" sz="1200"/>
              <a:t>Virker fortællingen mest som fakta eller fiktion?</a:t>
            </a:r>
          </a:p>
          <a:p>
            <a:pPr marL="342900" indent="-342900">
              <a:lnSpc>
                <a:spcPct val="110000"/>
              </a:lnSpc>
              <a:buAutoNum type="arabicPeriod"/>
            </a:pPr>
            <a:r>
              <a:rPr lang="da-DK" sz="1200"/>
              <a:t>Hvad bruges fakta-elementerne i fortællingen til?</a:t>
            </a:r>
          </a:p>
          <a:p>
            <a:pPr marL="342900" indent="-342900">
              <a:lnSpc>
                <a:spcPct val="110000"/>
              </a:lnSpc>
              <a:buAutoNum type="arabicPeriod"/>
            </a:pPr>
            <a:r>
              <a:rPr lang="da-DK" sz="1200"/>
              <a:t>Hvor opleves det som fiktion, og hvor gøres der brug af fiktionskoder? Marker konkrete steder i teksten.</a:t>
            </a:r>
          </a:p>
          <a:p>
            <a:pPr marL="342900" indent="-342900">
              <a:lnSpc>
                <a:spcPct val="110000"/>
              </a:lnSpc>
              <a:buAutoNum type="arabicPeriod"/>
            </a:pPr>
            <a:endParaRPr lang="da-DK" sz="1200"/>
          </a:p>
          <a:p>
            <a:pPr marL="0" indent="0">
              <a:lnSpc>
                <a:spcPct val="110000"/>
              </a:lnSpc>
              <a:buNone/>
            </a:pPr>
            <a:endParaRPr lang="da-DK" sz="1200"/>
          </a:p>
        </p:txBody>
      </p:sp>
      <p:pic>
        <p:nvPicPr>
          <p:cNvPr id="1026" name="Picture 2" descr="Skinsyge af Steen Steensen Blicher | Bog &amp; idé">
            <a:extLst>
              <a:ext uri="{FF2B5EF4-FFF2-40B4-BE49-F238E27FC236}">
                <a16:creationId xmlns:a16="http://schemas.microsoft.com/office/drawing/2014/main" id="{586C964F-C0C1-5989-9F68-2A2F1313D0A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58065" y="685799"/>
            <a:ext cx="4114800" cy="5486401"/>
          </a:xfrm>
          <a:prstGeom prst="rect">
            <a:avLst/>
          </a:prstGeom>
          <a:noFill/>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A067C78B-85E8-4F6D-8955-09EB55C842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034" name="Group 1033">
              <a:extLst>
                <a:ext uri="{FF2B5EF4-FFF2-40B4-BE49-F238E27FC236}">
                  <a16:creationId xmlns:a16="http://schemas.microsoft.com/office/drawing/2014/main" id="{8BB1DE1F-BC13-4674-9A74-6777A4E7629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036" name="Straight Connector 1035">
                <a:extLst>
                  <a:ext uri="{FF2B5EF4-FFF2-40B4-BE49-F238E27FC236}">
                    <a16:creationId xmlns:a16="http://schemas.microsoft.com/office/drawing/2014/main" id="{917D1C5A-B237-41CC-AA7E-C10F94DB03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D0D033FD-B77C-4E68-803F-CCEAABD96E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35" name="Oval 1034">
              <a:extLst>
                <a:ext uri="{FF2B5EF4-FFF2-40B4-BE49-F238E27FC236}">
                  <a16:creationId xmlns:a16="http://schemas.microsoft.com/office/drawing/2014/main" id="{7FA2F8D1-81EE-405E-8A4A-04A30DCE44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717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9E790A-58D5-9A4B-1D01-D153A4F92275}"/>
              </a:ext>
            </a:extLst>
          </p:cNvPr>
          <p:cNvSpPr>
            <a:spLocks noGrp="1"/>
          </p:cNvSpPr>
          <p:nvPr>
            <p:ph type="title"/>
          </p:nvPr>
        </p:nvSpPr>
        <p:spPr/>
        <p:txBody>
          <a:bodyPr/>
          <a:lstStyle/>
          <a:p>
            <a:r>
              <a:rPr lang="da-DK" dirty="0"/>
              <a:t>Autofiktion </a:t>
            </a:r>
          </a:p>
        </p:txBody>
      </p:sp>
      <p:sp>
        <p:nvSpPr>
          <p:cNvPr id="3" name="Pladsholder til indhold 2">
            <a:extLst>
              <a:ext uri="{FF2B5EF4-FFF2-40B4-BE49-F238E27FC236}">
                <a16:creationId xmlns:a16="http://schemas.microsoft.com/office/drawing/2014/main" id="{A277B75B-3EBC-9AFD-26BA-4B54FE19ED0F}"/>
              </a:ext>
            </a:extLst>
          </p:cNvPr>
          <p:cNvSpPr>
            <a:spLocks noGrp="1"/>
          </p:cNvSpPr>
          <p:nvPr>
            <p:ph idx="1"/>
          </p:nvPr>
        </p:nvSpPr>
        <p:spPr/>
        <p:txBody>
          <a:bodyPr>
            <a:normAutofit fontScale="77500" lnSpcReduction="20000"/>
          </a:bodyPr>
          <a:lstStyle/>
          <a:p>
            <a:pPr marL="0" indent="0">
              <a:buNone/>
            </a:pPr>
            <a:r>
              <a:rPr lang="da-DK" dirty="0"/>
              <a:t>En tendens i nyere litteratur er en hybrid, som placerer sig midt på skalaen mellem fakta og fiktion. Man bruger begrebet </a:t>
            </a:r>
            <a:r>
              <a:rPr lang="da-DK" b="1" i="1" dirty="0"/>
              <a:t>autofiktion</a:t>
            </a:r>
            <a:r>
              <a:rPr lang="da-DK" dirty="0"/>
              <a:t> om denne tendens.</a:t>
            </a:r>
          </a:p>
          <a:p>
            <a:pPr marL="0" indent="0">
              <a:buNone/>
            </a:pPr>
            <a:endParaRPr lang="da-DK" dirty="0"/>
          </a:p>
          <a:p>
            <a:r>
              <a:rPr lang="da-DK" dirty="0"/>
              <a:t>I ordet </a:t>
            </a:r>
            <a:r>
              <a:rPr lang="da-DK" i="1" dirty="0"/>
              <a:t>autofiktion</a:t>
            </a:r>
            <a:r>
              <a:rPr lang="da-DK" dirty="0"/>
              <a:t> ses to modsatrettede betydninger, nemlig ‘auto’, der betyder selv, som i selvbiografi og ordet ‘fiktion’, der betyder opdigtet.</a:t>
            </a:r>
          </a:p>
          <a:p>
            <a:r>
              <a:rPr lang="da-DK" dirty="0"/>
              <a:t>Autofiktive tekster er ofte personlige fortællinger – man kunne kalde dem ‘selvfortællinger’.</a:t>
            </a:r>
          </a:p>
          <a:p>
            <a:r>
              <a:rPr lang="da-DK" dirty="0"/>
              <a:t>I autofiktive tekster er der ofte naneidentitet mellem hovedperson, fortæller og forfatter, sådan at der indgås en </a:t>
            </a:r>
            <a:r>
              <a:rPr lang="da-DK" dirty="0" err="1"/>
              <a:t>faktakontrakt</a:t>
            </a:r>
            <a:r>
              <a:rPr lang="da-DK" dirty="0"/>
              <a:t> med læseren.</a:t>
            </a:r>
          </a:p>
          <a:p>
            <a:r>
              <a:rPr lang="da-DK" dirty="0"/>
              <a:t>På den anden side vil der typisk på bogens titelblad stå ‘roman’, sådan at der samtidig indgås en fiktionskontrakt. </a:t>
            </a:r>
          </a:p>
          <a:p>
            <a:endParaRPr lang="da-DK" dirty="0"/>
          </a:p>
          <a:p>
            <a:pPr marL="0" indent="0">
              <a:buNone/>
            </a:pPr>
            <a:r>
              <a:rPr lang="da-DK" dirty="0"/>
              <a:t>Så hvad skal man tro? Det er op til læseren at afgøre. Men helt sikkert er det, at når man først er blevet opmærksom på det tvetydige felt mellem fakta og fiktion, så påvirker det fortolkningen, som måske ligefrem er nødt til at kredse om dobbeltkontrakten og det tvetydige. </a:t>
            </a:r>
          </a:p>
        </p:txBody>
      </p:sp>
    </p:spTree>
    <p:extLst>
      <p:ext uri="{BB962C8B-B14F-4D97-AF65-F5344CB8AC3E}">
        <p14:creationId xmlns:p14="http://schemas.microsoft.com/office/powerpoint/2010/main" val="1364510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056" name="Group 2055">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058" name="Straight Connector 2057">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9" name="Straight Connector 2058">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57" name="Oval 2056">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2061" name="Rectangle 2060">
            <a:extLst>
              <a:ext uri="{FF2B5EF4-FFF2-40B4-BE49-F238E27FC236}">
                <a16:creationId xmlns:a16="http://schemas.microsoft.com/office/drawing/2014/main" id="{8EF32ACB-37F7-4E27-BDBC-67A94864F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2062">
            <a:extLst>
              <a:ext uri="{FF2B5EF4-FFF2-40B4-BE49-F238E27FC236}">
                <a16:creationId xmlns:a16="http://schemas.microsoft.com/office/drawing/2014/main" id="{DEAF34AB-AE16-45B5-ABC1-801F06223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Litteratur lige nu' med Deniz Kiy og Gerd Laugesen, Viborg Bibliotekerne,  Thorsø, September 27 2023 | AllEvents.in">
            <a:extLst>
              <a:ext uri="{FF2B5EF4-FFF2-40B4-BE49-F238E27FC236}">
                <a16:creationId xmlns:a16="http://schemas.microsoft.com/office/drawing/2014/main" id="{6068C2AA-857D-B9CB-448D-67E575346B42}"/>
              </a:ext>
            </a:extLst>
          </p:cNvPr>
          <p:cNvPicPr>
            <a:picLocks noGrp="1" noChangeAspect="1" noChangeArrowheads="1"/>
          </p:cNvPicPr>
          <p:nvPr>
            <p:ph idx="1"/>
          </p:nvPr>
        </p:nvPicPr>
        <p:blipFill rotWithShape="1">
          <a:blip r:embed="rId3">
            <a:alphaModFix amt="84000"/>
            <a:extLst>
              <a:ext uri="{28A0092B-C50C-407E-A947-70E740481C1C}">
                <a14:useLocalDpi xmlns:a14="http://schemas.microsoft.com/office/drawing/2010/main" val="0"/>
              </a:ext>
            </a:extLst>
          </a:blip>
          <a:srcRect l="666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5" name="Rectangle 2064">
            <a:extLst>
              <a:ext uri="{FF2B5EF4-FFF2-40B4-BE49-F238E27FC236}">
                <a16:creationId xmlns:a16="http://schemas.microsoft.com/office/drawing/2014/main" id="{640449D5-DE6C-45AB-811E-29321C591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418457" y="1418454"/>
            <a:ext cx="6858002" cy="4021087"/>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067" name="Group 2066">
            <a:extLst>
              <a:ext uri="{FF2B5EF4-FFF2-40B4-BE49-F238E27FC236}">
                <a16:creationId xmlns:a16="http://schemas.microsoft.com/office/drawing/2014/main" id="{222480C3-21A7-43F5-9070-D4ACB7435A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068" name="Group 2067">
              <a:extLst>
                <a:ext uri="{FF2B5EF4-FFF2-40B4-BE49-F238E27FC236}">
                  <a16:creationId xmlns:a16="http://schemas.microsoft.com/office/drawing/2014/main" id="{ED0EC083-0A53-4954-B40D-58DE716AAD5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070" name="Straight Connector 2069">
                <a:extLst>
                  <a:ext uri="{FF2B5EF4-FFF2-40B4-BE49-F238E27FC236}">
                    <a16:creationId xmlns:a16="http://schemas.microsoft.com/office/drawing/2014/main" id="{0E0B7F4D-C85E-48A0-96DF-660635DF22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71" name="Straight Connector 2070">
                <a:extLst>
                  <a:ext uri="{FF2B5EF4-FFF2-40B4-BE49-F238E27FC236}">
                    <a16:creationId xmlns:a16="http://schemas.microsoft.com/office/drawing/2014/main" id="{7ED81EDB-4C09-4811-9DC9-0E1902402C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2069" name="Oval 2068">
              <a:extLst>
                <a:ext uri="{FF2B5EF4-FFF2-40B4-BE49-F238E27FC236}">
                  <a16:creationId xmlns:a16="http://schemas.microsoft.com/office/drawing/2014/main" id="{7ED912B6-9DD8-4B07-B08A-82FE15F36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33691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F56751-CE7B-E72D-B8E4-C6AB44920DD1}"/>
              </a:ext>
            </a:extLst>
          </p:cNvPr>
          <p:cNvSpPr>
            <a:spLocks noGrp="1"/>
          </p:cNvSpPr>
          <p:nvPr>
            <p:ph type="title"/>
          </p:nvPr>
        </p:nvSpPr>
        <p:spPr/>
        <p:txBody>
          <a:bodyPr/>
          <a:lstStyle/>
          <a:p>
            <a:r>
              <a:rPr lang="en-US" i="1" kern="1200" dirty="0">
                <a:solidFill>
                  <a:srgbClr val="000000"/>
                </a:solidFill>
                <a:highlight>
                  <a:srgbClr val="FFFF00"/>
                </a:highlight>
                <a:latin typeface="+mj-lt"/>
                <a:ea typeface="+mj-ea"/>
                <a:cs typeface="+mj-cs"/>
              </a:rPr>
              <a:t>Deniz </a:t>
            </a:r>
            <a:r>
              <a:rPr lang="en-US" i="1" kern="1200" dirty="0" err="1">
                <a:solidFill>
                  <a:srgbClr val="000000"/>
                </a:solidFill>
                <a:highlight>
                  <a:srgbClr val="FFFF00"/>
                </a:highlight>
                <a:latin typeface="+mj-lt"/>
                <a:ea typeface="+mj-ea"/>
                <a:cs typeface="+mj-cs"/>
              </a:rPr>
              <a:t>Kiy</a:t>
            </a:r>
            <a:r>
              <a:rPr lang="en-US" i="1" kern="1200" dirty="0">
                <a:solidFill>
                  <a:srgbClr val="000000"/>
                </a:solidFill>
                <a:highlight>
                  <a:srgbClr val="FFFF00"/>
                </a:highlight>
                <a:latin typeface="+mj-lt"/>
                <a:ea typeface="+mj-ea"/>
                <a:cs typeface="+mj-cs"/>
              </a:rPr>
              <a:t>: ”</a:t>
            </a:r>
            <a:r>
              <a:rPr lang="en-US" i="1" kern="1200" dirty="0" err="1">
                <a:solidFill>
                  <a:srgbClr val="000000"/>
                </a:solidFill>
                <a:highlight>
                  <a:srgbClr val="FFFF00"/>
                </a:highlight>
                <a:latin typeface="+mj-lt"/>
                <a:ea typeface="+mj-ea"/>
                <a:cs typeface="+mj-cs"/>
              </a:rPr>
              <a:t>Blå</a:t>
            </a:r>
            <a:r>
              <a:rPr lang="en-US" i="1" kern="1200" dirty="0">
                <a:solidFill>
                  <a:srgbClr val="000000"/>
                </a:solidFill>
                <a:highlight>
                  <a:srgbClr val="FFFF00"/>
                </a:highlight>
                <a:latin typeface="+mj-lt"/>
                <a:ea typeface="+mj-ea"/>
                <a:cs typeface="+mj-cs"/>
              </a:rPr>
              <a:t> </a:t>
            </a:r>
            <a:r>
              <a:rPr lang="en-US" i="1" kern="1200" dirty="0" err="1">
                <a:solidFill>
                  <a:srgbClr val="000000"/>
                </a:solidFill>
                <a:highlight>
                  <a:srgbClr val="FFFF00"/>
                </a:highlight>
                <a:latin typeface="+mj-lt"/>
                <a:ea typeface="+mj-ea"/>
                <a:cs typeface="+mj-cs"/>
              </a:rPr>
              <a:t>øje</a:t>
            </a:r>
            <a:r>
              <a:rPr lang="en-US" i="1" kern="1200" dirty="0">
                <a:solidFill>
                  <a:srgbClr val="000000"/>
                </a:solidFill>
                <a:highlight>
                  <a:srgbClr val="FFFF00"/>
                </a:highlight>
                <a:latin typeface="+mj-lt"/>
                <a:ea typeface="+mj-ea"/>
                <a:cs typeface="+mj-cs"/>
              </a:rPr>
              <a:t>”, 2021</a:t>
            </a:r>
            <a:endParaRPr lang="da-DK" dirty="0"/>
          </a:p>
        </p:txBody>
      </p:sp>
      <p:sp>
        <p:nvSpPr>
          <p:cNvPr id="3" name="Pladsholder til indhold 2">
            <a:extLst>
              <a:ext uri="{FF2B5EF4-FFF2-40B4-BE49-F238E27FC236}">
                <a16:creationId xmlns:a16="http://schemas.microsoft.com/office/drawing/2014/main" id="{E58A20CA-A506-4296-250F-E4BEEB5B1DC8}"/>
              </a:ext>
            </a:extLst>
          </p:cNvPr>
          <p:cNvSpPr>
            <a:spLocks noGrp="1"/>
          </p:cNvSpPr>
          <p:nvPr>
            <p:ph idx="1"/>
          </p:nvPr>
        </p:nvSpPr>
        <p:spPr>
          <a:xfrm>
            <a:off x="1219200" y="2318032"/>
            <a:ext cx="6381750" cy="4174843"/>
          </a:xfrm>
        </p:spPr>
        <p:txBody>
          <a:bodyPr>
            <a:normAutofit fontScale="55000" lnSpcReduction="20000"/>
          </a:bodyPr>
          <a:lstStyle/>
          <a:p>
            <a:pPr marL="0" indent="0" algn="l">
              <a:buNone/>
            </a:pPr>
            <a:r>
              <a:rPr lang="da-DK" sz="2600" b="0" i="0" dirty="0">
                <a:solidFill>
                  <a:srgbClr val="333333"/>
                </a:solidFill>
                <a:effectLst/>
              </a:rPr>
              <a:t>Titlens 'blå øje' har betydningsmæssigt tre dimensioner:</a:t>
            </a:r>
          </a:p>
          <a:p>
            <a:pPr marL="0" indent="0" algn="l">
              <a:buNone/>
            </a:pPr>
            <a:endParaRPr lang="da-DK" sz="2100" b="0" i="0" dirty="0">
              <a:solidFill>
                <a:srgbClr val="333333"/>
              </a:solidFill>
              <a:effectLst/>
            </a:endParaRPr>
          </a:p>
          <a:p>
            <a:pPr algn="l">
              <a:buFont typeface="+mj-lt"/>
              <a:buAutoNum type="arabicPeriod"/>
            </a:pPr>
            <a:r>
              <a:rPr lang="da-DK" sz="2500" b="1" i="0" u="sng" dirty="0" err="1">
                <a:solidFill>
                  <a:srgbClr val="333333"/>
                </a:solidFill>
                <a:effectLst/>
              </a:rPr>
              <a:t>nazar</a:t>
            </a:r>
            <a:r>
              <a:rPr lang="da-DK" sz="2500" i="0" dirty="0">
                <a:solidFill>
                  <a:srgbClr val="333333"/>
                </a:solidFill>
                <a:effectLst/>
              </a:rPr>
              <a:t> (tyrkisk udtryk) </a:t>
            </a:r>
            <a:r>
              <a:rPr lang="da-DK" sz="2500" b="0" i="0" dirty="0">
                <a:solidFill>
                  <a:srgbClr val="333333"/>
                </a:solidFill>
                <a:effectLst/>
              </a:rPr>
              <a:t>"det onde øje", forestillingen om, at et altseende (guddommeligt) øje, der kaster alt ondt tilbage og beskytter mod ulykker og onde tanker.</a:t>
            </a:r>
          </a:p>
          <a:p>
            <a:pPr algn="l">
              <a:buFont typeface="+mj-lt"/>
              <a:buAutoNum type="arabicPeriod"/>
            </a:pPr>
            <a:r>
              <a:rPr lang="da-DK" sz="2500" b="1" i="0" u="sng" dirty="0">
                <a:solidFill>
                  <a:srgbClr val="333333"/>
                </a:solidFill>
                <a:effectLst/>
              </a:rPr>
              <a:t>en amulet</a:t>
            </a:r>
            <a:r>
              <a:rPr lang="da-DK" sz="2500" i="0" dirty="0">
                <a:solidFill>
                  <a:srgbClr val="333333"/>
                </a:solidFill>
                <a:effectLst/>
              </a:rPr>
              <a:t> (</a:t>
            </a:r>
            <a:r>
              <a:rPr lang="da-DK" sz="2500" i="0" dirty="0" err="1">
                <a:solidFill>
                  <a:srgbClr val="333333"/>
                </a:solidFill>
                <a:effectLst/>
              </a:rPr>
              <a:t>nazar</a:t>
            </a:r>
            <a:r>
              <a:rPr lang="da-DK" sz="2500" i="0" dirty="0">
                <a:solidFill>
                  <a:srgbClr val="333333"/>
                </a:solidFill>
                <a:effectLst/>
              </a:rPr>
              <a:t> konkretiseret) </a:t>
            </a:r>
            <a:r>
              <a:rPr lang="da-DK" sz="2500" b="0" i="0" dirty="0">
                <a:solidFill>
                  <a:srgbClr val="333333"/>
                </a:solidFill>
                <a:effectLst/>
              </a:rPr>
              <a:t>formet som et øje med mørkeblå baggrund, efterfulgt af en hvid og lyseblå cirkel med en sort prik i midten. Amuletten beskytter mod andres onde øjne.</a:t>
            </a:r>
          </a:p>
          <a:p>
            <a:pPr algn="l">
              <a:buFont typeface="+mj-lt"/>
              <a:buAutoNum type="arabicPeriod"/>
            </a:pPr>
            <a:r>
              <a:rPr lang="da-DK" sz="2500" b="1" i="0" u="sng" dirty="0">
                <a:solidFill>
                  <a:srgbClr val="333333"/>
                </a:solidFill>
                <a:effectLst/>
              </a:rPr>
              <a:t>the </a:t>
            </a:r>
            <a:r>
              <a:rPr lang="da-DK" sz="2500" b="1" i="0" u="sng" dirty="0" err="1">
                <a:solidFill>
                  <a:srgbClr val="333333"/>
                </a:solidFill>
                <a:effectLst/>
              </a:rPr>
              <a:t>white</a:t>
            </a:r>
            <a:r>
              <a:rPr lang="da-DK" sz="2500" b="1" i="0" u="sng" dirty="0">
                <a:solidFill>
                  <a:srgbClr val="333333"/>
                </a:solidFill>
                <a:effectLst/>
              </a:rPr>
              <a:t> gaze</a:t>
            </a:r>
            <a:r>
              <a:rPr lang="da-DK" sz="2500" b="0" i="0" dirty="0">
                <a:solidFill>
                  <a:srgbClr val="333333"/>
                </a:solidFill>
                <a:effectLst/>
              </a:rPr>
              <a:t> (det hvide blik), antagelsen om den hvide læsers forudindtagethed om </a:t>
            </a:r>
            <a:r>
              <a:rPr lang="da-DK" sz="2500" b="0" i="0" dirty="0" err="1">
                <a:solidFill>
                  <a:srgbClr val="333333"/>
                </a:solidFill>
                <a:effectLst/>
              </a:rPr>
              <a:t>racialiserede</a:t>
            </a:r>
            <a:r>
              <a:rPr lang="da-DK" sz="2500" b="0" i="0" dirty="0">
                <a:solidFill>
                  <a:srgbClr val="333333"/>
                </a:solidFill>
                <a:effectLst/>
              </a:rPr>
              <a:t> personer og deres kulturer. Også populariseret af den sorte amerikanske forfatter Toni Morrison, som beskrev det som en </a:t>
            </a:r>
            <a:r>
              <a:rPr lang="da-DK" sz="2500" b="0" i="0" u="none" strike="noStrike" dirty="0">
                <a:solidFill>
                  <a:srgbClr val="333333"/>
                </a:solidFill>
                <a:effectLst/>
              </a:rPr>
              <a:t>internaliseret</a:t>
            </a:r>
            <a:r>
              <a:rPr lang="da-DK" sz="2500" b="0" i="0" dirty="0">
                <a:solidFill>
                  <a:srgbClr val="333333"/>
                </a:solidFill>
                <a:effectLst/>
              </a:rPr>
              <a:t> hvid stemme som konstant bevidstgør én om, hvordan værkets indhold kan blive set, dømt og vurderet af den hvide beskuer.</a:t>
            </a:r>
            <a:endParaRPr lang="da-DK" sz="2500" dirty="0"/>
          </a:p>
          <a:p>
            <a:pPr marL="0" indent="0">
              <a:buNone/>
            </a:pPr>
            <a:endParaRPr lang="da-DK" dirty="0"/>
          </a:p>
        </p:txBody>
      </p:sp>
      <p:pic>
        <p:nvPicPr>
          <p:cNvPr id="3074" name="Picture 2" descr="Få Blå øje (türkü) af Deniz Kiy som Hæftet bog på dansk - 9788702317275">
            <a:extLst>
              <a:ext uri="{FF2B5EF4-FFF2-40B4-BE49-F238E27FC236}">
                <a16:creationId xmlns:a16="http://schemas.microsoft.com/office/drawing/2014/main" id="{7741E59C-76E6-2B4A-D3EE-28EBAAAD4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2913" y="685801"/>
            <a:ext cx="3810000" cy="552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037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F56751-CE7B-E72D-B8E4-C6AB44920DD1}"/>
              </a:ext>
            </a:extLst>
          </p:cNvPr>
          <p:cNvSpPr>
            <a:spLocks noGrp="1"/>
          </p:cNvSpPr>
          <p:nvPr>
            <p:ph type="title"/>
          </p:nvPr>
        </p:nvSpPr>
        <p:spPr/>
        <p:txBody>
          <a:bodyPr/>
          <a:lstStyle/>
          <a:p>
            <a:r>
              <a:rPr lang="en-US" i="1" kern="1200" dirty="0">
                <a:solidFill>
                  <a:srgbClr val="000000"/>
                </a:solidFill>
                <a:highlight>
                  <a:srgbClr val="FFFF00"/>
                </a:highlight>
                <a:latin typeface="+mj-lt"/>
                <a:ea typeface="+mj-ea"/>
                <a:cs typeface="+mj-cs"/>
              </a:rPr>
              <a:t>Deniz </a:t>
            </a:r>
            <a:r>
              <a:rPr lang="en-US" i="1" kern="1200" dirty="0" err="1">
                <a:solidFill>
                  <a:srgbClr val="000000"/>
                </a:solidFill>
                <a:highlight>
                  <a:srgbClr val="FFFF00"/>
                </a:highlight>
                <a:latin typeface="+mj-lt"/>
                <a:ea typeface="+mj-ea"/>
                <a:cs typeface="+mj-cs"/>
              </a:rPr>
              <a:t>Kiy</a:t>
            </a:r>
            <a:r>
              <a:rPr lang="en-US" i="1" kern="1200" dirty="0">
                <a:solidFill>
                  <a:srgbClr val="000000"/>
                </a:solidFill>
                <a:highlight>
                  <a:srgbClr val="FFFF00"/>
                </a:highlight>
                <a:latin typeface="+mj-lt"/>
                <a:ea typeface="+mj-ea"/>
                <a:cs typeface="+mj-cs"/>
              </a:rPr>
              <a:t>: ”</a:t>
            </a:r>
            <a:r>
              <a:rPr lang="en-US" i="1" kern="1200" dirty="0" err="1">
                <a:solidFill>
                  <a:srgbClr val="000000"/>
                </a:solidFill>
                <a:highlight>
                  <a:srgbClr val="FFFF00"/>
                </a:highlight>
                <a:latin typeface="+mj-lt"/>
                <a:ea typeface="+mj-ea"/>
                <a:cs typeface="+mj-cs"/>
              </a:rPr>
              <a:t>Blå</a:t>
            </a:r>
            <a:r>
              <a:rPr lang="en-US" i="1" kern="1200" dirty="0">
                <a:solidFill>
                  <a:srgbClr val="000000"/>
                </a:solidFill>
                <a:highlight>
                  <a:srgbClr val="FFFF00"/>
                </a:highlight>
                <a:latin typeface="+mj-lt"/>
                <a:ea typeface="+mj-ea"/>
                <a:cs typeface="+mj-cs"/>
              </a:rPr>
              <a:t> </a:t>
            </a:r>
            <a:r>
              <a:rPr lang="en-US" i="1" kern="1200" dirty="0" err="1">
                <a:solidFill>
                  <a:srgbClr val="000000"/>
                </a:solidFill>
                <a:highlight>
                  <a:srgbClr val="FFFF00"/>
                </a:highlight>
                <a:latin typeface="+mj-lt"/>
                <a:ea typeface="+mj-ea"/>
                <a:cs typeface="+mj-cs"/>
              </a:rPr>
              <a:t>øje</a:t>
            </a:r>
            <a:r>
              <a:rPr lang="en-US" i="1" kern="1200" dirty="0">
                <a:solidFill>
                  <a:srgbClr val="000000"/>
                </a:solidFill>
                <a:highlight>
                  <a:srgbClr val="FFFF00"/>
                </a:highlight>
                <a:latin typeface="+mj-lt"/>
                <a:ea typeface="+mj-ea"/>
                <a:cs typeface="+mj-cs"/>
              </a:rPr>
              <a:t>”, 2021</a:t>
            </a:r>
            <a:endParaRPr lang="da-DK" dirty="0"/>
          </a:p>
        </p:txBody>
      </p:sp>
      <p:sp>
        <p:nvSpPr>
          <p:cNvPr id="3" name="Pladsholder til indhold 2">
            <a:extLst>
              <a:ext uri="{FF2B5EF4-FFF2-40B4-BE49-F238E27FC236}">
                <a16:creationId xmlns:a16="http://schemas.microsoft.com/office/drawing/2014/main" id="{E58A20CA-A506-4296-250F-E4BEEB5B1DC8}"/>
              </a:ext>
            </a:extLst>
          </p:cNvPr>
          <p:cNvSpPr>
            <a:spLocks noGrp="1"/>
          </p:cNvSpPr>
          <p:nvPr>
            <p:ph idx="1"/>
          </p:nvPr>
        </p:nvSpPr>
        <p:spPr>
          <a:xfrm>
            <a:off x="1219200" y="2318032"/>
            <a:ext cx="6381750" cy="3854167"/>
          </a:xfrm>
        </p:spPr>
        <p:txBody>
          <a:bodyPr>
            <a:normAutofit/>
          </a:bodyPr>
          <a:lstStyle/>
          <a:p>
            <a:pPr marL="342900" indent="-342900">
              <a:buAutoNum type="arabicPeriod"/>
            </a:pPr>
            <a:r>
              <a:rPr lang="da-DK" dirty="0"/>
              <a:t>Læs novellen højt for hinanden i grupper á ca. fem pers. Hvad handler den om?</a:t>
            </a:r>
          </a:p>
          <a:p>
            <a:pPr marL="342900" indent="-342900">
              <a:buAutoNum type="arabicPeriod"/>
            </a:pPr>
            <a:r>
              <a:rPr lang="da-DK" dirty="0"/>
              <a:t>Blive enige om ca. tre nøglesætninger, der særlig fanger jeres opmærksomhed i det afsnit, I har fået, i jeres gruppe. Sæt ord på hvorfor.</a:t>
            </a:r>
          </a:p>
          <a:p>
            <a:pPr marL="1120140" lvl="4" indent="-342900">
              <a:buFont typeface="+mj-lt"/>
              <a:buAutoNum type="alphaLcParenR"/>
            </a:pPr>
            <a:r>
              <a:rPr lang="da-DK" dirty="0"/>
              <a:t>I hulrum</a:t>
            </a:r>
          </a:p>
          <a:p>
            <a:pPr marL="1120140" lvl="4" indent="-342900">
              <a:buFont typeface="+mj-lt"/>
              <a:buAutoNum type="alphaLcParenR"/>
            </a:pPr>
            <a:r>
              <a:rPr lang="da-DK" dirty="0"/>
              <a:t>Stuen</a:t>
            </a:r>
          </a:p>
          <a:p>
            <a:pPr marL="1120140" lvl="4" indent="-342900">
              <a:buFont typeface="+mj-lt"/>
              <a:buAutoNum type="alphaLcParenR"/>
            </a:pPr>
            <a:r>
              <a:rPr lang="da-DK" dirty="0" err="1"/>
              <a:t>Çorum</a:t>
            </a:r>
            <a:r>
              <a:rPr lang="da-DK" dirty="0"/>
              <a:t>  </a:t>
            </a:r>
          </a:p>
          <a:p>
            <a:pPr marL="1120140" lvl="4" indent="-342900">
              <a:buFont typeface="+mj-lt"/>
              <a:buAutoNum type="alphaLcParenR"/>
            </a:pPr>
            <a:r>
              <a:rPr lang="da-DK" dirty="0"/>
              <a:t>Under Emhætten, På terrassen</a:t>
            </a:r>
          </a:p>
          <a:p>
            <a:pPr marL="0" indent="0">
              <a:buNone/>
            </a:pPr>
            <a:r>
              <a:rPr lang="da-DK" dirty="0"/>
              <a:t>3. Undersøg </a:t>
            </a:r>
            <a:r>
              <a:rPr lang="da-DK" u="sng" dirty="0"/>
              <a:t>tid og sted</a:t>
            </a:r>
            <a:r>
              <a:rPr lang="da-DK" dirty="0"/>
              <a:t> i jeres uddrag</a:t>
            </a:r>
          </a:p>
          <a:p>
            <a:pPr marL="0" indent="0">
              <a:buNone/>
            </a:pPr>
            <a:endParaRPr lang="da-DK" dirty="0"/>
          </a:p>
          <a:p>
            <a:pPr marL="0" indent="0">
              <a:buNone/>
            </a:pPr>
            <a:endParaRPr lang="da-DK" dirty="0"/>
          </a:p>
        </p:txBody>
      </p:sp>
      <p:pic>
        <p:nvPicPr>
          <p:cNvPr id="3074" name="Picture 2" descr="Få Blå øje (türkü) af Deniz Kiy som Hæftet bog på dansk - 9788702317275">
            <a:extLst>
              <a:ext uri="{FF2B5EF4-FFF2-40B4-BE49-F238E27FC236}">
                <a16:creationId xmlns:a16="http://schemas.microsoft.com/office/drawing/2014/main" id="{7741E59C-76E6-2B4A-D3EE-28EBAAAD4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2913" y="685801"/>
            <a:ext cx="3810000" cy="552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359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F56751-CE7B-E72D-B8E4-C6AB44920DD1}"/>
              </a:ext>
            </a:extLst>
          </p:cNvPr>
          <p:cNvSpPr>
            <a:spLocks noGrp="1"/>
          </p:cNvSpPr>
          <p:nvPr>
            <p:ph type="title"/>
          </p:nvPr>
        </p:nvSpPr>
        <p:spPr/>
        <p:txBody>
          <a:bodyPr/>
          <a:lstStyle/>
          <a:p>
            <a:r>
              <a:rPr lang="en-US" i="1" kern="1200" dirty="0">
                <a:solidFill>
                  <a:srgbClr val="000000"/>
                </a:solidFill>
                <a:highlight>
                  <a:srgbClr val="FFFF00"/>
                </a:highlight>
                <a:latin typeface="+mj-lt"/>
                <a:ea typeface="+mj-ea"/>
                <a:cs typeface="+mj-cs"/>
              </a:rPr>
              <a:t>Form </a:t>
            </a:r>
            <a:r>
              <a:rPr lang="en-US" i="1" kern="1200" dirty="0" err="1">
                <a:solidFill>
                  <a:srgbClr val="000000"/>
                </a:solidFill>
                <a:highlight>
                  <a:srgbClr val="FFFF00"/>
                </a:highlight>
                <a:latin typeface="+mj-lt"/>
                <a:ea typeface="+mj-ea"/>
                <a:cs typeface="+mj-cs"/>
              </a:rPr>
              <a:t>og</a:t>
            </a:r>
            <a:r>
              <a:rPr lang="en-US" i="1" kern="1200" dirty="0">
                <a:solidFill>
                  <a:srgbClr val="000000"/>
                </a:solidFill>
                <a:highlight>
                  <a:srgbClr val="FFFF00"/>
                </a:highlight>
                <a:latin typeface="+mj-lt"/>
                <a:ea typeface="+mj-ea"/>
                <a:cs typeface="+mj-cs"/>
              </a:rPr>
              <a:t> layout</a:t>
            </a:r>
            <a:endParaRPr lang="da-DK" dirty="0"/>
          </a:p>
        </p:txBody>
      </p:sp>
      <p:sp>
        <p:nvSpPr>
          <p:cNvPr id="3" name="Pladsholder til indhold 2">
            <a:extLst>
              <a:ext uri="{FF2B5EF4-FFF2-40B4-BE49-F238E27FC236}">
                <a16:creationId xmlns:a16="http://schemas.microsoft.com/office/drawing/2014/main" id="{E58A20CA-A506-4296-250F-E4BEEB5B1DC8}"/>
              </a:ext>
            </a:extLst>
          </p:cNvPr>
          <p:cNvSpPr>
            <a:spLocks noGrp="1"/>
          </p:cNvSpPr>
          <p:nvPr>
            <p:ph idx="1"/>
          </p:nvPr>
        </p:nvSpPr>
        <p:spPr>
          <a:xfrm>
            <a:off x="1219200" y="2318032"/>
            <a:ext cx="6381750" cy="3854167"/>
          </a:xfrm>
        </p:spPr>
        <p:txBody>
          <a:bodyPr>
            <a:normAutofit fontScale="85000" lnSpcReduction="10000"/>
          </a:bodyPr>
          <a:lstStyle/>
          <a:p>
            <a:pPr marL="0" indent="0">
              <a:buNone/>
            </a:pPr>
            <a:r>
              <a:rPr lang="da-DK" dirty="0"/>
              <a:t>Undersøg digtenes </a:t>
            </a:r>
            <a:r>
              <a:rPr lang="da-DK" u="sng" dirty="0"/>
              <a:t>form og layout</a:t>
            </a:r>
            <a:r>
              <a:rPr lang="da-DK" dirty="0"/>
              <a:t>. Hvordan vil I karakterisere dem? Forfatteren siger selv:</a:t>
            </a:r>
          </a:p>
          <a:p>
            <a:pPr marL="0" indent="0">
              <a:buNone/>
            </a:pPr>
            <a:endParaRPr lang="da-DK" sz="1600" dirty="0">
              <a:solidFill>
                <a:srgbClr val="333333"/>
              </a:solidFill>
              <a:effectLst/>
              <a:latin typeface="var(--font-content)"/>
              <a:ea typeface="Times New Roman" panose="02020603050405020304" pitchFamily="18" charset="0"/>
              <a:cs typeface="Noto Sans" panose="020B0502040504020204" pitchFamily="34" charset="0"/>
            </a:endParaRPr>
          </a:p>
          <a:p>
            <a:pPr marL="0" indent="0">
              <a:buNone/>
            </a:pPr>
            <a:r>
              <a:rPr lang="da-DK" sz="1800" i="1" dirty="0">
                <a:solidFill>
                  <a:srgbClr val="333333"/>
                </a:solidFill>
                <a:effectLst/>
                <a:latin typeface="var(--font-content)"/>
                <a:ea typeface="Times New Roman" panose="02020603050405020304" pitchFamily="18" charset="0"/>
                <a:cs typeface="Noto Sans" panose="020B0502040504020204" pitchFamily="34" charset="0"/>
              </a:rPr>
              <a:t>	Tanken bag det specielle layout er, at det skulle imitere 	bevægelserne: gentagelserne og sammenvævningerne – det 	cykliske. Det er svært at adskille digtene fra hinanden, fordi de i 	kraft af disse førnævnte bevægelser åbner og lukker sig. Derfor er 	tætheden i layoutet vigtigt.</a:t>
            </a:r>
          </a:p>
          <a:p>
            <a:pPr marL="0" indent="0">
              <a:buNone/>
            </a:pPr>
            <a:endParaRPr lang="da-DK" sz="1800" i="1" dirty="0">
              <a:solidFill>
                <a:srgbClr val="333333"/>
              </a:solidFill>
              <a:effectLst/>
              <a:latin typeface="var(--font-content)"/>
              <a:ea typeface="Times New Roman" panose="02020603050405020304" pitchFamily="18" charset="0"/>
              <a:cs typeface="Noto Sans" panose="020B0502040504020204" pitchFamily="34" charset="0"/>
            </a:endParaRPr>
          </a:p>
          <a:p>
            <a:pPr marL="0" indent="0">
              <a:buNone/>
            </a:pPr>
            <a:r>
              <a:rPr lang="da-DK" dirty="0"/>
              <a:t>Sammenlign forfatterens beskrivelse af intentionen bag form og layout med jeres karakteristik. Hvilke ligheder og forskelle er der mellem jeres undersøgelse og forfatterens intention? Vurder, om I synes, forfatteren lykkes med sin intention.</a:t>
            </a:r>
          </a:p>
          <a:p>
            <a:pPr marL="0" indent="0">
              <a:buNone/>
            </a:pPr>
            <a:endParaRPr lang="da-DK" sz="1800" i="1" dirty="0">
              <a:solidFill>
                <a:srgbClr val="333333"/>
              </a:solidFill>
              <a:latin typeface="var(--font-content)"/>
              <a:ea typeface="Calibri" panose="020F0502020204030204" pitchFamily="34" charset="0"/>
              <a:cs typeface="Noto Sans" panose="020B0502040504020204" pitchFamily="34" charset="0"/>
            </a:endParaRPr>
          </a:p>
          <a:p>
            <a:pPr marL="0" indent="0">
              <a:buNone/>
            </a:pPr>
            <a:endParaRPr lang="da-DK" sz="18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a-DK" dirty="0"/>
          </a:p>
        </p:txBody>
      </p:sp>
      <p:pic>
        <p:nvPicPr>
          <p:cNvPr id="3074" name="Picture 2" descr="Få Blå øje (türkü) af Deniz Kiy som Hæftet bog på dansk - 9788702317275">
            <a:extLst>
              <a:ext uri="{FF2B5EF4-FFF2-40B4-BE49-F238E27FC236}">
                <a16:creationId xmlns:a16="http://schemas.microsoft.com/office/drawing/2014/main" id="{7741E59C-76E6-2B4A-D3EE-28EBAAAD4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2913" y="685801"/>
            <a:ext cx="3810000" cy="552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57EF1-5F51-EDA8-EAED-D64FB1A8EB59}"/>
              </a:ext>
            </a:extLst>
          </p:cNvPr>
          <p:cNvSpPr>
            <a:spLocks noGrp="1"/>
          </p:cNvSpPr>
          <p:nvPr>
            <p:ph type="title"/>
          </p:nvPr>
        </p:nvSpPr>
        <p:spPr/>
        <p:txBody>
          <a:bodyPr/>
          <a:lstStyle/>
          <a:p>
            <a:r>
              <a:rPr lang="da-DK" dirty="0"/>
              <a:t>Tekster i dansk</a:t>
            </a:r>
          </a:p>
        </p:txBody>
      </p:sp>
      <p:sp>
        <p:nvSpPr>
          <p:cNvPr id="3" name="Pladsholder til indhold 2">
            <a:extLst>
              <a:ext uri="{FF2B5EF4-FFF2-40B4-BE49-F238E27FC236}">
                <a16:creationId xmlns:a16="http://schemas.microsoft.com/office/drawing/2014/main" id="{D52DE7FB-8649-3019-0158-3506809588E6}"/>
              </a:ext>
            </a:extLst>
          </p:cNvPr>
          <p:cNvSpPr>
            <a:spLocks noGrp="1"/>
          </p:cNvSpPr>
          <p:nvPr>
            <p:ph idx="1"/>
          </p:nvPr>
        </p:nvSpPr>
        <p:spPr/>
        <p:txBody>
          <a:bodyPr>
            <a:normAutofit fontScale="92500" lnSpcReduction="10000"/>
          </a:bodyPr>
          <a:lstStyle/>
          <a:p>
            <a:pPr marL="0" indent="0">
              <a:buNone/>
            </a:pPr>
            <a:r>
              <a:rPr lang="da-DK" b="0" i="0" dirty="0">
                <a:solidFill>
                  <a:srgbClr val="333333"/>
                </a:solidFill>
                <a:effectLst/>
                <a:latin typeface="Noto Sans" panose="020B0502040504020204" pitchFamily="34" charset="0"/>
              </a:rPr>
              <a:t>I danskfaget er arbejdet med tekster det centrale. Men tekster kan til gengæld være mange ting i dansk. Vi arbejder med </a:t>
            </a:r>
            <a:r>
              <a:rPr lang="da-DK" b="0" i="1" dirty="0">
                <a:solidFill>
                  <a:srgbClr val="333333"/>
                </a:solidFill>
                <a:effectLst/>
                <a:latin typeface="Noto Sans" panose="020B0502040504020204" pitchFamily="34" charset="0"/>
              </a:rPr>
              <a:t>et udvidet tekstbegreb</a:t>
            </a:r>
            <a:r>
              <a:rPr lang="da-DK" b="0" i="0" dirty="0">
                <a:solidFill>
                  <a:srgbClr val="333333"/>
                </a:solidFill>
                <a:effectLst/>
                <a:latin typeface="Noto Sans" panose="020B0502040504020204" pitchFamily="34" charset="0"/>
              </a:rPr>
              <a:t>. </a:t>
            </a:r>
          </a:p>
          <a:p>
            <a:pPr marL="0" indent="0">
              <a:buNone/>
            </a:pPr>
            <a:r>
              <a:rPr lang="da-DK" b="0" i="0" dirty="0">
                <a:solidFill>
                  <a:srgbClr val="333333"/>
                </a:solidFill>
                <a:effectLst/>
                <a:latin typeface="Noto Sans" panose="020B0502040504020204" pitchFamily="34" charset="0"/>
              </a:rPr>
              <a:t>En tekst behøver ikke blot være en novelle eller en roman. Det kan også være avisartikler, film, nyhedsudsendelser, statusopdateringer på Facebook, mundtlige samtaler, reklamer og meget andet. Fælles for dem er, at der er tale om kulturprodukter, der består af eller indeholder tegn, vi er fortrolige med.</a:t>
            </a:r>
          </a:p>
          <a:p>
            <a:pPr marL="0" indent="0">
              <a:buNone/>
            </a:pPr>
            <a:endParaRPr lang="da-DK" dirty="0">
              <a:solidFill>
                <a:srgbClr val="333333"/>
              </a:solidFill>
              <a:latin typeface="Noto Sans" panose="020B0502040504020204" pitchFamily="34" charset="0"/>
            </a:endParaRPr>
          </a:p>
          <a:p>
            <a:pPr marL="0" indent="0" algn="l">
              <a:buNone/>
            </a:pPr>
            <a:r>
              <a:rPr lang="da-DK" sz="1900" b="1" dirty="0">
                <a:solidFill>
                  <a:srgbClr val="333333"/>
                </a:solidFill>
                <a:latin typeface="Noto Sans" panose="020B0502040504020204" pitchFamily="34" charset="0"/>
              </a:rPr>
              <a:t>Opgave: </a:t>
            </a:r>
          </a:p>
          <a:p>
            <a:pPr marL="0" indent="0" algn="l">
              <a:buNone/>
            </a:pPr>
            <a:r>
              <a:rPr lang="da-DK" b="0" i="0" dirty="0">
                <a:solidFill>
                  <a:srgbClr val="333333"/>
                </a:solidFill>
                <a:effectLst/>
                <a:latin typeface="Noto Sans" panose="020B0502040504020204" pitchFamily="34" charset="0"/>
              </a:rPr>
              <a:t>Find rundt om på skolen så mange ting, I kan, som man kan kalde tekster, og som er relevante at arbejde med i dansk. Husk definitionen på tekster ovenfor: Tekster er kulturprodukter, der består af eller indeholder tegn, vi er fortrolige med.</a:t>
            </a:r>
            <a:br>
              <a:rPr lang="da-DK" dirty="0"/>
            </a:br>
            <a:endParaRPr lang="da-DK" dirty="0"/>
          </a:p>
        </p:txBody>
      </p:sp>
    </p:spTree>
    <p:extLst>
      <p:ext uri="{BB962C8B-B14F-4D97-AF65-F5344CB8AC3E}">
        <p14:creationId xmlns:p14="http://schemas.microsoft.com/office/powerpoint/2010/main" val="2135812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F56751-CE7B-E72D-B8E4-C6AB44920DD1}"/>
              </a:ext>
            </a:extLst>
          </p:cNvPr>
          <p:cNvSpPr>
            <a:spLocks noGrp="1"/>
          </p:cNvSpPr>
          <p:nvPr>
            <p:ph type="title"/>
          </p:nvPr>
        </p:nvSpPr>
        <p:spPr/>
        <p:txBody>
          <a:bodyPr/>
          <a:lstStyle/>
          <a:p>
            <a:r>
              <a:rPr lang="en-US" i="1" kern="1200" dirty="0">
                <a:solidFill>
                  <a:srgbClr val="000000"/>
                </a:solidFill>
                <a:highlight>
                  <a:srgbClr val="FFFF00"/>
                </a:highlight>
                <a:latin typeface="+mj-lt"/>
                <a:ea typeface="+mj-ea"/>
                <a:cs typeface="+mj-cs"/>
              </a:rPr>
              <a:t>Det </a:t>
            </a:r>
            <a:r>
              <a:rPr lang="en-US" i="1" kern="1200" dirty="0" err="1">
                <a:solidFill>
                  <a:srgbClr val="000000"/>
                </a:solidFill>
                <a:highlight>
                  <a:srgbClr val="FFFF00"/>
                </a:highlight>
                <a:latin typeface="+mj-lt"/>
                <a:ea typeface="+mj-ea"/>
                <a:cs typeface="+mj-cs"/>
              </a:rPr>
              <a:t>lyriske</a:t>
            </a:r>
            <a:r>
              <a:rPr lang="en-US" i="1" kern="1200" dirty="0">
                <a:solidFill>
                  <a:srgbClr val="000000"/>
                </a:solidFill>
                <a:highlight>
                  <a:srgbClr val="FFFF00"/>
                </a:highlight>
                <a:latin typeface="+mj-lt"/>
                <a:ea typeface="+mj-ea"/>
                <a:cs typeface="+mj-cs"/>
              </a:rPr>
              <a:t> </a:t>
            </a:r>
            <a:r>
              <a:rPr lang="en-US" i="1" kern="1200" dirty="0" err="1">
                <a:solidFill>
                  <a:srgbClr val="000000"/>
                </a:solidFill>
                <a:highlight>
                  <a:srgbClr val="FFFF00"/>
                </a:highlight>
                <a:latin typeface="+mj-lt"/>
                <a:ea typeface="+mj-ea"/>
                <a:cs typeface="+mj-cs"/>
              </a:rPr>
              <a:t>jeg</a:t>
            </a:r>
            <a:endParaRPr lang="da-DK" dirty="0"/>
          </a:p>
        </p:txBody>
      </p:sp>
      <p:sp>
        <p:nvSpPr>
          <p:cNvPr id="3" name="Pladsholder til indhold 2">
            <a:extLst>
              <a:ext uri="{FF2B5EF4-FFF2-40B4-BE49-F238E27FC236}">
                <a16:creationId xmlns:a16="http://schemas.microsoft.com/office/drawing/2014/main" id="{E58A20CA-A506-4296-250F-E4BEEB5B1DC8}"/>
              </a:ext>
            </a:extLst>
          </p:cNvPr>
          <p:cNvSpPr>
            <a:spLocks noGrp="1"/>
          </p:cNvSpPr>
          <p:nvPr>
            <p:ph idx="1"/>
          </p:nvPr>
        </p:nvSpPr>
        <p:spPr>
          <a:xfrm>
            <a:off x="1219200" y="2318032"/>
            <a:ext cx="6381750" cy="3854167"/>
          </a:xfrm>
        </p:spPr>
        <p:txBody>
          <a:bodyPr>
            <a:normAutofit lnSpcReduction="10000"/>
          </a:bodyPr>
          <a:lstStyle/>
          <a:p>
            <a:pPr marL="0" indent="0">
              <a:buNone/>
            </a:pPr>
            <a:r>
              <a:rPr lang="da-DK" sz="1500" dirty="0"/>
              <a:t>Undersøg den lyriske fortællestemme: </a:t>
            </a:r>
            <a:r>
              <a:rPr lang="da-DK" sz="1500" u="sng" dirty="0"/>
              <a:t>det lyriske jeg</a:t>
            </a:r>
            <a:r>
              <a:rPr lang="da-DK" sz="1500" dirty="0"/>
              <a:t>, kalder man det. På hvilken måde fremstår uddraget selvbiografisk? I forfatterinterviewet (der er vedhæftet på </a:t>
            </a:r>
            <a:r>
              <a:rPr lang="da-DK" sz="1500" dirty="0" err="1"/>
              <a:t>lectio</a:t>
            </a:r>
            <a:r>
              <a:rPr lang="da-DK" sz="1500" dirty="0"/>
              <a:t>) siger Deniz </a:t>
            </a:r>
            <a:r>
              <a:rPr lang="da-DK" sz="1500" dirty="0" err="1"/>
              <a:t>Kiy</a:t>
            </a:r>
            <a:r>
              <a:rPr lang="da-DK" sz="1500" dirty="0"/>
              <a:t> i sit svar på spørgsmålet:</a:t>
            </a:r>
          </a:p>
          <a:p>
            <a:pPr marL="0" indent="0">
              <a:buNone/>
            </a:pPr>
            <a:r>
              <a:rPr lang="da-DK" sz="1800" i="1" dirty="0">
                <a:solidFill>
                  <a:srgbClr val="333333"/>
                </a:solidFill>
                <a:effectLst/>
                <a:latin typeface="var(--font-content)"/>
                <a:ea typeface="Times New Roman" panose="02020603050405020304" pitchFamily="18" charset="0"/>
                <a:cs typeface="Noto Sans" panose="020B0502040504020204" pitchFamily="34" charset="0"/>
              </a:rPr>
              <a:t>	</a:t>
            </a:r>
            <a:r>
              <a:rPr lang="da-DK" sz="1400" i="1" dirty="0">
                <a:solidFill>
                  <a:srgbClr val="333333"/>
                </a:solidFill>
                <a:effectLst/>
                <a:latin typeface="var(--font-content)"/>
                <a:ea typeface="Times New Roman" panose="02020603050405020304" pitchFamily="18" charset="0"/>
                <a:cs typeface="Noto Sans" panose="020B0502040504020204" pitchFamily="34" charset="0"/>
              </a:rPr>
              <a:t>Motivationen bag digtsamlingen kommer af idéen om og behovet 	for at yde sig selv og sine kære omsorg. At skabe rum, hvor 	omsorgen kan stå som en modreaktion på de fortællinger, der er 	blevet fremstillet om os – både minoritetsetniske og til dels også 	alevier – af den hvide offentlighed og dens magtinstitutioner, men 	også andre.</a:t>
            </a:r>
          </a:p>
          <a:p>
            <a:pPr marL="0" indent="0">
              <a:buNone/>
            </a:pPr>
            <a:r>
              <a:rPr lang="da-DK" sz="1500" dirty="0"/>
              <a:t>Undersøg med dokumentation i digtuddraget, hvilken (mod)fortælling digtet rummer. Diskuter endvidere modsætningen mellem ”os” og ”den hvide offentlighed”. </a:t>
            </a:r>
          </a:p>
          <a:p>
            <a:pPr marL="0" indent="0">
              <a:buNone/>
            </a:pPr>
            <a:endParaRPr lang="da-DK"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a-DK" sz="18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a-DK" dirty="0"/>
          </a:p>
        </p:txBody>
      </p:sp>
      <p:pic>
        <p:nvPicPr>
          <p:cNvPr id="3074" name="Picture 2" descr="Få Blå øje (türkü) af Deniz Kiy som Hæftet bog på dansk - 9788702317275">
            <a:extLst>
              <a:ext uri="{FF2B5EF4-FFF2-40B4-BE49-F238E27FC236}">
                <a16:creationId xmlns:a16="http://schemas.microsoft.com/office/drawing/2014/main" id="{7741E59C-76E6-2B4A-D3EE-28EBAAAD4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2913" y="685801"/>
            <a:ext cx="3810000" cy="552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6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å Blå øje (türkü) af Deniz Kiy som Hæftet bog på dansk - 9788702317275">
            <a:extLst>
              <a:ext uri="{FF2B5EF4-FFF2-40B4-BE49-F238E27FC236}">
                <a16:creationId xmlns:a16="http://schemas.microsoft.com/office/drawing/2014/main" id="{7741E59C-76E6-2B4A-D3EE-28EBAAAD4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2913" y="685801"/>
            <a:ext cx="3810000" cy="55245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D9F56751-CE7B-E72D-B8E4-C6AB44920DD1}"/>
              </a:ext>
            </a:extLst>
          </p:cNvPr>
          <p:cNvSpPr>
            <a:spLocks noGrp="1"/>
          </p:cNvSpPr>
          <p:nvPr>
            <p:ph type="title"/>
          </p:nvPr>
        </p:nvSpPr>
        <p:spPr/>
        <p:txBody>
          <a:bodyPr/>
          <a:lstStyle/>
          <a:p>
            <a:r>
              <a:rPr lang="en-US" i="1" kern="1200" dirty="0" err="1">
                <a:solidFill>
                  <a:srgbClr val="000000"/>
                </a:solidFill>
                <a:highlight>
                  <a:srgbClr val="FFFF00"/>
                </a:highlight>
                <a:latin typeface="+mj-lt"/>
                <a:ea typeface="+mj-ea"/>
                <a:cs typeface="+mj-cs"/>
              </a:rPr>
              <a:t>Sproglig</a:t>
            </a:r>
            <a:r>
              <a:rPr lang="en-US" i="1" kern="1200" dirty="0">
                <a:solidFill>
                  <a:srgbClr val="000000"/>
                </a:solidFill>
                <a:highlight>
                  <a:srgbClr val="FFFF00"/>
                </a:highlight>
                <a:latin typeface="+mj-lt"/>
                <a:ea typeface="+mj-ea"/>
                <a:cs typeface="+mj-cs"/>
              </a:rPr>
              <a:t> </a:t>
            </a:r>
            <a:r>
              <a:rPr lang="en-US" i="1" kern="1200" dirty="0" err="1">
                <a:solidFill>
                  <a:srgbClr val="000000"/>
                </a:solidFill>
                <a:highlight>
                  <a:srgbClr val="FFFF00"/>
                </a:highlight>
                <a:latin typeface="+mj-lt"/>
                <a:ea typeface="+mj-ea"/>
                <a:cs typeface="+mj-cs"/>
              </a:rPr>
              <a:t>analyse</a:t>
            </a:r>
            <a:r>
              <a:rPr lang="en-US" i="1" kern="1200" dirty="0">
                <a:solidFill>
                  <a:srgbClr val="000000"/>
                </a:solidFill>
                <a:highlight>
                  <a:srgbClr val="FFFF00"/>
                </a:highlight>
                <a:latin typeface="+mj-lt"/>
                <a:ea typeface="+mj-ea"/>
                <a:cs typeface="+mj-cs"/>
              </a:rPr>
              <a:t> </a:t>
            </a:r>
            <a:br>
              <a:rPr lang="en-US" i="1" kern="1200" dirty="0">
                <a:solidFill>
                  <a:srgbClr val="000000"/>
                </a:solidFill>
                <a:highlight>
                  <a:srgbClr val="FFFF00"/>
                </a:highlight>
                <a:latin typeface="+mj-lt"/>
                <a:ea typeface="+mj-ea"/>
                <a:cs typeface="+mj-cs"/>
              </a:rPr>
            </a:br>
            <a:r>
              <a:rPr lang="en-US" i="1" kern="1200" dirty="0">
                <a:solidFill>
                  <a:srgbClr val="000000"/>
                </a:solidFill>
                <a:highlight>
                  <a:srgbClr val="FFFF00"/>
                </a:highlight>
                <a:latin typeface="+mj-lt"/>
                <a:ea typeface="+mj-ea"/>
                <a:cs typeface="+mj-cs"/>
              </a:rPr>
              <a:t>– </a:t>
            </a:r>
            <a:r>
              <a:rPr lang="en-US" i="1" kern="1200" dirty="0" err="1">
                <a:solidFill>
                  <a:srgbClr val="000000"/>
                </a:solidFill>
                <a:highlight>
                  <a:srgbClr val="FFFF00"/>
                </a:highlight>
                <a:latin typeface="+mj-lt"/>
                <a:ea typeface="+mj-ea"/>
                <a:cs typeface="+mj-cs"/>
              </a:rPr>
              <a:t>semantiske</a:t>
            </a:r>
            <a:r>
              <a:rPr lang="en-US" i="1" kern="1200" dirty="0">
                <a:solidFill>
                  <a:srgbClr val="000000"/>
                </a:solidFill>
                <a:highlight>
                  <a:srgbClr val="FFFF00"/>
                </a:highlight>
                <a:latin typeface="+mj-lt"/>
                <a:ea typeface="+mj-ea"/>
                <a:cs typeface="+mj-cs"/>
              </a:rPr>
              <a:t> </a:t>
            </a:r>
            <a:r>
              <a:rPr lang="en-US" i="1" kern="1200" dirty="0" err="1">
                <a:solidFill>
                  <a:srgbClr val="000000"/>
                </a:solidFill>
                <a:highlight>
                  <a:srgbClr val="FFFF00"/>
                </a:highlight>
                <a:latin typeface="+mj-lt"/>
                <a:ea typeface="+mj-ea"/>
                <a:cs typeface="+mj-cs"/>
              </a:rPr>
              <a:t>felter</a:t>
            </a:r>
            <a:endParaRPr lang="da-DK" dirty="0"/>
          </a:p>
        </p:txBody>
      </p:sp>
      <p:sp>
        <p:nvSpPr>
          <p:cNvPr id="3" name="Pladsholder til indhold 2">
            <a:extLst>
              <a:ext uri="{FF2B5EF4-FFF2-40B4-BE49-F238E27FC236}">
                <a16:creationId xmlns:a16="http://schemas.microsoft.com/office/drawing/2014/main" id="{E58A20CA-A506-4296-250F-E4BEEB5B1DC8}"/>
              </a:ext>
            </a:extLst>
          </p:cNvPr>
          <p:cNvSpPr>
            <a:spLocks noGrp="1"/>
          </p:cNvSpPr>
          <p:nvPr>
            <p:ph idx="1"/>
          </p:nvPr>
        </p:nvSpPr>
        <p:spPr>
          <a:xfrm>
            <a:off x="1219200" y="2318032"/>
            <a:ext cx="6381750" cy="3854167"/>
          </a:xfrm>
        </p:spPr>
        <p:txBody>
          <a:bodyPr>
            <a:normAutofit/>
          </a:bodyPr>
          <a:lstStyle/>
          <a:p>
            <a:pPr marL="0" indent="0">
              <a:buNone/>
            </a:pPr>
            <a:r>
              <a:rPr lang="da-DK" sz="1400" dirty="0"/>
              <a:t>Læs først i jeres grundbog ”Håndbog til dansk” om semantiske felter (afsnit 4.1 – ordenes betydninger)</a:t>
            </a:r>
          </a:p>
          <a:p>
            <a:pPr marL="0" indent="0">
              <a:buNone/>
            </a:pPr>
            <a:r>
              <a:rPr lang="da-DK" sz="1400" dirty="0"/>
              <a:t>Lav derefter en sproglig analyse af jeres afsnit med fokus på semantiske felter og grammatiske ordklasser – særligt personlige pronomener og substantiver. Hvad er digtets stemning? Og hvordan underbygger </a:t>
            </a:r>
            <a:r>
              <a:rPr lang="da-DK" sz="1400" dirty="0" err="1"/>
              <a:t>ordalget</a:t>
            </a:r>
            <a:r>
              <a:rPr lang="da-DK" sz="1400" dirty="0"/>
              <a:t> den?</a:t>
            </a:r>
          </a:p>
          <a:p>
            <a:pPr marL="0" indent="0">
              <a:buNone/>
            </a:pPr>
            <a:r>
              <a:rPr lang="da-DK" sz="1400" dirty="0"/>
              <a:t>Skifter stemningen undervejs i digtuddraget? Argumenter ved at pege på konkrete steder i teksten.</a:t>
            </a:r>
            <a:endParaRPr lang="da-DK" sz="1400" dirty="0">
              <a:solidFill>
                <a:srgbClr val="333333"/>
              </a:solidFill>
              <a:effectLst/>
              <a:latin typeface="Noto Sans" panose="020B0502040504020204" pitchFamily="34" charset="0"/>
              <a:ea typeface="Times New Roman" panose="02020603050405020304" pitchFamily="18" charset="0"/>
              <a:cs typeface="Times New Roman" panose="02020603050405020304" pitchFamily="18" charset="0"/>
            </a:endParaRPr>
          </a:p>
          <a:p>
            <a:pPr marL="0" lvl="0" indent="0">
              <a:buSzPts val="1000"/>
              <a:buNone/>
              <a:tabLst>
                <a:tab pos="457200" algn="l"/>
              </a:tabLst>
            </a:pPr>
            <a:r>
              <a:rPr lang="da-DK" sz="1400" u="sng" dirty="0">
                <a:solidFill>
                  <a:srgbClr val="333333"/>
                </a:solidFill>
                <a:effectLst/>
                <a:ea typeface="Times New Roman" panose="02020603050405020304" pitchFamily="18" charset="0"/>
                <a:cs typeface="Times New Roman" panose="02020603050405020304" pitchFamily="18" charset="0"/>
              </a:rPr>
              <a:t>Fortolk</a:t>
            </a:r>
            <a:r>
              <a:rPr lang="da-DK" sz="1400" dirty="0">
                <a:solidFill>
                  <a:srgbClr val="333333"/>
                </a:solidFill>
                <a:effectLst/>
                <a:ea typeface="Times New Roman" panose="02020603050405020304" pitchFamily="18" charset="0"/>
                <a:cs typeface="Times New Roman" panose="02020603050405020304" pitchFamily="18" charset="0"/>
              </a:rPr>
              <a:t> til sidst uddragets temaer på baggrund af jeres analyse. Inddrag digtsamlingens titel. I kan, men behøver ikke, finde inspiration i det interview med forfatteren I har læst tidligere.</a:t>
            </a:r>
            <a:endParaRPr lang="da-DK" sz="14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a-DK" sz="1400" dirty="0"/>
          </a:p>
        </p:txBody>
      </p:sp>
    </p:spTree>
    <p:extLst>
      <p:ext uri="{BB962C8B-B14F-4D97-AF65-F5344CB8AC3E}">
        <p14:creationId xmlns:p14="http://schemas.microsoft.com/office/powerpoint/2010/main" val="2145806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57EF1-5F51-EDA8-EAED-D64FB1A8EB59}"/>
              </a:ext>
            </a:extLst>
          </p:cNvPr>
          <p:cNvSpPr>
            <a:spLocks noGrp="1"/>
          </p:cNvSpPr>
          <p:nvPr>
            <p:ph type="title"/>
          </p:nvPr>
        </p:nvSpPr>
        <p:spPr/>
        <p:txBody>
          <a:bodyPr/>
          <a:lstStyle/>
          <a:p>
            <a:r>
              <a:rPr lang="da-DK" dirty="0"/>
              <a:t>Tekster i dansk</a:t>
            </a:r>
          </a:p>
        </p:txBody>
      </p:sp>
      <p:sp>
        <p:nvSpPr>
          <p:cNvPr id="3" name="Pladsholder til indhold 2">
            <a:extLst>
              <a:ext uri="{FF2B5EF4-FFF2-40B4-BE49-F238E27FC236}">
                <a16:creationId xmlns:a16="http://schemas.microsoft.com/office/drawing/2014/main" id="{D52DE7FB-8649-3019-0158-3506809588E6}"/>
              </a:ext>
            </a:extLst>
          </p:cNvPr>
          <p:cNvSpPr>
            <a:spLocks noGrp="1"/>
          </p:cNvSpPr>
          <p:nvPr>
            <p:ph idx="1"/>
          </p:nvPr>
        </p:nvSpPr>
        <p:spPr/>
        <p:txBody>
          <a:bodyPr>
            <a:normAutofit fontScale="92500" lnSpcReduction="10000"/>
          </a:bodyPr>
          <a:lstStyle/>
          <a:p>
            <a:pPr marL="0" indent="0">
              <a:buNone/>
            </a:pPr>
            <a:r>
              <a:rPr lang="da-DK" b="0" i="0" dirty="0">
                <a:solidFill>
                  <a:srgbClr val="333333"/>
                </a:solidFill>
                <a:effectLst/>
                <a:latin typeface="Noto Sans" panose="020B0502040504020204" pitchFamily="34" charset="0"/>
              </a:rPr>
              <a:t>I danskfaget er arbejdet med tekster det centrale. Men tekster kan til gengæld være mange ting i dansk. Vi arbejder med </a:t>
            </a:r>
            <a:r>
              <a:rPr lang="da-DK" b="0" i="1" dirty="0">
                <a:solidFill>
                  <a:srgbClr val="333333"/>
                </a:solidFill>
                <a:effectLst/>
                <a:latin typeface="Noto Sans" panose="020B0502040504020204" pitchFamily="34" charset="0"/>
              </a:rPr>
              <a:t>et udvidet tekstbegreb</a:t>
            </a:r>
            <a:r>
              <a:rPr lang="da-DK" b="0" i="0" dirty="0">
                <a:solidFill>
                  <a:srgbClr val="333333"/>
                </a:solidFill>
                <a:effectLst/>
                <a:latin typeface="Noto Sans" panose="020B0502040504020204" pitchFamily="34" charset="0"/>
              </a:rPr>
              <a:t>. </a:t>
            </a:r>
          </a:p>
          <a:p>
            <a:pPr marL="0" indent="0">
              <a:buNone/>
            </a:pPr>
            <a:r>
              <a:rPr lang="da-DK" b="0" i="0" dirty="0">
                <a:solidFill>
                  <a:srgbClr val="333333"/>
                </a:solidFill>
                <a:effectLst/>
                <a:latin typeface="Noto Sans" panose="020B0502040504020204" pitchFamily="34" charset="0"/>
              </a:rPr>
              <a:t>En tekst behøver ikke blot være en novelle eller en roman. Det kan også være avisartikler, film, nyhedsudsendelser, statusopdateringer på Facebook, mundtlige samtaler, reklamer og meget andet. Fælles for dem er, at der er tale om kulturprodukter, der består af eller indeholder tegn, vi er fortrolige med.</a:t>
            </a:r>
          </a:p>
          <a:p>
            <a:pPr marL="0" indent="0">
              <a:buNone/>
            </a:pPr>
            <a:endParaRPr lang="da-DK" dirty="0">
              <a:solidFill>
                <a:srgbClr val="333333"/>
              </a:solidFill>
              <a:latin typeface="Noto Sans" panose="020B0502040504020204" pitchFamily="34" charset="0"/>
            </a:endParaRPr>
          </a:p>
          <a:p>
            <a:pPr marL="0" indent="0" algn="l">
              <a:buNone/>
            </a:pPr>
            <a:r>
              <a:rPr lang="da-DK" sz="1900" b="1" dirty="0">
                <a:solidFill>
                  <a:srgbClr val="333333"/>
                </a:solidFill>
                <a:latin typeface="Noto Sans" panose="020B0502040504020204" pitchFamily="34" charset="0"/>
              </a:rPr>
              <a:t>Opgave: </a:t>
            </a:r>
          </a:p>
          <a:p>
            <a:pPr marL="0" indent="0" algn="l">
              <a:buNone/>
            </a:pPr>
            <a:r>
              <a:rPr lang="da-DK" b="0" i="0" dirty="0">
                <a:solidFill>
                  <a:srgbClr val="333333"/>
                </a:solidFill>
                <a:effectLst/>
                <a:latin typeface="Noto Sans" panose="020B0502040504020204" pitchFamily="34" charset="0"/>
              </a:rPr>
              <a:t>Find rundt om på skolen så mange ting, I kan, som man kan kalde tekster, og som er relevante at arbejde med i dansk. Husk definitionen på tekster ovenfor: Tekster er kulturprodukter, der består af eller indeholder tegn, vi er fortrolige med.</a:t>
            </a:r>
            <a:br>
              <a:rPr lang="da-DK" dirty="0"/>
            </a:br>
            <a:endParaRPr lang="da-DK" dirty="0"/>
          </a:p>
        </p:txBody>
      </p:sp>
      <mc:AlternateContent xmlns:mc="http://schemas.openxmlformats.org/markup-compatibility/2006" xmlns:p14="http://schemas.microsoft.com/office/powerpoint/2010/main">
        <mc:Choice Requires="p14">
          <p:contentPart p14:bwMode="auto" r:id="rId2">
            <p14:nvContentPartPr>
              <p14:cNvPr id="4" name="Håndskrift 3">
                <a:extLst>
                  <a:ext uri="{FF2B5EF4-FFF2-40B4-BE49-F238E27FC236}">
                    <a16:creationId xmlns:a16="http://schemas.microsoft.com/office/drawing/2014/main" id="{2CFB5FAB-CF7B-4885-210B-D2EBFB6F3EDF}"/>
                  </a:ext>
                </a:extLst>
              </p14:cNvPr>
              <p14:cNvContentPartPr/>
              <p14:nvPr/>
            </p14:nvContentPartPr>
            <p14:xfrm>
              <a:off x="5469078" y="1446731"/>
              <a:ext cx="2922480" cy="5177160"/>
            </p14:xfrm>
          </p:contentPart>
        </mc:Choice>
        <mc:Fallback xmlns="">
          <p:pic>
            <p:nvPicPr>
              <p:cNvPr id="4" name="Håndskrift 3">
                <a:extLst>
                  <a:ext uri="{FF2B5EF4-FFF2-40B4-BE49-F238E27FC236}">
                    <a16:creationId xmlns:a16="http://schemas.microsoft.com/office/drawing/2014/main" id="{2CFB5FAB-CF7B-4885-210B-D2EBFB6F3EDF}"/>
                  </a:ext>
                </a:extLst>
              </p:cNvPr>
              <p:cNvPicPr/>
              <p:nvPr/>
            </p:nvPicPr>
            <p:blipFill>
              <a:blip r:embed="rId3"/>
              <a:stretch>
                <a:fillRect/>
              </a:stretch>
            </p:blipFill>
            <p:spPr>
              <a:xfrm>
                <a:off x="5460078" y="1438091"/>
                <a:ext cx="2940120" cy="5194800"/>
              </a:xfrm>
              <a:prstGeom prst="rect">
                <a:avLst/>
              </a:prstGeom>
            </p:spPr>
          </p:pic>
        </mc:Fallback>
      </mc:AlternateContent>
      <p:sp>
        <p:nvSpPr>
          <p:cNvPr id="6" name="Tekstfelt 5">
            <a:extLst>
              <a:ext uri="{FF2B5EF4-FFF2-40B4-BE49-F238E27FC236}">
                <a16:creationId xmlns:a16="http://schemas.microsoft.com/office/drawing/2014/main" id="{EDAC8F61-AAC7-F9C6-2FE9-5E1C60D85C72}"/>
              </a:ext>
            </a:extLst>
          </p:cNvPr>
          <p:cNvSpPr txBox="1"/>
          <p:nvPr/>
        </p:nvSpPr>
        <p:spPr>
          <a:xfrm>
            <a:off x="7995683" y="365125"/>
            <a:ext cx="3997843" cy="2031325"/>
          </a:xfrm>
          <a:prstGeom prst="rect">
            <a:avLst/>
          </a:prstGeom>
          <a:noFill/>
        </p:spPr>
        <p:txBody>
          <a:bodyPr wrap="square">
            <a:spAutoFit/>
          </a:bodyPr>
          <a:lstStyle/>
          <a:p>
            <a:pPr marL="285750" indent="-285750">
              <a:buFont typeface="Arial" panose="020B0604020202020204" pitchFamily="34" charset="0"/>
              <a:buChar char="•"/>
            </a:pPr>
            <a:r>
              <a:rPr lang="da-DK" b="0" i="0" dirty="0">
                <a:solidFill>
                  <a:srgbClr val="00B050"/>
                </a:solidFill>
                <a:effectLst/>
                <a:latin typeface="Noto Sans" panose="020B0502040504020204" pitchFamily="34" charset="0"/>
              </a:rPr>
              <a:t>Sprogfløjen</a:t>
            </a:r>
          </a:p>
          <a:p>
            <a:pPr marL="285750" indent="-285750">
              <a:buFont typeface="Arial" panose="020B0604020202020204" pitchFamily="34" charset="0"/>
              <a:buChar char="•"/>
            </a:pPr>
            <a:r>
              <a:rPr lang="da-DK" b="0" i="0" dirty="0">
                <a:solidFill>
                  <a:srgbClr val="00B050"/>
                </a:solidFill>
                <a:effectLst/>
                <a:latin typeface="Noto Sans" panose="020B0502040504020204" pitchFamily="34" charset="0"/>
              </a:rPr>
              <a:t>Den kunstneriske fløj</a:t>
            </a:r>
          </a:p>
          <a:p>
            <a:pPr marL="285750" indent="-285750">
              <a:buFont typeface="Arial" panose="020B0604020202020204" pitchFamily="34" charset="0"/>
              <a:buChar char="•"/>
            </a:pPr>
            <a:r>
              <a:rPr lang="da-DK" dirty="0">
                <a:solidFill>
                  <a:srgbClr val="00B050"/>
                </a:solidFill>
                <a:latin typeface="Noto Sans" panose="020B0502040504020204" pitchFamily="34" charset="0"/>
              </a:rPr>
              <a:t>Kontoret</a:t>
            </a:r>
          </a:p>
          <a:p>
            <a:pPr marL="285750" indent="-285750">
              <a:buFont typeface="Arial" panose="020B0604020202020204" pitchFamily="34" charset="0"/>
              <a:buChar char="•"/>
            </a:pPr>
            <a:r>
              <a:rPr lang="da-DK" b="0" i="0" dirty="0">
                <a:solidFill>
                  <a:srgbClr val="00B050"/>
                </a:solidFill>
                <a:effectLst/>
                <a:latin typeface="Noto Sans" panose="020B0502040504020204" pitchFamily="34" charset="0"/>
              </a:rPr>
              <a:t>Den natur</a:t>
            </a:r>
            <a:r>
              <a:rPr lang="da-DK" dirty="0">
                <a:solidFill>
                  <a:srgbClr val="00B050"/>
                </a:solidFill>
                <a:latin typeface="Noto Sans" panose="020B0502040504020204" pitchFamily="34" charset="0"/>
              </a:rPr>
              <a:t>videnskabelige fløj</a:t>
            </a:r>
          </a:p>
          <a:p>
            <a:pPr marL="285750" indent="-285750">
              <a:buFont typeface="Arial" panose="020B0604020202020204" pitchFamily="34" charset="0"/>
              <a:buChar char="•"/>
            </a:pPr>
            <a:r>
              <a:rPr lang="da-DK" dirty="0">
                <a:solidFill>
                  <a:srgbClr val="00B050"/>
                </a:solidFill>
                <a:latin typeface="Noto Sans" panose="020B0502040504020204" pitchFamily="34" charset="0"/>
              </a:rPr>
              <a:t>Idrætshallen</a:t>
            </a:r>
          </a:p>
          <a:p>
            <a:pPr marL="285750" indent="-285750">
              <a:buFont typeface="Arial" panose="020B0604020202020204" pitchFamily="34" charset="0"/>
              <a:buChar char="•"/>
            </a:pPr>
            <a:r>
              <a:rPr lang="da-DK" b="0" i="0" dirty="0">
                <a:solidFill>
                  <a:srgbClr val="00B050"/>
                </a:solidFill>
                <a:effectLst/>
                <a:latin typeface="Noto Sans" panose="020B0502040504020204" pitchFamily="34" charset="0"/>
              </a:rPr>
              <a:t>Cykelskuret </a:t>
            </a:r>
          </a:p>
          <a:p>
            <a:endParaRPr lang="da-DK" dirty="0"/>
          </a:p>
        </p:txBody>
      </p:sp>
    </p:spTree>
    <p:extLst>
      <p:ext uri="{BB962C8B-B14F-4D97-AF65-F5344CB8AC3E}">
        <p14:creationId xmlns:p14="http://schemas.microsoft.com/office/powerpoint/2010/main" val="2216030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F8DC0B-D9F7-7ED8-D174-3D2689877888}"/>
              </a:ext>
            </a:extLst>
          </p:cNvPr>
          <p:cNvSpPr>
            <a:spLocks noGrp="1"/>
          </p:cNvSpPr>
          <p:nvPr>
            <p:ph type="title"/>
          </p:nvPr>
        </p:nvSpPr>
        <p:spPr>
          <a:xfrm>
            <a:off x="588724" y="-183929"/>
            <a:ext cx="9493249" cy="1577975"/>
          </a:xfrm>
        </p:spPr>
        <p:txBody>
          <a:bodyPr/>
          <a:lstStyle/>
          <a:p>
            <a:r>
              <a:rPr lang="da-DK" dirty="0"/>
              <a:t>Metodetrekanten</a:t>
            </a:r>
          </a:p>
        </p:txBody>
      </p:sp>
      <p:sp>
        <p:nvSpPr>
          <p:cNvPr id="7" name="Tekstfelt 6">
            <a:extLst>
              <a:ext uri="{FF2B5EF4-FFF2-40B4-BE49-F238E27FC236}">
                <a16:creationId xmlns:a16="http://schemas.microsoft.com/office/drawing/2014/main" id="{51B2B668-5AA8-0A25-AD07-F7573D31D302}"/>
              </a:ext>
            </a:extLst>
          </p:cNvPr>
          <p:cNvSpPr txBox="1"/>
          <p:nvPr/>
        </p:nvSpPr>
        <p:spPr>
          <a:xfrm>
            <a:off x="588724" y="4345680"/>
            <a:ext cx="11473840" cy="3226524"/>
          </a:xfrm>
          <a:prstGeom prst="rect">
            <a:avLst/>
          </a:prstGeom>
          <a:noFill/>
        </p:spPr>
        <p:txBody>
          <a:bodyPr wrap="square">
            <a:spAutoFit/>
          </a:bodyPr>
          <a:lstStyle/>
          <a:p>
            <a:pPr rtl="0">
              <a:lnSpc>
                <a:spcPct val="150000"/>
              </a:lnSpc>
              <a:spcBef>
                <a:spcPts val="0"/>
              </a:spcBef>
              <a:spcAft>
                <a:spcPts val="1000"/>
              </a:spcAft>
            </a:pPr>
            <a:r>
              <a:rPr lang="da-DK" sz="1400" b="0" i="1" u="none" strike="noStrike" dirty="0">
                <a:solidFill>
                  <a:srgbClr val="000000"/>
                </a:solidFill>
                <a:effectLst/>
                <a:latin typeface="Arial" panose="020B0604020202020204" pitchFamily="34" charset="0"/>
              </a:rPr>
              <a:t>Ingen af trekanterne i modellen er overflødige</a:t>
            </a:r>
            <a:r>
              <a:rPr lang="da-DK" sz="1400" b="0" i="0" u="none" strike="noStrike" dirty="0">
                <a:solidFill>
                  <a:srgbClr val="000000"/>
                </a:solidFill>
                <a:effectLst/>
                <a:latin typeface="Arial" panose="020B0604020202020204" pitchFamily="34" charset="0"/>
              </a:rPr>
              <a:t>, når du beskæftiger dig med en tekst, men du skal være bevidst om, hvad de hver især kan bruges til at beskæftige sig med, fx:</a:t>
            </a:r>
            <a:endParaRPr lang="da-DK" sz="1400" b="0" dirty="0">
              <a:effectLst/>
            </a:endParaRPr>
          </a:p>
          <a:p>
            <a:pPr rtl="0">
              <a:lnSpc>
                <a:spcPct val="150000"/>
              </a:lnSpc>
              <a:spcBef>
                <a:spcPts val="0"/>
              </a:spcBef>
              <a:spcAft>
                <a:spcPts val="1000"/>
              </a:spcAft>
            </a:pPr>
            <a:r>
              <a:rPr lang="da-DK" sz="1400" b="0" i="0" u="none" strike="noStrike" dirty="0">
                <a:solidFill>
                  <a:srgbClr val="000000"/>
                </a:solidFill>
                <a:effectLst/>
                <a:highlight>
                  <a:srgbClr val="FFFF00"/>
                </a:highlight>
                <a:latin typeface="Arial" panose="020B0604020202020204" pitchFamily="34" charset="0"/>
              </a:rPr>
              <a:t>Omverden: </a:t>
            </a:r>
            <a:r>
              <a:rPr lang="da-DK" sz="1400" b="0" i="0" u="none" strike="noStrike" dirty="0">
                <a:solidFill>
                  <a:srgbClr val="000000"/>
                </a:solidFill>
                <a:effectLst/>
                <a:latin typeface="Arial" panose="020B0604020202020204" pitchFamily="34" charset="0"/>
              </a:rPr>
              <a:t>Litteraturhistorie, anmeldelser, kommunikationssituationen…</a:t>
            </a:r>
            <a:endParaRPr lang="da-DK" sz="1400" b="0" dirty="0">
              <a:effectLst/>
            </a:endParaRPr>
          </a:p>
          <a:p>
            <a:pPr rtl="0">
              <a:lnSpc>
                <a:spcPct val="150000"/>
              </a:lnSpc>
              <a:spcBef>
                <a:spcPts val="0"/>
              </a:spcBef>
              <a:spcAft>
                <a:spcPts val="1000"/>
              </a:spcAft>
            </a:pPr>
            <a:r>
              <a:rPr lang="da-DK" sz="1400" b="0" i="0" u="none" strike="noStrike" dirty="0">
                <a:solidFill>
                  <a:srgbClr val="000000"/>
                </a:solidFill>
                <a:effectLst/>
                <a:highlight>
                  <a:srgbClr val="FFFF00"/>
                </a:highlight>
                <a:latin typeface="Arial" panose="020B0604020202020204" pitchFamily="34" charset="0"/>
              </a:rPr>
              <a:t>Afsender: </a:t>
            </a:r>
            <a:r>
              <a:rPr lang="da-DK" sz="1400" b="0" i="0" u="none" strike="noStrike" dirty="0">
                <a:solidFill>
                  <a:srgbClr val="000000"/>
                </a:solidFill>
                <a:effectLst/>
                <a:latin typeface="Arial" panose="020B0604020202020204" pitchFamily="34" charset="0"/>
              </a:rPr>
              <a:t>Biografisme, selvfremstilling, fiktionskontrakt, </a:t>
            </a:r>
            <a:r>
              <a:rPr lang="da-DK" sz="1400" b="0" i="0" u="none" strike="noStrike" dirty="0" err="1">
                <a:solidFill>
                  <a:srgbClr val="000000"/>
                </a:solidFill>
                <a:effectLst/>
                <a:latin typeface="Arial" panose="020B0604020202020204" pitchFamily="34" charset="0"/>
              </a:rPr>
              <a:t>paratekster</a:t>
            </a:r>
            <a:r>
              <a:rPr lang="da-DK" sz="1400" b="0" i="0" u="none" strike="noStrike" dirty="0">
                <a:solidFill>
                  <a:srgbClr val="000000"/>
                </a:solidFill>
                <a:effectLst/>
                <a:latin typeface="Arial" panose="020B0604020202020204" pitchFamily="34" charset="0"/>
              </a:rPr>
              <a:t>…</a:t>
            </a:r>
            <a:endParaRPr lang="da-DK" sz="1400" b="0" dirty="0">
              <a:effectLst/>
            </a:endParaRPr>
          </a:p>
          <a:p>
            <a:pPr rtl="0">
              <a:lnSpc>
                <a:spcPct val="150000"/>
              </a:lnSpc>
              <a:spcBef>
                <a:spcPts val="0"/>
              </a:spcBef>
              <a:spcAft>
                <a:spcPts val="1000"/>
              </a:spcAft>
            </a:pPr>
            <a:r>
              <a:rPr lang="da-DK" sz="1400" b="0" i="0" u="none" strike="noStrike" dirty="0">
                <a:solidFill>
                  <a:srgbClr val="000000"/>
                </a:solidFill>
                <a:effectLst/>
                <a:highlight>
                  <a:srgbClr val="FFFF00"/>
                </a:highlight>
                <a:latin typeface="Arial" panose="020B0604020202020204" pitchFamily="34" charset="0"/>
              </a:rPr>
              <a:t>Modtager:</a:t>
            </a:r>
            <a:r>
              <a:rPr lang="da-DK" sz="1400" b="0" i="0" u="none" strike="noStrike" dirty="0">
                <a:solidFill>
                  <a:srgbClr val="000000"/>
                </a:solidFill>
                <a:effectLst/>
                <a:latin typeface="Arial" panose="020B0604020202020204" pitchFamily="34" charset="0"/>
              </a:rPr>
              <a:t> Receptionsteori, tomme pladser, mediesociologi…</a:t>
            </a:r>
            <a:endParaRPr lang="da-DK" sz="1400" b="0" dirty="0">
              <a:effectLst/>
            </a:endParaRPr>
          </a:p>
          <a:p>
            <a:pPr rtl="0">
              <a:lnSpc>
                <a:spcPct val="150000"/>
              </a:lnSpc>
              <a:spcBef>
                <a:spcPts val="0"/>
              </a:spcBef>
              <a:spcAft>
                <a:spcPts val="1000"/>
              </a:spcAft>
            </a:pPr>
            <a:r>
              <a:rPr lang="da-DK" sz="1400" b="0" i="0" u="none" strike="noStrike" dirty="0">
                <a:solidFill>
                  <a:srgbClr val="000000"/>
                </a:solidFill>
                <a:effectLst/>
                <a:highlight>
                  <a:srgbClr val="FFFF00"/>
                </a:highlight>
                <a:latin typeface="Arial" panose="020B0604020202020204" pitchFamily="34" charset="0"/>
              </a:rPr>
              <a:t>Tekst</a:t>
            </a:r>
            <a:r>
              <a:rPr lang="da-DK" sz="1400" b="0" i="0" u="none" strike="noStrike" dirty="0">
                <a:solidFill>
                  <a:srgbClr val="000000"/>
                </a:solidFill>
                <a:effectLst/>
                <a:latin typeface="Arial" panose="020B0604020202020204" pitchFamily="34" charset="0"/>
              </a:rPr>
              <a:t>: Selve tekstens indhold...</a:t>
            </a:r>
            <a:endParaRPr lang="da-DK" sz="1400" b="0" dirty="0">
              <a:effectLst/>
            </a:endParaRPr>
          </a:p>
          <a:p>
            <a:br>
              <a:rPr lang="da-DK" dirty="0"/>
            </a:br>
            <a:endParaRPr lang="da-DK" dirty="0"/>
          </a:p>
        </p:txBody>
      </p:sp>
      <p:sp>
        <p:nvSpPr>
          <p:cNvPr id="9" name="Tekstfelt 8">
            <a:extLst>
              <a:ext uri="{FF2B5EF4-FFF2-40B4-BE49-F238E27FC236}">
                <a16:creationId xmlns:a16="http://schemas.microsoft.com/office/drawing/2014/main" id="{6D0B3F75-D445-F023-5E36-D0484F503AC1}"/>
              </a:ext>
            </a:extLst>
          </p:cNvPr>
          <p:cNvSpPr txBox="1"/>
          <p:nvPr/>
        </p:nvSpPr>
        <p:spPr>
          <a:xfrm>
            <a:off x="588724" y="1770423"/>
            <a:ext cx="6613742" cy="2575257"/>
          </a:xfrm>
          <a:prstGeom prst="rect">
            <a:avLst/>
          </a:prstGeom>
          <a:noFill/>
        </p:spPr>
        <p:txBody>
          <a:bodyPr wrap="square">
            <a:spAutoFit/>
          </a:bodyPr>
          <a:lstStyle/>
          <a:p>
            <a:pPr rtl="0">
              <a:lnSpc>
                <a:spcPct val="150000"/>
              </a:lnSpc>
              <a:spcBef>
                <a:spcPts val="0"/>
              </a:spcBef>
              <a:spcAft>
                <a:spcPts val="1000"/>
              </a:spcAft>
            </a:pPr>
            <a:r>
              <a:rPr lang="da-DK" sz="1400" b="0" i="0" u="none" strike="noStrike" dirty="0">
                <a:solidFill>
                  <a:srgbClr val="000000"/>
                </a:solidFill>
                <a:effectLst/>
                <a:latin typeface="Arial" panose="020B0604020202020204" pitchFamily="34" charset="0"/>
              </a:rPr>
              <a:t>Den kan være god at have i baghovedet, når du skal forholde dig til, hvilke metoder du skal bruge, i undersøgelsen af en tekst. </a:t>
            </a:r>
          </a:p>
          <a:p>
            <a:pPr rtl="0">
              <a:lnSpc>
                <a:spcPct val="150000"/>
              </a:lnSpc>
              <a:spcBef>
                <a:spcPts val="0"/>
              </a:spcBef>
              <a:spcAft>
                <a:spcPts val="1000"/>
              </a:spcAft>
            </a:pPr>
            <a:r>
              <a:rPr lang="da-DK" sz="1400" b="0" i="0" u="none" strike="noStrike" dirty="0">
                <a:solidFill>
                  <a:srgbClr val="000000"/>
                </a:solidFill>
                <a:effectLst/>
                <a:latin typeface="Arial" panose="020B0604020202020204" pitchFamily="34" charset="0"/>
              </a:rPr>
              <a:t>Der er stor forskel på at stille spørgsmål til selve teksten (tekst) eller at spørge til eksempelvis forfatterens liv og mening med teksten (afsender). </a:t>
            </a:r>
          </a:p>
          <a:p>
            <a:pPr rtl="0">
              <a:lnSpc>
                <a:spcPct val="150000"/>
              </a:lnSpc>
              <a:spcBef>
                <a:spcPts val="0"/>
              </a:spcBef>
              <a:spcAft>
                <a:spcPts val="1000"/>
              </a:spcAft>
            </a:pPr>
            <a:r>
              <a:rPr lang="da-DK" sz="1400" b="0" i="0" u="none" strike="noStrike" dirty="0">
                <a:solidFill>
                  <a:srgbClr val="000000"/>
                </a:solidFill>
                <a:effectLst/>
                <a:latin typeface="Arial" panose="020B0604020202020204" pitchFamily="34" charset="0"/>
              </a:rPr>
              <a:t>På samme måde er det heller ikke fornuftigt at argumentere med, om teksten “siger mig noget” (modtager), eller den passer ind i tiden (omverden), hvis du er ved at lave en næranalyse af tekstens indhold. </a:t>
            </a:r>
            <a:endParaRPr lang="da-DK" sz="1400" b="0" dirty="0">
              <a:effectLst/>
            </a:endParaRPr>
          </a:p>
        </p:txBody>
      </p:sp>
      <p:pic>
        <p:nvPicPr>
          <p:cNvPr id="15" name="Pladsholder til indhold 14" descr="Et billede, der indeholder trekant, linje/række, tekst, design&#10;&#10;Automatisk genereret beskrivelse">
            <a:extLst>
              <a:ext uri="{FF2B5EF4-FFF2-40B4-BE49-F238E27FC236}">
                <a16:creationId xmlns:a16="http://schemas.microsoft.com/office/drawing/2014/main" id="{689D9872-0B2F-CB53-E40D-4AC146860627}"/>
              </a:ext>
            </a:extLst>
          </p:cNvPr>
          <p:cNvPicPr>
            <a:picLocks noGrp="1" noChangeAspect="1"/>
          </p:cNvPicPr>
          <p:nvPr>
            <p:ph idx="1"/>
          </p:nvPr>
        </p:nvPicPr>
        <p:blipFill>
          <a:blip r:embed="rId2"/>
          <a:stretch>
            <a:fillRect/>
          </a:stretch>
        </p:blipFill>
        <p:spPr>
          <a:xfrm>
            <a:off x="7106773" y="20387"/>
            <a:ext cx="4667073" cy="4325293"/>
          </a:xfrm>
        </p:spPr>
      </p:pic>
    </p:spTree>
    <p:extLst>
      <p:ext uri="{BB962C8B-B14F-4D97-AF65-F5344CB8AC3E}">
        <p14:creationId xmlns:p14="http://schemas.microsoft.com/office/powerpoint/2010/main" val="3427140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1" name="Group 10">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3" name="Straight Connector 12">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Oval 11">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6" name="Rectangle 15">
            <a:extLst>
              <a:ext uri="{FF2B5EF4-FFF2-40B4-BE49-F238E27FC236}">
                <a16:creationId xmlns:a16="http://schemas.microsoft.com/office/drawing/2014/main" id="{0D62E216-74AA-4F99-82B7-C38E49015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9034B26-48EF-162C-6C89-C03144A8C171}"/>
              </a:ext>
            </a:extLst>
          </p:cNvPr>
          <p:cNvSpPr>
            <a:spLocks noGrp="1"/>
          </p:cNvSpPr>
          <p:nvPr>
            <p:ph type="title"/>
          </p:nvPr>
        </p:nvSpPr>
        <p:spPr>
          <a:xfrm>
            <a:off x="685800" y="445674"/>
            <a:ext cx="10310906" cy="910985"/>
          </a:xfrm>
        </p:spPr>
        <p:txBody>
          <a:bodyPr vert="horz" lIns="91440" tIns="45720" rIns="91440" bIns="45720" rtlCol="0" anchor="b">
            <a:normAutofit/>
          </a:bodyPr>
          <a:lstStyle/>
          <a:p>
            <a:r>
              <a:rPr lang="en-US"/>
              <a:t>Hvad? Hvordan? Hvorfor?</a:t>
            </a:r>
          </a:p>
        </p:txBody>
      </p:sp>
      <p:pic>
        <p:nvPicPr>
          <p:cNvPr id="5" name="Pladsholder til indhold 4" descr="Et billede, der indeholder tekst, skærmbillede, Font/skrifttype, hvid&#10;&#10;Automatisk genereret beskrivelse">
            <a:extLst>
              <a:ext uri="{FF2B5EF4-FFF2-40B4-BE49-F238E27FC236}">
                <a16:creationId xmlns:a16="http://schemas.microsoft.com/office/drawing/2014/main" id="{EEF8339E-A3AE-5D2D-31D5-F0E631855B93}"/>
              </a:ext>
            </a:extLst>
          </p:cNvPr>
          <p:cNvPicPr>
            <a:picLocks noGrp="1" noChangeAspect="1"/>
          </p:cNvPicPr>
          <p:nvPr>
            <p:ph idx="1"/>
          </p:nvPr>
        </p:nvPicPr>
        <p:blipFill>
          <a:blip r:embed="rId2"/>
          <a:stretch>
            <a:fillRect/>
          </a:stretch>
        </p:blipFill>
        <p:spPr>
          <a:xfrm>
            <a:off x="669171" y="2323725"/>
            <a:ext cx="10837029" cy="3467849"/>
          </a:xfrm>
          <a:prstGeom prst="rect">
            <a:avLst/>
          </a:prstGeom>
        </p:spPr>
      </p:pic>
      <p:grpSp>
        <p:nvGrpSpPr>
          <p:cNvPr id="18" name="Group 17">
            <a:extLst>
              <a:ext uri="{FF2B5EF4-FFF2-40B4-BE49-F238E27FC236}">
                <a16:creationId xmlns:a16="http://schemas.microsoft.com/office/drawing/2014/main" id="{7C95EB0F-1AE5-42F7-B7F0-B831CF0E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9" name="Group 18">
              <a:extLst>
                <a:ext uri="{FF2B5EF4-FFF2-40B4-BE49-F238E27FC236}">
                  <a16:creationId xmlns:a16="http://schemas.microsoft.com/office/drawing/2014/main" id="{A8E8F657-C3DF-4EC0-A179-6C86B2A61F9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1" name="Straight Connector 20">
                <a:extLst>
                  <a:ext uri="{FF2B5EF4-FFF2-40B4-BE49-F238E27FC236}">
                    <a16:creationId xmlns:a16="http://schemas.microsoft.com/office/drawing/2014/main" id="{78ED442E-BBA1-4900-842D-3A5C2384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D8E0BF-7F84-4E82-BADE-A2099746255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Oval 19">
              <a:extLst>
                <a:ext uri="{FF2B5EF4-FFF2-40B4-BE49-F238E27FC236}">
                  <a16:creationId xmlns:a16="http://schemas.microsoft.com/office/drawing/2014/main" id="{924C8AE5-AC43-4233-89F5-86718C76C0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14926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6" name="Rectangle 1045">
            <a:extLst>
              <a:ext uri="{FF2B5EF4-FFF2-40B4-BE49-F238E27FC236}">
                <a16:creationId xmlns:a16="http://schemas.microsoft.com/office/drawing/2014/main" id="{0B60C714-CA3D-427D-95B5-3C29587A4C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Freeform: Shape 1047">
            <a:extLst>
              <a:ext uri="{FF2B5EF4-FFF2-40B4-BE49-F238E27FC236}">
                <a16:creationId xmlns:a16="http://schemas.microsoft.com/office/drawing/2014/main" id="{C1D7ED78-1CF5-4B8A-93C1-4CC089539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046778" cy="6858000"/>
          </a:xfrm>
          <a:custGeom>
            <a:avLst/>
            <a:gdLst>
              <a:gd name="connsiteX0" fmla="*/ 0 w 12046778"/>
              <a:gd name="connsiteY0" fmla="*/ 0 h 6858000"/>
              <a:gd name="connsiteX1" fmla="*/ 454478 w 12046778"/>
              <a:gd name="connsiteY1" fmla="*/ 0 h 6858000"/>
              <a:gd name="connsiteX2" fmla="*/ 892342 w 12046778"/>
              <a:gd name="connsiteY2" fmla="*/ 15552 h 6858000"/>
              <a:gd name="connsiteX3" fmla="*/ 893702 w 12046778"/>
              <a:gd name="connsiteY3" fmla="*/ 0 h 6858000"/>
              <a:gd name="connsiteX4" fmla="*/ 5761220 w 12046778"/>
              <a:gd name="connsiteY4" fmla="*/ 0 h 6858000"/>
              <a:gd name="connsiteX5" fmla="*/ 7920992 w 12046778"/>
              <a:gd name="connsiteY5" fmla="*/ 265187 h 6858000"/>
              <a:gd name="connsiteX6" fmla="*/ 11428519 w 12046778"/>
              <a:gd name="connsiteY6" fmla="*/ 389763 h 6858000"/>
              <a:gd name="connsiteX7" fmla="*/ 11417875 w 12046778"/>
              <a:gd name="connsiteY7" fmla="*/ 694551 h 6858000"/>
              <a:gd name="connsiteX8" fmla="*/ 12046778 w 12046778"/>
              <a:gd name="connsiteY8" fmla="*/ 771770 h 6858000"/>
              <a:gd name="connsiteX9" fmla="*/ 11299482 w 12046778"/>
              <a:gd name="connsiteY9" fmla="*/ 6858000 h 6858000"/>
              <a:gd name="connsiteX10" fmla="*/ 11202642 w 12046778"/>
              <a:gd name="connsiteY10" fmla="*/ 6858000 h 6858000"/>
              <a:gd name="connsiteX11" fmla="*/ 6662440 w 12046778"/>
              <a:gd name="connsiteY11" fmla="*/ 6858000 h 6858000"/>
              <a:gd name="connsiteX12" fmla="*/ 0 w 12046778"/>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46778" h="6858000">
                <a:moveTo>
                  <a:pt x="0" y="0"/>
                </a:moveTo>
                <a:lnTo>
                  <a:pt x="454478" y="0"/>
                </a:lnTo>
                <a:lnTo>
                  <a:pt x="892342" y="15552"/>
                </a:lnTo>
                <a:lnTo>
                  <a:pt x="893702" y="0"/>
                </a:lnTo>
                <a:lnTo>
                  <a:pt x="5761220" y="0"/>
                </a:lnTo>
                <a:lnTo>
                  <a:pt x="7920992" y="265187"/>
                </a:lnTo>
                <a:lnTo>
                  <a:pt x="11428519" y="389763"/>
                </a:lnTo>
                <a:lnTo>
                  <a:pt x="11417875" y="694551"/>
                </a:lnTo>
                <a:lnTo>
                  <a:pt x="12046778" y="771770"/>
                </a:lnTo>
                <a:lnTo>
                  <a:pt x="11299482" y="6858000"/>
                </a:lnTo>
                <a:lnTo>
                  <a:pt x="11202642" y="6858000"/>
                </a:lnTo>
                <a:lnTo>
                  <a:pt x="6662440" y="6858000"/>
                </a:lnTo>
                <a:lnTo>
                  <a:pt x="0" y="6858000"/>
                </a:lnTo>
                <a:close/>
              </a:path>
            </a:pathLst>
          </a:custGeom>
          <a:solidFill>
            <a:schemeClr val="tx1"/>
          </a:solidFill>
          <a:ln w="1270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0" name="Freeform: Shape 1049">
            <a:extLst>
              <a:ext uri="{FF2B5EF4-FFF2-40B4-BE49-F238E27FC236}">
                <a16:creationId xmlns:a16="http://schemas.microsoft.com/office/drawing/2014/main" id="{C3FA2241-6B3E-48FF-860B-B990431EC4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15541" cy="6858001"/>
          </a:xfrm>
          <a:custGeom>
            <a:avLst/>
            <a:gdLst>
              <a:gd name="connsiteX0" fmla="*/ 289900 w 11915541"/>
              <a:gd name="connsiteY0" fmla="*/ 0 h 6858001"/>
              <a:gd name="connsiteX1" fmla="*/ 4956408 w 11915541"/>
              <a:gd name="connsiteY1" fmla="*/ 0 h 6858001"/>
              <a:gd name="connsiteX2" fmla="*/ 7146011 w 11915541"/>
              <a:gd name="connsiteY2" fmla="*/ 269060 h 6858001"/>
              <a:gd name="connsiteX3" fmla="*/ 7883888 w 11915541"/>
              <a:gd name="connsiteY3" fmla="*/ 358077 h 6858001"/>
              <a:gd name="connsiteX4" fmla="*/ 8743808 w 11915541"/>
              <a:gd name="connsiteY4" fmla="*/ 388772 h 6858001"/>
              <a:gd name="connsiteX5" fmla="*/ 8846325 w 11915541"/>
              <a:gd name="connsiteY5" fmla="*/ 387158 h 6858001"/>
              <a:gd name="connsiteX6" fmla="*/ 8908081 w 11915541"/>
              <a:gd name="connsiteY6" fmla="*/ 391374 h 6858001"/>
              <a:gd name="connsiteX7" fmla="*/ 8976104 w 11915541"/>
              <a:gd name="connsiteY7" fmla="*/ 394890 h 6858001"/>
              <a:gd name="connsiteX8" fmla="*/ 9041336 w 11915541"/>
              <a:gd name="connsiteY8" fmla="*/ 398298 h 6858001"/>
              <a:gd name="connsiteX9" fmla="*/ 9111961 w 11915541"/>
              <a:gd name="connsiteY9" fmla="*/ 399407 h 6858001"/>
              <a:gd name="connsiteX10" fmla="*/ 9137458 w 11915541"/>
              <a:gd name="connsiteY10" fmla="*/ 411076 h 6858001"/>
              <a:gd name="connsiteX11" fmla="*/ 9439267 w 11915541"/>
              <a:gd name="connsiteY11" fmla="*/ 421615 h 6858001"/>
              <a:gd name="connsiteX12" fmla="*/ 9447565 w 11915541"/>
              <a:gd name="connsiteY12" fmla="*/ 420237 h 6858001"/>
              <a:gd name="connsiteX13" fmla="*/ 9480968 w 11915541"/>
              <a:gd name="connsiteY13" fmla="*/ 413579 h 6858001"/>
              <a:gd name="connsiteX14" fmla="*/ 9485823 w 11915541"/>
              <a:gd name="connsiteY14" fmla="*/ 414668 h 6858001"/>
              <a:gd name="connsiteX15" fmla="*/ 9504040 w 11915541"/>
              <a:gd name="connsiteY15" fmla="*/ 413672 h 6858001"/>
              <a:gd name="connsiteX16" fmla="*/ 9510668 w 11915541"/>
              <a:gd name="connsiteY16" fmla="*/ 420087 h 6858001"/>
              <a:gd name="connsiteX17" fmla="*/ 9572280 w 11915541"/>
              <a:gd name="connsiteY17" fmla="*/ 419684 h 6858001"/>
              <a:gd name="connsiteX18" fmla="*/ 9690102 w 11915541"/>
              <a:gd name="connsiteY18" fmla="*/ 407264 h 6858001"/>
              <a:gd name="connsiteX19" fmla="*/ 9711635 w 11915541"/>
              <a:gd name="connsiteY19" fmla="*/ 410830 h 6858001"/>
              <a:gd name="connsiteX20" fmla="*/ 9828330 w 11915541"/>
              <a:gd name="connsiteY20" fmla="*/ 413906 h 6858001"/>
              <a:gd name="connsiteX21" fmla="*/ 9966913 w 11915541"/>
              <a:gd name="connsiteY21" fmla="*/ 412008 h 6858001"/>
              <a:gd name="connsiteX22" fmla="*/ 10066210 w 11915541"/>
              <a:gd name="connsiteY22" fmla="*/ 412124 h 6858001"/>
              <a:gd name="connsiteX23" fmla="*/ 10165116 w 11915541"/>
              <a:gd name="connsiteY23" fmla="*/ 410209 h 6858001"/>
              <a:gd name="connsiteX24" fmla="*/ 10244876 w 11915541"/>
              <a:gd name="connsiteY24" fmla="*/ 418729 h 6858001"/>
              <a:gd name="connsiteX25" fmla="*/ 10292900 w 11915541"/>
              <a:gd name="connsiteY25" fmla="*/ 427936 h 6858001"/>
              <a:gd name="connsiteX26" fmla="*/ 10326189 w 11915541"/>
              <a:gd name="connsiteY26" fmla="*/ 437758 h 6858001"/>
              <a:gd name="connsiteX27" fmla="*/ 10419820 w 11915541"/>
              <a:gd name="connsiteY27" fmla="*/ 445961 h 6858001"/>
              <a:gd name="connsiteX28" fmla="*/ 10556118 w 11915541"/>
              <a:gd name="connsiteY28" fmla="*/ 452534 h 6858001"/>
              <a:gd name="connsiteX29" fmla="*/ 10617267 w 11915541"/>
              <a:gd name="connsiteY29" fmla="*/ 458327 h 6858001"/>
              <a:gd name="connsiteX30" fmla="*/ 11266201 w 11915541"/>
              <a:gd name="connsiteY30" fmla="*/ 485414 h 6858001"/>
              <a:gd name="connsiteX31" fmla="*/ 11266114 w 11915541"/>
              <a:gd name="connsiteY31" fmla="*/ 487867 h 6858001"/>
              <a:gd name="connsiteX32" fmla="*/ 11294016 w 11915541"/>
              <a:gd name="connsiteY32" fmla="*/ 500627 h 6858001"/>
              <a:gd name="connsiteX33" fmla="*/ 11304892 w 11915541"/>
              <a:gd name="connsiteY33" fmla="*/ 529592 h 6858001"/>
              <a:gd name="connsiteX34" fmla="*/ 11295858 w 11915541"/>
              <a:gd name="connsiteY34" fmla="*/ 788304 h 6858001"/>
              <a:gd name="connsiteX35" fmla="*/ 11881324 w 11915541"/>
              <a:gd name="connsiteY35" fmla="*/ 860190 h 6858001"/>
              <a:gd name="connsiteX36" fmla="*/ 11881031 w 11915541"/>
              <a:gd name="connsiteY36" fmla="*/ 862574 h 6858001"/>
              <a:gd name="connsiteX37" fmla="*/ 11907128 w 11915541"/>
              <a:gd name="connsiteY37" fmla="*/ 877384 h 6858001"/>
              <a:gd name="connsiteX38" fmla="*/ 11915256 w 11915541"/>
              <a:gd name="connsiteY38" fmla="*/ 906533 h 6858001"/>
              <a:gd name="connsiteX39" fmla="*/ 11521832 w 11915541"/>
              <a:gd name="connsiteY39" fmla="*/ 4110709 h 6858001"/>
              <a:gd name="connsiteX40" fmla="*/ 11515825 w 11915541"/>
              <a:gd name="connsiteY40" fmla="*/ 4119564 h 6858001"/>
              <a:gd name="connsiteX41" fmla="*/ 11519210 w 11915541"/>
              <a:gd name="connsiteY41" fmla="*/ 4131712 h 6858001"/>
              <a:gd name="connsiteX42" fmla="*/ 11184463 w 11915541"/>
              <a:gd name="connsiteY42" fmla="*/ 6858000 h 6858001"/>
              <a:gd name="connsiteX43" fmla="*/ 11083854 w 11915541"/>
              <a:gd name="connsiteY43" fmla="*/ 6858000 h 6858001"/>
              <a:gd name="connsiteX44" fmla="*/ 11083854 w 11915541"/>
              <a:gd name="connsiteY44" fmla="*/ 6858001 h 6858001"/>
              <a:gd name="connsiteX45" fmla="*/ 0 w 11915541"/>
              <a:gd name="connsiteY45" fmla="*/ 6858001 h 6858001"/>
              <a:gd name="connsiteX46" fmla="*/ 0 w 11915541"/>
              <a:gd name="connsiteY46" fmla="*/ 76664 h 6858001"/>
              <a:gd name="connsiteX47" fmla="*/ 286723 w 11915541"/>
              <a:gd name="connsiteY47" fmla="*/ 8689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915541" h="6858001">
                <a:moveTo>
                  <a:pt x="289900" y="0"/>
                </a:moveTo>
                <a:lnTo>
                  <a:pt x="4956408" y="0"/>
                </a:lnTo>
                <a:lnTo>
                  <a:pt x="7146011" y="269060"/>
                </a:lnTo>
                <a:lnTo>
                  <a:pt x="7883888" y="358077"/>
                </a:lnTo>
                <a:lnTo>
                  <a:pt x="8743808" y="388772"/>
                </a:lnTo>
                <a:lnTo>
                  <a:pt x="8846325" y="387158"/>
                </a:lnTo>
                <a:lnTo>
                  <a:pt x="8908081" y="391374"/>
                </a:lnTo>
                <a:lnTo>
                  <a:pt x="8976104" y="394890"/>
                </a:lnTo>
                <a:lnTo>
                  <a:pt x="9041336" y="398298"/>
                </a:lnTo>
                <a:lnTo>
                  <a:pt x="9111961" y="399407"/>
                </a:lnTo>
                <a:lnTo>
                  <a:pt x="9137458" y="411076"/>
                </a:lnTo>
                <a:lnTo>
                  <a:pt x="9439267" y="421615"/>
                </a:lnTo>
                <a:lnTo>
                  <a:pt x="9447565" y="420237"/>
                </a:lnTo>
                <a:cubicBezTo>
                  <a:pt x="9454515" y="418898"/>
                  <a:pt x="9474592" y="414507"/>
                  <a:pt x="9480968" y="413579"/>
                </a:cubicBezTo>
                <a:lnTo>
                  <a:pt x="9485823" y="414668"/>
                </a:lnTo>
                <a:lnTo>
                  <a:pt x="9504040" y="413672"/>
                </a:lnTo>
                <a:lnTo>
                  <a:pt x="9510668" y="420087"/>
                </a:lnTo>
                <a:lnTo>
                  <a:pt x="9572280" y="419684"/>
                </a:lnTo>
                <a:cubicBezTo>
                  <a:pt x="9599152" y="403815"/>
                  <a:pt x="9648610" y="413243"/>
                  <a:pt x="9690102" y="407264"/>
                </a:cubicBezTo>
                <a:lnTo>
                  <a:pt x="9711635" y="410830"/>
                </a:lnTo>
                <a:lnTo>
                  <a:pt x="9828330" y="413906"/>
                </a:lnTo>
                <a:cubicBezTo>
                  <a:pt x="9901450" y="412197"/>
                  <a:pt x="9903487" y="416948"/>
                  <a:pt x="9966913" y="412008"/>
                </a:cubicBezTo>
                <a:cubicBezTo>
                  <a:pt x="10024782" y="416355"/>
                  <a:pt x="10018033" y="414239"/>
                  <a:pt x="10066210" y="412124"/>
                </a:cubicBezTo>
                <a:lnTo>
                  <a:pt x="10165116" y="410209"/>
                </a:lnTo>
                <a:cubicBezTo>
                  <a:pt x="10191560" y="417316"/>
                  <a:pt x="10211518" y="430503"/>
                  <a:pt x="10244876" y="418729"/>
                </a:cubicBezTo>
                <a:cubicBezTo>
                  <a:pt x="10237086" y="432781"/>
                  <a:pt x="10284124" y="415543"/>
                  <a:pt x="10292900" y="427936"/>
                </a:cubicBezTo>
                <a:cubicBezTo>
                  <a:pt x="10297954" y="438166"/>
                  <a:pt x="10313400" y="435319"/>
                  <a:pt x="10326189" y="437758"/>
                </a:cubicBezTo>
                <a:cubicBezTo>
                  <a:pt x="10337091" y="447506"/>
                  <a:pt x="10399279" y="450054"/>
                  <a:pt x="10419820" y="445961"/>
                </a:cubicBezTo>
                <a:cubicBezTo>
                  <a:pt x="10473071" y="447462"/>
                  <a:pt x="10510712" y="446330"/>
                  <a:pt x="10556118" y="452534"/>
                </a:cubicBezTo>
                <a:cubicBezTo>
                  <a:pt x="10574153" y="454056"/>
                  <a:pt x="10608649" y="456182"/>
                  <a:pt x="10617267" y="458327"/>
                </a:cubicBezTo>
                <a:lnTo>
                  <a:pt x="11266201" y="485414"/>
                </a:lnTo>
                <a:cubicBezTo>
                  <a:pt x="11266172" y="486232"/>
                  <a:pt x="11266143" y="487049"/>
                  <a:pt x="11266114" y="487867"/>
                </a:cubicBezTo>
                <a:lnTo>
                  <a:pt x="11294016" y="500627"/>
                </a:lnTo>
                <a:cubicBezTo>
                  <a:pt x="11301071" y="508193"/>
                  <a:pt x="11305249" y="518441"/>
                  <a:pt x="11304892" y="529592"/>
                </a:cubicBezTo>
                <a:lnTo>
                  <a:pt x="11295858" y="788304"/>
                </a:lnTo>
                <a:lnTo>
                  <a:pt x="11881324" y="860190"/>
                </a:lnTo>
                <a:cubicBezTo>
                  <a:pt x="11881227" y="860985"/>
                  <a:pt x="11881128" y="861779"/>
                  <a:pt x="11881031" y="862574"/>
                </a:cubicBezTo>
                <a:lnTo>
                  <a:pt x="11907128" y="877384"/>
                </a:lnTo>
                <a:cubicBezTo>
                  <a:pt x="11913358" y="885357"/>
                  <a:pt x="11916554" y="895698"/>
                  <a:pt x="11915256" y="906533"/>
                </a:cubicBezTo>
                <a:lnTo>
                  <a:pt x="11521832" y="4110709"/>
                </a:lnTo>
                <a:lnTo>
                  <a:pt x="11515825" y="4119564"/>
                </a:lnTo>
                <a:lnTo>
                  <a:pt x="11519210" y="4131712"/>
                </a:lnTo>
                <a:lnTo>
                  <a:pt x="11184463" y="6858000"/>
                </a:lnTo>
                <a:lnTo>
                  <a:pt x="11083854" y="6858000"/>
                </a:lnTo>
                <a:lnTo>
                  <a:pt x="11083854" y="6858001"/>
                </a:lnTo>
                <a:lnTo>
                  <a:pt x="0" y="6858001"/>
                </a:lnTo>
                <a:lnTo>
                  <a:pt x="0" y="76664"/>
                </a:lnTo>
                <a:lnTo>
                  <a:pt x="286723" y="86899"/>
                </a:lnTo>
                <a:close/>
              </a:path>
            </a:pathLst>
          </a:custGeom>
          <a:blipFill>
            <a:blip r:embed="rId2"/>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5" name="Billede 5" descr="Et billede, der indeholder sky, udendørs, person, græs&#10;&#10;Automatisk genereret beskrivelse">
            <a:extLst>
              <a:ext uri="{FF2B5EF4-FFF2-40B4-BE49-F238E27FC236}">
                <a16:creationId xmlns:a16="http://schemas.microsoft.com/office/drawing/2014/main" id="{4CB5A933-B74E-85F4-F820-5DEDBBCF08E9}"/>
              </a:ext>
            </a:extLst>
          </p:cNvPr>
          <p:cNvPicPr>
            <a:picLocks noChangeAspect="1" noChangeArrowheads="1"/>
          </p:cNvPicPr>
          <p:nvPr/>
        </p:nvPicPr>
        <p:blipFill rotWithShape="1">
          <a:blip r:embed="rId3" r:link="rId4">
            <a:alphaModFix amt="85000"/>
            <a:extLst>
              <a:ext uri="{28A0092B-C50C-407E-A947-70E740481C1C}">
                <a14:useLocalDpi xmlns:a14="http://schemas.microsoft.com/office/drawing/2010/main" val="0"/>
              </a:ext>
            </a:extLst>
          </a:blip>
          <a:srcRect l="14179" r="21561" b="-1"/>
          <a:stretch>
            <a:fillRect/>
          </a:stretch>
        </p:blipFill>
        <p:spPr bwMode="auto">
          <a:xfrm>
            <a:off x="-5309" y="-2547"/>
            <a:ext cx="11920851" cy="6863842"/>
          </a:xfrm>
          <a:custGeom>
            <a:avLst/>
            <a:gdLst/>
            <a:ahLst/>
            <a:cxnLst/>
            <a:rect l="l" t="t" r="r" b="b"/>
            <a:pathLst>
              <a:path w="11920851" h="6863842">
                <a:moveTo>
                  <a:pt x="93746" y="220"/>
                </a:moveTo>
                <a:cubicBezTo>
                  <a:pt x="149331" y="1296"/>
                  <a:pt x="222869" y="5962"/>
                  <a:pt x="295210" y="5841"/>
                </a:cubicBezTo>
                <a:lnTo>
                  <a:pt x="4961718" y="5841"/>
                </a:lnTo>
                <a:lnTo>
                  <a:pt x="7151321" y="274901"/>
                </a:lnTo>
                <a:lnTo>
                  <a:pt x="7889198" y="363918"/>
                </a:lnTo>
                <a:lnTo>
                  <a:pt x="8749118" y="394613"/>
                </a:lnTo>
                <a:lnTo>
                  <a:pt x="8851635" y="392999"/>
                </a:lnTo>
                <a:lnTo>
                  <a:pt x="8913391" y="397215"/>
                </a:lnTo>
                <a:lnTo>
                  <a:pt x="8981414" y="400731"/>
                </a:lnTo>
                <a:lnTo>
                  <a:pt x="9046646" y="404139"/>
                </a:lnTo>
                <a:lnTo>
                  <a:pt x="9117271" y="405248"/>
                </a:lnTo>
                <a:lnTo>
                  <a:pt x="9142768" y="416917"/>
                </a:lnTo>
                <a:lnTo>
                  <a:pt x="9444577" y="427456"/>
                </a:lnTo>
                <a:lnTo>
                  <a:pt x="9452875" y="426078"/>
                </a:lnTo>
                <a:cubicBezTo>
                  <a:pt x="9459825" y="424739"/>
                  <a:pt x="9479902" y="420348"/>
                  <a:pt x="9486278" y="419420"/>
                </a:cubicBezTo>
                <a:lnTo>
                  <a:pt x="9491133" y="420509"/>
                </a:lnTo>
                <a:lnTo>
                  <a:pt x="9509350" y="419513"/>
                </a:lnTo>
                <a:lnTo>
                  <a:pt x="9515978" y="425928"/>
                </a:lnTo>
                <a:lnTo>
                  <a:pt x="9577590" y="425525"/>
                </a:lnTo>
                <a:cubicBezTo>
                  <a:pt x="9604462" y="409656"/>
                  <a:pt x="9653920" y="419084"/>
                  <a:pt x="9695412" y="413105"/>
                </a:cubicBezTo>
                <a:lnTo>
                  <a:pt x="9716945" y="416671"/>
                </a:lnTo>
                <a:lnTo>
                  <a:pt x="9833640" y="419747"/>
                </a:lnTo>
                <a:cubicBezTo>
                  <a:pt x="9906760" y="418038"/>
                  <a:pt x="9908797" y="422789"/>
                  <a:pt x="9972223" y="417849"/>
                </a:cubicBezTo>
                <a:cubicBezTo>
                  <a:pt x="10030092" y="422196"/>
                  <a:pt x="10023343" y="420080"/>
                  <a:pt x="10071520" y="417965"/>
                </a:cubicBezTo>
                <a:lnTo>
                  <a:pt x="10170426" y="416050"/>
                </a:lnTo>
                <a:cubicBezTo>
                  <a:pt x="10196870" y="423157"/>
                  <a:pt x="10216828" y="436344"/>
                  <a:pt x="10250186" y="424570"/>
                </a:cubicBezTo>
                <a:cubicBezTo>
                  <a:pt x="10242396" y="438622"/>
                  <a:pt x="10289434" y="421384"/>
                  <a:pt x="10298210" y="433777"/>
                </a:cubicBezTo>
                <a:cubicBezTo>
                  <a:pt x="10303264" y="444007"/>
                  <a:pt x="10318710" y="441160"/>
                  <a:pt x="10331499" y="443599"/>
                </a:cubicBezTo>
                <a:cubicBezTo>
                  <a:pt x="10342401" y="453347"/>
                  <a:pt x="10404589" y="455895"/>
                  <a:pt x="10425130" y="451802"/>
                </a:cubicBezTo>
                <a:cubicBezTo>
                  <a:pt x="10478381" y="453303"/>
                  <a:pt x="10516022" y="452171"/>
                  <a:pt x="10561428" y="458375"/>
                </a:cubicBezTo>
                <a:cubicBezTo>
                  <a:pt x="10579463" y="459897"/>
                  <a:pt x="10613959" y="462023"/>
                  <a:pt x="10622577" y="464168"/>
                </a:cubicBezTo>
                <a:lnTo>
                  <a:pt x="11271511" y="491255"/>
                </a:lnTo>
                <a:cubicBezTo>
                  <a:pt x="11271482" y="492073"/>
                  <a:pt x="11271453" y="492890"/>
                  <a:pt x="11271424" y="493708"/>
                </a:cubicBezTo>
                <a:lnTo>
                  <a:pt x="11299326" y="506468"/>
                </a:lnTo>
                <a:cubicBezTo>
                  <a:pt x="11306381" y="514034"/>
                  <a:pt x="11310559" y="524282"/>
                  <a:pt x="11310202" y="535433"/>
                </a:cubicBezTo>
                <a:lnTo>
                  <a:pt x="11301168" y="794145"/>
                </a:lnTo>
                <a:lnTo>
                  <a:pt x="11886634" y="866031"/>
                </a:lnTo>
                <a:cubicBezTo>
                  <a:pt x="11886537" y="866826"/>
                  <a:pt x="11886438" y="867620"/>
                  <a:pt x="11886341" y="868415"/>
                </a:cubicBezTo>
                <a:lnTo>
                  <a:pt x="11912438" y="883225"/>
                </a:lnTo>
                <a:cubicBezTo>
                  <a:pt x="11918668" y="891198"/>
                  <a:pt x="11921864" y="901539"/>
                  <a:pt x="11920566" y="912374"/>
                </a:cubicBezTo>
                <a:lnTo>
                  <a:pt x="11527142" y="4116550"/>
                </a:lnTo>
                <a:lnTo>
                  <a:pt x="11521135" y="4125405"/>
                </a:lnTo>
                <a:lnTo>
                  <a:pt x="11524520" y="4137553"/>
                </a:lnTo>
                <a:lnTo>
                  <a:pt x="11189773" y="6863841"/>
                </a:lnTo>
                <a:lnTo>
                  <a:pt x="11089164" y="6863841"/>
                </a:lnTo>
                <a:lnTo>
                  <a:pt x="11089164" y="6863842"/>
                </a:lnTo>
                <a:lnTo>
                  <a:pt x="5310" y="6863842"/>
                </a:lnTo>
                <a:lnTo>
                  <a:pt x="5310" y="82505"/>
                </a:lnTo>
                <a:lnTo>
                  <a:pt x="0" y="16141"/>
                </a:lnTo>
                <a:cubicBezTo>
                  <a:pt x="530" y="1658"/>
                  <a:pt x="38161" y="-856"/>
                  <a:pt x="93746" y="220"/>
                </a:cubicBezTo>
                <a:close/>
              </a:path>
            </a:pathLst>
          </a:custGeom>
          <a:noFill/>
          <a:extLst>
            <a:ext uri="{909E8E84-426E-40DD-AFC4-6F175D3DCCD1}">
              <a14:hiddenFill xmlns:a14="http://schemas.microsoft.com/office/drawing/2010/main">
                <a:solidFill>
                  <a:srgbClr val="FFFFFF"/>
                </a:solidFill>
              </a14:hiddenFill>
            </a:ext>
          </a:extLst>
        </p:spPr>
      </p:pic>
      <p:sp>
        <p:nvSpPr>
          <p:cNvPr id="1052" name="Rectangle 8">
            <a:extLst>
              <a:ext uri="{FF2B5EF4-FFF2-40B4-BE49-F238E27FC236}">
                <a16:creationId xmlns:a16="http://schemas.microsoft.com/office/drawing/2014/main" id="{E768A620-6CE7-44E7-BB7E-5C93F026D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097" y="3077"/>
            <a:ext cx="6289954" cy="221524"/>
          </a:xfrm>
          <a:custGeom>
            <a:avLst/>
            <a:gdLst>
              <a:gd name="connsiteX0" fmla="*/ 0 w 5910735"/>
              <a:gd name="connsiteY0" fmla="*/ 0 h 272502"/>
              <a:gd name="connsiteX1" fmla="*/ 5910735 w 5910735"/>
              <a:gd name="connsiteY1" fmla="*/ 0 h 272502"/>
              <a:gd name="connsiteX2" fmla="*/ 5910735 w 5910735"/>
              <a:gd name="connsiteY2" fmla="*/ 272502 h 272502"/>
              <a:gd name="connsiteX3" fmla="*/ 0 w 5910735"/>
              <a:gd name="connsiteY3" fmla="*/ 272502 h 272502"/>
              <a:gd name="connsiteX4" fmla="*/ 0 w 5910735"/>
              <a:gd name="connsiteY4" fmla="*/ 0 h 272502"/>
              <a:gd name="connsiteX0" fmla="*/ 0 w 5910735"/>
              <a:gd name="connsiteY0" fmla="*/ 0 h 272502"/>
              <a:gd name="connsiteX1" fmla="*/ 5910735 w 5910735"/>
              <a:gd name="connsiteY1" fmla="*/ 0 h 272502"/>
              <a:gd name="connsiteX2" fmla="*/ 5910735 w 5910735"/>
              <a:gd name="connsiteY2" fmla="*/ 272502 h 272502"/>
              <a:gd name="connsiteX3" fmla="*/ 0 w 5910735"/>
              <a:gd name="connsiteY3" fmla="*/ 272502 h 272502"/>
              <a:gd name="connsiteX4" fmla="*/ 0 w 5910735"/>
              <a:gd name="connsiteY4" fmla="*/ 0 h 272502"/>
              <a:gd name="connsiteX0" fmla="*/ 0 w 5910735"/>
              <a:gd name="connsiteY0" fmla="*/ 0 h 272502"/>
              <a:gd name="connsiteX1" fmla="*/ 4810804 w 5910735"/>
              <a:gd name="connsiteY1" fmla="*/ 0 h 272502"/>
              <a:gd name="connsiteX2" fmla="*/ 5910735 w 5910735"/>
              <a:gd name="connsiteY2" fmla="*/ 272502 h 272502"/>
              <a:gd name="connsiteX3" fmla="*/ 0 w 5910735"/>
              <a:gd name="connsiteY3" fmla="*/ 272502 h 272502"/>
              <a:gd name="connsiteX4" fmla="*/ 0 w 5910735"/>
              <a:gd name="connsiteY4" fmla="*/ 0 h 272502"/>
              <a:gd name="connsiteX0" fmla="*/ 0 w 6295048"/>
              <a:gd name="connsiteY0" fmla="*/ 0 h 272502"/>
              <a:gd name="connsiteX1" fmla="*/ 4810804 w 6295048"/>
              <a:gd name="connsiteY1" fmla="*/ 0 h 272502"/>
              <a:gd name="connsiteX2" fmla="*/ 6295048 w 6295048"/>
              <a:gd name="connsiteY2" fmla="*/ 206241 h 272502"/>
              <a:gd name="connsiteX3" fmla="*/ 0 w 6295048"/>
              <a:gd name="connsiteY3" fmla="*/ 272502 h 272502"/>
              <a:gd name="connsiteX4" fmla="*/ 0 w 6295048"/>
              <a:gd name="connsiteY4" fmla="*/ 0 h 272502"/>
              <a:gd name="connsiteX0" fmla="*/ 0 w 6295048"/>
              <a:gd name="connsiteY0" fmla="*/ 0 h 206241"/>
              <a:gd name="connsiteX1" fmla="*/ 4810804 w 6295048"/>
              <a:gd name="connsiteY1" fmla="*/ 0 h 206241"/>
              <a:gd name="connsiteX2" fmla="*/ 6295048 w 6295048"/>
              <a:gd name="connsiteY2" fmla="*/ 206241 h 206241"/>
              <a:gd name="connsiteX3" fmla="*/ 2451653 w 6295048"/>
              <a:gd name="connsiteY3" fmla="*/ 100224 h 206241"/>
              <a:gd name="connsiteX4" fmla="*/ 0 w 6295048"/>
              <a:gd name="connsiteY4" fmla="*/ 0 h 206241"/>
              <a:gd name="connsiteX0" fmla="*/ 0 w 6295048"/>
              <a:gd name="connsiteY0" fmla="*/ 0 h 206241"/>
              <a:gd name="connsiteX1" fmla="*/ 4810804 w 6295048"/>
              <a:gd name="connsiteY1" fmla="*/ 0 h 206241"/>
              <a:gd name="connsiteX2" fmla="*/ 6295048 w 6295048"/>
              <a:gd name="connsiteY2" fmla="*/ 206241 h 206241"/>
              <a:gd name="connsiteX3" fmla="*/ 2458687 w 6295048"/>
              <a:gd name="connsiteY3" fmla="*/ 72088 h 206241"/>
              <a:gd name="connsiteX4" fmla="*/ 0 w 6295048"/>
              <a:gd name="connsiteY4" fmla="*/ 0 h 206241"/>
              <a:gd name="connsiteX0" fmla="*/ 0 w 6274671"/>
              <a:gd name="connsiteY0" fmla="*/ 0 h 216430"/>
              <a:gd name="connsiteX1" fmla="*/ 4810804 w 6274671"/>
              <a:gd name="connsiteY1" fmla="*/ 0 h 216430"/>
              <a:gd name="connsiteX2" fmla="*/ 6274671 w 6274671"/>
              <a:gd name="connsiteY2" fmla="*/ 216430 h 216430"/>
              <a:gd name="connsiteX3" fmla="*/ 2458687 w 6274671"/>
              <a:gd name="connsiteY3" fmla="*/ 72088 h 216430"/>
              <a:gd name="connsiteX4" fmla="*/ 0 w 6274671"/>
              <a:gd name="connsiteY4" fmla="*/ 0 h 216430"/>
              <a:gd name="connsiteX0" fmla="*/ 0 w 6274671"/>
              <a:gd name="connsiteY0" fmla="*/ 0 h 216430"/>
              <a:gd name="connsiteX1" fmla="*/ 4810804 w 6274671"/>
              <a:gd name="connsiteY1" fmla="*/ 0 h 216430"/>
              <a:gd name="connsiteX2" fmla="*/ 6274671 w 6274671"/>
              <a:gd name="connsiteY2" fmla="*/ 216430 h 216430"/>
              <a:gd name="connsiteX3" fmla="*/ 2458687 w 6274671"/>
              <a:gd name="connsiteY3" fmla="*/ 82276 h 216430"/>
              <a:gd name="connsiteX4" fmla="*/ 0 w 6274671"/>
              <a:gd name="connsiteY4" fmla="*/ 0 h 216430"/>
              <a:gd name="connsiteX0" fmla="*/ 0 w 6274671"/>
              <a:gd name="connsiteY0" fmla="*/ 0 h 216430"/>
              <a:gd name="connsiteX1" fmla="*/ 4612132 w 6274671"/>
              <a:gd name="connsiteY1" fmla="*/ 5094 h 216430"/>
              <a:gd name="connsiteX2" fmla="*/ 6274671 w 6274671"/>
              <a:gd name="connsiteY2" fmla="*/ 216430 h 216430"/>
              <a:gd name="connsiteX3" fmla="*/ 2458687 w 6274671"/>
              <a:gd name="connsiteY3" fmla="*/ 82276 h 216430"/>
              <a:gd name="connsiteX4" fmla="*/ 0 w 6274671"/>
              <a:gd name="connsiteY4" fmla="*/ 0 h 216430"/>
              <a:gd name="connsiteX0" fmla="*/ 0 w 6274671"/>
              <a:gd name="connsiteY0" fmla="*/ 0 h 216430"/>
              <a:gd name="connsiteX1" fmla="*/ 4571379 w 6274671"/>
              <a:gd name="connsiteY1" fmla="*/ 0 h 216430"/>
              <a:gd name="connsiteX2" fmla="*/ 6274671 w 6274671"/>
              <a:gd name="connsiteY2" fmla="*/ 216430 h 216430"/>
              <a:gd name="connsiteX3" fmla="*/ 2458687 w 6274671"/>
              <a:gd name="connsiteY3" fmla="*/ 82276 h 216430"/>
              <a:gd name="connsiteX4" fmla="*/ 0 w 6274671"/>
              <a:gd name="connsiteY4" fmla="*/ 0 h 216430"/>
              <a:gd name="connsiteX0" fmla="*/ 0 w 6284860"/>
              <a:gd name="connsiteY0" fmla="*/ 0 h 216430"/>
              <a:gd name="connsiteX1" fmla="*/ 4571379 w 6284860"/>
              <a:gd name="connsiteY1" fmla="*/ 0 h 216430"/>
              <a:gd name="connsiteX2" fmla="*/ 6284860 w 6284860"/>
              <a:gd name="connsiteY2" fmla="*/ 216430 h 216430"/>
              <a:gd name="connsiteX3" fmla="*/ 2458687 w 6284860"/>
              <a:gd name="connsiteY3" fmla="*/ 82276 h 216430"/>
              <a:gd name="connsiteX4" fmla="*/ 0 w 6284860"/>
              <a:gd name="connsiteY4" fmla="*/ 0 h 216430"/>
              <a:gd name="connsiteX0" fmla="*/ 0 w 6284860"/>
              <a:gd name="connsiteY0" fmla="*/ 0 h 216430"/>
              <a:gd name="connsiteX1" fmla="*/ 4571379 w 6284860"/>
              <a:gd name="connsiteY1" fmla="*/ 0 h 216430"/>
              <a:gd name="connsiteX2" fmla="*/ 6284860 w 6284860"/>
              <a:gd name="connsiteY2" fmla="*/ 216430 h 216430"/>
              <a:gd name="connsiteX3" fmla="*/ 2458687 w 6284860"/>
              <a:gd name="connsiteY3" fmla="*/ 82276 h 216430"/>
              <a:gd name="connsiteX4" fmla="*/ 0 w 6284860"/>
              <a:gd name="connsiteY4" fmla="*/ 0 h 216430"/>
              <a:gd name="connsiteX0" fmla="*/ 0 w 6289954"/>
              <a:gd name="connsiteY0" fmla="*/ 0 h 221524"/>
              <a:gd name="connsiteX1" fmla="*/ 4571379 w 6289954"/>
              <a:gd name="connsiteY1" fmla="*/ 0 h 221524"/>
              <a:gd name="connsiteX2" fmla="*/ 6289954 w 6289954"/>
              <a:gd name="connsiteY2" fmla="*/ 221524 h 221524"/>
              <a:gd name="connsiteX3" fmla="*/ 2458687 w 6289954"/>
              <a:gd name="connsiteY3" fmla="*/ 82276 h 221524"/>
              <a:gd name="connsiteX4" fmla="*/ 0 w 6289954"/>
              <a:gd name="connsiteY4" fmla="*/ 0 h 221524"/>
              <a:gd name="connsiteX0" fmla="*/ 0 w 6289954"/>
              <a:gd name="connsiteY0" fmla="*/ 0 h 221524"/>
              <a:gd name="connsiteX1" fmla="*/ 4571379 w 6289954"/>
              <a:gd name="connsiteY1" fmla="*/ 0 h 221524"/>
              <a:gd name="connsiteX2" fmla="*/ 6289954 w 6289954"/>
              <a:gd name="connsiteY2" fmla="*/ 221524 h 221524"/>
              <a:gd name="connsiteX3" fmla="*/ 2443404 w 6289954"/>
              <a:gd name="connsiteY3" fmla="*/ 92464 h 221524"/>
              <a:gd name="connsiteX4" fmla="*/ 0 w 6289954"/>
              <a:gd name="connsiteY4" fmla="*/ 0 h 221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9954" h="221524">
                <a:moveTo>
                  <a:pt x="0" y="0"/>
                </a:moveTo>
                <a:lnTo>
                  <a:pt x="4571379" y="0"/>
                </a:lnTo>
                <a:lnTo>
                  <a:pt x="6289954" y="221524"/>
                </a:lnTo>
                <a:lnTo>
                  <a:pt x="2443404" y="92464"/>
                </a:lnTo>
                <a:lnTo>
                  <a:pt x="0" y="0"/>
                </a:lnTo>
                <a:close/>
              </a:path>
            </a:pathLst>
          </a:custGeom>
          <a:solidFill>
            <a:srgbClr val="00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4" name="Group 1053">
            <a:extLst>
              <a:ext uri="{FF2B5EF4-FFF2-40B4-BE49-F238E27FC236}">
                <a16:creationId xmlns:a16="http://schemas.microsoft.com/office/drawing/2014/main" id="{67F0D383-07EE-46D8-BEE1-891DE331EE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055" name="Group 1054">
              <a:extLst>
                <a:ext uri="{FF2B5EF4-FFF2-40B4-BE49-F238E27FC236}">
                  <a16:creationId xmlns:a16="http://schemas.microsoft.com/office/drawing/2014/main" id="{F4CD96CC-B12E-4912-A810-33EAE19E3ED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057" name="Straight Connector 1056">
                <a:extLst>
                  <a:ext uri="{FF2B5EF4-FFF2-40B4-BE49-F238E27FC236}">
                    <a16:creationId xmlns:a16="http://schemas.microsoft.com/office/drawing/2014/main" id="{868959C5-51E4-4802-94D4-A5E4067BC7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58" name="Straight Connector 1057">
                <a:extLst>
                  <a:ext uri="{FF2B5EF4-FFF2-40B4-BE49-F238E27FC236}">
                    <a16:creationId xmlns:a16="http://schemas.microsoft.com/office/drawing/2014/main" id="{85FE9E51-D9D9-4518-8B87-5546096316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056" name="Oval 1055">
              <a:extLst>
                <a:ext uri="{FF2B5EF4-FFF2-40B4-BE49-F238E27FC236}">
                  <a16:creationId xmlns:a16="http://schemas.microsoft.com/office/drawing/2014/main" id="{048BEEA7-7F13-47B3-A60F-696B3FBF1E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ffectLst>
                  <a:outerShdw blurRad="38100" dist="38100" dir="2700000" algn="tl">
                    <a:srgbClr val="000000">
                      <a:alpha val="43137"/>
                    </a:srgbClr>
                  </a:outerShdw>
                </a:effectLst>
              </a:endParaRPr>
            </a:p>
          </p:txBody>
        </p:sp>
      </p:grpSp>
      <p:sp>
        <p:nvSpPr>
          <p:cNvPr id="1060" name="Freeform: Shape 1059">
            <a:extLst>
              <a:ext uri="{FF2B5EF4-FFF2-40B4-BE49-F238E27FC236}">
                <a16:creationId xmlns:a16="http://schemas.microsoft.com/office/drawing/2014/main" id="{8A44F1B7-43FD-4719-BD2E-06324ADB9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4445" y="792471"/>
            <a:ext cx="701097" cy="5785351"/>
          </a:xfrm>
          <a:custGeom>
            <a:avLst/>
            <a:gdLst>
              <a:gd name="connsiteX0" fmla="*/ 0 w 741850"/>
              <a:gd name="connsiteY0" fmla="*/ 0 h 6091000"/>
              <a:gd name="connsiteX1" fmla="*/ 5334 w 741850"/>
              <a:gd name="connsiteY1" fmla="*/ 1449 h 6091000"/>
              <a:gd name="connsiteX2" fmla="*/ 40624 w 741850"/>
              <a:gd name="connsiteY2" fmla="*/ 2554 h 6091000"/>
              <a:gd name="connsiteX3" fmla="*/ 77672 w 741850"/>
              <a:gd name="connsiteY3" fmla="*/ 11483 h 6091000"/>
              <a:gd name="connsiteX4" fmla="*/ 92875 w 741850"/>
              <a:gd name="connsiteY4" fmla="*/ 17707 h 6091000"/>
              <a:gd name="connsiteX5" fmla="*/ 707633 w 741850"/>
              <a:gd name="connsiteY5" fmla="*/ 93190 h 6091000"/>
              <a:gd name="connsiteX6" fmla="*/ 707340 w 741850"/>
              <a:gd name="connsiteY6" fmla="*/ 95574 h 6091000"/>
              <a:gd name="connsiteX7" fmla="*/ 733437 w 741850"/>
              <a:gd name="connsiteY7" fmla="*/ 110384 h 6091000"/>
              <a:gd name="connsiteX8" fmla="*/ 741565 w 741850"/>
              <a:gd name="connsiteY8" fmla="*/ 139533 h 6091000"/>
              <a:gd name="connsiteX9" fmla="*/ 348141 w 741850"/>
              <a:gd name="connsiteY9" fmla="*/ 3343709 h 6091000"/>
              <a:gd name="connsiteX10" fmla="*/ 342134 w 741850"/>
              <a:gd name="connsiteY10" fmla="*/ 3352564 h 6091000"/>
              <a:gd name="connsiteX11" fmla="*/ 345519 w 741850"/>
              <a:gd name="connsiteY11" fmla="*/ 3364712 h 6091000"/>
              <a:gd name="connsiteX12" fmla="*/ 10772 w 741850"/>
              <a:gd name="connsiteY12" fmla="*/ 6091000 h 6091000"/>
              <a:gd name="connsiteX13" fmla="*/ 0 w 741850"/>
              <a:gd name="connsiteY13" fmla="*/ 6091000 h 6091000"/>
              <a:gd name="connsiteX0" fmla="*/ 0 w 741850"/>
              <a:gd name="connsiteY0" fmla="*/ 0 h 6091000"/>
              <a:gd name="connsiteX1" fmla="*/ 5334 w 741850"/>
              <a:gd name="connsiteY1" fmla="*/ 1449 h 6091000"/>
              <a:gd name="connsiteX2" fmla="*/ 40624 w 741850"/>
              <a:gd name="connsiteY2" fmla="*/ 2554 h 6091000"/>
              <a:gd name="connsiteX3" fmla="*/ 77672 w 741850"/>
              <a:gd name="connsiteY3" fmla="*/ 11483 h 6091000"/>
              <a:gd name="connsiteX4" fmla="*/ 707633 w 741850"/>
              <a:gd name="connsiteY4" fmla="*/ 93190 h 6091000"/>
              <a:gd name="connsiteX5" fmla="*/ 707340 w 741850"/>
              <a:gd name="connsiteY5" fmla="*/ 95574 h 6091000"/>
              <a:gd name="connsiteX6" fmla="*/ 733437 w 741850"/>
              <a:gd name="connsiteY6" fmla="*/ 110384 h 6091000"/>
              <a:gd name="connsiteX7" fmla="*/ 741565 w 741850"/>
              <a:gd name="connsiteY7" fmla="*/ 139533 h 6091000"/>
              <a:gd name="connsiteX8" fmla="*/ 348141 w 741850"/>
              <a:gd name="connsiteY8" fmla="*/ 3343709 h 6091000"/>
              <a:gd name="connsiteX9" fmla="*/ 342134 w 741850"/>
              <a:gd name="connsiteY9" fmla="*/ 3352564 h 6091000"/>
              <a:gd name="connsiteX10" fmla="*/ 345519 w 741850"/>
              <a:gd name="connsiteY10" fmla="*/ 3364712 h 6091000"/>
              <a:gd name="connsiteX11" fmla="*/ 10772 w 741850"/>
              <a:gd name="connsiteY11" fmla="*/ 6091000 h 6091000"/>
              <a:gd name="connsiteX12" fmla="*/ 0 w 741850"/>
              <a:gd name="connsiteY12" fmla="*/ 6091000 h 6091000"/>
              <a:gd name="connsiteX13" fmla="*/ 0 w 741850"/>
              <a:gd name="connsiteY13" fmla="*/ 0 h 6091000"/>
              <a:gd name="connsiteX0" fmla="*/ 0 w 741850"/>
              <a:gd name="connsiteY0" fmla="*/ 0 h 6091000"/>
              <a:gd name="connsiteX1" fmla="*/ 5334 w 741850"/>
              <a:gd name="connsiteY1" fmla="*/ 1449 h 6091000"/>
              <a:gd name="connsiteX2" fmla="*/ 40624 w 741850"/>
              <a:gd name="connsiteY2" fmla="*/ 2554 h 6091000"/>
              <a:gd name="connsiteX3" fmla="*/ 707633 w 741850"/>
              <a:gd name="connsiteY3" fmla="*/ 93190 h 6091000"/>
              <a:gd name="connsiteX4" fmla="*/ 707340 w 741850"/>
              <a:gd name="connsiteY4" fmla="*/ 95574 h 6091000"/>
              <a:gd name="connsiteX5" fmla="*/ 733437 w 741850"/>
              <a:gd name="connsiteY5" fmla="*/ 110384 h 6091000"/>
              <a:gd name="connsiteX6" fmla="*/ 741565 w 741850"/>
              <a:gd name="connsiteY6" fmla="*/ 139533 h 6091000"/>
              <a:gd name="connsiteX7" fmla="*/ 348141 w 741850"/>
              <a:gd name="connsiteY7" fmla="*/ 3343709 h 6091000"/>
              <a:gd name="connsiteX8" fmla="*/ 342134 w 741850"/>
              <a:gd name="connsiteY8" fmla="*/ 3352564 h 6091000"/>
              <a:gd name="connsiteX9" fmla="*/ 345519 w 741850"/>
              <a:gd name="connsiteY9" fmla="*/ 3364712 h 6091000"/>
              <a:gd name="connsiteX10" fmla="*/ 10772 w 741850"/>
              <a:gd name="connsiteY10" fmla="*/ 6091000 h 6091000"/>
              <a:gd name="connsiteX11" fmla="*/ 0 w 741850"/>
              <a:gd name="connsiteY11" fmla="*/ 6091000 h 6091000"/>
              <a:gd name="connsiteX12" fmla="*/ 0 w 741850"/>
              <a:gd name="connsiteY12" fmla="*/ 0 h 6091000"/>
              <a:gd name="connsiteX0" fmla="*/ 0 w 741850"/>
              <a:gd name="connsiteY0" fmla="*/ 0 h 6091000"/>
              <a:gd name="connsiteX1" fmla="*/ 5334 w 741850"/>
              <a:gd name="connsiteY1" fmla="*/ 1449 h 6091000"/>
              <a:gd name="connsiteX2" fmla="*/ 707633 w 741850"/>
              <a:gd name="connsiteY2" fmla="*/ 93190 h 6091000"/>
              <a:gd name="connsiteX3" fmla="*/ 707340 w 741850"/>
              <a:gd name="connsiteY3" fmla="*/ 95574 h 6091000"/>
              <a:gd name="connsiteX4" fmla="*/ 733437 w 741850"/>
              <a:gd name="connsiteY4" fmla="*/ 110384 h 6091000"/>
              <a:gd name="connsiteX5" fmla="*/ 741565 w 741850"/>
              <a:gd name="connsiteY5" fmla="*/ 139533 h 6091000"/>
              <a:gd name="connsiteX6" fmla="*/ 348141 w 741850"/>
              <a:gd name="connsiteY6" fmla="*/ 3343709 h 6091000"/>
              <a:gd name="connsiteX7" fmla="*/ 342134 w 741850"/>
              <a:gd name="connsiteY7" fmla="*/ 3352564 h 6091000"/>
              <a:gd name="connsiteX8" fmla="*/ 345519 w 741850"/>
              <a:gd name="connsiteY8" fmla="*/ 3364712 h 6091000"/>
              <a:gd name="connsiteX9" fmla="*/ 10772 w 741850"/>
              <a:gd name="connsiteY9" fmla="*/ 6091000 h 6091000"/>
              <a:gd name="connsiteX10" fmla="*/ 0 w 741850"/>
              <a:gd name="connsiteY10" fmla="*/ 6091000 h 6091000"/>
              <a:gd name="connsiteX11" fmla="*/ 0 w 741850"/>
              <a:gd name="connsiteY11" fmla="*/ 0 h 6091000"/>
              <a:gd name="connsiteX0" fmla="*/ 239425 w 741850"/>
              <a:gd name="connsiteY0" fmla="*/ 24022 h 6089551"/>
              <a:gd name="connsiteX1" fmla="*/ 5334 w 741850"/>
              <a:gd name="connsiteY1" fmla="*/ 0 h 6089551"/>
              <a:gd name="connsiteX2" fmla="*/ 707633 w 741850"/>
              <a:gd name="connsiteY2" fmla="*/ 91741 h 6089551"/>
              <a:gd name="connsiteX3" fmla="*/ 707340 w 741850"/>
              <a:gd name="connsiteY3" fmla="*/ 94125 h 6089551"/>
              <a:gd name="connsiteX4" fmla="*/ 733437 w 741850"/>
              <a:gd name="connsiteY4" fmla="*/ 108935 h 6089551"/>
              <a:gd name="connsiteX5" fmla="*/ 741565 w 741850"/>
              <a:gd name="connsiteY5" fmla="*/ 138084 h 6089551"/>
              <a:gd name="connsiteX6" fmla="*/ 348141 w 741850"/>
              <a:gd name="connsiteY6" fmla="*/ 3342260 h 6089551"/>
              <a:gd name="connsiteX7" fmla="*/ 342134 w 741850"/>
              <a:gd name="connsiteY7" fmla="*/ 3351115 h 6089551"/>
              <a:gd name="connsiteX8" fmla="*/ 345519 w 741850"/>
              <a:gd name="connsiteY8" fmla="*/ 3363263 h 6089551"/>
              <a:gd name="connsiteX9" fmla="*/ 10772 w 741850"/>
              <a:gd name="connsiteY9" fmla="*/ 6089551 h 6089551"/>
              <a:gd name="connsiteX10" fmla="*/ 0 w 741850"/>
              <a:gd name="connsiteY10" fmla="*/ 6089551 h 6089551"/>
              <a:gd name="connsiteX11" fmla="*/ 239425 w 741850"/>
              <a:gd name="connsiteY11" fmla="*/ 24022 h 6089551"/>
              <a:gd name="connsiteX0" fmla="*/ 239425 w 741850"/>
              <a:gd name="connsiteY0" fmla="*/ 0 h 6065529"/>
              <a:gd name="connsiteX1" fmla="*/ 707633 w 741850"/>
              <a:gd name="connsiteY1" fmla="*/ 67719 h 6065529"/>
              <a:gd name="connsiteX2" fmla="*/ 707340 w 741850"/>
              <a:gd name="connsiteY2" fmla="*/ 70103 h 6065529"/>
              <a:gd name="connsiteX3" fmla="*/ 733437 w 741850"/>
              <a:gd name="connsiteY3" fmla="*/ 84913 h 6065529"/>
              <a:gd name="connsiteX4" fmla="*/ 741565 w 741850"/>
              <a:gd name="connsiteY4" fmla="*/ 114062 h 6065529"/>
              <a:gd name="connsiteX5" fmla="*/ 348141 w 741850"/>
              <a:gd name="connsiteY5" fmla="*/ 3318238 h 6065529"/>
              <a:gd name="connsiteX6" fmla="*/ 342134 w 741850"/>
              <a:gd name="connsiteY6" fmla="*/ 3327093 h 6065529"/>
              <a:gd name="connsiteX7" fmla="*/ 345519 w 741850"/>
              <a:gd name="connsiteY7" fmla="*/ 3339241 h 6065529"/>
              <a:gd name="connsiteX8" fmla="*/ 10772 w 741850"/>
              <a:gd name="connsiteY8" fmla="*/ 6065529 h 6065529"/>
              <a:gd name="connsiteX9" fmla="*/ 0 w 741850"/>
              <a:gd name="connsiteY9" fmla="*/ 6065529 h 6065529"/>
              <a:gd name="connsiteX10" fmla="*/ 239425 w 741850"/>
              <a:gd name="connsiteY10" fmla="*/ 0 h 6065529"/>
              <a:gd name="connsiteX0" fmla="*/ 228653 w 731078"/>
              <a:gd name="connsiteY0" fmla="*/ 0 h 6065529"/>
              <a:gd name="connsiteX1" fmla="*/ 696861 w 731078"/>
              <a:gd name="connsiteY1" fmla="*/ 67719 h 6065529"/>
              <a:gd name="connsiteX2" fmla="*/ 696568 w 731078"/>
              <a:gd name="connsiteY2" fmla="*/ 70103 h 6065529"/>
              <a:gd name="connsiteX3" fmla="*/ 722665 w 731078"/>
              <a:gd name="connsiteY3" fmla="*/ 84913 h 6065529"/>
              <a:gd name="connsiteX4" fmla="*/ 730793 w 731078"/>
              <a:gd name="connsiteY4" fmla="*/ 114062 h 6065529"/>
              <a:gd name="connsiteX5" fmla="*/ 337369 w 731078"/>
              <a:gd name="connsiteY5" fmla="*/ 3318238 h 6065529"/>
              <a:gd name="connsiteX6" fmla="*/ 331362 w 731078"/>
              <a:gd name="connsiteY6" fmla="*/ 3327093 h 6065529"/>
              <a:gd name="connsiteX7" fmla="*/ 334747 w 731078"/>
              <a:gd name="connsiteY7" fmla="*/ 3339241 h 6065529"/>
              <a:gd name="connsiteX8" fmla="*/ 0 w 731078"/>
              <a:gd name="connsiteY8" fmla="*/ 6065529 h 6065529"/>
              <a:gd name="connsiteX9" fmla="*/ 45264 w 731078"/>
              <a:gd name="connsiteY9" fmla="*/ 5647809 h 6065529"/>
              <a:gd name="connsiteX10" fmla="*/ 228653 w 731078"/>
              <a:gd name="connsiteY10" fmla="*/ 0 h 6065529"/>
              <a:gd name="connsiteX0" fmla="*/ 228653 w 731078"/>
              <a:gd name="connsiteY0" fmla="*/ 0 h 6065529"/>
              <a:gd name="connsiteX1" fmla="*/ 696861 w 731078"/>
              <a:gd name="connsiteY1" fmla="*/ 67719 h 6065529"/>
              <a:gd name="connsiteX2" fmla="*/ 696568 w 731078"/>
              <a:gd name="connsiteY2" fmla="*/ 70103 h 6065529"/>
              <a:gd name="connsiteX3" fmla="*/ 722665 w 731078"/>
              <a:gd name="connsiteY3" fmla="*/ 84913 h 6065529"/>
              <a:gd name="connsiteX4" fmla="*/ 730793 w 731078"/>
              <a:gd name="connsiteY4" fmla="*/ 114062 h 6065529"/>
              <a:gd name="connsiteX5" fmla="*/ 337369 w 731078"/>
              <a:gd name="connsiteY5" fmla="*/ 3318238 h 6065529"/>
              <a:gd name="connsiteX6" fmla="*/ 331362 w 731078"/>
              <a:gd name="connsiteY6" fmla="*/ 3327093 h 6065529"/>
              <a:gd name="connsiteX7" fmla="*/ 334747 w 731078"/>
              <a:gd name="connsiteY7" fmla="*/ 3339241 h 6065529"/>
              <a:gd name="connsiteX8" fmla="*/ 0 w 731078"/>
              <a:gd name="connsiteY8" fmla="*/ 6065529 h 6065529"/>
              <a:gd name="connsiteX9" fmla="*/ 29981 w 731078"/>
              <a:gd name="connsiteY9" fmla="*/ 5647809 h 6065529"/>
              <a:gd name="connsiteX10" fmla="*/ 228653 w 731078"/>
              <a:gd name="connsiteY10" fmla="*/ 0 h 6065529"/>
              <a:gd name="connsiteX0" fmla="*/ 198672 w 701097"/>
              <a:gd name="connsiteY0" fmla="*/ 0 h 5785351"/>
              <a:gd name="connsiteX1" fmla="*/ 666880 w 701097"/>
              <a:gd name="connsiteY1" fmla="*/ 67719 h 5785351"/>
              <a:gd name="connsiteX2" fmla="*/ 666587 w 701097"/>
              <a:gd name="connsiteY2" fmla="*/ 70103 h 5785351"/>
              <a:gd name="connsiteX3" fmla="*/ 692684 w 701097"/>
              <a:gd name="connsiteY3" fmla="*/ 84913 h 5785351"/>
              <a:gd name="connsiteX4" fmla="*/ 700812 w 701097"/>
              <a:gd name="connsiteY4" fmla="*/ 114062 h 5785351"/>
              <a:gd name="connsiteX5" fmla="*/ 307388 w 701097"/>
              <a:gd name="connsiteY5" fmla="*/ 3318238 h 5785351"/>
              <a:gd name="connsiteX6" fmla="*/ 301381 w 701097"/>
              <a:gd name="connsiteY6" fmla="*/ 3327093 h 5785351"/>
              <a:gd name="connsiteX7" fmla="*/ 304766 w 701097"/>
              <a:gd name="connsiteY7" fmla="*/ 3339241 h 5785351"/>
              <a:gd name="connsiteX8" fmla="*/ 5678 w 701097"/>
              <a:gd name="connsiteY8" fmla="*/ 5785351 h 5785351"/>
              <a:gd name="connsiteX9" fmla="*/ 0 w 701097"/>
              <a:gd name="connsiteY9" fmla="*/ 5647809 h 5785351"/>
              <a:gd name="connsiteX10" fmla="*/ 198672 w 701097"/>
              <a:gd name="connsiteY10" fmla="*/ 0 h 578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1097" h="5785351">
                <a:moveTo>
                  <a:pt x="198672" y="0"/>
                </a:moveTo>
                <a:lnTo>
                  <a:pt x="666880" y="67719"/>
                </a:lnTo>
                <a:cubicBezTo>
                  <a:pt x="666783" y="68514"/>
                  <a:pt x="666684" y="69308"/>
                  <a:pt x="666587" y="70103"/>
                </a:cubicBezTo>
                <a:lnTo>
                  <a:pt x="692684" y="84913"/>
                </a:lnTo>
                <a:cubicBezTo>
                  <a:pt x="698914" y="92886"/>
                  <a:pt x="702110" y="103227"/>
                  <a:pt x="700812" y="114062"/>
                </a:cubicBezTo>
                <a:lnTo>
                  <a:pt x="307388" y="3318238"/>
                </a:lnTo>
                <a:lnTo>
                  <a:pt x="301381" y="3327093"/>
                </a:lnTo>
                <a:lnTo>
                  <a:pt x="304766" y="3339241"/>
                </a:lnTo>
                <a:lnTo>
                  <a:pt x="5678" y="5785351"/>
                </a:lnTo>
                <a:lnTo>
                  <a:pt x="0" y="5647809"/>
                </a:lnTo>
                <a:lnTo>
                  <a:pt x="198672" y="0"/>
                </a:lnTo>
                <a:close/>
              </a:path>
            </a:pathLst>
          </a:custGeom>
          <a:solidFill>
            <a:srgbClr val="000000">
              <a:alpha val="32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Freeform: Shape 1061">
            <a:extLst>
              <a:ext uri="{FF2B5EF4-FFF2-40B4-BE49-F238E27FC236}">
                <a16:creationId xmlns:a16="http://schemas.microsoft.com/office/drawing/2014/main" id="{5110CC4E-7424-4E04-842E-3AC40063D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23"/>
            <a:ext cx="11428519" cy="6858000"/>
          </a:xfrm>
          <a:custGeom>
            <a:avLst/>
            <a:gdLst>
              <a:gd name="connsiteX0" fmla="*/ 0 w 11428519"/>
              <a:gd name="connsiteY0" fmla="*/ 0 h 6858000"/>
              <a:gd name="connsiteX1" fmla="*/ 454478 w 11428519"/>
              <a:gd name="connsiteY1" fmla="*/ 0 h 6858000"/>
              <a:gd name="connsiteX2" fmla="*/ 11428519 w 11428519"/>
              <a:gd name="connsiteY2" fmla="*/ 389763 h 6858000"/>
              <a:gd name="connsiteX3" fmla="*/ 11202642 w 11428519"/>
              <a:gd name="connsiteY3" fmla="*/ 6858000 h 6858000"/>
              <a:gd name="connsiteX4" fmla="*/ 11083854 w 11428519"/>
              <a:gd name="connsiteY4" fmla="*/ 6858000 h 6858000"/>
              <a:gd name="connsiteX5" fmla="*/ 11188900 w 11428519"/>
              <a:gd name="connsiteY5" fmla="*/ 3849916 h 6858000"/>
              <a:gd name="connsiteX6" fmla="*/ 11184368 w 11428519"/>
              <a:gd name="connsiteY6" fmla="*/ 3837845 h 6858000"/>
              <a:gd name="connsiteX7" fmla="*/ 11189699 w 11428519"/>
              <a:gd name="connsiteY7" fmla="*/ 3828290 h 6858000"/>
              <a:gd name="connsiteX8" fmla="*/ 11304892 w 11428519"/>
              <a:gd name="connsiteY8" fmla="*/ 529592 h 6858000"/>
              <a:gd name="connsiteX9" fmla="*/ 11294016 w 11428519"/>
              <a:gd name="connsiteY9" fmla="*/ 500627 h 6858000"/>
              <a:gd name="connsiteX10" fmla="*/ 11266114 w 11428519"/>
              <a:gd name="connsiteY10" fmla="*/ 487867 h 6858000"/>
              <a:gd name="connsiteX11" fmla="*/ 11266201 w 11428519"/>
              <a:gd name="connsiteY11" fmla="*/ 485414 h 6858000"/>
              <a:gd name="connsiteX12" fmla="*/ 10617267 w 11428519"/>
              <a:gd name="connsiteY12" fmla="*/ 458327 h 6858000"/>
              <a:gd name="connsiteX13" fmla="*/ 10556118 w 11428519"/>
              <a:gd name="connsiteY13" fmla="*/ 452534 h 6858000"/>
              <a:gd name="connsiteX14" fmla="*/ 10419820 w 11428519"/>
              <a:gd name="connsiteY14" fmla="*/ 445961 h 6858000"/>
              <a:gd name="connsiteX15" fmla="*/ 10326189 w 11428519"/>
              <a:gd name="connsiteY15" fmla="*/ 437758 h 6858000"/>
              <a:gd name="connsiteX16" fmla="*/ 10292900 w 11428519"/>
              <a:gd name="connsiteY16" fmla="*/ 427936 h 6858000"/>
              <a:gd name="connsiteX17" fmla="*/ 10244876 w 11428519"/>
              <a:gd name="connsiteY17" fmla="*/ 418729 h 6858000"/>
              <a:gd name="connsiteX18" fmla="*/ 10165116 w 11428519"/>
              <a:gd name="connsiteY18" fmla="*/ 410209 h 6858000"/>
              <a:gd name="connsiteX19" fmla="*/ 10066210 w 11428519"/>
              <a:gd name="connsiteY19" fmla="*/ 412124 h 6858000"/>
              <a:gd name="connsiteX20" fmla="*/ 9966913 w 11428519"/>
              <a:gd name="connsiteY20" fmla="*/ 412008 h 6858000"/>
              <a:gd name="connsiteX21" fmla="*/ 9828330 w 11428519"/>
              <a:gd name="connsiteY21" fmla="*/ 413906 h 6858000"/>
              <a:gd name="connsiteX22" fmla="*/ 9711635 w 11428519"/>
              <a:gd name="connsiteY22" fmla="*/ 410830 h 6858000"/>
              <a:gd name="connsiteX23" fmla="*/ 9690102 w 11428519"/>
              <a:gd name="connsiteY23" fmla="*/ 407264 h 6858000"/>
              <a:gd name="connsiteX24" fmla="*/ 9572280 w 11428519"/>
              <a:gd name="connsiteY24" fmla="*/ 419684 h 6858000"/>
              <a:gd name="connsiteX25" fmla="*/ 9510668 w 11428519"/>
              <a:gd name="connsiteY25" fmla="*/ 420087 h 6858000"/>
              <a:gd name="connsiteX26" fmla="*/ 9504040 w 11428519"/>
              <a:gd name="connsiteY26" fmla="*/ 413672 h 6858000"/>
              <a:gd name="connsiteX27" fmla="*/ 9485823 w 11428519"/>
              <a:gd name="connsiteY27" fmla="*/ 414668 h 6858000"/>
              <a:gd name="connsiteX28" fmla="*/ 9480968 w 11428519"/>
              <a:gd name="connsiteY28" fmla="*/ 413579 h 6858000"/>
              <a:gd name="connsiteX29" fmla="*/ 9447565 w 11428519"/>
              <a:gd name="connsiteY29" fmla="*/ 420237 h 6858000"/>
              <a:gd name="connsiteX30" fmla="*/ 9439267 w 11428519"/>
              <a:gd name="connsiteY30" fmla="*/ 421615 h 6858000"/>
              <a:gd name="connsiteX31" fmla="*/ 9137458 w 11428519"/>
              <a:gd name="connsiteY31" fmla="*/ 411076 h 6858000"/>
              <a:gd name="connsiteX32" fmla="*/ 9111961 w 11428519"/>
              <a:gd name="connsiteY32" fmla="*/ 399407 h 6858000"/>
              <a:gd name="connsiteX33" fmla="*/ 9041336 w 11428519"/>
              <a:gd name="connsiteY33" fmla="*/ 398298 h 6858000"/>
              <a:gd name="connsiteX34" fmla="*/ 8976104 w 11428519"/>
              <a:gd name="connsiteY34" fmla="*/ 394890 h 6858000"/>
              <a:gd name="connsiteX35" fmla="*/ 8908081 w 11428519"/>
              <a:gd name="connsiteY35" fmla="*/ 391374 h 6858000"/>
              <a:gd name="connsiteX36" fmla="*/ 8846325 w 11428519"/>
              <a:gd name="connsiteY36" fmla="*/ 387158 h 6858000"/>
              <a:gd name="connsiteX37" fmla="*/ 8743808 w 11428519"/>
              <a:gd name="connsiteY37" fmla="*/ 388772 h 6858000"/>
              <a:gd name="connsiteX38" fmla="*/ 0 w 11428519"/>
              <a:gd name="connsiteY38" fmla="*/ 7666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428519" h="6858000">
                <a:moveTo>
                  <a:pt x="0" y="0"/>
                </a:moveTo>
                <a:lnTo>
                  <a:pt x="454478" y="0"/>
                </a:lnTo>
                <a:lnTo>
                  <a:pt x="11428519" y="389763"/>
                </a:lnTo>
                <a:lnTo>
                  <a:pt x="11202642" y="6858000"/>
                </a:lnTo>
                <a:lnTo>
                  <a:pt x="11083854" y="6858000"/>
                </a:lnTo>
                <a:lnTo>
                  <a:pt x="11188900" y="3849916"/>
                </a:lnTo>
                <a:lnTo>
                  <a:pt x="11184368" y="3837845"/>
                </a:lnTo>
                <a:lnTo>
                  <a:pt x="11189699" y="3828290"/>
                </a:lnTo>
                <a:lnTo>
                  <a:pt x="11304892" y="529592"/>
                </a:lnTo>
                <a:cubicBezTo>
                  <a:pt x="11305249" y="518441"/>
                  <a:pt x="11301071" y="508193"/>
                  <a:pt x="11294016" y="500627"/>
                </a:cubicBezTo>
                <a:lnTo>
                  <a:pt x="11266114" y="487867"/>
                </a:lnTo>
                <a:cubicBezTo>
                  <a:pt x="11266143" y="487049"/>
                  <a:pt x="11266172" y="486232"/>
                  <a:pt x="11266201" y="485414"/>
                </a:cubicBezTo>
                <a:lnTo>
                  <a:pt x="10617267" y="458327"/>
                </a:lnTo>
                <a:cubicBezTo>
                  <a:pt x="10608649" y="456182"/>
                  <a:pt x="10574153" y="454056"/>
                  <a:pt x="10556118" y="452534"/>
                </a:cubicBezTo>
                <a:cubicBezTo>
                  <a:pt x="10510712" y="446330"/>
                  <a:pt x="10473071" y="447462"/>
                  <a:pt x="10419820" y="445961"/>
                </a:cubicBezTo>
                <a:cubicBezTo>
                  <a:pt x="10399279" y="450054"/>
                  <a:pt x="10337091" y="447506"/>
                  <a:pt x="10326189" y="437758"/>
                </a:cubicBezTo>
                <a:cubicBezTo>
                  <a:pt x="10313400" y="435319"/>
                  <a:pt x="10297954" y="438166"/>
                  <a:pt x="10292900" y="427936"/>
                </a:cubicBezTo>
                <a:cubicBezTo>
                  <a:pt x="10284124" y="415543"/>
                  <a:pt x="10237086" y="432781"/>
                  <a:pt x="10244876" y="418729"/>
                </a:cubicBezTo>
                <a:cubicBezTo>
                  <a:pt x="10211518" y="430503"/>
                  <a:pt x="10191560" y="417316"/>
                  <a:pt x="10165116" y="410209"/>
                </a:cubicBezTo>
                <a:lnTo>
                  <a:pt x="10066210" y="412124"/>
                </a:lnTo>
                <a:cubicBezTo>
                  <a:pt x="10018033" y="414239"/>
                  <a:pt x="10024782" y="416355"/>
                  <a:pt x="9966913" y="412008"/>
                </a:cubicBezTo>
                <a:cubicBezTo>
                  <a:pt x="9903487" y="416948"/>
                  <a:pt x="9901450" y="412197"/>
                  <a:pt x="9828330" y="413906"/>
                </a:cubicBezTo>
                <a:lnTo>
                  <a:pt x="9711635" y="410830"/>
                </a:lnTo>
                <a:lnTo>
                  <a:pt x="9690102" y="407264"/>
                </a:lnTo>
                <a:cubicBezTo>
                  <a:pt x="9648610" y="413243"/>
                  <a:pt x="9599152" y="403815"/>
                  <a:pt x="9572280" y="419684"/>
                </a:cubicBezTo>
                <a:lnTo>
                  <a:pt x="9510668" y="420087"/>
                </a:lnTo>
                <a:lnTo>
                  <a:pt x="9504040" y="413672"/>
                </a:lnTo>
                <a:lnTo>
                  <a:pt x="9485823" y="414668"/>
                </a:lnTo>
                <a:lnTo>
                  <a:pt x="9480968" y="413579"/>
                </a:lnTo>
                <a:cubicBezTo>
                  <a:pt x="9474592" y="414507"/>
                  <a:pt x="9454515" y="418898"/>
                  <a:pt x="9447565" y="420237"/>
                </a:cubicBezTo>
                <a:lnTo>
                  <a:pt x="9439267" y="421615"/>
                </a:lnTo>
                <a:lnTo>
                  <a:pt x="9137458" y="411076"/>
                </a:lnTo>
                <a:lnTo>
                  <a:pt x="9111961" y="399407"/>
                </a:lnTo>
                <a:lnTo>
                  <a:pt x="9041336" y="398298"/>
                </a:lnTo>
                <a:lnTo>
                  <a:pt x="8976104" y="394890"/>
                </a:lnTo>
                <a:lnTo>
                  <a:pt x="8908081" y="391374"/>
                </a:lnTo>
                <a:lnTo>
                  <a:pt x="8846325" y="387158"/>
                </a:lnTo>
                <a:lnTo>
                  <a:pt x="8743808" y="388772"/>
                </a:lnTo>
                <a:lnTo>
                  <a:pt x="0" y="76664"/>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ndertitel 2">
            <a:extLst>
              <a:ext uri="{FF2B5EF4-FFF2-40B4-BE49-F238E27FC236}">
                <a16:creationId xmlns:a16="http://schemas.microsoft.com/office/drawing/2014/main" id="{B2D13ABA-92D1-539F-AE03-DF4F5C5ABD34}"/>
              </a:ext>
            </a:extLst>
          </p:cNvPr>
          <p:cNvSpPr>
            <a:spLocks noGrp="1"/>
          </p:cNvSpPr>
          <p:nvPr>
            <p:ph type="subTitle" idx="1"/>
          </p:nvPr>
        </p:nvSpPr>
        <p:spPr>
          <a:xfrm>
            <a:off x="699915" y="5255663"/>
            <a:ext cx="5694061" cy="916537"/>
          </a:xfrm>
        </p:spPr>
        <p:txBody>
          <a:bodyPr>
            <a:normAutofit/>
          </a:bodyPr>
          <a:lstStyle/>
          <a:p>
            <a:r>
              <a:rPr lang="da-DK" kern="1800">
                <a:solidFill>
                  <a:srgbClr val="FFFFFF"/>
                </a:solidFill>
                <a:latin typeface="inherit"/>
                <a:ea typeface="Times New Roman" panose="02020603050405020304" pitchFamily="18" charset="0"/>
                <a:cs typeface="Arial" panose="020B0604020202020204" pitchFamily="34" charset="0"/>
              </a:rPr>
              <a:t>– om kontrakter, koder og genrer</a:t>
            </a:r>
            <a:endParaRPr lang="da-DK">
              <a:solidFill>
                <a:srgbClr val="FFFFFF"/>
              </a:solidFill>
            </a:endParaRPr>
          </a:p>
        </p:txBody>
      </p:sp>
      <p:sp>
        <p:nvSpPr>
          <p:cNvPr id="2" name="Titel 1">
            <a:extLst>
              <a:ext uri="{FF2B5EF4-FFF2-40B4-BE49-F238E27FC236}">
                <a16:creationId xmlns:a16="http://schemas.microsoft.com/office/drawing/2014/main" id="{6509A395-C277-CF3F-5128-BDE8EEB28CAA}"/>
              </a:ext>
            </a:extLst>
          </p:cNvPr>
          <p:cNvSpPr>
            <a:spLocks noGrp="1"/>
          </p:cNvSpPr>
          <p:nvPr>
            <p:ph type="ctrTitle"/>
          </p:nvPr>
        </p:nvSpPr>
        <p:spPr>
          <a:xfrm>
            <a:off x="699915" y="1943100"/>
            <a:ext cx="5694061" cy="2902365"/>
          </a:xfrm>
        </p:spPr>
        <p:txBody>
          <a:bodyPr>
            <a:normAutofit/>
          </a:bodyPr>
          <a:lstStyle/>
          <a:p>
            <a:pPr marR="123825">
              <a:spcAft>
                <a:spcPts val="600"/>
              </a:spcAft>
            </a:pPr>
            <a:r>
              <a:rPr lang="da-DK" sz="4000" b="1" kern="1800">
                <a:effectLst/>
                <a:latin typeface="inherit"/>
                <a:ea typeface="Times New Roman" panose="02020603050405020304" pitchFamily="18" charset="0"/>
                <a:cs typeface="Arial" panose="020B0604020202020204" pitchFamily="34" charset="0"/>
              </a:rPr>
              <a:t>Fakta og fiktion</a:t>
            </a:r>
            <a:endParaRPr lang="da-DK" sz="4000"/>
          </a:p>
        </p:txBody>
      </p:sp>
      <p:sp>
        <p:nvSpPr>
          <p:cNvPr id="5" name="Rectangle 2">
            <a:extLst>
              <a:ext uri="{FF2B5EF4-FFF2-40B4-BE49-F238E27FC236}">
                <a16:creationId xmlns:a16="http://schemas.microsoft.com/office/drawing/2014/main" id="{B572E6E9-AF15-5A25-4267-7A2FDDA8A5B8}"/>
              </a:ext>
            </a:extLst>
          </p:cNvPr>
          <p:cNvSpPr>
            <a:spLocks noChangeArrowheads="1"/>
          </p:cNvSpPr>
          <p:nvPr/>
        </p:nvSpPr>
        <p:spPr bwMode="auto">
          <a:xfrm>
            <a:off x="-1" y="-1"/>
            <a:ext cx="1596405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a-DK"/>
          </a:p>
        </p:txBody>
      </p:sp>
    </p:spTree>
    <p:extLst>
      <p:ext uri="{BB962C8B-B14F-4D97-AF65-F5344CB8AC3E}">
        <p14:creationId xmlns:p14="http://schemas.microsoft.com/office/powerpoint/2010/main" val="2623675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E1C77-4BE8-CC5A-299E-A40D8ACA351E}"/>
              </a:ext>
            </a:extLst>
          </p:cNvPr>
          <p:cNvSpPr>
            <a:spLocks noGrp="1"/>
          </p:cNvSpPr>
          <p:nvPr>
            <p:ph type="title"/>
          </p:nvPr>
        </p:nvSpPr>
        <p:spPr/>
        <p:txBody>
          <a:bodyPr/>
          <a:lstStyle/>
          <a:p>
            <a:r>
              <a:rPr lang="da-DK" dirty="0"/>
              <a:t>Genrer i dansk</a:t>
            </a:r>
          </a:p>
        </p:txBody>
      </p:sp>
      <p:sp>
        <p:nvSpPr>
          <p:cNvPr id="3" name="Pladsholder til indhold 2">
            <a:extLst>
              <a:ext uri="{FF2B5EF4-FFF2-40B4-BE49-F238E27FC236}">
                <a16:creationId xmlns:a16="http://schemas.microsoft.com/office/drawing/2014/main" id="{5D919580-80CD-55A6-68A6-A05C9D72C4D9}"/>
              </a:ext>
            </a:extLst>
          </p:cNvPr>
          <p:cNvSpPr>
            <a:spLocks noGrp="1"/>
          </p:cNvSpPr>
          <p:nvPr>
            <p:ph idx="1"/>
          </p:nvPr>
        </p:nvSpPr>
        <p:spPr/>
        <p:txBody>
          <a:bodyPr>
            <a:normAutofit/>
          </a:bodyPr>
          <a:lstStyle/>
          <a:p>
            <a:pPr marL="0" indent="0">
              <a:lnSpc>
                <a:spcPct val="100000"/>
              </a:lnSpc>
              <a:spcAft>
                <a:spcPts val="1200"/>
              </a:spcAft>
              <a:buNone/>
            </a:pPr>
            <a:r>
              <a:rPr lang="da-DK"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I danskfaget benytter man begrebet </a:t>
            </a:r>
            <a:r>
              <a:rPr lang="da-DK"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genre</a:t>
            </a:r>
            <a:r>
              <a:rPr lang="da-DK"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om kategoriseringen af tekster. En af de mest afgørende og grundlæggende måder at kategorisere tekster på finder sted, når vi bestemmer, om en tekst tilhører </a:t>
            </a:r>
            <a:r>
              <a:rPr lang="da-DK" sz="18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faktagenren</a:t>
            </a:r>
            <a:r>
              <a:rPr lang="da-DK"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eller </a:t>
            </a:r>
            <a:r>
              <a:rPr lang="da-DK"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fiktionsgenren</a:t>
            </a:r>
            <a:r>
              <a:rPr lang="da-DK"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indent="0">
              <a:lnSpc>
                <a:spcPct val="100000"/>
              </a:lnSpc>
              <a:spcAft>
                <a:spcPts val="1200"/>
              </a:spcAft>
              <a:buNone/>
            </a:pPr>
            <a:r>
              <a:rPr lang="da-DK"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Vi forventer vidt forskellige ting af tekster, der tilhører henholdsvis fakta- og fiktionsgenren. </a:t>
            </a:r>
          </a:p>
          <a:p>
            <a:pPr marL="0" indent="0">
              <a:lnSpc>
                <a:spcPct val="100000"/>
              </a:lnSpc>
              <a:spcAft>
                <a:spcPts val="1200"/>
              </a:spcAft>
              <a:buNone/>
            </a:pPr>
            <a:r>
              <a:rPr lang="da-DK"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Står vi overfor en </a:t>
            </a:r>
            <a:r>
              <a:rPr lang="da-DK" sz="18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faktatekst</a:t>
            </a:r>
            <a:r>
              <a:rPr lang="da-DK"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f.eks. en nyhedsartikel i en avis, forventer vi faktuelle oplysninger og regner med, at teksten er forpligtet på virkeligheden og på kendsgerninger. Står vi derimod overfor en fiktionstekst, en roman eller en spillefilm, forventer vi, at der er tale om noget opdigtet, om noget der er fundet på, og som ikke nødvendigvis er forpligtet på virkeligheden.</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a-DK" dirty="0"/>
          </a:p>
        </p:txBody>
      </p:sp>
    </p:spTree>
    <p:extLst>
      <p:ext uri="{BB962C8B-B14F-4D97-AF65-F5344CB8AC3E}">
        <p14:creationId xmlns:p14="http://schemas.microsoft.com/office/powerpoint/2010/main" val="3001890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tekst, skærmbillede, Font/skrifttype, nummer/tal&#10;&#10;Automatisk genereret beskrivelse">
            <a:extLst>
              <a:ext uri="{FF2B5EF4-FFF2-40B4-BE49-F238E27FC236}">
                <a16:creationId xmlns:a16="http://schemas.microsoft.com/office/drawing/2014/main" id="{9A23E32A-1625-BDF4-F1DB-3FBC2E36A9C2}"/>
              </a:ext>
            </a:extLst>
          </p:cNvPr>
          <p:cNvPicPr>
            <a:picLocks noChangeAspect="1"/>
          </p:cNvPicPr>
          <p:nvPr/>
        </p:nvPicPr>
        <p:blipFill>
          <a:blip r:embed="rId2"/>
          <a:stretch>
            <a:fillRect/>
          </a:stretch>
        </p:blipFill>
        <p:spPr>
          <a:xfrm>
            <a:off x="2453926" y="0"/>
            <a:ext cx="7284147" cy="6858000"/>
          </a:xfrm>
          <a:prstGeom prst="rect">
            <a:avLst/>
          </a:prstGeom>
        </p:spPr>
      </p:pic>
    </p:spTree>
    <p:extLst>
      <p:ext uri="{BB962C8B-B14F-4D97-AF65-F5344CB8AC3E}">
        <p14:creationId xmlns:p14="http://schemas.microsoft.com/office/powerpoint/2010/main" val="2406845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AAB7CD-3CC1-BA88-26A6-80616BA14F1C}"/>
              </a:ext>
            </a:extLst>
          </p:cNvPr>
          <p:cNvSpPr>
            <a:spLocks noGrp="1"/>
          </p:cNvSpPr>
          <p:nvPr>
            <p:ph type="title"/>
          </p:nvPr>
        </p:nvSpPr>
        <p:spPr/>
        <p:txBody>
          <a:bodyPr/>
          <a:lstStyle/>
          <a:p>
            <a:r>
              <a:rPr lang="da-DK" dirty="0"/>
              <a:t>Når det er svært at skelne…</a:t>
            </a:r>
          </a:p>
        </p:txBody>
      </p:sp>
      <p:sp>
        <p:nvSpPr>
          <p:cNvPr id="3" name="Pladsholder til indhold 2">
            <a:extLst>
              <a:ext uri="{FF2B5EF4-FFF2-40B4-BE49-F238E27FC236}">
                <a16:creationId xmlns:a16="http://schemas.microsoft.com/office/drawing/2014/main" id="{317F8A76-CAA8-F9C9-9780-612FDBF66968}"/>
              </a:ext>
            </a:extLst>
          </p:cNvPr>
          <p:cNvSpPr>
            <a:spLocks noGrp="1"/>
          </p:cNvSpPr>
          <p:nvPr>
            <p:ph idx="1"/>
          </p:nvPr>
        </p:nvSpPr>
        <p:spPr/>
        <p:txBody>
          <a:bodyPr/>
          <a:lstStyle/>
          <a:p>
            <a:pPr marL="245745" indent="0">
              <a:lnSpc>
                <a:spcPct val="107000"/>
              </a:lnSpc>
              <a:spcAft>
                <a:spcPts val="800"/>
              </a:spcAft>
              <a:buNone/>
            </a:pPr>
            <a:r>
              <a:rPr lang="da-DK" sz="2000"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”Byen ligger hen i totalt mørke. Et mørke, man efterhånden har vænnet sig til i dalen, hvor det eneste lys i disse tider kommer fra stjernerne og så fra benzindrevne nødgeneratorer hist og her i den langstrakte by langs floden.”</a:t>
            </a:r>
            <a:endParaRPr lang="da-DK" sz="20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1200"/>
              </a:spcAft>
              <a:buNone/>
            </a:pPr>
            <a:endParaRPr lang="da-DK" sz="2000" i="1"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929884843"/>
      </p:ext>
    </p:extLst>
  </p:cSld>
  <p:clrMapOvr>
    <a:masterClrMapping/>
  </p:clrMapOvr>
</p:sld>
</file>

<file path=ppt/theme/theme1.xml><?xml version="1.0" encoding="utf-8"?>
<a:theme xmlns:a="http://schemas.openxmlformats.org/drawingml/2006/main" name="StreetscapeVTI">
  <a:themeElements>
    <a:clrScheme name="Streetscape2">
      <a:dk1>
        <a:sysClr val="windowText" lastClr="000000"/>
      </a:dk1>
      <a:lt1>
        <a:srgbClr val="FFFFFF"/>
      </a:lt1>
      <a:dk2>
        <a:srgbClr val="191919"/>
      </a:dk2>
      <a:lt2>
        <a:srgbClr val="F3F2EE"/>
      </a:lt2>
      <a:accent1>
        <a:srgbClr val="448885"/>
      </a:accent1>
      <a:accent2>
        <a:srgbClr val="627C58"/>
      </a:accent2>
      <a:accent3>
        <a:srgbClr val="848358"/>
      </a:accent3>
      <a:accent4>
        <a:srgbClr val="547096"/>
      </a:accent4>
      <a:accent5>
        <a:srgbClr val="646464"/>
      </a:accent5>
      <a:accent6>
        <a:srgbClr val="A8A8A8"/>
      </a:accent6>
      <a:hlink>
        <a:srgbClr val="0563C1"/>
      </a:hlink>
      <a:folHlink>
        <a:srgbClr val="954F72"/>
      </a:folHlink>
    </a:clrScheme>
    <a:fontScheme name="Street">
      <a:majorFont>
        <a:latin typeface="Franklin Gothic Heavy"/>
        <a:ea typeface=""/>
        <a:cs typeface=""/>
      </a:majorFont>
      <a:minorFont>
        <a:latin typeface="Consola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reetscapeVTI" id="{B20F88EA-96D0-4E96-9207-A1488DAC5867}" vid="{3F7E5CFE-E584-4E58-A75E-141AC45B1490}"/>
    </a:ext>
  </a:extLst>
</a:theme>
</file>

<file path=docProps/app.xml><?xml version="1.0" encoding="utf-8"?>
<Properties xmlns="http://schemas.openxmlformats.org/officeDocument/2006/extended-properties" xmlns:vt="http://schemas.openxmlformats.org/officeDocument/2006/docPropsVTypes">
  <TotalTime>2714</TotalTime>
  <Words>1785</Words>
  <Application>Microsoft Macintosh PowerPoint</Application>
  <PresentationFormat>Widescreen</PresentationFormat>
  <Paragraphs>98</Paragraphs>
  <Slides>21</Slides>
  <Notes>0</Notes>
  <HiddenSlides>0</HiddenSlides>
  <MMClips>1</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21</vt:i4>
      </vt:variant>
    </vt:vector>
  </HeadingPairs>
  <TitlesOfParts>
    <vt:vector size="29" baseType="lpstr">
      <vt:lpstr>Arial</vt:lpstr>
      <vt:lpstr>Calibri</vt:lpstr>
      <vt:lpstr>Consolas</vt:lpstr>
      <vt:lpstr>Franklin Gothic Heavy</vt:lpstr>
      <vt:lpstr>inherit</vt:lpstr>
      <vt:lpstr>Noto Sans</vt:lpstr>
      <vt:lpstr>var(--font-content)</vt:lpstr>
      <vt:lpstr>StreetscapeVTI</vt:lpstr>
      <vt:lpstr>Først en kort intro til danskfagets metode tekst  </vt:lpstr>
      <vt:lpstr>Tekster i dansk</vt:lpstr>
      <vt:lpstr>Tekster i dansk</vt:lpstr>
      <vt:lpstr>Metodetrekanten</vt:lpstr>
      <vt:lpstr>Hvad? Hvordan? Hvorfor?</vt:lpstr>
      <vt:lpstr>Fakta og fiktion</vt:lpstr>
      <vt:lpstr>Genrer i dansk</vt:lpstr>
      <vt:lpstr>PowerPoint-præsentation</vt:lpstr>
      <vt:lpstr>Når det er svært at skelne…</vt:lpstr>
      <vt:lpstr>Når det er svært at skelne…</vt:lpstr>
      <vt:lpstr>Danish Mother Seeking</vt:lpstr>
      <vt:lpstr>Læserkontrakt </vt:lpstr>
      <vt:lpstr>DOBBELTKONTRAKT  – når fakta og fiktion mødes</vt:lpstr>
      <vt:lpstr>Analyseopgave </vt:lpstr>
      <vt:lpstr>Autofiktion </vt:lpstr>
      <vt:lpstr>PowerPoint-præsentation</vt:lpstr>
      <vt:lpstr>Deniz Kiy: ”Blå øje”, 2021</vt:lpstr>
      <vt:lpstr>Deniz Kiy: ”Blå øje”, 2021</vt:lpstr>
      <vt:lpstr>Form og layout</vt:lpstr>
      <vt:lpstr>Det lyriske jeg</vt:lpstr>
      <vt:lpstr>Sproglig analyse  – semantiske felter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Fakta og fiktion</dc:title>
  <dc:creator>Ditte Bang Skovgård-Hansen</dc:creator>
  <cp:lastModifiedBy>Ditte Bang Skovgård-Hansen</cp:lastModifiedBy>
  <cp:revision>10</cp:revision>
  <dcterms:created xsi:type="dcterms:W3CDTF">2023-08-07T05:31:39Z</dcterms:created>
  <dcterms:modified xsi:type="dcterms:W3CDTF">2023-09-20T06:19:20Z</dcterms:modified>
</cp:coreProperties>
</file>