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6" r:id="rId3"/>
    <p:sldId id="277" r:id="rId4"/>
    <p:sldId id="267" r:id="rId5"/>
    <p:sldId id="268" r:id="rId6"/>
    <p:sldId id="269" r:id="rId7"/>
    <p:sldId id="270" r:id="rId8"/>
    <p:sldId id="271" r:id="rId9"/>
    <p:sldId id="273" r:id="rId10"/>
    <p:sldId id="272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680"/>
  </p:normalViewPr>
  <p:slideViewPr>
    <p:cSldViewPr snapToGrid="0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4487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184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2978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5138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891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634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8545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3774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3432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9215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327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80984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492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3434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978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613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18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817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623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449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247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3758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3734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F5073-60D6-CF44-A06D-ED04CB4F9B26}" type="datetimeFigureOut">
              <a:rPr lang="da-DK" smtClean="0"/>
              <a:t>03.10.2023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8D567-0E9E-2640-B5FB-00D7FE1A3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5382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LQcmTJCSc8?start=217&amp;feature=oembe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ZabDYB7ijM?feature=oembe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iA5FnjJHNw?feature=oembe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ZdLzE1nueY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4bohT7I1us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6OBlbyW36kA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_IQn0nZbrg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YPmRMipnSM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_8BnZ471GY?feature=oembe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FU7ToVwySE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4" descr="Filmspole og klaptræ">
            <a:extLst>
              <a:ext uri="{FF2B5EF4-FFF2-40B4-BE49-F238E27FC236}">
                <a16:creationId xmlns:a16="http://schemas.microsoft.com/office/drawing/2014/main" id="{E1EC006F-4832-8220-01B1-8CE6797094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2096" r="-1" b="3613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0CEA96E-D36C-E4B0-124B-1D0377CF1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a-DK" sz="6600" dirty="0">
                <a:solidFill>
                  <a:schemeClr val="bg1"/>
                </a:solidFill>
              </a:rPr>
              <a:t>Dokumentarfilmsgenren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BD0107E-7683-02DB-FB30-1F44D7FFC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De dokumentariske grundtyper</a:t>
            </a:r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60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A866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6CF55B-9448-C5EC-392A-B84D96454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poetiske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æstetisk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blik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virkeligheden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66 Scenes from America">
            <a:hlinkClick r:id="" action="ppaction://media"/>
            <a:extLst>
              <a:ext uri="{FF2B5EF4-FFF2-40B4-BE49-F238E27FC236}">
                <a16:creationId xmlns:a16="http://schemas.microsoft.com/office/drawing/2014/main" id="{F086A915-3926-A239-2B0F-586393D2995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B5917311-351C-789A-1AAD-4A6E0983ED3A}"/>
              </a:ext>
            </a:extLst>
          </p:cNvPr>
          <p:cNvSpPr txBox="1"/>
          <p:nvPr/>
        </p:nvSpPr>
        <p:spPr>
          <a:xfrm>
            <a:off x="210788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Jørgen Leth: </a:t>
            </a:r>
            <a:r>
              <a:rPr lang="da-DK" sz="1800" i="1" dirty="0"/>
              <a:t>66 scener fra Amerika (1981)</a:t>
            </a:r>
            <a:r>
              <a:rPr lang="da-DK" sz="1800" dirty="0"/>
              <a:t>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0188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915C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EF0CF0-0AA8-9366-91E7-5B77A194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dramatiserede dokumentar:</a:t>
            </a:r>
            <a:b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fiktionaliserede gengivelse af vrkeligheden</a:t>
            </a:r>
            <a:br>
              <a:rPr lang="en-US" sz="2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The Jinx: The Life and Deaths of Robert Durst - Trailer - Official HBO UK">
            <a:hlinkClick r:id="" action="ppaction://media"/>
            <a:extLst>
              <a:ext uri="{FF2B5EF4-FFF2-40B4-BE49-F238E27FC236}">
                <a16:creationId xmlns:a16="http://schemas.microsoft.com/office/drawing/2014/main" id="{4B291FD0-FD42-5CE2-39CB-8EAD0B8F45FE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1353809"/>
            <a:ext cx="7347537" cy="415135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BB3DB912-307E-D27C-5765-E1F8DD46FE7B}"/>
              </a:ext>
            </a:extLst>
          </p:cNvPr>
          <p:cNvSpPr txBox="1"/>
          <p:nvPr/>
        </p:nvSpPr>
        <p:spPr>
          <a:xfrm>
            <a:off x="293790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i="1" dirty="0"/>
              <a:t>The Jinx - The Life and Deaths of Robert </a:t>
            </a:r>
            <a:r>
              <a:rPr lang="da-DK" sz="1800" i="1" dirty="0" err="1"/>
              <a:t>Durst</a:t>
            </a:r>
            <a:r>
              <a:rPr lang="da-DK" sz="1800" dirty="0"/>
              <a:t> (2015)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5017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6364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EF0CF0-0AA8-9366-91E7-5B77A194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dramatiserede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fiktionaliserede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gengivelse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</a:t>
            </a:r>
            <a: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vrkeligheden</a:t>
            </a: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Onlinemedier 5" descr="Blekingegade: Trailer">
            <a:hlinkClick r:id="" action="ppaction://media"/>
            <a:extLst>
              <a:ext uri="{FF2B5EF4-FFF2-40B4-BE49-F238E27FC236}">
                <a16:creationId xmlns:a16="http://schemas.microsoft.com/office/drawing/2014/main" id="{ECD5503E-B90F-35DF-1C4C-613D627F9B8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1353809"/>
            <a:ext cx="7347537" cy="4151358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49F3553D-ED08-BB8D-715B-96DCE5B3E56D}"/>
              </a:ext>
            </a:extLst>
          </p:cNvPr>
          <p:cNvSpPr txBox="1"/>
          <p:nvPr/>
        </p:nvSpPr>
        <p:spPr>
          <a:xfrm>
            <a:off x="271555" y="6317506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Anders </a:t>
            </a:r>
            <a:r>
              <a:rPr lang="da-DK" sz="1800" dirty="0" err="1"/>
              <a:t>Riis-Hansen</a:t>
            </a:r>
            <a:r>
              <a:rPr lang="da-DK" sz="1800" dirty="0"/>
              <a:t>: </a:t>
            </a:r>
            <a:r>
              <a:rPr lang="da-DK" sz="1800" i="1" dirty="0"/>
              <a:t>Blekingegadebanden</a:t>
            </a:r>
            <a:r>
              <a:rPr lang="da-DK" sz="1800" dirty="0"/>
              <a:t> (2009):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267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8852A1-7D1F-AB3E-057D-02307037B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da-DK" sz="5400"/>
              <a:t>De dokumentariske grundtyper</a:t>
            </a:r>
          </a:p>
        </p:txBody>
      </p:sp>
      <p:pic>
        <p:nvPicPr>
          <p:cNvPr id="5" name="Picture 4" descr="Kameralinse">
            <a:extLst>
              <a:ext uri="{FF2B5EF4-FFF2-40B4-BE49-F238E27FC236}">
                <a16:creationId xmlns:a16="http://schemas.microsoft.com/office/drawing/2014/main" id="{AAB43B11-A307-16BF-5B4C-337FE0DF00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589" r="39080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979073-C8D6-E4BC-4C6D-4D337AB8D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kern="1200">
                <a:latin typeface="+mj-lt"/>
                <a:ea typeface="+mj-ea"/>
                <a:cs typeface="+mj-cs"/>
              </a:rPr>
              <a:t>Den dybdeborende: fokus på sagen </a:t>
            </a:r>
          </a:p>
          <a:p>
            <a:r>
              <a:rPr lang="en-US" sz="2200" kern="1200">
                <a:latin typeface="+mj-lt"/>
                <a:ea typeface="+mj-ea"/>
                <a:cs typeface="+mj-cs"/>
              </a:rPr>
              <a:t>Den observerende: fluen på væggen</a:t>
            </a:r>
          </a:p>
          <a:p>
            <a:r>
              <a:rPr lang="en-US" sz="2200" kern="1200">
                <a:latin typeface="+mj-lt"/>
                <a:ea typeface="+mj-ea"/>
                <a:cs typeface="+mj-cs"/>
              </a:rPr>
              <a:t>Den deltagende/interactive: vi ser journalisten og den filmiske proces</a:t>
            </a:r>
          </a:p>
          <a:p>
            <a:r>
              <a:rPr lang="da-DK" sz="2200"/>
              <a:t>Den refleksive: </a:t>
            </a:r>
            <a:r>
              <a:rPr lang="en-US" sz="2200" kern="1200">
                <a:latin typeface="+mj-lt"/>
                <a:ea typeface="+mj-ea"/>
                <a:cs typeface="+mj-cs"/>
              </a:rPr>
              <a:t>stiller spørgsmålstegn ved sin egen gengivelse af virkeligheden</a:t>
            </a:r>
            <a:endParaRPr lang="da-DK" sz="2200"/>
          </a:p>
          <a:p>
            <a:r>
              <a:rPr lang="en-US" sz="2200">
                <a:latin typeface="+mj-lt"/>
                <a:ea typeface="+mj-ea"/>
                <a:cs typeface="+mj-cs"/>
              </a:rPr>
              <a:t>Den poetiske: et </a:t>
            </a:r>
            <a:r>
              <a:rPr lang="en-US" sz="2200" kern="1200">
                <a:latin typeface="+mj-lt"/>
                <a:ea typeface="+mj-ea"/>
                <a:cs typeface="+mj-cs"/>
              </a:rPr>
              <a:t>æstetisk blik på virkeligheden</a:t>
            </a:r>
            <a:endParaRPr lang="en-US" sz="2200">
              <a:latin typeface="+mj-lt"/>
              <a:ea typeface="+mj-ea"/>
              <a:cs typeface="+mj-cs"/>
            </a:endParaRPr>
          </a:p>
          <a:p>
            <a:r>
              <a:rPr lang="en-US" sz="2200" kern="1200">
                <a:latin typeface="+mj-lt"/>
                <a:ea typeface="+mj-ea"/>
                <a:cs typeface="+mj-cs"/>
              </a:rPr>
              <a:t>Den dramatiserede: den fiktionaliserede gengivelse af vrkeligheden</a:t>
            </a:r>
          </a:p>
          <a:p>
            <a:endParaRPr lang="da-DK" sz="2200"/>
          </a:p>
        </p:txBody>
      </p:sp>
    </p:spTree>
    <p:extLst>
      <p:ext uri="{BB962C8B-B14F-4D97-AF65-F5344CB8AC3E}">
        <p14:creationId xmlns:p14="http://schemas.microsoft.com/office/powerpoint/2010/main" val="52482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673F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4F4AAC-D280-2509-1089-EEB0CD961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dybdeborende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fokus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sagen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4" name="Onlinemedier 3" descr="Peter Lundin - En morder vender hjem">
            <a:hlinkClick r:id="" action="ppaction://media"/>
            <a:extLst>
              <a:ext uri="{FF2B5EF4-FFF2-40B4-BE49-F238E27FC236}">
                <a16:creationId xmlns:a16="http://schemas.microsoft.com/office/drawing/2014/main" id="{FF2A4237-9665-4016-79EB-8F27687D7FE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1353809"/>
            <a:ext cx="7347537" cy="415135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3A7922D5-B4EF-B133-7417-D822BC0B3EE0}"/>
              </a:ext>
            </a:extLst>
          </p:cNvPr>
          <p:cNvSpPr txBox="1"/>
          <p:nvPr/>
        </p:nvSpPr>
        <p:spPr>
          <a:xfrm>
            <a:off x="210787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”En morder vender hjem”, TV2 (2000)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0630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5B47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68FE64-0D94-310A-FEF9-887AEB789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dybdeborende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fokus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sagen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4" name="Onlinemedier 3" descr="DR1 Dokumentaren - Præster under anklage (excerpt)">
            <a:hlinkClick r:id="" action="ppaction://media"/>
            <a:extLst>
              <a:ext uri="{FF2B5EF4-FFF2-40B4-BE49-F238E27FC236}">
                <a16:creationId xmlns:a16="http://schemas.microsoft.com/office/drawing/2014/main" id="{D15D0185-47A3-64C9-AF77-CF8EA3961DC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1353809"/>
            <a:ext cx="7347537" cy="4151358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1645C216-C305-4566-25B9-3765075E8113}"/>
              </a:ext>
            </a:extLst>
          </p:cNvPr>
          <p:cNvSpPr txBox="1"/>
          <p:nvPr/>
        </p:nvSpPr>
        <p:spPr>
          <a:xfrm>
            <a:off x="222663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”Under anklage”, DR</a:t>
            </a:r>
            <a:r>
              <a:rPr lang="da-DK" dirty="0"/>
              <a:t> (</a:t>
            </a:r>
            <a:r>
              <a:rPr lang="da-DK" sz="1800" dirty="0"/>
              <a:t>2004)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044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634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BC8C57-BCF8-C1A3-F44E-7333A09FA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observerende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fluen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væggen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Historier fra en Politistation S01E02">
            <a:hlinkClick r:id="" action="ppaction://media"/>
            <a:extLst>
              <a:ext uri="{FF2B5EF4-FFF2-40B4-BE49-F238E27FC236}">
                <a16:creationId xmlns:a16="http://schemas.microsoft.com/office/drawing/2014/main" id="{B27E4E6E-9A94-B8A9-9827-A0BD5CFB7E3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DB2CEAC8-7901-2AC3-7B86-43F63629D7AD}"/>
              </a:ext>
            </a:extLst>
          </p:cNvPr>
          <p:cNvSpPr txBox="1"/>
          <p:nvPr/>
        </p:nvSpPr>
        <p:spPr>
          <a:xfrm>
            <a:off x="234538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1800" i="1" dirty="0" err="1"/>
              <a:t>Historier</a:t>
            </a:r>
            <a:r>
              <a:rPr lang="en-US" sz="1800" i="1" dirty="0"/>
              <a:t> </a:t>
            </a:r>
            <a:r>
              <a:rPr lang="en-US" sz="1800" i="1" dirty="0" err="1"/>
              <a:t>fra</a:t>
            </a:r>
            <a:r>
              <a:rPr lang="en-US" sz="1800" i="1" dirty="0"/>
              <a:t> </a:t>
            </a:r>
            <a:r>
              <a:rPr lang="en-US" sz="1800" i="1" dirty="0" err="1"/>
              <a:t>en</a:t>
            </a:r>
            <a:r>
              <a:rPr lang="en-US" sz="1800" i="1" dirty="0"/>
              <a:t> </a:t>
            </a:r>
            <a:r>
              <a:rPr lang="en-US" sz="1800" i="1" dirty="0" err="1"/>
              <a:t>politistation</a:t>
            </a:r>
            <a:r>
              <a:rPr lang="en-US" sz="1800" dirty="0"/>
              <a:t>, DR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659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133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347113D-846C-DF1B-F81B-A523A8C95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deltagende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/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interaktive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 ser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journalisten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og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den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filmiske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proces</a:t>
            </a:r>
            <a:endParaRPr lang="en-US" sz="2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Operation X - Narret til porno (Rudy Frederiksen) - Part 2 of 5">
            <a:hlinkClick r:id="" action="ppaction://media"/>
            <a:extLst>
              <a:ext uri="{FF2B5EF4-FFF2-40B4-BE49-F238E27FC236}">
                <a16:creationId xmlns:a16="http://schemas.microsoft.com/office/drawing/2014/main" id="{E56F31FF-8055-305A-0D46-CCF98EDD51E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1CCB1302-8A7B-460D-92DC-4A64368F648F}"/>
              </a:ext>
            </a:extLst>
          </p:cNvPr>
          <p:cNvSpPr txBox="1"/>
          <p:nvPr/>
        </p:nvSpPr>
        <p:spPr>
          <a:xfrm>
            <a:off x="246413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i="1" dirty="0"/>
              <a:t>Operation X</a:t>
            </a:r>
            <a:r>
              <a:rPr lang="da-DK" sz="1800" dirty="0"/>
              <a:t>, TV2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865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Document 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6D59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11C9B9-7FD2-8148-CBF0-462721A94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refleksive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stiller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spørgsmålstegn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ved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sin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egen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gengivelse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virkeligheden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The Five Obstructions movie trailer preview from cheapflix">
            <a:hlinkClick r:id="" action="ppaction://media"/>
            <a:extLst>
              <a:ext uri="{FF2B5EF4-FFF2-40B4-BE49-F238E27FC236}">
                <a16:creationId xmlns:a16="http://schemas.microsoft.com/office/drawing/2014/main" id="{464083FA-EF7C-709B-FBFA-8D8F36FCBCF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A9A74B0A-10AB-FD5F-C9E7-EF22ADE68E01}"/>
              </a:ext>
            </a:extLst>
          </p:cNvPr>
          <p:cNvSpPr txBox="1"/>
          <p:nvPr/>
        </p:nvSpPr>
        <p:spPr>
          <a:xfrm>
            <a:off x="205401" y="634992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Lars Von Trier: </a:t>
            </a:r>
            <a:r>
              <a:rPr lang="da-DK" sz="1800" i="1" dirty="0"/>
              <a:t>De fem benspænd</a:t>
            </a:r>
            <a:r>
              <a:rPr lang="da-DK" sz="1800" dirty="0"/>
              <a:t> (2003)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8252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503F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11C9B9-7FD2-8148-CBF0-462721A94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refleksive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stiller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spørgsmålstegn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ved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sin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egen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gengivelse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</a:t>
            </a:r>
            <a: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virkeligheden</a:t>
            </a:r>
            <a:br>
              <a:rPr lang="en-US" sz="2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Onlinemedier 5" descr="Stories We Tell TRAILER (2013) - Documentary Movie HD">
            <a:hlinkClick r:id="" action="ppaction://media"/>
            <a:extLst>
              <a:ext uri="{FF2B5EF4-FFF2-40B4-BE49-F238E27FC236}">
                <a16:creationId xmlns:a16="http://schemas.microsoft.com/office/drawing/2014/main" id="{10829605-EF2F-8189-FA91-760852B39AE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1353809"/>
            <a:ext cx="7347537" cy="4151358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72698B34-53DB-6B6D-5EC1-F526F170E1E7}"/>
              </a:ext>
            </a:extLst>
          </p:cNvPr>
          <p:cNvSpPr txBox="1"/>
          <p:nvPr/>
        </p:nvSpPr>
        <p:spPr>
          <a:xfrm>
            <a:off x="246414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Sarah Polleys </a:t>
            </a:r>
            <a:r>
              <a:rPr lang="da-DK" sz="1800" i="1" dirty="0" err="1"/>
              <a:t>Stories</a:t>
            </a:r>
            <a:r>
              <a:rPr lang="da-DK" sz="1800" i="1" dirty="0"/>
              <a:t> </a:t>
            </a:r>
            <a:r>
              <a:rPr lang="da-DK" sz="1800" i="1" dirty="0" err="1"/>
              <a:t>we</a:t>
            </a:r>
            <a:r>
              <a:rPr lang="da-DK" sz="1800" i="1" dirty="0"/>
              <a:t> </a:t>
            </a:r>
            <a:r>
              <a:rPr lang="da-DK" sz="1800" i="1" dirty="0" err="1"/>
              <a:t>tell</a:t>
            </a:r>
            <a:r>
              <a:rPr lang="da-DK" sz="1800" dirty="0"/>
              <a:t> (2012)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3020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E86B0D8-40CE-15BF-931C-A7EAEE550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Den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poetiske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dokumentar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æstetisk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blik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på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virkeligheden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Onlinemedier 3" descr="Rejsen på ophavet">
            <a:hlinkClick r:id="" action="ppaction://media"/>
            <a:extLst>
              <a:ext uri="{FF2B5EF4-FFF2-40B4-BE49-F238E27FC236}">
                <a16:creationId xmlns:a16="http://schemas.microsoft.com/office/drawing/2014/main" id="{53260095-F43B-EAE3-AE71-DD036DA6043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207933" y="674162"/>
            <a:ext cx="7347537" cy="5510652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056F587A-192A-1808-0EE1-39E7608AF22E}"/>
              </a:ext>
            </a:extLst>
          </p:cNvPr>
          <p:cNvSpPr txBox="1"/>
          <p:nvPr/>
        </p:nvSpPr>
        <p:spPr>
          <a:xfrm>
            <a:off x="210788" y="6317506"/>
            <a:ext cx="60979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da-DK" sz="1800" dirty="0"/>
              <a:t>Max </a:t>
            </a:r>
            <a:r>
              <a:rPr lang="da-DK" sz="1800" dirty="0" err="1"/>
              <a:t>Kestner</a:t>
            </a:r>
            <a:r>
              <a:rPr lang="da-DK" sz="1800" dirty="0"/>
              <a:t>: </a:t>
            </a:r>
            <a:r>
              <a:rPr lang="da-DK" sz="1800" i="1" dirty="0"/>
              <a:t>Rejsen på ophavet</a:t>
            </a:r>
            <a:r>
              <a:rPr lang="da-DK" sz="1800" dirty="0"/>
              <a:t> (2004)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0174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249</Words>
  <Application>Microsoft Macintosh PowerPoint</Application>
  <PresentationFormat>Widescreen</PresentationFormat>
  <Paragraphs>29</Paragraphs>
  <Slides>12</Slides>
  <Notes>0</Notes>
  <HiddenSlides>0</HiddenSlides>
  <MMClips>10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1_Office-tema</vt:lpstr>
      <vt:lpstr>Office-tema</vt:lpstr>
      <vt:lpstr>Dokumentarfilmsgenren</vt:lpstr>
      <vt:lpstr>De dokumentariske grundtyper</vt:lpstr>
      <vt:lpstr>Den dybdeborende dokumentar: fokus på sagen </vt:lpstr>
      <vt:lpstr>Den dybdeborende dokumentar: fokus på sagen </vt:lpstr>
      <vt:lpstr>Den observerende dokumentar:  fluen på væggen</vt:lpstr>
      <vt:lpstr>Den deltagende/interaktive dokumentar:  vi ser journalisten og den filmiske proces</vt:lpstr>
      <vt:lpstr>Den refleksive dokumentar: stiller spørgsmålstegn ved sin egen gengivelse af virkeligheden </vt:lpstr>
      <vt:lpstr>Den refleksive dokumentar: stiller spørgsmålstegn ved sin egen gengivelse af virkeligheden </vt:lpstr>
      <vt:lpstr>Den poetiske dokumentar:  æstetisk blik på virkeligheden</vt:lpstr>
      <vt:lpstr>Den poetiske dokumentar:  æstetisk blik på virkeligheden</vt:lpstr>
      <vt:lpstr>Den dramatiserede dokumentar: den fiktionaliserede gengivelse af vrkeligheden </vt:lpstr>
      <vt:lpstr>Den dramatiserede dokumentar: den fiktionaliserede gengivelse af vrkeligheden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Dokumentarfilmstyper</dc:title>
  <dc:creator>Ditte Bang Skovgård-Hansen</dc:creator>
  <cp:lastModifiedBy>Ditte Bang Skovgård-Hansen</cp:lastModifiedBy>
  <cp:revision>5</cp:revision>
  <dcterms:created xsi:type="dcterms:W3CDTF">2023-09-29T11:04:45Z</dcterms:created>
  <dcterms:modified xsi:type="dcterms:W3CDTF">2023-10-03T08:04:30Z</dcterms:modified>
</cp:coreProperties>
</file>