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9"/>
  </p:notesMasterIdLst>
  <p:sldIdLst>
    <p:sldId id="256" r:id="rId2"/>
    <p:sldId id="264" r:id="rId3"/>
    <p:sldId id="260" r:id="rId4"/>
    <p:sldId id="266" r:id="rId5"/>
    <p:sldId id="263" r:id="rId6"/>
    <p:sldId id="265" r:id="rId7"/>
    <p:sldId id="267" r:id="rId8"/>
    <p:sldId id="268" r:id="rId9"/>
    <p:sldId id="269" r:id="rId10"/>
    <p:sldId id="270" r:id="rId11"/>
    <p:sldId id="271" r:id="rId12"/>
    <p:sldId id="272" r:id="rId13"/>
    <p:sldId id="273" r:id="rId14"/>
    <p:sldId id="276" r:id="rId15"/>
    <p:sldId id="274" r:id="rId16"/>
    <p:sldId id="277" r:id="rId17"/>
    <p:sldId id="278"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73"/>
    <p:restoredTop sz="94000"/>
  </p:normalViewPr>
  <p:slideViewPr>
    <p:cSldViewPr snapToGrid="0">
      <p:cViewPr varScale="1">
        <p:scale>
          <a:sx n="101" d="100"/>
          <a:sy n="101" d="100"/>
        </p:scale>
        <p:origin x="88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79D769-1DCD-AC43-B322-E73A253FFF22}" type="datetimeFigureOut">
              <a:rPr lang="da-DK" smtClean="0"/>
              <a:t>15.01.2024</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62553A-EF6D-024C-8830-3BEA85CF5411}" type="slidenum">
              <a:rPr lang="da-DK" smtClean="0"/>
              <a:t>‹nr.›</a:t>
            </a:fld>
            <a:endParaRPr lang="da-DK"/>
          </a:p>
        </p:txBody>
      </p:sp>
    </p:spTree>
    <p:extLst>
      <p:ext uri="{BB962C8B-B14F-4D97-AF65-F5344CB8AC3E}">
        <p14:creationId xmlns:p14="http://schemas.microsoft.com/office/powerpoint/2010/main" val="7439298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1C62553A-EF6D-024C-8830-3BEA85CF5411}" type="slidenum">
              <a:rPr lang="da-DK" smtClean="0"/>
              <a:t>11</a:t>
            </a:fld>
            <a:endParaRPr lang="da-DK"/>
          </a:p>
        </p:txBody>
      </p:sp>
    </p:spTree>
    <p:extLst>
      <p:ext uri="{BB962C8B-B14F-4D97-AF65-F5344CB8AC3E}">
        <p14:creationId xmlns:p14="http://schemas.microsoft.com/office/powerpoint/2010/main" val="3548789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p>
            <a:fld id="{52EE1F20-59B1-2444-A5CB-0DE33A126B33}" type="datetimeFigureOut">
              <a:rPr lang="da-DK" smtClean="0"/>
              <a:t>15.01.2024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3D5D1FB9-EC1C-7044-9409-1E4433FC2FC1}" type="slidenum">
              <a:rPr lang="da-DK" smtClean="0"/>
              <a:t>‹nr.›</a:t>
            </a:fld>
            <a:endParaRPr lang="da-DK"/>
          </a:p>
        </p:txBody>
      </p:sp>
    </p:spTree>
    <p:extLst>
      <p:ext uri="{BB962C8B-B14F-4D97-AF65-F5344CB8AC3E}">
        <p14:creationId xmlns:p14="http://schemas.microsoft.com/office/powerpoint/2010/main" val="1455345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Vertical Text Placeholder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52EE1F20-59B1-2444-A5CB-0DE33A126B33}" type="datetimeFigureOut">
              <a:rPr lang="da-DK" smtClean="0"/>
              <a:t>15.01.2024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3D5D1FB9-EC1C-7044-9409-1E4433FC2FC1}" type="slidenum">
              <a:rPr lang="da-DK" smtClean="0"/>
              <a:t>‹nr.›</a:t>
            </a:fld>
            <a:endParaRPr lang="da-DK"/>
          </a:p>
        </p:txBody>
      </p:sp>
    </p:spTree>
    <p:extLst>
      <p:ext uri="{BB962C8B-B14F-4D97-AF65-F5344CB8AC3E}">
        <p14:creationId xmlns:p14="http://schemas.microsoft.com/office/powerpoint/2010/main" val="3319218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52EE1F20-59B1-2444-A5CB-0DE33A126B33}" type="datetimeFigureOut">
              <a:rPr lang="da-DK" smtClean="0"/>
              <a:t>15.01.2024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3D5D1FB9-EC1C-7044-9409-1E4433FC2FC1}" type="slidenum">
              <a:rPr lang="da-DK" smtClean="0"/>
              <a:t>‹nr.›</a:t>
            </a:fld>
            <a:endParaRPr lang="da-DK"/>
          </a:p>
        </p:txBody>
      </p:sp>
    </p:spTree>
    <p:extLst>
      <p:ext uri="{BB962C8B-B14F-4D97-AF65-F5344CB8AC3E}">
        <p14:creationId xmlns:p14="http://schemas.microsoft.com/office/powerpoint/2010/main" val="2556430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52EE1F20-59B1-2444-A5CB-0DE33A126B33}" type="datetimeFigureOut">
              <a:rPr lang="da-DK" smtClean="0"/>
              <a:t>15.01.2024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3D5D1FB9-EC1C-7044-9409-1E4433FC2FC1}" type="slidenum">
              <a:rPr lang="da-DK" smtClean="0"/>
              <a:t>‹nr.›</a:t>
            </a:fld>
            <a:endParaRPr lang="da-DK"/>
          </a:p>
        </p:txBody>
      </p:sp>
    </p:spTree>
    <p:extLst>
      <p:ext uri="{BB962C8B-B14F-4D97-AF65-F5344CB8AC3E}">
        <p14:creationId xmlns:p14="http://schemas.microsoft.com/office/powerpoint/2010/main" val="1733463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52EE1F20-59B1-2444-A5CB-0DE33A126B33}" type="datetimeFigureOut">
              <a:rPr lang="da-DK" smtClean="0"/>
              <a:t>15.01.2024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3D5D1FB9-EC1C-7044-9409-1E4433FC2FC1}" type="slidenum">
              <a:rPr lang="da-DK" smtClean="0"/>
              <a:t>‹nr.›</a:t>
            </a:fld>
            <a:endParaRPr lang="da-DK"/>
          </a:p>
        </p:txBody>
      </p:sp>
    </p:spTree>
    <p:extLst>
      <p:ext uri="{BB962C8B-B14F-4D97-AF65-F5344CB8AC3E}">
        <p14:creationId xmlns:p14="http://schemas.microsoft.com/office/powerpoint/2010/main" val="896111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52EE1F20-59B1-2444-A5CB-0DE33A126B33}" type="datetimeFigureOut">
              <a:rPr lang="da-DK" smtClean="0"/>
              <a:t>15.01.2024</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3D5D1FB9-EC1C-7044-9409-1E4433FC2FC1}" type="slidenum">
              <a:rPr lang="da-DK" smtClean="0"/>
              <a:t>‹nr.›</a:t>
            </a:fld>
            <a:endParaRPr lang="da-DK"/>
          </a:p>
        </p:txBody>
      </p:sp>
    </p:spTree>
    <p:extLst>
      <p:ext uri="{BB962C8B-B14F-4D97-AF65-F5344CB8AC3E}">
        <p14:creationId xmlns:p14="http://schemas.microsoft.com/office/powerpoint/2010/main" val="2199439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da-DK"/>
              <a:t>Klik for at redigere titeltypografien i masteren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52EE1F20-59B1-2444-A5CB-0DE33A126B33}" type="datetimeFigureOut">
              <a:rPr lang="da-DK" smtClean="0"/>
              <a:t>15.01.2024</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3D5D1FB9-EC1C-7044-9409-1E4433FC2FC1}" type="slidenum">
              <a:rPr lang="da-DK" smtClean="0"/>
              <a:t>‹nr.›</a:t>
            </a:fld>
            <a:endParaRPr lang="da-DK"/>
          </a:p>
        </p:txBody>
      </p:sp>
    </p:spTree>
    <p:extLst>
      <p:ext uri="{BB962C8B-B14F-4D97-AF65-F5344CB8AC3E}">
        <p14:creationId xmlns:p14="http://schemas.microsoft.com/office/powerpoint/2010/main" val="2111006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52EE1F20-59B1-2444-A5CB-0DE33A126B33}" type="datetimeFigureOut">
              <a:rPr lang="da-DK" smtClean="0"/>
              <a:t>15.01.2024</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3D5D1FB9-EC1C-7044-9409-1E4433FC2FC1}" type="slidenum">
              <a:rPr lang="da-DK" smtClean="0"/>
              <a:t>‹nr.›</a:t>
            </a:fld>
            <a:endParaRPr lang="da-DK"/>
          </a:p>
        </p:txBody>
      </p:sp>
    </p:spTree>
    <p:extLst>
      <p:ext uri="{BB962C8B-B14F-4D97-AF65-F5344CB8AC3E}">
        <p14:creationId xmlns:p14="http://schemas.microsoft.com/office/powerpoint/2010/main" val="2269731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EE1F20-59B1-2444-A5CB-0DE33A126B33}" type="datetimeFigureOut">
              <a:rPr lang="da-DK" smtClean="0"/>
              <a:t>15.01.2024</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3D5D1FB9-EC1C-7044-9409-1E4433FC2FC1}" type="slidenum">
              <a:rPr lang="da-DK" smtClean="0"/>
              <a:t>‹nr.›</a:t>
            </a:fld>
            <a:endParaRPr lang="da-DK"/>
          </a:p>
        </p:txBody>
      </p:sp>
    </p:spTree>
    <p:extLst>
      <p:ext uri="{BB962C8B-B14F-4D97-AF65-F5344CB8AC3E}">
        <p14:creationId xmlns:p14="http://schemas.microsoft.com/office/powerpoint/2010/main" val="3756053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52EE1F20-59B1-2444-A5CB-0DE33A126B33}" type="datetimeFigureOut">
              <a:rPr lang="da-DK" smtClean="0"/>
              <a:t>15.01.2024</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3D5D1FB9-EC1C-7044-9409-1E4433FC2FC1}" type="slidenum">
              <a:rPr lang="da-DK" smtClean="0"/>
              <a:t>‹nr.›</a:t>
            </a:fld>
            <a:endParaRPr lang="da-DK"/>
          </a:p>
        </p:txBody>
      </p:sp>
    </p:spTree>
    <p:extLst>
      <p:ext uri="{BB962C8B-B14F-4D97-AF65-F5344CB8AC3E}">
        <p14:creationId xmlns:p14="http://schemas.microsoft.com/office/powerpoint/2010/main" val="4195232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52EE1F20-59B1-2444-A5CB-0DE33A126B33}" type="datetimeFigureOut">
              <a:rPr lang="da-DK" smtClean="0"/>
              <a:t>15.01.2024</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3D5D1FB9-EC1C-7044-9409-1E4433FC2FC1}" type="slidenum">
              <a:rPr lang="da-DK" smtClean="0"/>
              <a:t>‹nr.›</a:t>
            </a:fld>
            <a:endParaRPr lang="da-DK"/>
          </a:p>
        </p:txBody>
      </p:sp>
    </p:spTree>
    <p:extLst>
      <p:ext uri="{BB962C8B-B14F-4D97-AF65-F5344CB8AC3E}">
        <p14:creationId xmlns:p14="http://schemas.microsoft.com/office/powerpoint/2010/main" val="2320725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EE1F20-59B1-2444-A5CB-0DE33A126B33}" type="datetimeFigureOut">
              <a:rPr lang="da-DK" smtClean="0"/>
              <a:t>15.01.2024</a:t>
            </a:fld>
            <a:endParaRPr lang="da-DK"/>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5D1FB9-EC1C-7044-9409-1E4433FC2FC1}" type="slidenum">
              <a:rPr lang="da-DK" smtClean="0"/>
              <a:t>‹nr.›</a:t>
            </a:fld>
            <a:endParaRPr lang="da-DK"/>
          </a:p>
        </p:txBody>
      </p:sp>
    </p:spTree>
    <p:extLst>
      <p:ext uri="{BB962C8B-B14F-4D97-AF65-F5344CB8AC3E}">
        <p14:creationId xmlns:p14="http://schemas.microsoft.com/office/powerpoint/2010/main" val="32110218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http://i2-images.tv2.dk/s/11/9696311-6110fb2a23ee0e4cb1644929b21c710d.jpeg" TargetMode="External"/><Relationship Id="rId7" Type="http://schemas.openxmlformats.org/officeDocument/2006/relationships/image" Target="http://www.dfi.dk/~/media/Sektioner/Boern%20og%20unge/Film-i-undervisningen/festen.ashx?mw=450&amp;bc=white" TargetMode="Externa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http://www.bostonirishpubs.com/consulgeneralireland/kennedy-john-f-libraryJFKphoto_1.jpg" TargetMode="Externa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dansketaler.dk/undervisning/stilanalyse/retoriske-figurer" TargetMode="External"/><Relationship Id="rId2" Type="http://schemas.openxmlformats.org/officeDocument/2006/relationships/hyperlink" Target="https://www.dansketaler.dk/undervisning/retoriske-figurer" TargetMode="Externa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hyperlink" Target="https://nyheder.tv2.dk/video/SGhpODJEUUxLZzkzeHNZV0N3b2NkYVJGVGZ1VkhYdlE" TargetMode="External"/><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video" Target="https://www.youtube.com/embed/0i-IfRvNmvc?feature=oembed"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video" Target="https://www.youtube.com/embed/8SxxoYvGBAk?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E670CF-0A75-A638-591A-67C2F3431BE4}"/>
              </a:ext>
            </a:extLst>
          </p:cNvPr>
          <p:cNvSpPr>
            <a:spLocks noGrp="1"/>
          </p:cNvSpPr>
          <p:nvPr>
            <p:ph type="ctrTitle"/>
          </p:nvPr>
        </p:nvSpPr>
        <p:spPr>
          <a:xfrm>
            <a:off x="1578043" y="590062"/>
            <a:ext cx="5309140" cy="2838938"/>
          </a:xfrm>
        </p:spPr>
        <p:txBody>
          <a:bodyPr>
            <a:normAutofit/>
          </a:bodyPr>
          <a:lstStyle/>
          <a:p>
            <a:pPr algn="l"/>
            <a:r>
              <a:rPr lang="da-DK" sz="5600">
                <a:solidFill>
                  <a:srgbClr val="FFFFFF"/>
                </a:solidFill>
              </a:rPr>
              <a:t>Talens potentiale</a:t>
            </a:r>
          </a:p>
        </p:txBody>
      </p:sp>
      <p:sp>
        <p:nvSpPr>
          <p:cNvPr id="3" name="Undertitel 2">
            <a:extLst>
              <a:ext uri="{FF2B5EF4-FFF2-40B4-BE49-F238E27FC236}">
                <a16:creationId xmlns:a16="http://schemas.microsoft.com/office/drawing/2014/main" id="{FF3110BC-7D21-59B1-1F9E-3EC0B039AF64}"/>
              </a:ext>
            </a:extLst>
          </p:cNvPr>
          <p:cNvSpPr>
            <a:spLocks noGrp="1"/>
          </p:cNvSpPr>
          <p:nvPr>
            <p:ph type="subTitle" idx="1"/>
          </p:nvPr>
        </p:nvSpPr>
        <p:spPr>
          <a:xfrm>
            <a:off x="1578043" y="3739764"/>
            <a:ext cx="5309133" cy="1198120"/>
          </a:xfrm>
        </p:spPr>
        <p:txBody>
          <a:bodyPr>
            <a:normAutofit/>
          </a:bodyPr>
          <a:lstStyle/>
          <a:p>
            <a:pPr algn="l"/>
            <a:r>
              <a:rPr lang="da-DK" sz="2000">
                <a:solidFill>
                  <a:srgbClr val="FFFFFF"/>
                </a:solidFill>
              </a:rPr>
              <a:t>Om den mundtlige tale som genre</a:t>
            </a:r>
          </a:p>
        </p:txBody>
      </p:sp>
      <p:pic>
        <p:nvPicPr>
          <p:cNvPr id="1029" name="Picture 5" descr="Et billede, der indeholder Ansigt, person, tøj, mikrofon&#10;&#10;Automatisk genereret beskrivelse">
            <a:extLst>
              <a:ext uri="{FF2B5EF4-FFF2-40B4-BE49-F238E27FC236}">
                <a16:creationId xmlns:a16="http://schemas.microsoft.com/office/drawing/2014/main" id="{7F158CDC-E179-26A1-14D5-B88696136869}"/>
              </a:ext>
            </a:extLst>
          </p:cNvPr>
          <p:cNvPicPr>
            <a:picLocks noChangeAspect="1" noChangeArrowheads="1"/>
          </p:cNvPicPr>
          <p:nvPr/>
        </p:nvPicPr>
        <p:blipFill rotWithShape="1">
          <a:blip r:embed="rId2" r:link="rId3">
            <a:extLst>
              <a:ext uri="{28A0092B-C50C-407E-A947-70E740481C1C}">
                <a14:useLocalDpi xmlns:a14="http://schemas.microsoft.com/office/drawing/2010/main" val="0"/>
              </a:ext>
            </a:extLst>
          </a:blip>
          <a:srcRect l="6129" r="29352" b="-4"/>
          <a:stretch>
            <a:fillRect/>
          </a:stretch>
        </p:blipFill>
        <p:spPr bwMode="auto">
          <a:xfrm>
            <a:off x="7359558" y="1558250"/>
            <a:ext cx="2040674" cy="2040674"/>
          </a:xfrm>
          <a:custGeom>
            <a:avLst/>
            <a:gdLst/>
            <a:ahLst/>
            <a:cxnLst/>
            <a:rect l="l" t="t" r="r" b="b"/>
            <a:pathLst>
              <a:path w="2040674" h="2040674">
                <a:moveTo>
                  <a:pt x="1020337" y="0"/>
                </a:moveTo>
                <a:cubicBezTo>
                  <a:pt x="1583854" y="0"/>
                  <a:pt x="2040674" y="456820"/>
                  <a:pt x="2040674" y="1020337"/>
                </a:cubicBezTo>
                <a:cubicBezTo>
                  <a:pt x="2040674" y="1583854"/>
                  <a:pt x="1583854" y="2040674"/>
                  <a:pt x="1020337" y="2040674"/>
                </a:cubicBezTo>
                <a:cubicBezTo>
                  <a:pt x="456820" y="2040674"/>
                  <a:pt x="0" y="1583854"/>
                  <a:pt x="0" y="1020337"/>
                </a:cubicBezTo>
                <a:cubicBezTo>
                  <a:pt x="0" y="456820"/>
                  <a:pt x="456820" y="0"/>
                  <a:pt x="1020337" y="0"/>
                </a:cubicBezTo>
                <a:close/>
              </a:path>
            </a:pathLst>
          </a:custGeom>
          <a:noFill/>
          <a:extLst>
            <a:ext uri="{909E8E84-426E-40DD-AFC4-6F175D3DCCD1}">
              <a14:hiddenFill xmlns:a14="http://schemas.microsoft.com/office/drawing/2010/main">
                <a:solidFill>
                  <a:srgbClr val="FFFFFF"/>
                </a:solidFill>
              </a14:hiddenFill>
            </a:ext>
          </a:extLst>
        </p:spPr>
      </p:pic>
      <p:pic>
        <p:nvPicPr>
          <p:cNvPr id="1025" name="Picture 1" descr="Et billede, der indeholder Ansigt, person, slips, gentleman&#10;&#10;Automatisk genereret beskrivelse">
            <a:extLst>
              <a:ext uri="{FF2B5EF4-FFF2-40B4-BE49-F238E27FC236}">
                <a16:creationId xmlns:a16="http://schemas.microsoft.com/office/drawing/2014/main" id="{BF054E97-39F2-57A2-1A9C-20713BC4C7D5}"/>
              </a:ext>
            </a:extLst>
          </p:cNvPr>
          <p:cNvPicPr>
            <a:picLocks noChangeAspect="1" noChangeArrowheads="1"/>
          </p:cNvPicPr>
          <p:nvPr/>
        </p:nvPicPr>
        <p:blipFill rotWithShape="1">
          <a:blip r:embed="rId4" r:link="rId5">
            <a:extLst>
              <a:ext uri="{28A0092B-C50C-407E-A947-70E740481C1C}">
                <a14:useLocalDpi xmlns:a14="http://schemas.microsoft.com/office/drawing/2010/main" val="0"/>
              </a:ext>
            </a:extLst>
          </a:blip>
          <a:srcRect r="-1" b="5717"/>
          <a:stretch>
            <a:fillRect/>
          </a:stretch>
        </p:blipFill>
        <p:spPr bwMode="auto">
          <a:xfrm>
            <a:off x="9710046" y="-4"/>
            <a:ext cx="2481955" cy="2925044"/>
          </a:xfrm>
          <a:custGeom>
            <a:avLst/>
            <a:gdLst/>
            <a:ahLst/>
            <a:cxnLst/>
            <a:rect l="l" t="t" r="r" b="b"/>
            <a:pathLst>
              <a:path w="2481955" h="2925044">
                <a:moveTo>
                  <a:pt x="1437601" y="0"/>
                </a:moveTo>
                <a:lnTo>
                  <a:pt x="1488735" y="0"/>
                </a:lnTo>
                <a:lnTo>
                  <a:pt x="1612768" y="6263"/>
                </a:lnTo>
                <a:cubicBezTo>
                  <a:pt x="1907892" y="36235"/>
                  <a:pt x="2177088" y="153914"/>
                  <a:pt x="2393878" y="332825"/>
                </a:cubicBezTo>
                <a:lnTo>
                  <a:pt x="2481955" y="416796"/>
                </a:lnTo>
                <a:lnTo>
                  <a:pt x="2481955" y="2508698"/>
                </a:lnTo>
                <a:lnTo>
                  <a:pt x="2338604" y="2634365"/>
                </a:lnTo>
                <a:cubicBezTo>
                  <a:pt x="2094485" y="2816930"/>
                  <a:pt x="1791452" y="2925044"/>
                  <a:pt x="1463168" y="2925044"/>
                </a:cubicBezTo>
                <a:cubicBezTo>
                  <a:pt x="655082" y="2925044"/>
                  <a:pt x="0" y="2269962"/>
                  <a:pt x="0" y="1461877"/>
                </a:cubicBezTo>
                <a:cubicBezTo>
                  <a:pt x="0" y="704296"/>
                  <a:pt x="575756" y="81192"/>
                  <a:pt x="1313568" y="6263"/>
                </a:cubicBezTo>
                <a:close/>
              </a:path>
            </a:pathLst>
          </a:custGeom>
          <a:noFill/>
          <a:extLst>
            <a:ext uri="{909E8E84-426E-40DD-AFC4-6F175D3DCCD1}">
              <a14:hiddenFill xmlns:a14="http://schemas.microsoft.com/office/drawing/2010/main">
                <a:solidFill>
                  <a:srgbClr val="FFFFFF"/>
                </a:solidFill>
              </a14:hiddenFill>
            </a:ext>
          </a:extLst>
        </p:spPr>
      </p:pic>
      <p:pic>
        <p:nvPicPr>
          <p:cNvPr id="1027" name="Picture 3" descr="Et billede, der indeholder person, jakkesæt, menneske, tøj&#10;&#10;Automatisk genereret beskrivelse">
            <a:extLst>
              <a:ext uri="{FF2B5EF4-FFF2-40B4-BE49-F238E27FC236}">
                <a16:creationId xmlns:a16="http://schemas.microsoft.com/office/drawing/2014/main" id="{C6854DD4-B22B-5E7C-1D9D-D92C0623EA3B}"/>
              </a:ext>
            </a:extLst>
          </p:cNvPr>
          <p:cNvPicPr>
            <a:picLocks noChangeAspect="1" noChangeArrowheads="1"/>
          </p:cNvPicPr>
          <p:nvPr/>
        </p:nvPicPr>
        <p:blipFill rotWithShape="1">
          <a:blip r:embed="rId6" r:link="rId7">
            <a:extLst>
              <a:ext uri="{28A0092B-C50C-407E-A947-70E740481C1C}">
                <a14:useLocalDpi xmlns:a14="http://schemas.microsoft.com/office/drawing/2010/main" val="0"/>
              </a:ext>
            </a:extLst>
          </a:blip>
          <a:srcRect l="9921" r="-3" b="-3"/>
          <a:stretch>
            <a:fillRect/>
          </a:stretch>
        </p:blipFill>
        <p:spPr bwMode="auto">
          <a:xfrm>
            <a:off x="5497057" y="4848451"/>
            <a:ext cx="2742719" cy="2009553"/>
          </a:xfrm>
          <a:custGeom>
            <a:avLst/>
            <a:gdLst/>
            <a:ahLst/>
            <a:cxnLst/>
            <a:rect l="l" t="t" r="r" b="b"/>
            <a:pathLst>
              <a:path w="2742719" h="2009553">
                <a:moveTo>
                  <a:pt x="1371360" y="0"/>
                </a:moveTo>
                <a:cubicBezTo>
                  <a:pt x="2128741" y="0"/>
                  <a:pt x="2742719" y="613978"/>
                  <a:pt x="2742719" y="1371360"/>
                </a:cubicBezTo>
                <a:cubicBezTo>
                  <a:pt x="2742719" y="1560705"/>
                  <a:pt x="2704346" y="1741088"/>
                  <a:pt x="2634951" y="1905155"/>
                </a:cubicBezTo>
                <a:lnTo>
                  <a:pt x="2578286" y="2009553"/>
                </a:lnTo>
                <a:lnTo>
                  <a:pt x="164434" y="2009553"/>
                </a:lnTo>
                <a:lnTo>
                  <a:pt x="107768" y="1905155"/>
                </a:lnTo>
                <a:cubicBezTo>
                  <a:pt x="38374" y="1741088"/>
                  <a:pt x="0" y="1560705"/>
                  <a:pt x="0" y="1371360"/>
                </a:cubicBezTo>
                <a:cubicBezTo>
                  <a:pt x="0" y="613978"/>
                  <a:pt x="613978" y="0"/>
                  <a:pt x="1371360" y="0"/>
                </a:cubicBezTo>
                <a:close/>
              </a:path>
            </a:pathLst>
          </a:custGeom>
          <a:noFill/>
          <a:extLst>
            <a:ext uri="{909E8E84-426E-40DD-AFC4-6F175D3DCCD1}">
              <a14:hiddenFill xmlns:a14="http://schemas.microsoft.com/office/drawing/2010/main">
                <a:solidFill>
                  <a:srgbClr val="FFFFFF"/>
                </a:solidFill>
              </a14:hiddenFill>
            </a:ext>
          </a:extLst>
        </p:spPr>
      </p:pic>
      <p:pic>
        <p:nvPicPr>
          <p:cNvPr id="6" name="Billede 5" descr="Et billede, der indeholder person, indendørs, vase, stueplante&#10;&#10;Automatisk genereret beskrivelse">
            <a:extLst>
              <a:ext uri="{FF2B5EF4-FFF2-40B4-BE49-F238E27FC236}">
                <a16:creationId xmlns:a16="http://schemas.microsoft.com/office/drawing/2014/main" id="{A9BBEC3B-CF4E-D45E-8768-0C77F90C656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5181" r="19679" b="1"/>
          <a:stretch/>
        </p:blipFill>
        <p:spPr>
          <a:xfrm>
            <a:off x="8465226" y="3267983"/>
            <a:ext cx="3726773" cy="3590017"/>
          </a:xfrm>
          <a:custGeom>
            <a:avLst/>
            <a:gdLst/>
            <a:ahLst/>
            <a:cxnLst/>
            <a:rect l="l" t="t" r="r" b="b"/>
            <a:pathLst>
              <a:path w="5923214" h="5705857">
                <a:moveTo>
                  <a:pt x="3612238" y="0"/>
                </a:moveTo>
                <a:cubicBezTo>
                  <a:pt x="4485043" y="0"/>
                  <a:pt x="5285549" y="309553"/>
                  <a:pt x="5909957" y="824860"/>
                </a:cubicBezTo>
                <a:lnTo>
                  <a:pt x="5923214" y="836909"/>
                </a:lnTo>
                <a:lnTo>
                  <a:pt x="5923214" y="5705857"/>
                </a:lnTo>
                <a:lnTo>
                  <a:pt x="672237" y="5705857"/>
                </a:lnTo>
                <a:lnTo>
                  <a:pt x="616914" y="5631875"/>
                </a:lnTo>
                <a:cubicBezTo>
                  <a:pt x="227427" y="5055358"/>
                  <a:pt x="0" y="4360357"/>
                  <a:pt x="0" y="3612238"/>
                </a:cubicBezTo>
                <a:cubicBezTo>
                  <a:pt x="0" y="1617255"/>
                  <a:pt x="1617255" y="0"/>
                  <a:pt x="3612238" y="0"/>
                </a:cubicBezTo>
                <a:close/>
              </a:path>
            </a:pathLst>
          </a:custGeom>
        </p:spPr>
      </p:pic>
      <p:sp>
        <p:nvSpPr>
          <p:cNvPr id="4" name="Rectangle 2">
            <a:extLst>
              <a:ext uri="{FF2B5EF4-FFF2-40B4-BE49-F238E27FC236}">
                <a16:creationId xmlns:a16="http://schemas.microsoft.com/office/drawing/2014/main" id="{913F9302-89DE-4E4A-831C-A86AC0BD278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sp>
        <p:nvSpPr>
          <p:cNvPr id="5" name="Rectangle 4">
            <a:extLst>
              <a:ext uri="{FF2B5EF4-FFF2-40B4-BE49-F238E27FC236}">
                <a16:creationId xmlns:a16="http://schemas.microsoft.com/office/drawing/2014/main" id="{9EF6D8BA-2634-8406-9B70-039CD36BC1A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sp>
        <p:nvSpPr>
          <p:cNvPr id="7" name="Rectangle 6">
            <a:extLst>
              <a:ext uri="{FF2B5EF4-FFF2-40B4-BE49-F238E27FC236}">
                <a16:creationId xmlns:a16="http://schemas.microsoft.com/office/drawing/2014/main" id="{5E8E1B88-C069-342C-3FC1-5AD25D8530F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spTree>
    <p:extLst>
      <p:ext uri="{BB962C8B-B14F-4D97-AF65-F5344CB8AC3E}">
        <p14:creationId xmlns:p14="http://schemas.microsoft.com/office/powerpoint/2010/main" val="3031128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En Ream af papir, der danner en kurve">
            <a:extLst>
              <a:ext uri="{FF2B5EF4-FFF2-40B4-BE49-F238E27FC236}">
                <a16:creationId xmlns:a16="http://schemas.microsoft.com/office/drawing/2014/main" id="{16DF5CE5-B6AD-9EC0-B8C2-61FEE2AE423B}"/>
              </a:ext>
            </a:extLst>
          </p:cNvPr>
          <p:cNvPicPr>
            <a:picLocks noChangeAspect="1"/>
          </p:cNvPicPr>
          <p:nvPr/>
        </p:nvPicPr>
        <p:blipFill rotWithShape="1">
          <a:blip r:embed="rId2">
            <a:alphaModFix amt="35000"/>
          </a:blip>
          <a:srcRect t="14005" b="1725"/>
          <a:stretch/>
        </p:blipFill>
        <p:spPr>
          <a:xfrm>
            <a:off x="20" y="10"/>
            <a:ext cx="12191980" cy="6857990"/>
          </a:xfrm>
          <a:prstGeom prst="rect">
            <a:avLst/>
          </a:prstGeom>
        </p:spPr>
      </p:pic>
      <p:sp>
        <p:nvSpPr>
          <p:cNvPr id="2" name="Titel 1">
            <a:extLst>
              <a:ext uri="{FF2B5EF4-FFF2-40B4-BE49-F238E27FC236}">
                <a16:creationId xmlns:a16="http://schemas.microsoft.com/office/drawing/2014/main" id="{3C663959-02AF-F514-BC62-FE4E8CBF63BE}"/>
              </a:ext>
            </a:extLst>
          </p:cNvPr>
          <p:cNvSpPr>
            <a:spLocks noGrp="1"/>
          </p:cNvSpPr>
          <p:nvPr>
            <p:ph type="title"/>
          </p:nvPr>
        </p:nvSpPr>
        <p:spPr>
          <a:xfrm>
            <a:off x="838200" y="365125"/>
            <a:ext cx="10515600" cy="1325563"/>
          </a:xfrm>
        </p:spPr>
        <p:txBody>
          <a:bodyPr>
            <a:normAutofit/>
          </a:bodyPr>
          <a:lstStyle/>
          <a:p>
            <a:r>
              <a:rPr lang="da-DK">
                <a:solidFill>
                  <a:srgbClr val="FFFFFF"/>
                </a:solidFill>
              </a:rPr>
              <a:t>Hvad er stil?</a:t>
            </a:r>
          </a:p>
        </p:txBody>
      </p:sp>
      <p:sp>
        <p:nvSpPr>
          <p:cNvPr id="3" name="Pladsholder til indhold 2">
            <a:extLst>
              <a:ext uri="{FF2B5EF4-FFF2-40B4-BE49-F238E27FC236}">
                <a16:creationId xmlns:a16="http://schemas.microsoft.com/office/drawing/2014/main" id="{FF73271F-269D-F766-AAF1-E036D1B8328D}"/>
              </a:ext>
            </a:extLst>
          </p:cNvPr>
          <p:cNvSpPr>
            <a:spLocks noGrp="1"/>
          </p:cNvSpPr>
          <p:nvPr>
            <p:ph idx="1"/>
          </p:nvPr>
        </p:nvSpPr>
        <p:spPr>
          <a:xfrm>
            <a:off x="838200" y="1825625"/>
            <a:ext cx="10515600" cy="4351338"/>
          </a:xfrm>
        </p:spPr>
        <p:txBody>
          <a:bodyPr>
            <a:normAutofit/>
          </a:bodyPr>
          <a:lstStyle/>
          <a:p>
            <a:pPr marL="0" indent="0">
              <a:buNone/>
            </a:pPr>
            <a:r>
              <a:rPr lang="da-DK" sz="2200">
                <a:solidFill>
                  <a:srgbClr val="FFFFFF"/>
                </a:solidFill>
                <a:effectLst/>
                <a:ea typeface="Times New Roman" panose="02020603050405020304" pitchFamily="18" charset="0"/>
                <a:cs typeface="Times New Roman" panose="02020603050405020304" pitchFamily="18" charset="0"/>
              </a:rPr>
              <a:t>En tekst eller et talepapir indeholder en masse sproglige til- og fravalg. Nogle skribenter og talere er meget bevidste om det sprog, de skriver i, andre er mere intuitive. </a:t>
            </a:r>
            <a:br>
              <a:rPr lang="da-DK" sz="2200">
                <a:solidFill>
                  <a:srgbClr val="FFFFFF"/>
                </a:solidFill>
                <a:effectLst/>
                <a:ea typeface="Times New Roman" panose="02020603050405020304" pitchFamily="18" charset="0"/>
                <a:cs typeface="Times New Roman" panose="02020603050405020304" pitchFamily="18" charset="0"/>
              </a:rPr>
            </a:br>
            <a:br>
              <a:rPr lang="da-DK" sz="2200">
                <a:solidFill>
                  <a:srgbClr val="FFFFFF"/>
                </a:solidFill>
                <a:effectLst/>
                <a:ea typeface="Times New Roman" panose="02020603050405020304" pitchFamily="18" charset="0"/>
                <a:cs typeface="Times New Roman" panose="02020603050405020304" pitchFamily="18" charset="0"/>
              </a:rPr>
            </a:br>
            <a:r>
              <a:rPr lang="da-DK" sz="2200">
                <a:solidFill>
                  <a:srgbClr val="FFFFFF"/>
                </a:solidFill>
                <a:effectLst/>
                <a:ea typeface="Times New Roman" panose="02020603050405020304" pitchFamily="18" charset="0"/>
                <a:cs typeface="Times New Roman" panose="02020603050405020304" pitchFamily="18" charset="0"/>
              </a:rPr>
              <a:t>Stil er det indtryk en læser får af en tekst, næsten som om det var en person. En tekst kan virke frisk, ung, let eller den kan virke gammel, tør og kedelig. Den kan virke fakta-tung, fortællende, provokerende eller moderne. Der ingen facitliste over stiltyper; du må beskrive det indtryk, teksten giver, så præcist, som du kan, med det antal adjektiver, du finder passende.</a:t>
            </a:r>
          </a:p>
          <a:p>
            <a:pPr marL="0" indent="0">
              <a:buNone/>
            </a:pPr>
            <a:endParaRPr lang="da-DK" sz="2200">
              <a:solidFill>
                <a:srgbClr val="FFFFFF"/>
              </a:solidFill>
              <a:ea typeface="Calibri" panose="020F0502020204030204" pitchFamily="34" charset="0"/>
              <a:cs typeface="Times New Roman" panose="02020603050405020304" pitchFamily="18" charset="0"/>
            </a:endParaRPr>
          </a:p>
          <a:p>
            <a:pPr marL="0" indent="0">
              <a:buNone/>
            </a:pPr>
            <a:endParaRPr lang="da-DK" sz="2200">
              <a:solidFill>
                <a:srgbClr val="FFFFFF"/>
              </a:solidFill>
              <a:effectLst/>
              <a:ea typeface="Calibri" panose="020F0502020204030204" pitchFamily="34" charset="0"/>
              <a:cs typeface="Times New Roman" panose="02020603050405020304" pitchFamily="18" charset="0"/>
            </a:endParaRPr>
          </a:p>
          <a:p>
            <a:pPr marL="342900" lvl="0" indent="-342900">
              <a:buSzPts val="1000"/>
              <a:buFont typeface="Symbol" pitchFamily="2" charset="2"/>
              <a:buChar char=""/>
              <a:tabLst>
                <a:tab pos="457200" algn="l"/>
              </a:tabLst>
            </a:pPr>
            <a:r>
              <a:rPr lang="da-DK" sz="2200">
                <a:solidFill>
                  <a:srgbClr val="FFFFFF"/>
                </a:solidFill>
                <a:effectLst/>
                <a:ea typeface="Times New Roman" panose="02020603050405020304" pitchFamily="18" charset="0"/>
                <a:cs typeface="Times New Roman" panose="02020603050405020304" pitchFamily="18" charset="0"/>
              </a:rPr>
              <a:t>Kan du komme i tanke om en tekst,  du har læst for nylig? Hvordan vil du beskrive stilen? Hvorfor?</a:t>
            </a:r>
            <a:endParaRPr lang="da-DK" sz="2200">
              <a:solidFill>
                <a:srgbClr val="FFFFFF"/>
              </a:solidFill>
              <a:effectLst/>
              <a:ea typeface="Calibri" panose="020F0502020204030204" pitchFamily="34" charset="0"/>
              <a:cs typeface="Times New Roman" panose="02020603050405020304" pitchFamily="18" charset="0"/>
            </a:endParaRPr>
          </a:p>
          <a:p>
            <a:pPr marL="0" indent="0">
              <a:buNone/>
            </a:pPr>
            <a:endParaRPr lang="da-DK" sz="2200">
              <a:solidFill>
                <a:srgbClr val="FFFFFF"/>
              </a:solidFill>
            </a:endParaRPr>
          </a:p>
        </p:txBody>
      </p:sp>
    </p:spTree>
    <p:extLst>
      <p:ext uri="{BB962C8B-B14F-4D97-AF65-F5344CB8AC3E}">
        <p14:creationId xmlns:p14="http://schemas.microsoft.com/office/powerpoint/2010/main" val="29774867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F35DB090-93B5-4581-8D71-BB3839684B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Freeform: Shape 1039">
            <a:extLst>
              <a:ext uri="{FF2B5EF4-FFF2-40B4-BE49-F238E27FC236}">
                <a16:creationId xmlns:a16="http://schemas.microsoft.com/office/drawing/2014/main" id="{A0DE92DF-4769-4DE9-93FD-EE312718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9619"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bg2">
              <a:alpha val="50000"/>
            </a:schemeClr>
          </a:solidFill>
          <a:ln w="32707" cap="flat">
            <a:noFill/>
            <a:prstDash val="solid"/>
            <a:miter/>
          </a:ln>
        </p:spPr>
        <p:txBody>
          <a:bodyPr wrap="square" rtlCol="0" anchor="ctr">
            <a:noAutofit/>
          </a:bodyPr>
          <a:lstStyle/>
          <a:p>
            <a:endParaRPr lang="en-US">
              <a:solidFill>
                <a:schemeClr val="tx1"/>
              </a:solidFill>
            </a:endParaRPr>
          </a:p>
        </p:txBody>
      </p:sp>
      <p:sp>
        <p:nvSpPr>
          <p:cNvPr id="2" name="Titel 1">
            <a:extLst>
              <a:ext uri="{FF2B5EF4-FFF2-40B4-BE49-F238E27FC236}">
                <a16:creationId xmlns:a16="http://schemas.microsoft.com/office/drawing/2014/main" id="{16DAF3E5-5DAF-7A34-40D9-C35684E30046}"/>
              </a:ext>
            </a:extLst>
          </p:cNvPr>
          <p:cNvSpPr>
            <a:spLocks noGrp="1"/>
          </p:cNvSpPr>
          <p:nvPr>
            <p:ph type="title"/>
          </p:nvPr>
        </p:nvSpPr>
        <p:spPr>
          <a:xfrm>
            <a:off x="838201" y="643467"/>
            <a:ext cx="3888526" cy="1800526"/>
          </a:xfrm>
        </p:spPr>
        <p:txBody>
          <a:bodyPr>
            <a:normAutofit/>
          </a:bodyPr>
          <a:lstStyle/>
          <a:p>
            <a:r>
              <a:rPr lang="da-DK" sz="4100"/>
              <a:t>Analyse af stiltræk og stilelementer</a:t>
            </a:r>
          </a:p>
        </p:txBody>
      </p:sp>
      <p:sp>
        <p:nvSpPr>
          <p:cNvPr id="3" name="Pladsholder til indhold 2">
            <a:extLst>
              <a:ext uri="{FF2B5EF4-FFF2-40B4-BE49-F238E27FC236}">
                <a16:creationId xmlns:a16="http://schemas.microsoft.com/office/drawing/2014/main" id="{85FFBF91-2C3B-4C1F-D8AE-539590D937E9}"/>
              </a:ext>
            </a:extLst>
          </p:cNvPr>
          <p:cNvSpPr>
            <a:spLocks noGrp="1"/>
          </p:cNvSpPr>
          <p:nvPr>
            <p:ph idx="1"/>
          </p:nvPr>
        </p:nvSpPr>
        <p:spPr>
          <a:xfrm>
            <a:off x="838201" y="2623381"/>
            <a:ext cx="3888528" cy="3553581"/>
          </a:xfrm>
        </p:spPr>
        <p:txBody>
          <a:bodyPr>
            <a:normAutofit/>
          </a:bodyPr>
          <a:lstStyle/>
          <a:p>
            <a:pPr marL="0" indent="0">
              <a:buNone/>
            </a:pPr>
            <a:r>
              <a:rPr lang="da-DK" sz="1700">
                <a:effectLst/>
                <a:ea typeface="Calibri" panose="020F0502020204030204" pitchFamily="34" charset="0"/>
                <a:cs typeface="Times New Roman" panose="02020603050405020304" pitchFamily="18" charset="0"/>
              </a:rPr>
              <a:t>På de næste to slides er to indledninger til studentertaler af hhv. </a:t>
            </a:r>
            <a:r>
              <a:rPr lang="en-US" sz="1700">
                <a:effectLst/>
                <a:ea typeface="Calibri" panose="020F0502020204030204" pitchFamily="34" charset="0"/>
                <a:cs typeface="Times New Roman" panose="02020603050405020304" pitchFamily="18" charset="0"/>
              </a:rPr>
              <a:t>Ibrahim Fadi El-Hassan og Alice Finn Caspersen. </a:t>
            </a:r>
          </a:p>
          <a:p>
            <a:pPr marL="0" indent="0">
              <a:buNone/>
            </a:pPr>
            <a:r>
              <a:rPr lang="da-DK" sz="1700">
                <a:effectLst/>
                <a:ea typeface="Calibri" panose="020F0502020204030204" pitchFamily="34" charset="0"/>
                <a:cs typeface="Times New Roman" panose="02020603050405020304" pitchFamily="18" charset="0"/>
              </a:rPr>
              <a:t>El-Hassans indledning er præget af stiltrækket "nøgtern", hvorimod Caspersens indledning er præget af stiltrækket "poetisk".</a:t>
            </a:r>
            <a:endParaRPr lang="da-DK" sz="1700">
              <a:ea typeface="Calibri" panose="020F0502020204030204" pitchFamily="34" charset="0"/>
              <a:cs typeface="Times New Roman" panose="02020603050405020304" pitchFamily="18" charset="0"/>
            </a:endParaRPr>
          </a:p>
          <a:p>
            <a:pPr marL="0" indent="0">
              <a:buNone/>
            </a:pPr>
            <a:endParaRPr lang="da-DK" sz="1700">
              <a:effectLst/>
              <a:ea typeface="Calibri" panose="020F0502020204030204" pitchFamily="34" charset="0"/>
              <a:cs typeface="Times New Roman" panose="02020603050405020304" pitchFamily="18" charset="0"/>
            </a:endParaRPr>
          </a:p>
          <a:p>
            <a:r>
              <a:rPr lang="da-DK" sz="1700">
                <a:effectLst/>
                <a:ea typeface="Calibri" panose="020F0502020204030204" pitchFamily="34" charset="0"/>
                <a:cs typeface="Times New Roman" panose="02020603050405020304" pitchFamily="18" charset="0"/>
              </a:rPr>
              <a:t>Peg på de konkrete stilelementer, der udgør disse to stiltræk.</a:t>
            </a:r>
            <a:br>
              <a:rPr lang="da-DK" sz="1700">
                <a:effectLst/>
                <a:ea typeface="Calibri" panose="020F0502020204030204" pitchFamily="34" charset="0"/>
                <a:cs typeface="Times New Roman" panose="02020603050405020304" pitchFamily="18" charset="0"/>
              </a:rPr>
            </a:br>
            <a:endParaRPr lang="da-DK" sz="1700">
              <a:effectLst/>
              <a:ea typeface="Calibri" panose="020F0502020204030204" pitchFamily="34" charset="0"/>
              <a:cs typeface="Times New Roman" panose="02020603050405020304" pitchFamily="18" charset="0"/>
            </a:endParaRPr>
          </a:p>
          <a:p>
            <a:pPr marL="0" indent="0">
              <a:buNone/>
            </a:pPr>
            <a:endParaRPr lang="da-DK" sz="1700"/>
          </a:p>
        </p:txBody>
      </p:sp>
      <p:pic>
        <p:nvPicPr>
          <p:cNvPr id="6" name="Billede 5" descr="Et billede, der indeholder maleri, tegning, kunst, skitse&#10;&#10;Automatisk genereret beskrivelse">
            <a:extLst>
              <a:ext uri="{FF2B5EF4-FFF2-40B4-BE49-F238E27FC236}">
                <a16:creationId xmlns:a16="http://schemas.microsoft.com/office/drawing/2014/main" id="{958C30AC-09EF-C359-4117-6A847B8423B7}"/>
              </a:ext>
            </a:extLst>
          </p:cNvPr>
          <p:cNvPicPr>
            <a:picLocks noChangeAspect="1"/>
          </p:cNvPicPr>
          <p:nvPr/>
        </p:nvPicPr>
        <p:blipFill>
          <a:blip r:embed="rId3"/>
          <a:stretch>
            <a:fillRect/>
          </a:stretch>
        </p:blipFill>
        <p:spPr>
          <a:xfrm>
            <a:off x="7496344" y="0"/>
            <a:ext cx="2538139" cy="3395504"/>
          </a:xfrm>
          <a:prstGeom prst="rect">
            <a:avLst/>
          </a:prstGeom>
        </p:spPr>
      </p:pic>
      <p:pic>
        <p:nvPicPr>
          <p:cNvPr id="1026" name="Picture 2" descr="Køb håndmalet reproduktion af 'Interiør, ung kvinde set fra ryggen' af  Vilhelm Hammershøi">
            <a:extLst>
              <a:ext uri="{FF2B5EF4-FFF2-40B4-BE49-F238E27FC236}">
                <a16:creationId xmlns:a16="http://schemas.microsoft.com/office/drawing/2014/main" id="{0E0A791F-1A2E-3BA5-1390-2B212B4B30F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608147" y="3395504"/>
            <a:ext cx="2852672" cy="3416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125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BEC7892-F96C-2E60-DCD0-4C2C61D6DF03}"/>
              </a:ext>
            </a:extLst>
          </p:cNvPr>
          <p:cNvSpPr>
            <a:spLocks noGrp="1"/>
          </p:cNvSpPr>
          <p:nvPr>
            <p:ph type="title"/>
          </p:nvPr>
        </p:nvSpPr>
        <p:spPr>
          <a:xfrm>
            <a:off x="1371599" y="294538"/>
            <a:ext cx="9895951" cy="1033669"/>
          </a:xfrm>
        </p:spPr>
        <p:txBody>
          <a:bodyPr>
            <a:normAutofit/>
          </a:bodyPr>
          <a:lstStyle/>
          <a:p>
            <a:r>
              <a:rPr lang="da-DK" sz="3400" b="1" dirty="0">
                <a:solidFill>
                  <a:srgbClr val="FFFFFF"/>
                </a:solidFill>
                <a:latin typeface="inherit"/>
                <a:ea typeface="Times New Roman" panose="02020603050405020304" pitchFamily="18" charset="0"/>
                <a:cs typeface="Times New Roman" panose="02020603050405020304" pitchFamily="18" charset="0"/>
              </a:rPr>
              <a:t>Uddrag fra Ibrahim Fadi El-Hassans translokationstale</a:t>
            </a:r>
            <a:endParaRPr lang="da-DK" sz="3400" dirty="0">
              <a:solidFill>
                <a:srgbClr val="FFFFFF"/>
              </a:solidFill>
            </a:endParaRPr>
          </a:p>
        </p:txBody>
      </p:sp>
      <p:sp>
        <p:nvSpPr>
          <p:cNvPr id="3" name="Pladsholder til indhold 2">
            <a:extLst>
              <a:ext uri="{FF2B5EF4-FFF2-40B4-BE49-F238E27FC236}">
                <a16:creationId xmlns:a16="http://schemas.microsoft.com/office/drawing/2014/main" id="{F0FF189F-5E99-01F2-4C5F-089B5CE092E8}"/>
              </a:ext>
            </a:extLst>
          </p:cNvPr>
          <p:cNvSpPr>
            <a:spLocks noGrp="1"/>
          </p:cNvSpPr>
          <p:nvPr>
            <p:ph idx="1"/>
          </p:nvPr>
        </p:nvSpPr>
        <p:spPr>
          <a:xfrm>
            <a:off x="1371599" y="2318197"/>
            <a:ext cx="9724031" cy="3683358"/>
          </a:xfrm>
        </p:spPr>
        <p:txBody>
          <a:bodyPr anchor="ctr">
            <a:normAutofit/>
          </a:bodyPr>
          <a:lstStyle/>
          <a:p>
            <a:pPr marL="0" indent="0">
              <a:buNone/>
            </a:pPr>
            <a:r>
              <a:rPr lang="da-DK" sz="2000" i="1" dirty="0">
                <a:effectLst/>
                <a:latin typeface="var(--serif)"/>
                <a:ea typeface="Calibri" panose="020F0502020204030204" pitchFamily="34" charset="0"/>
                <a:cs typeface="Times New Roman" panose="02020603050405020304" pitchFamily="18" charset="0"/>
              </a:rPr>
              <a:t>”Kære </a:t>
            </a:r>
            <a:r>
              <a:rPr lang="da-DK" sz="2000" i="1" dirty="0" err="1">
                <a:effectLst/>
                <a:latin typeface="var(--serif)"/>
                <a:ea typeface="Calibri" panose="020F0502020204030204" pitchFamily="34" charset="0"/>
                <a:cs typeface="Times New Roman" panose="02020603050405020304" pitchFamily="18" charset="0"/>
              </a:rPr>
              <a:t>Mulere</a:t>
            </a:r>
            <a:br>
              <a:rPr lang="da-DK" sz="2000" i="1" dirty="0">
                <a:effectLst/>
                <a:latin typeface="var(--serif)"/>
                <a:ea typeface="Calibri" panose="020F0502020204030204" pitchFamily="34" charset="0"/>
                <a:cs typeface="Times New Roman" panose="02020603050405020304" pitchFamily="18" charset="0"/>
              </a:rPr>
            </a:br>
            <a:r>
              <a:rPr lang="da-DK" sz="2000" i="1" dirty="0">
                <a:effectLst/>
                <a:latin typeface="var(--serif)"/>
                <a:ea typeface="Calibri" panose="020F0502020204030204" pitchFamily="34" charset="0"/>
                <a:cs typeface="Times New Roman" panose="02020603050405020304" pitchFamily="18" charset="0"/>
              </a:rPr>
              <a:t>I dag er en særlig dag. Det er dagen, hvor vi officielt markerer afslutningen på vores gymnasieår og begyndelsen på vores fremtidig liv. Jeg husker tilbage for tre år siden, hvor jeg sad i denne sal, som I gør nu. Det var dagen, hvor min storesøster dimitterede. Men det var også dagen, hvor jeg med sommerfugle i maven forstillede mig, hvordan det ville være den dag, jeg får huen på og skal være den, der dimitterer. Og nu står jeg her”.</a:t>
            </a:r>
            <a:endParaRPr lang="da-DK" sz="2000" i="1"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da-DK" sz="2000" dirty="0"/>
          </a:p>
        </p:txBody>
      </p:sp>
    </p:spTree>
    <p:extLst>
      <p:ext uri="{BB962C8B-B14F-4D97-AF65-F5344CB8AC3E}">
        <p14:creationId xmlns:p14="http://schemas.microsoft.com/office/powerpoint/2010/main" val="794887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0BC3C22-AC12-A8BB-E943-1D3B4A3BCA01}"/>
              </a:ext>
            </a:extLst>
          </p:cNvPr>
          <p:cNvSpPr>
            <a:spLocks noGrp="1"/>
          </p:cNvSpPr>
          <p:nvPr>
            <p:ph type="title"/>
          </p:nvPr>
        </p:nvSpPr>
        <p:spPr>
          <a:xfrm>
            <a:off x="1371599" y="294538"/>
            <a:ext cx="9895951" cy="1033669"/>
          </a:xfrm>
        </p:spPr>
        <p:txBody>
          <a:bodyPr>
            <a:normAutofit/>
          </a:bodyPr>
          <a:lstStyle/>
          <a:p>
            <a:r>
              <a:rPr lang="da-DK" sz="3400" b="1" dirty="0">
                <a:solidFill>
                  <a:srgbClr val="FFFFFF"/>
                </a:solidFill>
                <a:latin typeface="inherit"/>
                <a:ea typeface="Times New Roman" panose="02020603050405020304" pitchFamily="18" charset="0"/>
                <a:cs typeface="Times New Roman" panose="02020603050405020304" pitchFamily="18" charset="0"/>
              </a:rPr>
              <a:t>Uddrag fra Alice Finn Caspersens translokationstale </a:t>
            </a:r>
            <a:endParaRPr lang="da-DK" sz="3400" dirty="0">
              <a:solidFill>
                <a:srgbClr val="FFFFFF"/>
              </a:solidFill>
            </a:endParaRPr>
          </a:p>
        </p:txBody>
      </p:sp>
      <p:sp>
        <p:nvSpPr>
          <p:cNvPr id="3" name="Pladsholder til indhold 2">
            <a:extLst>
              <a:ext uri="{FF2B5EF4-FFF2-40B4-BE49-F238E27FC236}">
                <a16:creationId xmlns:a16="http://schemas.microsoft.com/office/drawing/2014/main" id="{7BDE2EE3-7182-3E0E-14BD-BFFA5715A423}"/>
              </a:ext>
            </a:extLst>
          </p:cNvPr>
          <p:cNvSpPr>
            <a:spLocks noGrp="1"/>
          </p:cNvSpPr>
          <p:nvPr>
            <p:ph idx="1"/>
          </p:nvPr>
        </p:nvSpPr>
        <p:spPr>
          <a:xfrm>
            <a:off x="1371599" y="2318197"/>
            <a:ext cx="9724031" cy="3683358"/>
          </a:xfrm>
        </p:spPr>
        <p:txBody>
          <a:bodyPr anchor="ctr">
            <a:normAutofit/>
          </a:bodyPr>
          <a:lstStyle/>
          <a:p>
            <a:pPr marL="0" indent="0">
              <a:buNone/>
            </a:pPr>
            <a:r>
              <a:rPr lang="da-DK" sz="2000" dirty="0">
                <a:effectLst/>
                <a:latin typeface="var(--serif)"/>
                <a:ea typeface="Calibri" panose="020F0502020204030204" pitchFamily="34" charset="0"/>
                <a:cs typeface="Times New Roman" panose="02020603050405020304" pitchFamily="18" charset="0"/>
              </a:rPr>
              <a:t>”Inger Christensen skrev:</a:t>
            </a:r>
            <a:br>
              <a:rPr lang="da-DK" sz="2000" dirty="0">
                <a:effectLst/>
                <a:latin typeface="var(--serif)"/>
                <a:ea typeface="Calibri" panose="020F0502020204030204" pitchFamily="34" charset="0"/>
                <a:cs typeface="Times New Roman" panose="02020603050405020304" pitchFamily="18" charset="0"/>
              </a:rPr>
            </a:br>
            <a:r>
              <a:rPr lang="da-DK" sz="2000" i="1" dirty="0">
                <a:effectLst/>
                <a:latin typeface="inherit"/>
                <a:ea typeface="Calibri" panose="020F0502020204030204" pitchFamily="34" charset="0"/>
                <a:cs typeface="Times New Roman" panose="02020603050405020304" pitchFamily="18" charset="0"/>
              </a:rPr>
              <a:t>De stiger op, planetens sommerfugle</a:t>
            </a:r>
            <a:br>
              <a:rPr lang="da-DK" sz="2000" i="1" dirty="0">
                <a:effectLst/>
                <a:latin typeface="inherit"/>
                <a:ea typeface="Calibri" panose="020F0502020204030204" pitchFamily="34" charset="0"/>
                <a:cs typeface="Times New Roman" panose="02020603050405020304" pitchFamily="18" charset="0"/>
              </a:rPr>
            </a:br>
            <a:r>
              <a:rPr lang="da-DK" sz="2000" i="1" dirty="0">
                <a:effectLst/>
                <a:latin typeface="inherit"/>
                <a:ea typeface="Calibri" panose="020F0502020204030204" pitchFamily="34" charset="0"/>
                <a:cs typeface="Times New Roman" panose="02020603050405020304" pitchFamily="18" charset="0"/>
              </a:rPr>
              <a:t>som farvestøv fra jordens varme krop,</a:t>
            </a:r>
            <a:br>
              <a:rPr lang="da-DK" sz="2000" i="1" dirty="0">
                <a:effectLst/>
                <a:latin typeface="inherit"/>
                <a:ea typeface="Calibri" panose="020F0502020204030204" pitchFamily="34" charset="0"/>
                <a:cs typeface="Times New Roman" panose="02020603050405020304" pitchFamily="18" charset="0"/>
              </a:rPr>
            </a:br>
            <a:r>
              <a:rPr lang="da-DK" sz="2000" i="1" dirty="0" err="1">
                <a:effectLst/>
                <a:latin typeface="inherit"/>
                <a:ea typeface="Calibri" panose="020F0502020204030204" pitchFamily="34" charset="0"/>
                <a:cs typeface="Times New Roman" panose="02020603050405020304" pitchFamily="18" charset="0"/>
              </a:rPr>
              <a:t>zinnober</a:t>
            </a:r>
            <a:r>
              <a:rPr lang="da-DK" sz="2000" i="1" dirty="0">
                <a:effectLst/>
                <a:latin typeface="inherit"/>
                <a:ea typeface="Calibri" panose="020F0502020204030204" pitchFamily="34" charset="0"/>
                <a:cs typeface="Times New Roman" panose="02020603050405020304" pitchFamily="18" charset="0"/>
              </a:rPr>
              <a:t>, okker, guld og fosforgule</a:t>
            </a:r>
            <a:br>
              <a:rPr lang="da-DK" sz="2000" i="1" dirty="0">
                <a:effectLst/>
                <a:latin typeface="inherit"/>
                <a:ea typeface="Calibri" panose="020F0502020204030204" pitchFamily="34" charset="0"/>
                <a:cs typeface="Times New Roman" panose="02020603050405020304" pitchFamily="18" charset="0"/>
              </a:rPr>
            </a:br>
            <a:r>
              <a:rPr lang="da-DK" sz="2000" i="1" dirty="0">
                <a:effectLst/>
                <a:latin typeface="inherit"/>
                <a:ea typeface="Calibri" panose="020F0502020204030204" pitchFamily="34" charset="0"/>
                <a:cs typeface="Times New Roman" panose="02020603050405020304" pitchFamily="18" charset="0"/>
              </a:rPr>
              <a:t>en sværm af kemisk grundstof løftet op.</a:t>
            </a:r>
            <a:br>
              <a:rPr lang="da-DK" sz="2000" i="1" dirty="0">
                <a:effectLst/>
                <a:latin typeface="inherit"/>
                <a:ea typeface="Calibri" panose="020F0502020204030204" pitchFamily="34" charset="0"/>
                <a:cs typeface="Times New Roman" panose="02020603050405020304" pitchFamily="18" charset="0"/>
              </a:rPr>
            </a:br>
            <a:br>
              <a:rPr lang="da-DK" sz="2000" i="1" dirty="0">
                <a:effectLst/>
                <a:latin typeface="inherit"/>
                <a:ea typeface="Calibri" panose="020F0502020204030204" pitchFamily="34" charset="0"/>
                <a:cs typeface="Times New Roman" panose="02020603050405020304" pitchFamily="18" charset="0"/>
              </a:rPr>
            </a:br>
            <a:r>
              <a:rPr lang="da-DK" sz="2000" dirty="0">
                <a:effectLst/>
                <a:latin typeface="var(--serif)"/>
                <a:ea typeface="Calibri" panose="020F0502020204030204" pitchFamily="34" charset="0"/>
                <a:cs typeface="Times New Roman" panose="02020603050405020304" pitchFamily="18" charset="0"/>
              </a:rPr>
              <a:t>Og det føler jeg på mange måder er os. Planetens sommerfugle.</a:t>
            </a:r>
            <a:br>
              <a:rPr lang="da-DK" sz="2000" dirty="0">
                <a:effectLst/>
                <a:latin typeface="var(--serif)"/>
                <a:ea typeface="Calibri" panose="020F0502020204030204" pitchFamily="34" charset="0"/>
                <a:cs typeface="Times New Roman" panose="02020603050405020304" pitchFamily="18" charset="0"/>
              </a:rPr>
            </a:br>
            <a:r>
              <a:rPr lang="da-DK" sz="2000" dirty="0">
                <a:effectLst/>
                <a:latin typeface="var(--serif)"/>
                <a:ea typeface="Calibri" panose="020F0502020204030204" pitchFamily="34" charset="0"/>
                <a:cs typeface="Times New Roman" panose="02020603050405020304" pitchFamily="18" charset="0"/>
              </a:rPr>
              <a:t>Det at blive student er lidt ligesom at klækkes fra puppen. At bryde fri af vores silkespundne kokoner. Men selv når sommerfuglen er krybet ud, er den blød og sårbar og har stadig krøllede vinger, som skal foldes ud. Den skal lige nå at sunde sig, før den kan flyve afsted”. </a:t>
            </a:r>
            <a:endParaRPr lang="da-DK"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da-DK" sz="2000" dirty="0"/>
          </a:p>
        </p:txBody>
      </p:sp>
    </p:spTree>
    <p:extLst>
      <p:ext uri="{BB962C8B-B14F-4D97-AF65-F5344CB8AC3E}">
        <p14:creationId xmlns:p14="http://schemas.microsoft.com/office/powerpoint/2010/main" val="494842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5F892E19-92E7-4BB2-8C3F-DBDFE8D9D3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grpSp>
          <p:nvGrpSpPr>
            <p:cNvPr id="11" name="Group 10">
              <a:extLst>
                <a:ext uri="{FF2B5EF4-FFF2-40B4-BE49-F238E27FC236}">
                  <a16:creationId xmlns:a16="http://schemas.microsoft.com/office/drawing/2014/main" id="{81E493D3-31D9-4B80-9798-EEA082E12A8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 y="-1"/>
              <a:ext cx="4572002" cy="6858002"/>
              <a:chOff x="-2" y="-1"/>
              <a:chExt cx="4572002" cy="6858002"/>
            </a:xfrm>
            <a:effectLst/>
          </p:grpSpPr>
          <p:sp>
            <p:nvSpPr>
              <p:cNvPr id="19" name="Freeform: Shape 18">
                <a:extLst>
                  <a:ext uri="{FF2B5EF4-FFF2-40B4-BE49-F238E27FC236}">
                    <a16:creationId xmlns:a16="http://schemas.microsoft.com/office/drawing/2014/main" id="{62E6AA4D-EC17-45B5-B621-DF0FD91FD4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D56F11D0-7966-41FE-AAB9-EC0C54F11F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bg1">
                  <a:alpha val="86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2" name="Group 11">
              <a:extLst>
                <a:ext uri="{FF2B5EF4-FFF2-40B4-BE49-F238E27FC236}">
                  <a16:creationId xmlns:a16="http://schemas.microsoft.com/office/drawing/2014/main" id="{CEDE579A-0A12-4A10-85D4-A8DA1663B89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3" name="Group 12">
                <a:extLst>
                  <a:ext uri="{FF2B5EF4-FFF2-40B4-BE49-F238E27FC236}">
                    <a16:creationId xmlns:a16="http://schemas.microsoft.com/office/drawing/2014/main" id="{15CA79E3-BA58-419A-8541-7498AC2633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7" name="Freeform: Shape 16">
                  <a:extLst>
                    <a:ext uri="{FF2B5EF4-FFF2-40B4-BE49-F238E27FC236}">
                      <a16:creationId xmlns:a16="http://schemas.microsoft.com/office/drawing/2014/main" id="{2348C622-BC44-4959-B64E-427015FD1F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F8841A98-AA1D-4F65-A368-EF31110B0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1" name="Group 13">
                <a:extLst>
                  <a:ext uri="{FF2B5EF4-FFF2-40B4-BE49-F238E27FC236}">
                    <a16:creationId xmlns:a16="http://schemas.microsoft.com/office/drawing/2014/main" id="{E6609F08-9B2C-4879-AC68-E3E537BED7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2">
                  <a:alphaModFix amt="57000"/>
                </a:blip>
                <a:tile tx="0" ty="0" sx="100000" sy="100000" flip="none" algn="tl"/>
              </a:blipFill>
              <a:effectLst/>
            </p:grpSpPr>
            <p:sp>
              <p:nvSpPr>
                <p:cNvPr id="22" name="Freeform: Shape 14">
                  <a:extLst>
                    <a:ext uri="{FF2B5EF4-FFF2-40B4-BE49-F238E27FC236}">
                      <a16:creationId xmlns:a16="http://schemas.microsoft.com/office/drawing/2014/main" id="{6910EFC9-D70D-42FD-BCCD-AB1F710BFD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83BEF371-1E22-4C4F-A62F-AC6B92CAE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2" name="Titel 1">
            <a:extLst>
              <a:ext uri="{FF2B5EF4-FFF2-40B4-BE49-F238E27FC236}">
                <a16:creationId xmlns:a16="http://schemas.microsoft.com/office/drawing/2014/main" id="{08BD992F-8152-7885-D7AE-13AD4B0E4A26}"/>
              </a:ext>
            </a:extLst>
          </p:cNvPr>
          <p:cNvSpPr>
            <a:spLocks noGrp="1"/>
          </p:cNvSpPr>
          <p:nvPr>
            <p:ph type="title"/>
          </p:nvPr>
        </p:nvSpPr>
        <p:spPr>
          <a:xfrm>
            <a:off x="827088" y="1641752"/>
            <a:ext cx="2655887" cy="3213277"/>
          </a:xfrm>
        </p:spPr>
        <p:txBody>
          <a:bodyPr anchor="t">
            <a:normAutofit/>
          </a:bodyPr>
          <a:lstStyle/>
          <a:p>
            <a:r>
              <a:rPr lang="da-DK" sz="4000" dirty="0"/>
              <a:t>Eksempel på analyse med fokus på STIL </a:t>
            </a:r>
          </a:p>
        </p:txBody>
      </p:sp>
      <p:sp>
        <p:nvSpPr>
          <p:cNvPr id="3" name="Pladsholder til indhold 2">
            <a:extLst>
              <a:ext uri="{FF2B5EF4-FFF2-40B4-BE49-F238E27FC236}">
                <a16:creationId xmlns:a16="http://schemas.microsoft.com/office/drawing/2014/main" id="{8EBBBC11-5C96-3E48-7A67-09CFE3007E55}"/>
              </a:ext>
            </a:extLst>
          </p:cNvPr>
          <p:cNvSpPr>
            <a:spLocks noGrp="1"/>
          </p:cNvSpPr>
          <p:nvPr>
            <p:ph idx="1"/>
          </p:nvPr>
        </p:nvSpPr>
        <p:spPr>
          <a:xfrm>
            <a:off x="5232401" y="604684"/>
            <a:ext cx="6542504" cy="5892369"/>
          </a:xfrm>
        </p:spPr>
        <p:txBody>
          <a:bodyPr>
            <a:normAutofit/>
          </a:bodyPr>
          <a:lstStyle/>
          <a:p>
            <a:pPr marL="0" indent="0">
              <a:buNone/>
            </a:pPr>
            <a:r>
              <a:rPr lang="da-DK" sz="1600" dirty="0">
                <a:solidFill>
                  <a:schemeClr val="tx1">
                    <a:alpha val="80000"/>
                  </a:schemeClr>
                </a:solidFill>
                <a:effectLst/>
                <a:ea typeface="Calibri" panose="020F0502020204030204" pitchFamily="34" charset="0"/>
                <a:cs typeface="Times New Roman" panose="02020603050405020304" pitchFamily="18" charset="0"/>
              </a:rPr>
              <a:t>Forskellige stilelementer, du kan undersøge, er bl.a. brug af figurer, personlige pronominer, eksempler og anekdoter, ord og vendinger, talesprog, slang eller formelt sprog eller ordklasser, sætningsopbygning og variation. Her skal du altså have hele værktøjskassen til sproglig analyse frem.</a:t>
            </a:r>
            <a:br>
              <a:rPr lang="da-DK" sz="1600" dirty="0">
                <a:solidFill>
                  <a:schemeClr val="tx1">
                    <a:alpha val="80000"/>
                  </a:schemeClr>
                </a:solidFill>
                <a:effectLst/>
                <a:ea typeface="Calibri" panose="020F0502020204030204" pitchFamily="34" charset="0"/>
                <a:cs typeface="Times New Roman" panose="02020603050405020304" pitchFamily="18" charset="0"/>
              </a:rPr>
            </a:br>
            <a:br>
              <a:rPr lang="da-DK" sz="1600" dirty="0">
                <a:solidFill>
                  <a:schemeClr val="tx1">
                    <a:alpha val="80000"/>
                  </a:schemeClr>
                </a:solidFill>
                <a:effectLst/>
                <a:ea typeface="Calibri" panose="020F0502020204030204" pitchFamily="34" charset="0"/>
                <a:cs typeface="Times New Roman" panose="02020603050405020304" pitchFamily="18" charset="0"/>
              </a:rPr>
            </a:br>
            <a:r>
              <a:rPr lang="da-DK" sz="1600" dirty="0">
                <a:solidFill>
                  <a:schemeClr val="tx1">
                    <a:alpha val="80000"/>
                  </a:schemeClr>
                </a:solidFill>
                <a:effectLst/>
                <a:ea typeface="Calibri" panose="020F0502020204030204" pitchFamily="34" charset="0"/>
                <a:cs typeface="Times New Roman" panose="02020603050405020304" pitchFamily="18" charset="0"/>
              </a:rPr>
              <a:t>Forestil dig, at du analyserer en tale, som du finder gammeldags, tør og kedelig. Du har altså fået et indtryk af tekstens stil og de stiltræk, den udgøres af. Men nu skal du forklare hvorfor ved at finde de konkrete stilelementer.</a:t>
            </a:r>
            <a:br>
              <a:rPr lang="da-DK" sz="1600" dirty="0">
                <a:solidFill>
                  <a:schemeClr val="tx1">
                    <a:alpha val="80000"/>
                  </a:schemeClr>
                </a:solidFill>
                <a:effectLst/>
                <a:ea typeface="Calibri" panose="020F0502020204030204" pitchFamily="34" charset="0"/>
                <a:cs typeface="Times New Roman" panose="02020603050405020304" pitchFamily="18" charset="0"/>
              </a:rPr>
            </a:br>
            <a:br>
              <a:rPr lang="da-DK" sz="1600" dirty="0">
                <a:solidFill>
                  <a:schemeClr val="tx1">
                    <a:alpha val="80000"/>
                  </a:schemeClr>
                </a:solidFill>
                <a:effectLst/>
                <a:ea typeface="Calibri" panose="020F0502020204030204" pitchFamily="34" charset="0"/>
                <a:cs typeface="Times New Roman" panose="02020603050405020304" pitchFamily="18" charset="0"/>
              </a:rPr>
            </a:br>
            <a:r>
              <a:rPr lang="da-DK" sz="1600" dirty="0">
                <a:solidFill>
                  <a:schemeClr val="tx1">
                    <a:alpha val="80000"/>
                  </a:schemeClr>
                </a:solidFill>
                <a:effectLst/>
                <a:ea typeface="Calibri" panose="020F0502020204030204" pitchFamily="34" charset="0"/>
                <a:cs typeface="Times New Roman" panose="02020603050405020304" pitchFamily="18" charset="0"/>
              </a:rPr>
              <a:t>Først leder du efter, om du har ret i, at teksten er “gammeldags</a:t>
            </a:r>
            <a:r>
              <a:rPr lang="da-DK" sz="1600" i="1" dirty="0">
                <a:solidFill>
                  <a:schemeClr val="tx1">
                    <a:alpha val="80000"/>
                  </a:schemeClr>
                </a:solidFill>
                <a:effectLst/>
                <a:ea typeface="Calibri" panose="020F0502020204030204" pitchFamily="34" charset="0"/>
                <a:cs typeface="Times New Roman" panose="02020603050405020304" pitchFamily="18" charset="0"/>
              </a:rPr>
              <a:t>”. </a:t>
            </a:r>
            <a:r>
              <a:rPr lang="da-DK" sz="1600" dirty="0">
                <a:solidFill>
                  <a:schemeClr val="tx1">
                    <a:alpha val="80000"/>
                  </a:schemeClr>
                </a:solidFill>
                <a:effectLst/>
                <a:ea typeface="Calibri" panose="020F0502020204030204" pitchFamily="34" charset="0"/>
                <a:cs typeface="Times New Roman" panose="02020603050405020304" pitchFamily="18" charset="0"/>
              </a:rPr>
              <a:t>Her finder du følgende stilelementer: Brug af ordene “edb”, “hvadbehager” og “at kimse ad”. Du vurderer, at disse enkelte elementer fylder tilstrækkeligt i teksten til at udgøre et stiltræk. </a:t>
            </a:r>
            <a:br>
              <a:rPr lang="da-DK" sz="1600" dirty="0">
                <a:solidFill>
                  <a:schemeClr val="tx1">
                    <a:alpha val="80000"/>
                  </a:schemeClr>
                </a:solidFill>
                <a:effectLst/>
                <a:ea typeface="Calibri" panose="020F0502020204030204" pitchFamily="34" charset="0"/>
                <a:cs typeface="Times New Roman" panose="02020603050405020304" pitchFamily="18" charset="0"/>
              </a:rPr>
            </a:br>
            <a:br>
              <a:rPr lang="da-DK" sz="1600" dirty="0">
                <a:solidFill>
                  <a:schemeClr val="tx1">
                    <a:alpha val="80000"/>
                  </a:schemeClr>
                </a:solidFill>
                <a:effectLst/>
                <a:ea typeface="Calibri" panose="020F0502020204030204" pitchFamily="34" charset="0"/>
                <a:cs typeface="Times New Roman" panose="02020603050405020304" pitchFamily="18" charset="0"/>
              </a:rPr>
            </a:br>
            <a:r>
              <a:rPr lang="da-DK" sz="1600" dirty="0">
                <a:solidFill>
                  <a:schemeClr val="tx1">
                    <a:alpha val="80000"/>
                  </a:schemeClr>
                </a:solidFill>
                <a:effectLst/>
                <a:ea typeface="Calibri" panose="020F0502020204030204" pitchFamily="34" charset="0"/>
                <a:cs typeface="Times New Roman" panose="02020603050405020304" pitchFamily="18" charset="0"/>
              </a:rPr>
              <a:t>Så leder du efter stilelementer, der kan bevise stiltrækket “tør”: Her finder du, at teksten ganske rigtigt har rigtig mange verbalsubstantiveringer: “aktivering”, “søgning”,” videresendelse” m.fl., og at den har meget få aktive verber.  </a:t>
            </a:r>
            <a:br>
              <a:rPr lang="da-DK" sz="1600" dirty="0">
                <a:solidFill>
                  <a:schemeClr val="tx1">
                    <a:alpha val="80000"/>
                  </a:schemeClr>
                </a:solidFill>
                <a:effectLst/>
                <a:ea typeface="Calibri" panose="020F0502020204030204" pitchFamily="34" charset="0"/>
                <a:cs typeface="Times New Roman" panose="02020603050405020304" pitchFamily="18" charset="0"/>
              </a:rPr>
            </a:br>
            <a:br>
              <a:rPr lang="da-DK" sz="1600" dirty="0">
                <a:solidFill>
                  <a:schemeClr val="tx1">
                    <a:alpha val="80000"/>
                  </a:schemeClr>
                </a:solidFill>
                <a:effectLst/>
                <a:ea typeface="Calibri" panose="020F0502020204030204" pitchFamily="34" charset="0"/>
                <a:cs typeface="Times New Roman" panose="02020603050405020304" pitchFamily="18" charset="0"/>
              </a:rPr>
            </a:br>
            <a:r>
              <a:rPr lang="da-DK" sz="1600" dirty="0">
                <a:solidFill>
                  <a:schemeClr val="tx1">
                    <a:alpha val="80000"/>
                  </a:schemeClr>
                </a:solidFill>
                <a:effectLst/>
                <a:ea typeface="Calibri" panose="020F0502020204030204" pitchFamily="34" charset="0"/>
                <a:cs typeface="Times New Roman" panose="02020603050405020304" pitchFamily="18" charset="0"/>
              </a:rPr>
              <a:t>Til sidst kigger du på på stiltrækket “kedelig”: Her kan du pege på, at teksten ikke har et eneste eksempel eller anekdote eller brug af stilfigurer. Derudover er alle sætninger bygget op på samme måde: helsætning + ledsætning, så teksten bliver monoton at læse.</a:t>
            </a:r>
            <a:br>
              <a:rPr lang="da-DK" sz="1600" dirty="0">
                <a:solidFill>
                  <a:schemeClr val="tx1">
                    <a:alpha val="80000"/>
                  </a:schemeClr>
                </a:solidFill>
                <a:effectLst/>
                <a:ea typeface="Calibri" panose="020F0502020204030204" pitchFamily="34" charset="0"/>
                <a:cs typeface="Times New Roman" panose="02020603050405020304" pitchFamily="18" charset="0"/>
              </a:rPr>
            </a:br>
            <a:br>
              <a:rPr lang="da-DK" sz="1600" dirty="0">
                <a:solidFill>
                  <a:schemeClr val="tx1">
                    <a:alpha val="80000"/>
                  </a:schemeClr>
                </a:solidFill>
                <a:effectLst/>
                <a:ea typeface="Calibri" panose="020F0502020204030204" pitchFamily="34" charset="0"/>
                <a:cs typeface="Times New Roman" panose="02020603050405020304" pitchFamily="18" charset="0"/>
              </a:rPr>
            </a:br>
            <a:r>
              <a:rPr lang="da-DK" sz="1600" dirty="0">
                <a:solidFill>
                  <a:schemeClr val="tx1">
                    <a:alpha val="80000"/>
                  </a:schemeClr>
                </a:solidFill>
                <a:effectLst/>
                <a:ea typeface="Calibri" panose="020F0502020204030204" pitchFamily="34" charset="0"/>
                <a:cs typeface="Times New Roman" panose="02020603050405020304" pitchFamily="18" charset="0"/>
              </a:rPr>
              <a:t>Nu kan du bevise, at dit førstehåndsindtryk af talen var rigtigt</a:t>
            </a:r>
          </a:p>
          <a:p>
            <a:pPr marL="0" indent="0">
              <a:buNone/>
            </a:pPr>
            <a:endParaRPr lang="da-DK" sz="1600" dirty="0">
              <a:solidFill>
                <a:schemeClr val="tx1">
                  <a:alpha val="80000"/>
                </a:schemeClr>
              </a:solidFill>
            </a:endParaRPr>
          </a:p>
        </p:txBody>
      </p:sp>
    </p:spTree>
    <p:extLst>
      <p:ext uri="{BB962C8B-B14F-4D97-AF65-F5344CB8AC3E}">
        <p14:creationId xmlns:p14="http://schemas.microsoft.com/office/powerpoint/2010/main" val="771242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8" name="Rectangle 2054">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ectangle 2056">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0C1252C-E6DB-0161-4FDA-8FA3B9F4B4CF}"/>
              </a:ext>
            </a:extLst>
          </p:cNvPr>
          <p:cNvSpPr>
            <a:spLocks noGrp="1"/>
          </p:cNvSpPr>
          <p:nvPr>
            <p:ph type="title"/>
          </p:nvPr>
        </p:nvSpPr>
        <p:spPr>
          <a:xfrm>
            <a:off x="1137035" y="609600"/>
            <a:ext cx="3595678" cy="1330839"/>
          </a:xfrm>
        </p:spPr>
        <p:txBody>
          <a:bodyPr>
            <a:normAutofit/>
          </a:bodyPr>
          <a:lstStyle/>
          <a:p>
            <a:r>
              <a:rPr lang="da-DK" dirty="0"/>
              <a:t>Retoriske figurer</a:t>
            </a:r>
          </a:p>
        </p:txBody>
      </p:sp>
      <p:sp>
        <p:nvSpPr>
          <p:cNvPr id="3" name="Pladsholder til indhold 2">
            <a:extLst>
              <a:ext uri="{FF2B5EF4-FFF2-40B4-BE49-F238E27FC236}">
                <a16:creationId xmlns:a16="http://schemas.microsoft.com/office/drawing/2014/main" id="{00F4CA98-1DE2-4808-387B-D6F874DBDB98}"/>
              </a:ext>
            </a:extLst>
          </p:cNvPr>
          <p:cNvSpPr>
            <a:spLocks noGrp="1"/>
          </p:cNvSpPr>
          <p:nvPr>
            <p:ph idx="1"/>
          </p:nvPr>
        </p:nvSpPr>
        <p:spPr>
          <a:xfrm>
            <a:off x="1137034" y="2194102"/>
            <a:ext cx="3158741" cy="3908586"/>
          </a:xfrm>
        </p:spPr>
        <p:txBody>
          <a:bodyPr>
            <a:normAutofit/>
          </a:bodyPr>
          <a:lstStyle/>
          <a:p>
            <a:pPr marL="0" indent="0">
              <a:spcBef>
                <a:spcPts val="240"/>
              </a:spcBef>
              <a:spcAft>
                <a:spcPts val="1440"/>
              </a:spcAft>
              <a:buNone/>
            </a:pPr>
            <a:r>
              <a:rPr lang="da-DK" sz="1700" kern="1800" dirty="0">
                <a:ea typeface="Times New Roman" panose="02020603050405020304" pitchFamily="18" charset="0"/>
                <a:cs typeface="Times New Roman" panose="02020603050405020304" pitchFamily="18" charset="0"/>
              </a:rPr>
              <a:t>Gennemgå med din sidemand listen over de retoriske figurer her:</a:t>
            </a:r>
          </a:p>
          <a:p>
            <a:pPr marL="0" indent="0">
              <a:spcBef>
                <a:spcPts val="240"/>
              </a:spcBef>
              <a:spcAft>
                <a:spcPts val="1440"/>
              </a:spcAft>
              <a:buNone/>
            </a:pPr>
            <a:r>
              <a:rPr lang="da-DK" sz="1700" b="1" u="sng" kern="1800" dirty="0">
                <a:effectLst/>
                <a:ea typeface="Times New Roman" panose="02020603050405020304" pitchFamily="18" charset="0"/>
                <a:cs typeface="Times New Roman" panose="02020603050405020304" pitchFamily="18" charset="0"/>
                <a:hlinkClick r:id="rId2"/>
              </a:rPr>
              <a:t>https://www.dansketaler.dk/undervisning/retoriske-figurer</a:t>
            </a:r>
            <a:r>
              <a:rPr lang="da-DK" sz="1700" b="1" kern="1800" dirty="0">
                <a:effectLst/>
                <a:ea typeface="Times New Roman" panose="02020603050405020304" pitchFamily="18" charset="0"/>
                <a:cs typeface="Times New Roman" panose="02020603050405020304" pitchFamily="18" charset="0"/>
              </a:rPr>
              <a:t> </a:t>
            </a:r>
          </a:p>
          <a:p>
            <a:pPr marL="0" indent="0">
              <a:spcBef>
                <a:spcPts val="240"/>
              </a:spcBef>
              <a:spcAft>
                <a:spcPts val="1440"/>
              </a:spcAft>
              <a:buNone/>
            </a:pPr>
            <a:endParaRPr lang="da-DK" sz="1700" b="1" kern="1800" dirty="0">
              <a:ea typeface="Calibri" panose="020F0502020204030204" pitchFamily="34" charset="0"/>
              <a:cs typeface="Times New Roman" panose="02020603050405020304" pitchFamily="18" charset="0"/>
            </a:endParaRPr>
          </a:p>
          <a:p>
            <a:pPr marL="0" indent="0">
              <a:spcBef>
                <a:spcPts val="240"/>
              </a:spcBef>
              <a:spcAft>
                <a:spcPts val="1440"/>
              </a:spcAft>
              <a:buNone/>
            </a:pPr>
            <a:endParaRPr lang="da-DK" sz="1700" b="1" kern="1800" dirty="0">
              <a:effectLst/>
              <a:ea typeface="Calibri" panose="020F0502020204030204" pitchFamily="34" charset="0"/>
              <a:cs typeface="Times New Roman" panose="02020603050405020304" pitchFamily="18" charset="0"/>
            </a:endParaRPr>
          </a:p>
          <a:p>
            <a:pPr marL="0" indent="0">
              <a:spcBef>
                <a:spcPts val="240"/>
              </a:spcBef>
              <a:spcAft>
                <a:spcPts val="1440"/>
              </a:spcAft>
              <a:buNone/>
            </a:pPr>
            <a:r>
              <a:rPr lang="da-DK" sz="1700" kern="1800" dirty="0">
                <a:ea typeface="Calibri" panose="020F0502020204030204" pitchFamily="34" charset="0"/>
                <a:cs typeface="Times New Roman" panose="02020603050405020304" pitchFamily="18" charset="0"/>
              </a:rPr>
              <a:t>Tag derefter quizzen:</a:t>
            </a:r>
          </a:p>
          <a:p>
            <a:pPr marL="0" indent="0">
              <a:spcBef>
                <a:spcPts val="240"/>
              </a:spcBef>
              <a:spcAft>
                <a:spcPts val="1440"/>
              </a:spcAft>
              <a:buNone/>
            </a:pPr>
            <a:r>
              <a:rPr lang="da-DK" sz="1700" dirty="0">
                <a:effectLst/>
                <a:ea typeface="Calibri" panose="020F0502020204030204" pitchFamily="34" charset="0"/>
                <a:cs typeface="Times New Roman" panose="02020603050405020304" pitchFamily="18" charset="0"/>
                <a:hlinkClick r:id="rId3"/>
              </a:rPr>
              <a:t>https://www.dansketaler.dk/undervisning/stilanalyse/retoriske-figurer</a:t>
            </a:r>
            <a:r>
              <a:rPr lang="da-DK" sz="1700" kern="1800" dirty="0">
                <a:effectLst/>
                <a:ea typeface="Calibri" panose="020F0502020204030204" pitchFamily="34" charset="0"/>
                <a:cs typeface="Times New Roman" panose="02020603050405020304" pitchFamily="18" charset="0"/>
              </a:rPr>
              <a:t> </a:t>
            </a:r>
            <a:endParaRPr lang="da-DK" sz="1700" dirty="0">
              <a:effectLst/>
              <a:ea typeface="Calibri" panose="020F0502020204030204" pitchFamily="34" charset="0"/>
              <a:cs typeface="Times New Roman" panose="02020603050405020304" pitchFamily="18" charset="0"/>
            </a:endParaRPr>
          </a:p>
          <a:p>
            <a:endParaRPr lang="da-DK" sz="1700" dirty="0"/>
          </a:p>
        </p:txBody>
      </p:sp>
      <p:pic>
        <p:nvPicPr>
          <p:cNvPr id="2050" name="Picture 2" descr="retoriske figurer | Ordene og mig">
            <a:extLst>
              <a:ext uri="{FF2B5EF4-FFF2-40B4-BE49-F238E27FC236}">
                <a16:creationId xmlns:a16="http://schemas.microsoft.com/office/drawing/2014/main" id="{84CDF77D-8902-6F88-BA09-0594B74371D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781"/>
          <a:stretch/>
        </p:blipFill>
        <p:spPr bwMode="auto">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3738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0" name="Rectangle 308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8" name="Picture 6">
            <a:extLst>
              <a:ext uri="{FF2B5EF4-FFF2-40B4-BE49-F238E27FC236}">
                <a16:creationId xmlns:a16="http://schemas.microsoft.com/office/drawing/2014/main" id="{CAFCFB22-57CF-8C32-3A21-40861D4016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416" b="-1"/>
          <a:stretch/>
        </p:blipFill>
        <p:spPr bwMode="auto">
          <a:xfrm>
            <a:off x="-3047" y="15887"/>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3092" name="Rectangle 309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276E9E7E-BEB3-8A8D-FDCB-D1B636C83E73}"/>
              </a:ext>
            </a:extLst>
          </p:cNvPr>
          <p:cNvSpPr>
            <a:spLocks noGrp="1"/>
          </p:cNvSpPr>
          <p:nvPr>
            <p:ph type="title"/>
          </p:nvPr>
        </p:nvSpPr>
        <p:spPr>
          <a:xfrm>
            <a:off x="8140700" y="1513207"/>
            <a:ext cx="3213099" cy="1899912"/>
          </a:xfrm>
        </p:spPr>
        <p:txBody>
          <a:bodyPr>
            <a:normAutofit fontScale="90000"/>
          </a:bodyPr>
          <a:lstStyle/>
          <a:p>
            <a:r>
              <a:rPr lang="da-DK" sz="4000" b="1" dirty="0">
                <a:ea typeface="Times New Roman" panose="02020603050405020304" pitchFamily="18" charset="0"/>
              </a:rPr>
              <a:t>Sofie Lindes tale ved Zulu Comedy Galla 2020</a:t>
            </a:r>
            <a:endParaRPr lang="da-DK" sz="4000" dirty="0"/>
          </a:p>
        </p:txBody>
      </p:sp>
      <p:sp>
        <p:nvSpPr>
          <p:cNvPr id="3" name="Pladsholder til indhold 2">
            <a:extLst>
              <a:ext uri="{FF2B5EF4-FFF2-40B4-BE49-F238E27FC236}">
                <a16:creationId xmlns:a16="http://schemas.microsoft.com/office/drawing/2014/main" id="{38D6DC37-A1F6-AA28-DE27-D1A76BDA1CBE}"/>
              </a:ext>
            </a:extLst>
          </p:cNvPr>
          <p:cNvSpPr>
            <a:spLocks noGrp="1"/>
          </p:cNvSpPr>
          <p:nvPr>
            <p:ph idx="1"/>
          </p:nvPr>
        </p:nvSpPr>
        <p:spPr>
          <a:xfrm>
            <a:off x="8140700" y="4031946"/>
            <a:ext cx="2882899" cy="1899913"/>
          </a:xfrm>
        </p:spPr>
        <p:txBody>
          <a:bodyPr>
            <a:normAutofit/>
          </a:bodyPr>
          <a:lstStyle/>
          <a:p>
            <a:pPr marL="0" indent="0">
              <a:buNone/>
            </a:pPr>
            <a:r>
              <a:rPr lang="da-DK" sz="2000" dirty="0"/>
              <a:t>Se talen her:</a:t>
            </a:r>
          </a:p>
          <a:p>
            <a:pPr marL="0" indent="0">
              <a:buNone/>
            </a:pPr>
            <a:r>
              <a:rPr lang="da-DK" sz="2000" u="sng" dirty="0">
                <a:effectLst/>
                <a:latin typeface="Times New Roman" panose="02020603050405020304" pitchFamily="18" charset="0"/>
                <a:ea typeface="Times New Roman" panose="02020603050405020304" pitchFamily="18" charset="0"/>
                <a:hlinkClick r:id="rId3"/>
              </a:rPr>
              <a:t>https://nyheder.tv2.dk/video/SGhpODJEUUxLZzkzeHNZV0N3b2NkYVJGVGZ1VkhYdlE</a:t>
            </a:r>
            <a:endParaRPr lang="da-DK" sz="2000" u="sng" dirty="0">
              <a:effectLst/>
              <a:latin typeface="Times New Roman" panose="02020603050405020304" pitchFamily="18" charset="0"/>
              <a:ea typeface="Times New Roman" panose="02020603050405020304" pitchFamily="18" charset="0"/>
            </a:endParaRPr>
          </a:p>
          <a:p>
            <a:pPr marL="0" indent="0">
              <a:buNone/>
            </a:pPr>
            <a:endParaRPr lang="da-DK" sz="2000" u="sng" dirty="0">
              <a:latin typeface="Times New Roman" panose="02020603050405020304" pitchFamily="18" charset="0"/>
            </a:endParaRPr>
          </a:p>
          <a:p>
            <a:pPr marL="0" indent="0">
              <a:buNone/>
            </a:pPr>
            <a:endParaRPr lang="da-DK" sz="2000" dirty="0"/>
          </a:p>
        </p:txBody>
      </p:sp>
    </p:spTree>
    <p:extLst>
      <p:ext uri="{BB962C8B-B14F-4D97-AF65-F5344CB8AC3E}">
        <p14:creationId xmlns:p14="http://schemas.microsoft.com/office/powerpoint/2010/main" val="36443684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4105" name="Rectangle 4104">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72D521C-0DEC-345A-FFE4-9DD2FF20A05D}"/>
              </a:ext>
            </a:extLst>
          </p:cNvPr>
          <p:cNvSpPr>
            <a:spLocks noGrp="1"/>
          </p:cNvSpPr>
          <p:nvPr>
            <p:ph type="title"/>
          </p:nvPr>
        </p:nvSpPr>
        <p:spPr>
          <a:xfrm>
            <a:off x="761803" y="350196"/>
            <a:ext cx="4646904" cy="1624520"/>
          </a:xfrm>
        </p:spPr>
        <p:txBody>
          <a:bodyPr anchor="ctr">
            <a:normAutofit/>
          </a:bodyPr>
          <a:lstStyle/>
          <a:p>
            <a:r>
              <a:rPr lang="da-DK" sz="4000" b="1">
                <a:effectLst/>
                <a:ea typeface="Times New Roman" panose="02020603050405020304" pitchFamily="18" charset="0"/>
              </a:rPr>
              <a:t>Analyse af Sofie Lindes tale</a:t>
            </a:r>
            <a:endParaRPr lang="da-DK" sz="4000"/>
          </a:p>
        </p:txBody>
      </p:sp>
      <p:sp>
        <p:nvSpPr>
          <p:cNvPr id="3" name="Pladsholder til indhold 2">
            <a:extLst>
              <a:ext uri="{FF2B5EF4-FFF2-40B4-BE49-F238E27FC236}">
                <a16:creationId xmlns:a16="http://schemas.microsoft.com/office/drawing/2014/main" id="{BB319C58-E8C9-D74D-A832-A6D817F545E0}"/>
              </a:ext>
            </a:extLst>
          </p:cNvPr>
          <p:cNvSpPr>
            <a:spLocks noGrp="1"/>
          </p:cNvSpPr>
          <p:nvPr>
            <p:ph idx="1"/>
          </p:nvPr>
        </p:nvSpPr>
        <p:spPr>
          <a:xfrm>
            <a:off x="761802" y="2743200"/>
            <a:ext cx="4646905" cy="3613149"/>
          </a:xfrm>
        </p:spPr>
        <p:txBody>
          <a:bodyPr anchor="ctr">
            <a:normAutofit lnSpcReduction="10000"/>
          </a:bodyPr>
          <a:lstStyle/>
          <a:p>
            <a:pPr marL="0" indent="0">
              <a:buNone/>
            </a:pPr>
            <a:r>
              <a:rPr lang="da-DK" sz="2000" dirty="0">
                <a:effectLst/>
                <a:ea typeface="Times New Roman" panose="02020603050405020304" pitchFamily="18" charset="0"/>
              </a:rPr>
              <a:t>I skal nu lave en analyse og fortolkning af Sofie Lindes tale</a:t>
            </a:r>
            <a:r>
              <a:rPr lang="da-DK" sz="2000" b="1" dirty="0">
                <a:effectLst/>
                <a:ea typeface="Times New Roman" panose="02020603050405020304" pitchFamily="18" charset="0"/>
              </a:rPr>
              <a:t> v</a:t>
            </a:r>
            <a:r>
              <a:rPr lang="da-DK" sz="2000" dirty="0">
                <a:effectLst/>
                <a:ea typeface="Times New Roman" panose="02020603050405020304" pitchFamily="18" charset="0"/>
              </a:rPr>
              <a:t>ed Zulu Comedy Galla d. 26. august 2020 med særlig fokus på talerens ønske om bringe en sandhed frem i lyset. </a:t>
            </a:r>
          </a:p>
          <a:p>
            <a:pPr marL="0" indent="0">
              <a:buNone/>
            </a:pPr>
            <a:r>
              <a:rPr lang="da-DK" sz="2000" dirty="0">
                <a:effectLst/>
                <a:ea typeface="Times New Roman" panose="02020603050405020304" pitchFamily="18" charset="0"/>
              </a:rPr>
              <a:t>Brug i ”Håndbog til dansk” afsnittet om retorisk analyse (under analysevejledninger). </a:t>
            </a:r>
            <a:r>
              <a:rPr lang="da-DK" sz="2000" dirty="0">
                <a:ea typeface="Times New Roman" panose="02020603050405020304" pitchFamily="18" charset="0"/>
              </a:rPr>
              <a:t>Svar desuden på spørgsmålene på udleverede arbejdsark.</a:t>
            </a:r>
          </a:p>
          <a:p>
            <a:pPr marL="0" indent="0">
              <a:buNone/>
            </a:pPr>
            <a:r>
              <a:rPr lang="da-DK" sz="2000" dirty="0">
                <a:ea typeface="Times New Roman" panose="02020603050405020304" pitchFamily="18" charset="0"/>
              </a:rPr>
              <a:t>Bemærk, at a</a:t>
            </a:r>
            <a:r>
              <a:rPr lang="da-DK" sz="2000" dirty="0">
                <a:effectLst/>
                <a:ea typeface="Times New Roman" panose="02020603050405020304" pitchFamily="18" charset="0"/>
              </a:rPr>
              <a:t>nalysen skal bruges til en skriftlig aflevering, I skal arbejde med på fredag.</a:t>
            </a:r>
          </a:p>
          <a:p>
            <a:pPr marL="0" indent="0">
              <a:buNone/>
            </a:pPr>
            <a:endParaRPr lang="da-DK" sz="2000" dirty="0">
              <a:effectLst/>
              <a:ea typeface="Times New Roman" panose="02020603050405020304" pitchFamily="18" charset="0"/>
            </a:endParaRPr>
          </a:p>
          <a:p>
            <a:pPr marL="0" indent="0">
              <a:buNone/>
            </a:pPr>
            <a:endParaRPr lang="da-DK" sz="2000" dirty="0"/>
          </a:p>
        </p:txBody>
      </p:sp>
      <p:pic>
        <p:nvPicPr>
          <p:cNvPr id="4098" name="Picture 2" descr="Sofie Linde: TV 2 ville ikke engang give mig halvdelen af Blachmans løn -  politiken.dk">
            <a:extLst>
              <a:ext uri="{FF2B5EF4-FFF2-40B4-BE49-F238E27FC236}">
                <a16:creationId xmlns:a16="http://schemas.microsoft.com/office/drawing/2014/main" id="{8E4F7F99-06FA-8976-D548-C92EE3B031F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722" r="21222"/>
          <a:stretch/>
        </p:blipFill>
        <p:spPr bwMode="auto">
          <a:xfrm>
            <a:off x="6096000" y="1"/>
            <a:ext cx="61028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6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679" name="Rectangle 28678">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6" name="Rectangle 2">
            <a:extLst>
              <a:ext uri="{FF2B5EF4-FFF2-40B4-BE49-F238E27FC236}">
                <a16:creationId xmlns:a16="http://schemas.microsoft.com/office/drawing/2014/main" id="{FFE02061-231E-ED46-A1D0-0220594A3626}"/>
              </a:ext>
            </a:extLst>
          </p:cNvPr>
          <p:cNvSpPr>
            <a:spLocks noGrp="1" noChangeArrowheads="1"/>
          </p:cNvSpPr>
          <p:nvPr>
            <p:ph type="title"/>
          </p:nvPr>
        </p:nvSpPr>
        <p:spPr>
          <a:xfrm>
            <a:off x="971368" y="371719"/>
            <a:ext cx="6125964" cy="1906863"/>
          </a:xfrm>
        </p:spPr>
        <p:txBody>
          <a:bodyPr anchor="b">
            <a:normAutofit/>
          </a:bodyPr>
          <a:lstStyle/>
          <a:p>
            <a:pPr>
              <a:defRPr/>
            </a:pPr>
            <a:r>
              <a:rPr lang="da-DK" dirty="0"/>
              <a:t>Talegenrerne</a:t>
            </a:r>
          </a:p>
        </p:txBody>
      </p:sp>
      <p:sp>
        <p:nvSpPr>
          <p:cNvPr id="28674" name="Rectangle 3">
            <a:extLst>
              <a:ext uri="{FF2B5EF4-FFF2-40B4-BE49-F238E27FC236}">
                <a16:creationId xmlns:a16="http://schemas.microsoft.com/office/drawing/2014/main" id="{0EA756B6-53DC-4014-7489-82648D30D1E1}"/>
              </a:ext>
            </a:extLst>
          </p:cNvPr>
          <p:cNvSpPr>
            <a:spLocks noGrp="1"/>
          </p:cNvSpPr>
          <p:nvPr>
            <p:ph idx="1"/>
          </p:nvPr>
        </p:nvSpPr>
        <p:spPr>
          <a:xfrm>
            <a:off x="971368" y="2711395"/>
            <a:ext cx="4114801" cy="3465568"/>
          </a:xfrm>
        </p:spPr>
        <p:txBody>
          <a:bodyPr>
            <a:normAutofit/>
          </a:bodyPr>
          <a:lstStyle/>
          <a:p>
            <a:pPr eaLnBrk="1" hangingPunct="1">
              <a:buFontTx/>
              <a:buNone/>
            </a:pPr>
            <a:endParaRPr lang="da-DK" altLang="da-DK" sz="1300" b="1"/>
          </a:p>
          <a:p>
            <a:r>
              <a:rPr lang="da-DK" altLang="da-DK" sz="1300" b="1"/>
              <a:t>Den juridiske tale</a:t>
            </a:r>
            <a:r>
              <a:rPr lang="da-DK" altLang="da-DK" sz="1300"/>
              <a:t>: omhandler fortiden. B</a:t>
            </a:r>
            <a:r>
              <a:rPr lang="da-DK" sz="1300" b="0" i="0">
                <a:effectLst/>
                <a:latin typeface="Publico text"/>
              </a:rPr>
              <a:t>ruges i retsinstanser til at afgøre anklager om skyld eller uskyld vedrørende fortidige handlinger. Målet er at dømme om ret og retfærdighed,</a:t>
            </a:r>
            <a:endParaRPr lang="da-DK" altLang="da-DK" sz="1300"/>
          </a:p>
          <a:p>
            <a:pPr eaLnBrk="1" hangingPunct="1"/>
            <a:endParaRPr lang="da-DK" altLang="da-DK" sz="1300"/>
          </a:p>
          <a:p>
            <a:r>
              <a:rPr lang="da-DK" altLang="da-DK" sz="1300" b="1"/>
              <a:t>Lejlighedstalen</a:t>
            </a:r>
            <a:r>
              <a:rPr lang="da-DK" altLang="da-DK" sz="1300"/>
              <a:t>: omhandler nutiden. </a:t>
            </a:r>
            <a:r>
              <a:rPr lang="da-DK" altLang="da-DK" sz="1300">
                <a:latin typeface="Publico text"/>
              </a:rPr>
              <a:t>B</a:t>
            </a:r>
            <a:r>
              <a:rPr lang="da-DK" sz="1300" b="0" i="0">
                <a:effectLst/>
                <a:latin typeface="Publico text"/>
              </a:rPr>
              <a:t>ruges til at lovprise eller nedgøre en person i nutiden (oftest det første). Målet er at fremhæve nogle fælles værdier.</a:t>
            </a:r>
            <a:endParaRPr lang="da-DK" altLang="da-DK" sz="1300"/>
          </a:p>
          <a:p>
            <a:pPr eaLnBrk="1" hangingPunct="1"/>
            <a:endParaRPr lang="da-DK" altLang="da-DK" sz="1300"/>
          </a:p>
          <a:p>
            <a:r>
              <a:rPr lang="da-DK" altLang="da-DK" sz="1300" b="1"/>
              <a:t>Den politiske tale</a:t>
            </a:r>
            <a:r>
              <a:rPr lang="da-DK" altLang="da-DK" sz="1300"/>
              <a:t>: omhandler fremtiden. </a:t>
            </a:r>
            <a:r>
              <a:rPr lang="da-DK" altLang="da-DK" sz="1300">
                <a:latin typeface="Publico text"/>
              </a:rPr>
              <a:t>B</a:t>
            </a:r>
            <a:r>
              <a:rPr lang="da-DK" sz="1300" b="0" i="0">
                <a:effectLst/>
                <a:latin typeface="Publico text"/>
              </a:rPr>
              <a:t>ruges især i politiske forsamlinger til at fremføre forslag vedrørende fremtiden (økonomi, krig, fred og lovgivning). Målet er at påvirke tilhørernes holdninger, så de kan træffe en gavnlig beslutning.</a:t>
            </a:r>
            <a:endParaRPr lang="da-DK" altLang="da-DK" sz="1300"/>
          </a:p>
        </p:txBody>
      </p:sp>
      <p:pic>
        <p:nvPicPr>
          <p:cNvPr id="2054" name="Picture 6" descr="Greta Thunberg und 7 weitere junge AktivistInnen, die uns zeigen, was wir  jetzt gegen die Klimakrise tun müssen | Vogue Germany">
            <a:extLst>
              <a:ext uri="{FF2B5EF4-FFF2-40B4-BE49-F238E27FC236}">
                <a16:creationId xmlns:a16="http://schemas.microsoft.com/office/drawing/2014/main" id="{3A7B1FF8-D722-0B6D-D36F-8D65B7F690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43426"/>
          <a:stretch/>
        </p:blipFill>
        <p:spPr bwMode="auto">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46E80E01-F74A-B855-E592-3D0314CA47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669" r="8175" b="3"/>
          <a:stretch/>
        </p:blipFill>
        <p:spPr bwMode="auto">
          <a:xfrm>
            <a:off x="5398276"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a:noFill/>
          <a:extLst>
            <a:ext uri="{909E8E84-426E-40DD-AFC4-6F175D3DCCD1}">
              <a14:hiddenFill xmlns:a14="http://schemas.microsoft.com/office/drawing/2010/main">
                <a:solidFill>
                  <a:srgbClr val="FFFFFF"/>
                </a:solidFill>
              </a14:hiddenFill>
            </a:ext>
          </a:extLst>
        </p:spPr>
      </p:pic>
      <p:pic>
        <p:nvPicPr>
          <p:cNvPr id="2056" name="Picture 8" descr="en) Mors tale til konfirmanden … | Fili min Fili | MEYERMOR">
            <a:extLst>
              <a:ext uri="{FF2B5EF4-FFF2-40B4-BE49-F238E27FC236}">
                <a16:creationId xmlns:a16="http://schemas.microsoft.com/office/drawing/2014/main" id="{D3C92265-474A-9441-7201-56374FCFA8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2263" b="1"/>
          <a:stretch/>
        </p:blipFill>
        <p:spPr bwMode="auto">
          <a:xfrm>
            <a:off x="7621024" y="-5"/>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703" name="Rectangle 29702">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05" name="Rectangle 29704">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70" name="Rectangle 2">
            <a:extLst>
              <a:ext uri="{FF2B5EF4-FFF2-40B4-BE49-F238E27FC236}">
                <a16:creationId xmlns:a16="http://schemas.microsoft.com/office/drawing/2014/main" id="{42A207E9-A19B-3A4F-BF98-D7CE900DD3D8}"/>
              </a:ext>
            </a:extLst>
          </p:cNvPr>
          <p:cNvSpPr>
            <a:spLocks noGrp="1" noChangeArrowheads="1"/>
          </p:cNvSpPr>
          <p:nvPr>
            <p:ph type="title"/>
          </p:nvPr>
        </p:nvSpPr>
        <p:spPr>
          <a:xfrm>
            <a:off x="1188069" y="381935"/>
            <a:ext cx="4008583" cy="5974414"/>
          </a:xfrm>
        </p:spPr>
        <p:txBody>
          <a:bodyPr anchor="ctr">
            <a:normAutofit/>
          </a:bodyPr>
          <a:lstStyle/>
          <a:p>
            <a:pPr>
              <a:defRPr/>
            </a:pPr>
            <a:r>
              <a:rPr lang="en-US">
                <a:solidFill>
                  <a:srgbClr val="FFFFFF"/>
                </a:solidFill>
              </a:rPr>
              <a:t>Appelformerne</a:t>
            </a:r>
          </a:p>
        </p:txBody>
      </p:sp>
      <p:grpSp>
        <p:nvGrpSpPr>
          <p:cNvPr id="29707" name="Group 29706">
            <a:extLst>
              <a:ext uri="{FF2B5EF4-FFF2-40B4-BE49-F238E27FC236}">
                <a16:creationId xmlns:a16="http://schemas.microsoft.com/office/drawing/2014/main" id="{0474DF76-993E-44DE-AFB0-C416182ACE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892" y="554152"/>
            <a:ext cx="574177" cy="1075866"/>
            <a:chOff x="613892" y="554152"/>
            <a:chExt cx="574177" cy="1075866"/>
          </a:xfrm>
          <a:solidFill>
            <a:srgbClr val="FFFFFF"/>
          </a:solidFill>
        </p:grpSpPr>
        <p:sp>
          <p:nvSpPr>
            <p:cNvPr id="29708"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endParaRPr lang="en-US"/>
            </a:p>
          </p:txBody>
        </p:sp>
        <p:sp>
          <p:nvSpPr>
            <p:cNvPr id="29709"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endParaRPr lang="en-US"/>
            </a:p>
          </p:txBody>
        </p:sp>
        <p:sp>
          <p:nvSpPr>
            <p:cNvPr id="29710"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endParaRPr lang="en-US"/>
            </a:p>
          </p:txBody>
        </p:sp>
      </p:grpSp>
      <p:sp>
        <p:nvSpPr>
          <p:cNvPr id="29698" name="Rectangle 3">
            <a:extLst>
              <a:ext uri="{FF2B5EF4-FFF2-40B4-BE49-F238E27FC236}">
                <a16:creationId xmlns:a16="http://schemas.microsoft.com/office/drawing/2014/main" id="{88BE1346-151D-CAF2-941F-963EE1F269D3}"/>
              </a:ext>
            </a:extLst>
          </p:cNvPr>
          <p:cNvSpPr>
            <a:spLocks noGrp="1"/>
          </p:cNvSpPr>
          <p:nvPr>
            <p:ph idx="1"/>
          </p:nvPr>
        </p:nvSpPr>
        <p:spPr>
          <a:xfrm>
            <a:off x="6297233" y="518400"/>
            <a:ext cx="4771607" cy="5837949"/>
          </a:xfrm>
        </p:spPr>
        <p:txBody>
          <a:bodyPr anchor="ctr">
            <a:normAutofit/>
          </a:bodyPr>
          <a:lstStyle/>
          <a:p>
            <a:pPr eaLnBrk="1" hangingPunct="1"/>
            <a:r>
              <a:rPr lang="da-DK" altLang="da-DK" sz="2000" b="1">
                <a:solidFill>
                  <a:schemeClr val="tx1">
                    <a:alpha val="80000"/>
                  </a:schemeClr>
                </a:solidFill>
              </a:rPr>
              <a:t>Etos</a:t>
            </a:r>
            <a:r>
              <a:rPr lang="da-DK" altLang="da-DK" sz="2000">
                <a:solidFill>
                  <a:schemeClr val="tx1">
                    <a:alpha val="80000"/>
                  </a:schemeClr>
                </a:solidFill>
              </a:rPr>
              <a:t>: appel på basis af afsenderens karakter (troværdighed, tillidsvækkende, </a:t>
            </a:r>
            <a:r>
              <a:rPr lang="da-DK" altLang="da-DK" sz="2000" i="1">
                <a:solidFill>
                  <a:schemeClr val="tx1">
                    <a:alpha val="80000"/>
                  </a:schemeClr>
                </a:solidFill>
              </a:rPr>
              <a:t>likeable</a:t>
            </a:r>
            <a:r>
              <a:rPr lang="da-DK" altLang="da-DK" sz="2000">
                <a:solidFill>
                  <a:schemeClr val="tx1">
                    <a:alpha val="80000"/>
                  </a:schemeClr>
                </a:solidFill>
              </a:rPr>
              <a:t>)</a:t>
            </a:r>
          </a:p>
          <a:p>
            <a:pPr eaLnBrk="1" hangingPunct="1"/>
            <a:endParaRPr lang="da-DK" altLang="da-DK" sz="2000">
              <a:solidFill>
                <a:schemeClr val="tx1">
                  <a:alpha val="80000"/>
                </a:schemeClr>
              </a:solidFill>
            </a:endParaRPr>
          </a:p>
          <a:p>
            <a:pPr eaLnBrk="1" hangingPunct="1"/>
            <a:r>
              <a:rPr lang="da-DK" altLang="da-DK" sz="2000" b="1">
                <a:solidFill>
                  <a:schemeClr val="tx1">
                    <a:alpha val="80000"/>
                  </a:schemeClr>
                </a:solidFill>
              </a:rPr>
              <a:t>Logos</a:t>
            </a:r>
            <a:r>
              <a:rPr lang="da-DK" altLang="da-DK" sz="2000">
                <a:solidFill>
                  <a:schemeClr val="tx1">
                    <a:alpha val="80000"/>
                  </a:schemeClr>
                </a:solidFill>
              </a:rPr>
              <a:t>: taler til tilhørernes fornuft (fx faktuel viden, statestikker, logiske sammenhænge)</a:t>
            </a:r>
          </a:p>
          <a:p>
            <a:pPr eaLnBrk="1" hangingPunct="1"/>
            <a:endParaRPr lang="da-DK" altLang="da-DK" sz="2000">
              <a:solidFill>
                <a:schemeClr val="tx1">
                  <a:alpha val="80000"/>
                </a:schemeClr>
              </a:solidFill>
            </a:endParaRPr>
          </a:p>
          <a:p>
            <a:pPr eaLnBrk="1" hangingPunct="1"/>
            <a:r>
              <a:rPr lang="da-DK" altLang="da-DK" sz="2000" b="1">
                <a:solidFill>
                  <a:schemeClr val="tx1">
                    <a:alpha val="80000"/>
                  </a:schemeClr>
                </a:solidFill>
              </a:rPr>
              <a:t>Patos</a:t>
            </a:r>
            <a:r>
              <a:rPr lang="da-DK" altLang="da-DK" sz="2000">
                <a:solidFill>
                  <a:schemeClr val="tx1">
                    <a:alpha val="80000"/>
                  </a:schemeClr>
                </a:solidFill>
              </a:rPr>
              <a:t>: taler til tilhørernes følelser omkring sagen (vækker fx sympati, genkendelse, forargelse, latter mm)</a:t>
            </a:r>
          </a:p>
        </p:txBody>
      </p:sp>
      <p:cxnSp>
        <p:nvCxnSpPr>
          <p:cNvPr id="29712" name="Straight Connector 29711">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85F6C91-B9C1-FCD8-2610-EAE5C8BF7439}"/>
              </a:ext>
            </a:extLst>
          </p:cNvPr>
          <p:cNvSpPr>
            <a:spLocks noGrp="1"/>
          </p:cNvSpPr>
          <p:nvPr>
            <p:ph type="title"/>
          </p:nvPr>
        </p:nvSpPr>
        <p:spPr>
          <a:xfrm>
            <a:off x="5297762" y="329184"/>
            <a:ext cx="6251110" cy="1783080"/>
          </a:xfrm>
        </p:spPr>
        <p:txBody>
          <a:bodyPr anchor="b">
            <a:normAutofit/>
          </a:bodyPr>
          <a:lstStyle/>
          <a:p>
            <a:r>
              <a:rPr lang="da-DK" sz="5400"/>
              <a:t>Øvelse </a:t>
            </a:r>
          </a:p>
        </p:txBody>
      </p:sp>
      <p:pic>
        <p:nvPicPr>
          <p:cNvPr id="5" name="Picture 4" descr="Tomme talebobler">
            <a:extLst>
              <a:ext uri="{FF2B5EF4-FFF2-40B4-BE49-F238E27FC236}">
                <a16:creationId xmlns:a16="http://schemas.microsoft.com/office/drawing/2014/main" id="{AB18DF4E-3F4E-357B-3A87-6FA89E401DC1}"/>
              </a:ext>
            </a:extLst>
          </p:cNvPr>
          <p:cNvPicPr>
            <a:picLocks noChangeAspect="1"/>
          </p:cNvPicPr>
          <p:nvPr/>
        </p:nvPicPr>
        <p:blipFill rotWithShape="1">
          <a:blip r:embed="rId2"/>
          <a:srcRect l="31582" r="2308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dsholder til indhold 2">
            <a:extLst>
              <a:ext uri="{FF2B5EF4-FFF2-40B4-BE49-F238E27FC236}">
                <a16:creationId xmlns:a16="http://schemas.microsoft.com/office/drawing/2014/main" id="{D9EB3ED5-345E-BA03-D988-189FF714C192}"/>
              </a:ext>
            </a:extLst>
          </p:cNvPr>
          <p:cNvSpPr>
            <a:spLocks noGrp="1"/>
          </p:cNvSpPr>
          <p:nvPr>
            <p:ph idx="1"/>
          </p:nvPr>
        </p:nvSpPr>
        <p:spPr>
          <a:xfrm>
            <a:off x="5297762" y="2706624"/>
            <a:ext cx="6251110" cy="3483864"/>
          </a:xfrm>
        </p:spPr>
        <p:txBody>
          <a:bodyPr>
            <a:normAutofit/>
          </a:bodyPr>
          <a:lstStyle/>
          <a:p>
            <a:pPr marL="0" indent="0">
              <a:buNone/>
            </a:pPr>
            <a:r>
              <a:rPr lang="da-DK" sz="2200" dirty="0"/>
              <a:t>Skriv en lille kort tale, hvor I argumenterer for at få en skriftlig aflevering udskudt. </a:t>
            </a:r>
          </a:p>
          <a:p>
            <a:pPr marL="0" indent="0">
              <a:buNone/>
            </a:pPr>
            <a:r>
              <a:rPr lang="da-DK" sz="2200" dirty="0"/>
              <a:t>Brug alle tre appelformer. </a:t>
            </a:r>
          </a:p>
        </p:txBody>
      </p:sp>
    </p:spTree>
    <p:extLst>
      <p:ext uri="{BB962C8B-B14F-4D97-AF65-F5344CB8AC3E}">
        <p14:creationId xmlns:p14="http://schemas.microsoft.com/office/powerpoint/2010/main" val="3947835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9" name="Rectangle 10248">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0245" name="Picture 10244" descr="Frihåndstegninger på en notesbog">
            <a:extLst>
              <a:ext uri="{FF2B5EF4-FFF2-40B4-BE49-F238E27FC236}">
                <a16:creationId xmlns:a16="http://schemas.microsoft.com/office/drawing/2014/main" id="{1490919C-E974-D137-0D1B-876C6D242D99}"/>
              </a:ext>
            </a:extLst>
          </p:cNvPr>
          <p:cNvPicPr>
            <a:picLocks noChangeAspect="1"/>
          </p:cNvPicPr>
          <p:nvPr/>
        </p:nvPicPr>
        <p:blipFill rotWithShape="1">
          <a:blip r:embed="rId2"/>
          <a:srcRect r="645" b="-1"/>
          <a:stretch/>
        </p:blipFill>
        <p:spPr>
          <a:xfrm>
            <a:off x="20" y="10"/>
            <a:ext cx="9947062" cy="6857990"/>
          </a:xfrm>
          <a:prstGeom prst="rect">
            <a:avLst/>
          </a:prstGeom>
        </p:spPr>
      </p:pic>
      <p:sp>
        <p:nvSpPr>
          <p:cNvPr id="10251" name="Freeform: Shape 10250">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0259" name="Freeform: Shape 10252">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10260" name="Freeform: Shape 10254">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242" name="Rectangle 2">
            <a:extLst>
              <a:ext uri="{FF2B5EF4-FFF2-40B4-BE49-F238E27FC236}">
                <a16:creationId xmlns:a16="http://schemas.microsoft.com/office/drawing/2014/main" id="{E3BB255C-8C2D-6548-A5D4-0B446B6B26F8}"/>
              </a:ext>
            </a:extLst>
          </p:cNvPr>
          <p:cNvSpPr>
            <a:spLocks noGrp="1" noChangeArrowheads="1"/>
          </p:cNvSpPr>
          <p:nvPr>
            <p:ph type="title"/>
          </p:nvPr>
        </p:nvSpPr>
        <p:spPr>
          <a:xfrm>
            <a:off x="8046720" y="1045597"/>
            <a:ext cx="3633746" cy="1588422"/>
          </a:xfrm>
        </p:spPr>
        <p:txBody>
          <a:bodyPr anchor="b">
            <a:normAutofit/>
          </a:bodyPr>
          <a:lstStyle/>
          <a:p>
            <a:pPr>
              <a:defRPr/>
            </a:pPr>
            <a:r>
              <a:rPr lang="en-US" sz="3600"/>
              <a:t>At skrive en tale: processen</a:t>
            </a:r>
          </a:p>
        </p:txBody>
      </p:sp>
      <p:sp>
        <p:nvSpPr>
          <p:cNvPr id="10243" name="Rectangle 3">
            <a:extLst>
              <a:ext uri="{FF2B5EF4-FFF2-40B4-BE49-F238E27FC236}">
                <a16:creationId xmlns:a16="http://schemas.microsoft.com/office/drawing/2014/main" id="{77152264-0E36-7041-A88B-7165F3E57915}"/>
              </a:ext>
            </a:extLst>
          </p:cNvPr>
          <p:cNvSpPr>
            <a:spLocks noGrp="1" noChangeArrowheads="1"/>
          </p:cNvSpPr>
          <p:nvPr>
            <p:ph idx="1"/>
          </p:nvPr>
        </p:nvSpPr>
        <p:spPr>
          <a:xfrm>
            <a:off x="8046719" y="2722729"/>
            <a:ext cx="3633747" cy="2700062"/>
          </a:xfrm>
        </p:spPr>
        <p:txBody>
          <a:bodyPr>
            <a:normAutofit/>
          </a:bodyPr>
          <a:lstStyle/>
          <a:p>
            <a:pPr>
              <a:defRPr/>
            </a:pPr>
            <a:r>
              <a:rPr lang="da-DK" sz="1700"/>
              <a:t>Inventio – </a:t>
            </a:r>
            <a:r>
              <a:rPr lang="da-DK" sz="1700" i="1"/>
              <a:t>idéfasen</a:t>
            </a:r>
          </a:p>
          <a:p>
            <a:pPr>
              <a:defRPr/>
            </a:pPr>
            <a:r>
              <a:rPr lang="da-DK" sz="1700"/>
              <a:t>Dispositio – </a:t>
            </a:r>
            <a:r>
              <a:rPr lang="da-DK" sz="1700" i="1"/>
              <a:t>disposition og udvælgelse</a:t>
            </a:r>
          </a:p>
          <a:p>
            <a:pPr>
              <a:defRPr/>
            </a:pPr>
            <a:r>
              <a:rPr lang="da-DK" sz="1700"/>
              <a:t>Elocutio – </a:t>
            </a:r>
            <a:r>
              <a:rPr lang="da-DK" sz="1700" i="1"/>
              <a:t>udformning og sproglige træk</a:t>
            </a:r>
          </a:p>
          <a:p>
            <a:pPr>
              <a:defRPr/>
            </a:pPr>
            <a:r>
              <a:rPr lang="da-DK" sz="1700"/>
              <a:t>Memoria – </a:t>
            </a:r>
            <a:r>
              <a:rPr lang="da-DK" sz="1700" i="1"/>
              <a:t>indøve det (findes ikke på skrift)</a:t>
            </a:r>
          </a:p>
          <a:p>
            <a:pPr>
              <a:defRPr/>
            </a:pPr>
            <a:r>
              <a:rPr lang="da-DK" sz="1700"/>
              <a:t>Actio – </a:t>
            </a:r>
            <a:r>
              <a:rPr lang="da-DK" sz="1700" i="1"/>
              <a:t>fremførelsen (på skrift layoutet)</a:t>
            </a:r>
            <a:endParaRPr lang="da-DK" sz="1700"/>
          </a:p>
          <a:p>
            <a:pPr marL="274320" indent="-274320">
              <a:buNone/>
              <a:defRPr/>
            </a:pPr>
            <a:endParaRPr lang="en-US" sz="17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lowchart: Document 8">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505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4EF9B65-077B-6118-477D-6AA2C428CA37}"/>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Dronningens nytårstale </a:t>
            </a:r>
          </a:p>
        </p:txBody>
      </p:sp>
      <p:pic>
        <p:nvPicPr>
          <p:cNvPr id="4" name="Onlinemedier 3" descr="H.M. Dronningens nytårstale 2023">
            <a:hlinkClick r:id="" action="ppaction://media"/>
            <a:extLst>
              <a:ext uri="{FF2B5EF4-FFF2-40B4-BE49-F238E27FC236}">
                <a16:creationId xmlns:a16="http://schemas.microsoft.com/office/drawing/2014/main" id="{0F0D40C1-72D6-4976-1382-F331C7ED6A4F}"/>
              </a:ext>
            </a:extLst>
          </p:cNvPr>
          <p:cNvPicPr>
            <a:picLocks noGrp="1" noRot="1" noChangeAspect="1"/>
          </p:cNvPicPr>
          <p:nvPr>
            <p:ph idx="1"/>
            <a:videoFile r:link="rId1"/>
          </p:nvPr>
        </p:nvPicPr>
        <p:blipFill>
          <a:blip r:embed="rId3"/>
          <a:stretch>
            <a:fillRect/>
          </a:stretch>
        </p:blipFill>
        <p:spPr>
          <a:xfrm>
            <a:off x="4207933" y="1353809"/>
            <a:ext cx="7347537" cy="4151358"/>
          </a:xfrm>
          <a:prstGeom prst="rect">
            <a:avLst/>
          </a:prstGeom>
        </p:spPr>
      </p:pic>
    </p:spTree>
    <p:extLst>
      <p:ext uri="{BB962C8B-B14F-4D97-AF65-F5344CB8AC3E}">
        <p14:creationId xmlns:p14="http://schemas.microsoft.com/office/powerpoint/2010/main" val="2811760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5BA0CF-52B0-0620-3EF9-6E260018380A}"/>
              </a:ext>
            </a:extLst>
          </p:cNvPr>
          <p:cNvSpPr>
            <a:spLocks noGrp="1"/>
          </p:cNvSpPr>
          <p:nvPr>
            <p:ph type="title"/>
          </p:nvPr>
        </p:nvSpPr>
        <p:spPr>
          <a:xfrm>
            <a:off x="8153400" y="1128094"/>
            <a:ext cx="3434180" cy="1415270"/>
          </a:xfrm>
        </p:spPr>
        <p:txBody>
          <a:bodyPr anchor="t">
            <a:normAutofit/>
          </a:bodyPr>
          <a:lstStyle/>
          <a:p>
            <a:r>
              <a:rPr lang="da-DK" sz="3200"/>
              <a:t>Lytteøvelse</a:t>
            </a:r>
          </a:p>
        </p:txBody>
      </p:sp>
      <p:sp>
        <p:nvSpPr>
          <p:cNvPr id="1031" name="Rectangle 1030">
            <a:extLst>
              <a:ext uri="{FF2B5EF4-FFF2-40B4-BE49-F238E27FC236}">
                <a16:creationId xmlns:a16="http://schemas.microsoft.com/office/drawing/2014/main" id="{7ED7575E-88D2-B771-681D-46A7E5541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76457"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Guide til danske podcasts | Vi Elsker Serier">
            <a:extLst>
              <a:ext uri="{FF2B5EF4-FFF2-40B4-BE49-F238E27FC236}">
                <a16:creationId xmlns:a16="http://schemas.microsoft.com/office/drawing/2014/main" id="{8988D242-DFAB-4E00-12B7-C8AE86E559A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9235" y="1682403"/>
            <a:ext cx="6221895" cy="3499815"/>
          </a:xfrm>
          <a:prstGeom prst="rect">
            <a:avLst/>
          </a:prstGeom>
          <a:noFill/>
          <a:extLst>
            <a:ext uri="{909E8E84-426E-40DD-AFC4-6F175D3DCCD1}">
              <a14:hiddenFill xmlns:a14="http://schemas.microsoft.com/office/drawing/2010/main">
                <a:solidFill>
                  <a:srgbClr val="FFFFFF"/>
                </a:solidFill>
              </a14:hiddenFill>
            </a:ext>
          </a:extLst>
        </p:spPr>
      </p:pic>
      <p:cxnSp>
        <p:nvCxnSpPr>
          <p:cNvPr id="1033" name="Straight Connector 1032">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Pladsholder til indhold 2">
            <a:extLst>
              <a:ext uri="{FF2B5EF4-FFF2-40B4-BE49-F238E27FC236}">
                <a16:creationId xmlns:a16="http://schemas.microsoft.com/office/drawing/2014/main" id="{3EA70497-FC1C-19B5-A892-AAAE1FDA4CEE}"/>
              </a:ext>
            </a:extLst>
          </p:cNvPr>
          <p:cNvSpPr>
            <a:spLocks noGrp="1"/>
          </p:cNvSpPr>
          <p:nvPr>
            <p:ph idx="1"/>
          </p:nvPr>
        </p:nvSpPr>
        <p:spPr>
          <a:xfrm>
            <a:off x="8153400" y="2543364"/>
            <a:ext cx="3434180" cy="3599019"/>
          </a:xfrm>
        </p:spPr>
        <p:txBody>
          <a:bodyPr>
            <a:normAutofit/>
          </a:bodyPr>
          <a:lstStyle/>
          <a:p>
            <a:pPr marL="0" indent="0">
              <a:buNone/>
            </a:pPr>
            <a:r>
              <a:rPr lang="da-DK" sz="1400" b="1">
                <a:effectLst/>
                <a:latin typeface="Calibri" panose="020F0502020204030204" pitchFamily="34" charset="0"/>
                <a:ea typeface="Calibri" panose="020F0502020204030204" pitchFamily="34" charset="0"/>
                <a:cs typeface="Times New Roman" panose="02020603050405020304" pitchFamily="18" charset="0"/>
              </a:rPr>
              <a:t>Hør første afsnit i podcasten Taletid: ”Talens potentiale”.</a:t>
            </a:r>
            <a:endParaRPr lang="da-DK" sz="14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da-DK" sz="1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SzPts val="1200"/>
              <a:buFont typeface="+mj-lt"/>
              <a:buAutoNum type="arabicPeriod"/>
            </a:pPr>
            <a:r>
              <a:rPr lang="da-DK" sz="1400">
                <a:effectLst/>
                <a:latin typeface="Calibri" panose="020F0502020204030204" pitchFamily="34" charset="0"/>
                <a:ea typeface="Calibri" panose="020F0502020204030204" pitchFamily="34" charset="0"/>
                <a:cs typeface="Times New Roman" panose="02020603050405020304" pitchFamily="18" charset="0"/>
              </a:rPr>
              <a:t>Hvorfor holder vi taler?</a:t>
            </a:r>
          </a:p>
          <a:p>
            <a:pPr marL="342900" lvl="0" indent="-342900">
              <a:buSzPts val="1200"/>
              <a:buFont typeface="+mj-lt"/>
              <a:buAutoNum type="arabicPeriod"/>
            </a:pPr>
            <a:r>
              <a:rPr lang="da-DK" sz="1400">
                <a:effectLst/>
                <a:latin typeface="Calibri" panose="020F0502020204030204" pitchFamily="34" charset="0"/>
                <a:ea typeface="Calibri" panose="020F0502020204030204" pitchFamily="34" charset="0"/>
                <a:cs typeface="Times New Roman" panose="02020603050405020304" pitchFamily="18" charset="0"/>
              </a:rPr>
              <a:t>Hvilke muligheder og karakteristiske træk, rummer talegenren i forhold til andre kommunikationsformer.</a:t>
            </a:r>
          </a:p>
          <a:p>
            <a:pPr marL="342900" lvl="0" indent="-342900">
              <a:buSzPts val="1200"/>
              <a:buFont typeface="+mj-lt"/>
              <a:buAutoNum type="arabicPeriod"/>
            </a:pPr>
            <a:r>
              <a:rPr lang="da-DK" sz="1400">
                <a:effectLst/>
                <a:latin typeface="Calibri" panose="020F0502020204030204" pitchFamily="34" charset="0"/>
                <a:ea typeface="Calibri" panose="020F0502020204030204" pitchFamily="34" charset="0"/>
                <a:cs typeface="Times New Roman" panose="02020603050405020304" pitchFamily="18" charset="0"/>
              </a:rPr>
              <a:t>Hvilke virkemidler kan man bruge, når man skal holde en tale?</a:t>
            </a:r>
          </a:p>
          <a:p>
            <a:pPr marL="342900" lvl="0" indent="-342900">
              <a:buSzPts val="1200"/>
              <a:buFont typeface="+mj-lt"/>
              <a:buAutoNum type="arabicPeriod"/>
            </a:pPr>
            <a:r>
              <a:rPr lang="da-DK" sz="1400">
                <a:effectLst/>
                <a:latin typeface="Calibri" panose="020F0502020204030204" pitchFamily="34" charset="0"/>
                <a:ea typeface="Calibri" panose="020F0502020204030204" pitchFamily="34" charset="0"/>
                <a:cs typeface="Times New Roman" panose="02020603050405020304" pitchFamily="18" charset="0"/>
              </a:rPr>
              <a:t>Hvad fremhæver Christian Koch (tidl. Professor i retorik) om ’den gode tale’? </a:t>
            </a:r>
          </a:p>
          <a:p>
            <a:pPr marL="342900" lvl="0" indent="-342900">
              <a:buSzPts val="1200"/>
              <a:buFont typeface="+mj-lt"/>
              <a:buAutoNum type="arabicPeriod"/>
            </a:pPr>
            <a:r>
              <a:rPr lang="da-DK" sz="1400">
                <a:effectLst/>
                <a:latin typeface="Calibri" panose="020F0502020204030204" pitchFamily="34" charset="0"/>
                <a:ea typeface="Calibri" panose="020F0502020204030204" pitchFamily="34" charset="0"/>
                <a:cs typeface="Times New Roman" panose="02020603050405020304" pitchFamily="18" charset="0"/>
              </a:rPr>
              <a:t>Lav en list over de gode råd, programmet giver til, hvordan man laver en god tale?</a:t>
            </a:r>
          </a:p>
          <a:p>
            <a:pPr marL="0" indent="0">
              <a:buNone/>
            </a:pPr>
            <a:endParaRPr lang="da-DK" sz="1400"/>
          </a:p>
        </p:txBody>
      </p:sp>
    </p:spTree>
    <p:extLst>
      <p:ext uri="{BB962C8B-B14F-4D97-AF65-F5344CB8AC3E}">
        <p14:creationId xmlns:p14="http://schemas.microsoft.com/office/powerpoint/2010/main" val="2605642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A01F633-0690-FC4A-05FC-C992B9ABBB73}"/>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1400" kern="1200">
                <a:solidFill>
                  <a:srgbClr val="FFFFFF"/>
                </a:solidFill>
                <a:latin typeface="+mj-lt"/>
                <a:ea typeface="+mj-ea"/>
                <a:cs typeface="+mj-cs"/>
              </a:rPr>
              <a:t>Ciceros kommunikationsmodel</a:t>
            </a:r>
          </a:p>
        </p:txBody>
      </p:sp>
      <p:pic>
        <p:nvPicPr>
          <p:cNvPr id="5" name="Pladsholder til indhold 4">
            <a:extLst>
              <a:ext uri="{FF2B5EF4-FFF2-40B4-BE49-F238E27FC236}">
                <a16:creationId xmlns:a16="http://schemas.microsoft.com/office/drawing/2014/main" id="{10B15652-5953-C449-563D-1904453D6CB5}"/>
              </a:ext>
            </a:extLst>
          </p:cNvPr>
          <p:cNvPicPr>
            <a:picLocks noGrp="1" noChangeAspect="1"/>
          </p:cNvPicPr>
          <p:nvPr>
            <p:ph idx="1"/>
          </p:nvPr>
        </p:nvPicPr>
        <p:blipFill>
          <a:blip r:embed="rId2"/>
          <a:stretch>
            <a:fillRect/>
          </a:stretch>
        </p:blipFill>
        <p:spPr>
          <a:xfrm>
            <a:off x="4038600" y="1019260"/>
            <a:ext cx="7188199" cy="4816091"/>
          </a:xfrm>
          <a:prstGeom prst="rect">
            <a:avLst/>
          </a:prstGeom>
        </p:spPr>
      </p:pic>
    </p:spTree>
    <p:extLst>
      <p:ext uri="{BB962C8B-B14F-4D97-AF65-F5344CB8AC3E}">
        <p14:creationId xmlns:p14="http://schemas.microsoft.com/office/powerpoint/2010/main" val="3697481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lowchart: Document 8">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513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A62C9A4-0EE7-39F7-8383-EE1C1C200C59}"/>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da-DK" sz="2400" b="1" kern="1800" dirty="0">
                <a:solidFill>
                  <a:srgbClr val="000000"/>
                </a:solidFill>
                <a:effectLst/>
                <a:latin typeface="Montserrat" pitchFamily="2" charset="77"/>
                <a:ea typeface="Times New Roman" panose="02020603050405020304" pitchFamily="18" charset="0"/>
                <a:cs typeface="Times New Roman" panose="02020603050405020304" pitchFamily="18" charset="0"/>
              </a:rPr>
              <a:t>Prins Christians tale i anledning af Prinsens 18-års fødselsdag</a:t>
            </a:r>
            <a:endParaRPr lang="da-DK"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Onlinemedier 3" descr="H.K.H. Prins Christians tale ved gallataffel i anledning af Prinsens 18-års fødselsdag">
            <a:hlinkClick r:id="" action="ppaction://media"/>
            <a:extLst>
              <a:ext uri="{FF2B5EF4-FFF2-40B4-BE49-F238E27FC236}">
                <a16:creationId xmlns:a16="http://schemas.microsoft.com/office/drawing/2014/main" id="{8338DDD6-A31D-3B44-CAF8-5CA759BC5FC2}"/>
              </a:ext>
            </a:extLst>
          </p:cNvPr>
          <p:cNvPicPr>
            <a:picLocks noGrp="1" noRot="1" noChangeAspect="1"/>
          </p:cNvPicPr>
          <p:nvPr>
            <p:ph idx="1"/>
            <a:videoFile r:link="rId1"/>
          </p:nvPr>
        </p:nvPicPr>
        <p:blipFill>
          <a:blip r:embed="rId3"/>
          <a:stretch>
            <a:fillRect/>
          </a:stretch>
        </p:blipFill>
        <p:spPr>
          <a:xfrm>
            <a:off x="4207933" y="1353809"/>
            <a:ext cx="7347537" cy="4151358"/>
          </a:xfrm>
          <a:prstGeom prst="rect">
            <a:avLst/>
          </a:prstGeom>
        </p:spPr>
      </p:pic>
    </p:spTree>
    <p:extLst>
      <p:ext uri="{BB962C8B-B14F-4D97-AF65-F5344CB8AC3E}">
        <p14:creationId xmlns:p14="http://schemas.microsoft.com/office/powerpoint/2010/main" val="2701573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tema">
  <a:themeElements>
    <a:clrScheme name="Office-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F46216B-77A9-411A-B9D3-5023FCB70208}"/>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7575</TotalTime>
  <Words>1166</Words>
  <Application>Microsoft Macintosh PowerPoint</Application>
  <PresentationFormat>Widescreen</PresentationFormat>
  <Paragraphs>66</Paragraphs>
  <Slides>17</Slides>
  <Notes>1</Notes>
  <HiddenSlides>0</HiddenSlides>
  <MMClips>2</MMClips>
  <ScaleCrop>false</ScaleCrop>
  <HeadingPairs>
    <vt:vector size="6" baseType="variant">
      <vt:variant>
        <vt:lpstr>Benyttede skrifttyper</vt:lpstr>
      </vt:variant>
      <vt:variant>
        <vt:i4>10</vt:i4>
      </vt:variant>
      <vt:variant>
        <vt:lpstr>Tema</vt:lpstr>
      </vt:variant>
      <vt:variant>
        <vt:i4>1</vt:i4>
      </vt:variant>
      <vt:variant>
        <vt:lpstr>Slidetitler</vt:lpstr>
      </vt:variant>
      <vt:variant>
        <vt:i4>17</vt:i4>
      </vt:variant>
    </vt:vector>
  </HeadingPairs>
  <TitlesOfParts>
    <vt:vector size="28" baseType="lpstr">
      <vt:lpstr>Meiryo</vt:lpstr>
      <vt:lpstr>Arial</vt:lpstr>
      <vt:lpstr>Calibri</vt:lpstr>
      <vt:lpstr>Calibri Light</vt:lpstr>
      <vt:lpstr>inherit</vt:lpstr>
      <vt:lpstr>Montserrat</vt:lpstr>
      <vt:lpstr>Publico text</vt:lpstr>
      <vt:lpstr>Symbol</vt:lpstr>
      <vt:lpstr>Times New Roman</vt:lpstr>
      <vt:lpstr>var(--serif)</vt:lpstr>
      <vt:lpstr>Office-tema</vt:lpstr>
      <vt:lpstr>Talens potentiale</vt:lpstr>
      <vt:lpstr>Talegenrerne</vt:lpstr>
      <vt:lpstr>Appelformerne</vt:lpstr>
      <vt:lpstr>Øvelse </vt:lpstr>
      <vt:lpstr>At skrive en tale: processen</vt:lpstr>
      <vt:lpstr>Dronningens nytårstale </vt:lpstr>
      <vt:lpstr>Lytteøvelse</vt:lpstr>
      <vt:lpstr>Ciceros kommunikationsmodel</vt:lpstr>
      <vt:lpstr>Prins Christians tale i anledning af Prinsens 18-års fødselsdag</vt:lpstr>
      <vt:lpstr>Hvad er stil?</vt:lpstr>
      <vt:lpstr>Analyse af stiltræk og stilelementer</vt:lpstr>
      <vt:lpstr>Uddrag fra Ibrahim Fadi El-Hassans translokationstale</vt:lpstr>
      <vt:lpstr>Uddrag fra Alice Finn Caspersens translokationstale </vt:lpstr>
      <vt:lpstr>Eksempel på analyse med fokus på STIL </vt:lpstr>
      <vt:lpstr>Retoriske figurer</vt:lpstr>
      <vt:lpstr>Sofie Lindes tale ved Zulu Comedy Galla 2020</vt:lpstr>
      <vt:lpstr>Analyse af Sofie Lindes tale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Talens potentiale</dc:title>
  <dc:creator>Ditte Bang Skovgård-Hansen</dc:creator>
  <cp:lastModifiedBy>Ditte Bang Skovgård-Hansen</cp:lastModifiedBy>
  <cp:revision>10</cp:revision>
  <dcterms:created xsi:type="dcterms:W3CDTF">2024-01-07T14:10:31Z</dcterms:created>
  <dcterms:modified xsi:type="dcterms:W3CDTF">2024-01-16T12:50:02Z</dcterms:modified>
</cp:coreProperties>
</file>