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sldIdLst>
    <p:sldId id="256" r:id="rId3"/>
    <p:sldId id="298" r:id="rId4"/>
    <p:sldId id="299" r:id="rId5"/>
    <p:sldId id="302" r:id="rId6"/>
    <p:sldId id="293" r:id="rId7"/>
    <p:sldId id="303" r:id="rId8"/>
    <p:sldId id="292" r:id="rId9"/>
    <p:sldId id="304" r:id="rId10"/>
    <p:sldId id="305" r:id="rId11"/>
    <p:sldId id="300" r:id="rId12"/>
    <p:sldId id="310" r:id="rId13"/>
    <p:sldId id="309" r:id="rId14"/>
    <p:sldId id="258" r:id="rId15"/>
    <p:sldId id="262" r:id="rId16"/>
    <p:sldId id="306" r:id="rId17"/>
    <p:sldId id="307" r:id="rId18"/>
    <p:sldId id="294" r:id="rId19"/>
    <p:sldId id="308" r:id="rId20"/>
    <p:sldId id="271" r:id="rId21"/>
    <p:sldId id="265" r:id="rId22"/>
    <p:sldId id="279" r:id="rId23"/>
    <p:sldId id="267" r:id="rId24"/>
    <p:sldId id="268" r:id="rId25"/>
    <p:sldId id="269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81" r:id="rId34"/>
    <p:sldId id="295" r:id="rId35"/>
    <p:sldId id="296" r:id="rId36"/>
    <p:sldId id="282" r:id="rId37"/>
    <p:sldId id="285" r:id="rId38"/>
    <p:sldId id="283" r:id="rId39"/>
    <p:sldId id="291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9"/>
    <p:restoredTop sz="94925"/>
  </p:normalViewPr>
  <p:slideViewPr>
    <p:cSldViewPr snapToGrid="0" snapToObjects="1">
      <p:cViewPr varScale="1">
        <p:scale>
          <a:sx n="120" d="100"/>
          <a:sy n="120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EBBEB-02CA-450A-ADF0-7E1C99D8D2D1}" type="doc">
      <dgm:prSet loTypeId="urn:microsoft.com/office/officeart/2005/8/layout/hProcess11" loCatId="process" qsTypeId="urn:microsoft.com/office/officeart/2005/8/quickstyle/simple4" qsCatId="simple" csTypeId="urn:microsoft.com/office/officeart/2005/8/colors/colorful4" csCatId="colorful" phldr="1"/>
      <dgm:spPr/>
    </dgm:pt>
    <dgm:pt modelId="{11AE9903-8A7D-40BB-AF2D-0827DA2C4880}">
      <dgm:prSet phldrT="[Text]" custT="1"/>
      <dgm:spPr/>
      <dgm:t>
        <a:bodyPr/>
        <a:lstStyle/>
        <a:p>
          <a:pPr algn="l" defTabSz="914400">
            <a:buNone/>
          </a:pPr>
          <a:r>
            <a:rPr lang="da-DK" sz="1300" b="0" i="0" noProof="1">
              <a:latin typeface="Georgia"/>
              <a:ea typeface="+mn-ea"/>
              <a:cs typeface="+mn-cs"/>
            </a:rPr>
            <a:t>Slaget på Reden</a:t>
          </a:r>
        </a:p>
      </dgm:t>
    </dgm:pt>
    <dgm:pt modelId="{92C6F6EE-E440-4C94-A517-2DE87BF86B82}" type="parTrans" cxnId="{040B7B91-68A6-40D3-BEEC-086C3609372F}">
      <dgm:prSet/>
      <dgm:spPr/>
      <dgm:t>
        <a:bodyPr/>
        <a:lstStyle/>
        <a:p>
          <a:endParaRPr lang="en-US"/>
        </a:p>
      </dgm:t>
    </dgm:pt>
    <dgm:pt modelId="{D399CA55-417C-43BC-A648-1F4C0D1A7548}" type="sibTrans" cxnId="{040B7B91-68A6-40D3-BEEC-086C3609372F}">
      <dgm:prSet/>
      <dgm:spPr/>
      <dgm:t>
        <a:bodyPr/>
        <a:lstStyle/>
        <a:p>
          <a:endParaRPr lang="en-US"/>
        </a:p>
      </dgm:t>
    </dgm:pt>
    <dgm:pt modelId="{C2FA0BAB-FDC3-4AE0-86F6-722946E72E0B}">
      <dgm:prSet phldrT="[Text]" custT="1"/>
      <dgm:spPr/>
      <dgm:t>
        <a:bodyPr/>
        <a:lstStyle/>
        <a:p>
          <a:pPr algn="l" defTabSz="914400">
            <a:buNone/>
          </a:pPr>
          <a:r>
            <a:rPr lang="da-DK" sz="1100" b="0" i="0" noProof="1">
              <a:latin typeface="Georgia"/>
              <a:ea typeface="+mn-ea"/>
              <a:cs typeface="+mn-cs"/>
            </a:rPr>
            <a:t>2. April 1801</a:t>
          </a:r>
        </a:p>
      </dgm:t>
    </dgm:pt>
    <dgm:pt modelId="{454D0620-CEC4-4301-B58F-41BB41515ADA}" type="parTrans" cxnId="{13754B84-DA63-4B79-92D3-5545467E8F13}">
      <dgm:prSet/>
      <dgm:spPr/>
      <dgm:t>
        <a:bodyPr/>
        <a:lstStyle/>
        <a:p>
          <a:endParaRPr lang="en-US"/>
        </a:p>
      </dgm:t>
    </dgm:pt>
    <dgm:pt modelId="{92746BDE-2C78-41A4-B63E-702BC0013A17}" type="sibTrans" cxnId="{13754B84-DA63-4B79-92D3-5545467E8F13}">
      <dgm:prSet/>
      <dgm:spPr/>
      <dgm:t>
        <a:bodyPr/>
        <a:lstStyle/>
        <a:p>
          <a:endParaRPr lang="en-US"/>
        </a:p>
      </dgm:t>
    </dgm:pt>
    <dgm:pt modelId="{1C0E0690-0D28-498A-9713-AAA00D9F988C}">
      <dgm:prSet phldrT="[Text]" custT="1"/>
      <dgm:spPr/>
      <dgm:t>
        <a:bodyPr/>
        <a:lstStyle/>
        <a:p>
          <a:pPr algn="l" defTabSz="914400">
            <a:buNone/>
          </a:pPr>
          <a:r>
            <a:rPr lang="da-DK" sz="1300" b="0" i="0" noProof="1">
              <a:latin typeface="Georgia"/>
              <a:ea typeface="+mn-ea"/>
              <a:cs typeface="+mn-cs"/>
            </a:rPr>
            <a:t>Københavns bombardement</a:t>
          </a:r>
        </a:p>
      </dgm:t>
    </dgm:pt>
    <dgm:pt modelId="{20FDDFC3-5A94-4CF6-810E-1E90F9A3B358}" type="parTrans" cxnId="{EDB18B3F-E7D9-4B83-B7F5-951359A51026}">
      <dgm:prSet/>
      <dgm:spPr/>
      <dgm:t>
        <a:bodyPr/>
        <a:lstStyle/>
        <a:p>
          <a:endParaRPr lang="en-US"/>
        </a:p>
      </dgm:t>
    </dgm:pt>
    <dgm:pt modelId="{15990F3A-020E-4F6E-8FAA-5A892B027742}" type="sibTrans" cxnId="{EDB18B3F-E7D9-4B83-B7F5-951359A51026}">
      <dgm:prSet/>
      <dgm:spPr/>
      <dgm:t>
        <a:bodyPr/>
        <a:lstStyle/>
        <a:p>
          <a:endParaRPr lang="en-US"/>
        </a:p>
      </dgm:t>
    </dgm:pt>
    <dgm:pt modelId="{814FBD6B-E8B9-4A8A-99A6-3C744024F994}">
      <dgm:prSet phldrT="[Text]" custT="1"/>
      <dgm:spPr/>
      <dgm:t>
        <a:bodyPr/>
        <a:lstStyle/>
        <a:p>
          <a:pPr algn="l" defTabSz="914400">
            <a:buNone/>
          </a:pPr>
          <a:r>
            <a:rPr lang="da-DK" sz="1100" b="0" i="0" noProof="1">
              <a:latin typeface="Georgia"/>
              <a:ea typeface="+mn-ea"/>
              <a:cs typeface="+mn-cs"/>
            </a:rPr>
            <a:t>2. September 1807</a:t>
          </a:r>
        </a:p>
      </dgm:t>
    </dgm:pt>
    <dgm:pt modelId="{AE47D0DD-79C5-4DC7-8A18-862C95366DE5}" type="parTrans" cxnId="{986B94E3-352B-4CB1-8562-C383188E02D7}">
      <dgm:prSet/>
      <dgm:spPr/>
      <dgm:t>
        <a:bodyPr/>
        <a:lstStyle/>
        <a:p>
          <a:endParaRPr lang="en-US"/>
        </a:p>
      </dgm:t>
    </dgm:pt>
    <dgm:pt modelId="{ABC08D6C-03A8-45C5-9D67-9A046D3CA252}" type="sibTrans" cxnId="{986B94E3-352B-4CB1-8562-C383188E02D7}">
      <dgm:prSet/>
      <dgm:spPr/>
      <dgm:t>
        <a:bodyPr/>
        <a:lstStyle/>
        <a:p>
          <a:endParaRPr lang="en-US"/>
        </a:p>
      </dgm:t>
    </dgm:pt>
    <dgm:pt modelId="{30E7E69C-CFDD-4141-8033-E02187194337}">
      <dgm:prSet phldrT="[Text]" custT="1"/>
      <dgm:spPr/>
      <dgm:t>
        <a:bodyPr/>
        <a:lstStyle/>
        <a:p>
          <a:pPr algn="l" defTabSz="914400">
            <a:buNone/>
          </a:pPr>
          <a:r>
            <a:rPr lang="da-DK" sz="1300" b="0" i="0" noProof="1">
              <a:latin typeface="Georgia"/>
              <a:ea typeface="+mn-ea"/>
              <a:cs typeface="+mn-cs"/>
            </a:rPr>
            <a:t>Statsbankerotten</a:t>
          </a:r>
        </a:p>
      </dgm:t>
    </dgm:pt>
    <dgm:pt modelId="{497FA2C5-344C-4358-A83D-19A6BA41A8C9}" type="parTrans" cxnId="{4961989C-B8C3-45EF-93AF-E20A5C24D9C1}">
      <dgm:prSet/>
      <dgm:spPr/>
      <dgm:t>
        <a:bodyPr/>
        <a:lstStyle/>
        <a:p>
          <a:endParaRPr lang="en-US"/>
        </a:p>
      </dgm:t>
    </dgm:pt>
    <dgm:pt modelId="{0B3221A2-15F9-4128-8E4D-76E36777D374}" type="sibTrans" cxnId="{4961989C-B8C3-45EF-93AF-E20A5C24D9C1}">
      <dgm:prSet/>
      <dgm:spPr/>
      <dgm:t>
        <a:bodyPr/>
        <a:lstStyle/>
        <a:p>
          <a:endParaRPr lang="en-US"/>
        </a:p>
      </dgm:t>
    </dgm:pt>
    <dgm:pt modelId="{58E0917B-7C9B-4987-80F4-1B70ACE949A4}">
      <dgm:prSet phldrT="[Text]" custT="1"/>
      <dgm:spPr/>
      <dgm:t>
        <a:bodyPr/>
        <a:lstStyle/>
        <a:p>
          <a:pPr algn="l" defTabSz="914400">
            <a:buNone/>
          </a:pPr>
          <a:r>
            <a:rPr lang="da-DK" sz="1100" b="0" i="0" noProof="1">
              <a:latin typeface="Georgia"/>
              <a:ea typeface="+mn-ea"/>
              <a:cs typeface="+mn-cs"/>
            </a:rPr>
            <a:t>5. Januar 1813</a:t>
          </a:r>
        </a:p>
      </dgm:t>
    </dgm:pt>
    <dgm:pt modelId="{D07A6525-9DFD-4263-8BA1-23A50BDAA9FD}" type="parTrans" cxnId="{BA6C4EDD-F687-41F1-8035-65E00B847C4A}">
      <dgm:prSet/>
      <dgm:spPr/>
      <dgm:t>
        <a:bodyPr/>
        <a:lstStyle/>
        <a:p>
          <a:endParaRPr lang="en-US"/>
        </a:p>
      </dgm:t>
    </dgm:pt>
    <dgm:pt modelId="{8020FF4A-7A02-4CDA-A7F2-7BB6B31E335B}" type="sibTrans" cxnId="{BA6C4EDD-F687-41F1-8035-65E00B847C4A}">
      <dgm:prSet/>
      <dgm:spPr/>
      <dgm:t>
        <a:bodyPr/>
        <a:lstStyle/>
        <a:p>
          <a:endParaRPr lang="en-US"/>
        </a:p>
      </dgm:t>
    </dgm:pt>
    <dgm:pt modelId="{70FC1ADB-F403-4C8D-9765-CD47B92C50B7}">
      <dgm:prSet phldrT="[Text]" custT="1"/>
      <dgm:spPr/>
      <dgm:t>
        <a:bodyPr/>
        <a:lstStyle/>
        <a:p>
          <a:pPr algn="l" defTabSz="914400">
            <a:buNone/>
          </a:pPr>
          <a:r>
            <a:rPr lang="da-DK" sz="1300" b="0" i="0" noProof="1">
              <a:latin typeface="Georgia"/>
              <a:ea typeface="+mn-ea"/>
              <a:cs typeface="+mn-cs"/>
            </a:rPr>
            <a:t>Norge afståes</a:t>
          </a:r>
        </a:p>
      </dgm:t>
    </dgm:pt>
    <dgm:pt modelId="{AF5826A2-D9AF-42A1-B720-8C9AE2511BE7}" type="parTrans" cxnId="{65082B81-04CE-4B76-B6CB-24846B054540}">
      <dgm:prSet/>
      <dgm:spPr/>
      <dgm:t>
        <a:bodyPr/>
        <a:lstStyle/>
        <a:p>
          <a:endParaRPr lang="en-US"/>
        </a:p>
      </dgm:t>
    </dgm:pt>
    <dgm:pt modelId="{7E5A4FDA-44F3-4D74-8C6E-10EFF615E7FD}" type="sibTrans" cxnId="{65082B81-04CE-4B76-B6CB-24846B054540}">
      <dgm:prSet/>
      <dgm:spPr/>
      <dgm:t>
        <a:bodyPr/>
        <a:lstStyle/>
        <a:p>
          <a:endParaRPr lang="en-US"/>
        </a:p>
      </dgm:t>
    </dgm:pt>
    <dgm:pt modelId="{309755A1-CC05-44A2-9B1C-44B820106082}">
      <dgm:prSet phldrT="[Text]" custT="1"/>
      <dgm:spPr/>
      <dgm:t>
        <a:bodyPr/>
        <a:lstStyle/>
        <a:p>
          <a:pPr algn="l" defTabSz="914400">
            <a:buNone/>
          </a:pPr>
          <a:r>
            <a:rPr lang="da-DK" sz="1100" b="0" i="0" noProof="1">
              <a:latin typeface="Georgia"/>
              <a:ea typeface="+mn-ea"/>
              <a:cs typeface="+mn-cs"/>
            </a:rPr>
            <a:t>14. Januar 1814</a:t>
          </a:r>
        </a:p>
      </dgm:t>
    </dgm:pt>
    <dgm:pt modelId="{0FD7F4A2-DE24-4EDE-BFEE-8D94B9D79D1D}" type="parTrans" cxnId="{D8D41491-C1F7-4853-9F40-3B11412BFE85}">
      <dgm:prSet/>
      <dgm:spPr/>
      <dgm:t>
        <a:bodyPr/>
        <a:lstStyle/>
        <a:p>
          <a:endParaRPr lang="en-US"/>
        </a:p>
      </dgm:t>
    </dgm:pt>
    <dgm:pt modelId="{DB71068F-7E6C-4275-A6F7-FE84703920EE}" type="sibTrans" cxnId="{D8D41491-C1F7-4853-9F40-3B11412BFE85}">
      <dgm:prSet/>
      <dgm:spPr/>
      <dgm:t>
        <a:bodyPr/>
        <a:lstStyle/>
        <a:p>
          <a:endParaRPr lang="en-US"/>
        </a:p>
      </dgm:t>
    </dgm:pt>
    <dgm:pt modelId="{FE47FBD5-A719-41B1-B14E-1999BDDE6C3C}" type="pres">
      <dgm:prSet presAssocID="{A82EBBEB-02CA-450A-ADF0-7E1C99D8D2D1}" presName="Name0" presStyleCnt="0">
        <dgm:presLayoutVars>
          <dgm:dir/>
          <dgm:resizeHandles val="exact"/>
        </dgm:presLayoutVars>
      </dgm:prSet>
      <dgm:spPr/>
    </dgm:pt>
    <dgm:pt modelId="{AC72F22C-099E-498D-8DC7-9B2A966FB234}" type="pres">
      <dgm:prSet presAssocID="{A82EBBEB-02CA-450A-ADF0-7E1C99D8D2D1}" presName="arrow" presStyleLbl="bgShp" presStyleIdx="0" presStyleCnt="1"/>
      <dgm:spPr/>
    </dgm:pt>
    <dgm:pt modelId="{644FC417-65C4-4A14-9BD3-0B4FE4983038}" type="pres">
      <dgm:prSet presAssocID="{A82EBBEB-02CA-450A-ADF0-7E1C99D8D2D1}" presName="points" presStyleCnt="0"/>
      <dgm:spPr/>
    </dgm:pt>
    <dgm:pt modelId="{0BFD2B67-6EEF-4CED-9DD0-87FB3CA2D9F6}" type="pres">
      <dgm:prSet presAssocID="{11AE9903-8A7D-40BB-AF2D-0827DA2C4880}" presName="compositeA" presStyleCnt="0"/>
      <dgm:spPr/>
    </dgm:pt>
    <dgm:pt modelId="{74D5A485-77E1-4371-B1DA-5501D50167D9}" type="pres">
      <dgm:prSet presAssocID="{11AE9903-8A7D-40BB-AF2D-0827DA2C4880}" presName="textA" presStyleLbl="revTx" presStyleIdx="0" presStyleCnt="4">
        <dgm:presLayoutVars>
          <dgm:bulletEnabled val="1"/>
        </dgm:presLayoutVars>
      </dgm:prSet>
      <dgm:spPr/>
    </dgm:pt>
    <dgm:pt modelId="{D1720A3A-5323-47FA-A501-DB9E770BAE3D}" type="pres">
      <dgm:prSet presAssocID="{11AE9903-8A7D-40BB-AF2D-0827DA2C4880}" presName="circleA" presStyleLbl="node1" presStyleIdx="0" presStyleCnt="4"/>
      <dgm:spPr/>
    </dgm:pt>
    <dgm:pt modelId="{75045AA1-C2A5-42F2-A01E-58F27156D578}" type="pres">
      <dgm:prSet presAssocID="{11AE9903-8A7D-40BB-AF2D-0827DA2C4880}" presName="spaceA" presStyleCnt="0"/>
      <dgm:spPr/>
    </dgm:pt>
    <dgm:pt modelId="{5D8A696D-F594-467F-A51E-2AFB38010A92}" type="pres">
      <dgm:prSet presAssocID="{D399CA55-417C-43BC-A648-1F4C0D1A7548}" presName="space" presStyleCnt="0"/>
      <dgm:spPr/>
    </dgm:pt>
    <dgm:pt modelId="{11DB416F-964F-4B71-91DA-1F7D6BC44488}" type="pres">
      <dgm:prSet presAssocID="{1C0E0690-0D28-498A-9713-AAA00D9F988C}" presName="compositeB" presStyleCnt="0"/>
      <dgm:spPr/>
    </dgm:pt>
    <dgm:pt modelId="{23DCC597-2234-4D4F-96BB-AAFC5589CBAE}" type="pres">
      <dgm:prSet presAssocID="{1C0E0690-0D28-498A-9713-AAA00D9F988C}" presName="textB" presStyleLbl="revTx" presStyleIdx="1" presStyleCnt="4" custScaleX="128708">
        <dgm:presLayoutVars>
          <dgm:bulletEnabled val="1"/>
        </dgm:presLayoutVars>
      </dgm:prSet>
      <dgm:spPr/>
    </dgm:pt>
    <dgm:pt modelId="{DAAE9942-3612-4795-A6AA-72B58A68559F}" type="pres">
      <dgm:prSet presAssocID="{1C0E0690-0D28-498A-9713-AAA00D9F988C}" presName="circleB" presStyleLbl="node1" presStyleIdx="1" presStyleCnt="4"/>
      <dgm:spPr/>
    </dgm:pt>
    <dgm:pt modelId="{0A6DE4B1-B5DC-4351-8D87-B3739B905B9B}" type="pres">
      <dgm:prSet presAssocID="{1C0E0690-0D28-498A-9713-AAA00D9F988C}" presName="spaceB" presStyleCnt="0"/>
      <dgm:spPr/>
    </dgm:pt>
    <dgm:pt modelId="{EB47B162-40A6-4D83-9CDA-D925DC1CB76C}" type="pres">
      <dgm:prSet presAssocID="{15990F3A-020E-4F6E-8FAA-5A892B027742}" presName="space" presStyleCnt="0"/>
      <dgm:spPr/>
    </dgm:pt>
    <dgm:pt modelId="{B05C7BC1-12DC-4B6D-AF8F-61290D245B99}" type="pres">
      <dgm:prSet presAssocID="{30E7E69C-CFDD-4141-8033-E02187194337}" presName="compositeA" presStyleCnt="0"/>
      <dgm:spPr/>
    </dgm:pt>
    <dgm:pt modelId="{7E066FCD-E543-4D62-B391-28AD7BF1F33D}" type="pres">
      <dgm:prSet presAssocID="{30E7E69C-CFDD-4141-8033-E02187194337}" presName="textA" presStyleLbl="revTx" presStyleIdx="2" presStyleCnt="4">
        <dgm:presLayoutVars>
          <dgm:bulletEnabled val="1"/>
        </dgm:presLayoutVars>
      </dgm:prSet>
      <dgm:spPr/>
    </dgm:pt>
    <dgm:pt modelId="{DDB75857-E643-48BD-A6CE-76C56D189731}" type="pres">
      <dgm:prSet presAssocID="{30E7E69C-CFDD-4141-8033-E02187194337}" presName="circleA" presStyleLbl="node1" presStyleIdx="2" presStyleCnt="4"/>
      <dgm:spPr/>
    </dgm:pt>
    <dgm:pt modelId="{5E360312-BF1B-4776-8AFC-DA46428FFE53}" type="pres">
      <dgm:prSet presAssocID="{30E7E69C-CFDD-4141-8033-E02187194337}" presName="spaceA" presStyleCnt="0"/>
      <dgm:spPr/>
    </dgm:pt>
    <dgm:pt modelId="{B7F83558-B746-454C-9E4D-1C5B6461FF57}" type="pres">
      <dgm:prSet presAssocID="{0B3221A2-15F9-4128-8E4D-76E36777D374}" presName="space" presStyleCnt="0"/>
      <dgm:spPr/>
    </dgm:pt>
    <dgm:pt modelId="{2638DE43-B835-4692-8B6D-859AE60F2741}" type="pres">
      <dgm:prSet presAssocID="{70FC1ADB-F403-4C8D-9765-CD47B92C50B7}" presName="compositeB" presStyleCnt="0"/>
      <dgm:spPr/>
    </dgm:pt>
    <dgm:pt modelId="{5167A019-C963-46E0-913F-26C35A8A3A2A}" type="pres">
      <dgm:prSet presAssocID="{70FC1ADB-F403-4C8D-9765-CD47B92C50B7}" presName="textB" presStyleLbl="revTx" presStyleIdx="3" presStyleCnt="4">
        <dgm:presLayoutVars>
          <dgm:bulletEnabled val="1"/>
        </dgm:presLayoutVars>
      </dgm:prSet>
      <dgm:spPr/>
    </dgm:pt>
    <dgm:pt modelId="{1C4DEAE2-5E91-451B-9FD4-F8E2742DA4C0}" type="pres">
      <dgm:prSet presAssocID="{70FC1ADB-F403-4C8D-9765-CD47B92C50B7}" presName="circleB" presStyleLbl="node1" presStyleIdx="3" presStyleCnt="4"/>
      <dgm:spPr/>
    </dgm:pt>
    <dgm:pt modelId="{77772CE8-533A-48C5-817A-DF5968D8922E}" type="pres">
      <dgm:prSet presAssocID="{70FC1ADB-F403-4C8D-9765-CD47B92C50B7}" presName="spaceB" presStyleCnt="0"/>
      <dgm:spPr/>
    </dgm:pt>
  </dgm:ptLst>
  <dgm:cxnLst>
    <dgm:cxn modelId="{6F550D36-0F2B-419B-B637-441B39287C1D}" type="presOf" srcId="{30E7E69C-CFDD-4141-8033-E02187194337}" destId="{7E066FCD-E543-4D62-B391-28AD7BF1F33D}" srcOrd="0" destOrd="0" presId="urn:microsoft.com/office/officeart/2005/8/layout/hProcess11"/>
    <dgm:cxn modelId="{EDB18B3F-E7D9-4B83-B7F5-951359A51026}" srcId="{A82EBBEB-02CA-450A-ADF0-7E1C99D8D2D1}" destId="{1C0E0690-0D28-498A-9713-AAA00D9F988C}" srcOrd="1" destOrd="0" parTransId="{20FDDFC3-5A94-4CF6-810E-1E90F9A3B358}" sibTransId="{15990F3A-020E-4F6E-8FAA-5A892B027742}"/>
    <dgm:cxn modelId="{B1815261-E90A-46D5-A365-C93FE9C67169}" type="presOf" srcId="{C2FA0BAB-FDC3-4AE0-86F6-722946E72E0B}" destId="{74D5A485-77E1-4371-B1DA-5501D50167D9}" srcOrd="0" destOrd="1" presId="urn:microsoft.com/office/officeart/2005/8/layout/hProcess11"/>
    <dgm:cxn modelId="{B1453F63-3ADC-42B5-BD52-12E9EA2B9B48}" type="presOf" srcId="{1C0E0690-0D28-498A-9713-AAA00D9F988C}" destId="{23DCC597-2234-4D4F-96BB-AAFC5589CBAE}" srcOrd="0" destOrd="0" presId="urn:microsoft.com/office/officeart/2005/8/layout/hProcess11"/>
    <dgm:cxn modelId="{2FD45776-374A-44EF-8988-4649E93BAE3B}" type="presOf" srcId="{11AE9903-8A7D-40BB-AF2D-0827DA2C4880}" destId="{74D5A485-77E1-4371-B1DA-5501D50167D9}" srcOrd="0" destOrd="0" presId="urn:microsoft.com/office/officeart/2005/8/layout/hProcess11"/>
    <dgm:cxn modelId="{737DB77A-C2F6-4470-A84A-0A8860EAF543}" type="presOf" srcId="{309755A1-CC05-44A2-9B1C-44B820106082}" destId="{5167A019-C963-46E0-913F-26C35A8A3A2A}" srcOrd="0" destOrd="1" presId="urn:microsoft.com/office/officeart/2005/8/layout/hProcess11"/>
    <dgm:cxn modelId="{65082B81-04CE-4B76-B6CB-24846B054540}" srcId="{A82EBBEB-02CA-450A-ADF0-7E1C99D8D2D1}" destId="{70FC1ADB-F403-4C8D-9765-CD47B92C50B7}" srcOrd="3" destOrd="0" parTransId="{AF5826A2-D9AF-42A1-B720-8C9AE2511BE7}" sibTransId="{7E5A4FDA-44F3-4D74-8C6E-10EFF615E7FD}"/>
    <dgm:cxn modelId="{13754B84-DA63-4B79-92D3-5545467E8F13}" srcId="{11AE9903-8A7D-40BB-AF2D-0827DA2C4880}" destId="{C2FA0BAB-FDC3-4AE0-86F6-722946E72E0B}" srcOrd="0" destOrd="0" parTransId="{454D0620-CEC4-4301-B58F-41BB41515ADA}" sibTransId="{92746BDE-2C78-41A4-B63E-702BC0013A17}"/>
    <dgm:cxn modelId="{D8D41491-C1F7-4853-9F40-3B11412BFE85}" srcId="{70FC1ADB-F403-4C8D-9765-CD47B92C50B7}" destId="{309755A1-CC05-44A2-9B1C-44B820106082}" srcOrd="0" destOrd="0" parTransId="{0FD7F4A2-DE24-4EDE-BFEE-8D94B9D79D1D}" sibTransId="{DB71068F-7E6C-4275-A6F7-FE84703920EE}"/>
    <dgm:cxn modelId="{040B7B91-68A6-40D3-BEEC-086C3609372F}" srcId="{A82EBBEB-02CA-450A-ADF0-7E1C99D8D2D1}" destId="{11AE9903-8A7D-40BB-AF2D-0827DA2C4880}" srcOrd="0" destOrd="0" parTransId="{92C6F6EE-E440-4C94-A517-2DE87BF86B82}" sibTransId="{D399CA55-417C-43BC-A648-1F4C0D1A7548}"/>
    <dgm:cxn modelId="{4961989C-B8C3-45EF-93AF-E20A5C24D9C1}" srcId="{A82EBBEB-02CA-450A-ADF0-7E1C99D8D2D1}" destId="{30E7E69C-CFDD-4141-8033-E02187194337}" srcOrd="2" destOrd="0" parTransId="{497FA2C5-344C-4358-A83D-19A6BA41A8C9}" sibTransId="{0B3221A2-15F9-4128-8E4D-76E36777D374}"/>
    <dgm:cxn modelId="{07E337A3-D1B1-4B9C-B8FE-926DF22456C6}" type="presOf" srcId="{814FBD6B-E8B9-4A8A-99A6-3C744024F994}" destId="{23DCC597-2234-4D4F-96BB-AAFC5589CBAE}" srcOrd="0" destOrd="1" presId="urn:microsoft.com/office/officeart/2005/8/layout/hProcess11"/>
    <dgm:cxn modelId="{05BF3BAE-BD0B-4AE8-827F-81A599D7D6E6}" type="presOf" srcId="{70FC1ADB-F403-4C8D-9765-CD47B92C50B7}" destId="{5167A019-C963-46E0-913F-26C35A8A3A2A}" srcOrd="0" destOrd="0" presId="urn:microsoft.com/office/officeart/2005/8/layout/hProcess11"/>
    <dgm:cxn modelId="{90BB4FD8-974F-4770-892F-7E5D9FFE73C0}" type="presOf" srcId="{58E0917B-7C9B-4987-80F4-1B70ACE949A4}" destId="{7E066FCD-E543-4D62-B391-28AD7BF1F33D}" srcOrd="0" destOrd="1" presId="urn:microsoft.com/office/officeart/2005/8/layout/hProcess11"/>
    <dgm:cxn modelId="{BA6C4EDD-F687-41F1-8035-65E00B847C4A}" srcId="{30E7E69C-CFDD-4141-8033-E02187194337}" destId="{58E0917B-7C9B-4987-80F4-1B70ACE949A4}" srcOrd="0" destOrd="0" parTransId="{D07A6525-9DFD-4263-8BA1-23A50BDAA9FD}" sibTransId="{8020FF4A-7A02-4CDA-A7F2-7BB6B31E335B}"/>
    <dgm:cxn modelId="{986B94E3-352B-4CB1-8562-C383188E02D7}" srcId="{1C0E0690-0D28-498A-9713-AAA00D9F988C}" destId="{814FBD6B-E8B9-4A8A-99A6-3C744024F994}" srcOrd="0" destOrd="0" parTransId="{AE47D0DD-79C5-4DC7-8A18-862C95366DE5}" sibTransId="{ABC08D6C-03A8-45C5-9D67-9A046D3CA252}"/>
    <dgm:cxn modelId="{DAAB48FF-47B6-4B32-9037-00A50EC105E9}" type="presOf" srcId="{A82EBBEB-02CA-450A-ADF0-7E1C99D8D2D1}" destId="{FE47FBD5-A719-41B1-B14E-1999BDDE6C3C}" srcOrd="0" destOrd="0" presId="urn:microsoft.com/office/officeart/2005/8/layout/hProcess11"/>
    <dgm:cxn modelId="{010C7AB2-5035-44DD-A6B7-4EE4E2D6965B}" type="presParOf" srcId="{FE47FBD5-A719-41B1-B14E-1999BDDE6C3C}" destId="{AC72F22C-099E-498D-8DC7-9B2A966FB234}" srcOrd="0" destOrd="0" presId="urn:microsoft.com/office/officeart/2005/8/layout/hProcess11"/>
    <dgm:cxn modelId="{DA3F7558-67FC-4AFD-A6B0-6DA4E6D7AAB3}" type="presParOf" srcId="{FE47FBD5-A719-41B1-B14E-1999BDDE6C3C}" destId="{644FC417-65C4-4A14-9BD3-0B4FE4983038}" srcOrd="1" destOrd="0" presId="urn:microsoft.com/office/officeart/2005/8/layout/hProcess11"/>
    <dgm:cxn modelId="{D28589A0-C94F-429C-88AC-749C3472BB79}" type="presParOf" srcId="{644FC417-65C4-4A14-9BD3-0B4FE4983038}" destId="{0BFD2B67-6EEF-4CED-9DD0-87FB3CA2D9F6}" srcOrd="0" destOrd="0" presId="urn:microsoft.com/office/officeart/2005/8/layout/hProcess11"/>
    <dgm:cxn modelId="{835B455F-225D-4C75-9D4B-E96FF2AEA361}" type="presParOf" srcId="{0BFD2B67-6EEF-4CED-9DD0-87FB3CA2D9F6}" destId="{74D5A485-77E1-4371-B1DA-5501D50167D9}" srcOrd="0" destOrd="0" presId="urn:microsoft.com/office/officeart/2005/8/layout/hProcess11"/>
    <dgm:cxn modelId="{0CE967E9-D940-4208-8A2C-98D28A694118}" type="presParOf" srcId="{0BFD2B67-6EEF-4CED-9DD0-87FB3CA2D9F6}" destId="{D1720A3A-5323-47FA-A501-DB9E770BAE3D}" srcOrd="1" destOrd="0" presId="urn:microsoft.com/office/officeart/2005/8/layout/hProcess11"/>
    <dgm:cxn modelId="{4AD68E9A-78C6-4ACC-A46E-17B4C8E184BA}" type="presParOf" srcId="{0BFD2B67-6EEF-4CED-9DD0-87FB3CA2D9F6}" destId="{75045AA1-C2A5-42F2-A01E-58F27156D578}" srcOrd="2" destOrd="0" presId="urn:microsoft.com/office/officeart/2005/8/layout/hProcess11"/>
    <dgm:cxn modelId="{7FFBCC72-6D44-4E73-AA9D-7D1CD9E8E582}" type="presParOf" srcId="{644FC417-65C4-4A14-9BD3-0B4FE4983038}" destId="{5D8A696D-F594-467F-A51E-2AFB38010A92}" srcOrd="1" destOrd="0" presId="urn:microsoft.com/office/officeart/2005/8/layout/hProcess11"/>
    <dgm:cxn modelId="{DFB9B87A-9C12-43CA-96BC-153D036B73AA}" type="presParOf" srcId="{644FC417-65C4-4A14-9BD3-0B4FE4983038}" destId="{11DB416F-964F-4B71-91DA-1F7D6BC44488}" srcOrd="2" destOrd="0" presId="urn:microsoft.com/office/officeart/2005/8/layout/hProcess11"/>
    <dgm:cxn modelId="{F81F4A05-F2F2-4D84-BB6A-EB80CDDB87D3}" type="presParOf" srcId="{11DB416F-964F-4B71-91DA-1F7D6BC44488}" destId="{23DCC597-2234-4D4F-96BB-AAFC5589CBAE}" srcOrd="0" destOrd="0" presId="urn:microsoft.com/office/officeart/2005/8/layout/hProcess11"/>
    <dgm:cxn modelId="{2E6AC584-C89A-4590-A2DC-19DCF22540D3}" type="presParOf" srcId="{11DB416F-964F-4B71-91DA-1F7D6BC44488}" destId="{DAAE9942-3612-4795-A6AA-72B58A68559F}" srcOrd="1" destOrd="0" presId="urn:microsoft.com/office/officeart/2005/8/layout/hProcess11"/>
    <dgm:cxn modelId="{08D96EBA-3250-4152-8E11-992CCDA4BDD3}" type="presParOf" srcId="{11DB416F-964F-4B71-91DA-1F7D6BC44488}" destId="{0A6DE4B1-B5DC-4351-8D87-B3739B905B9B}" srcOrd="2" destOrd="0" presId="urn:microsoft.com/office/officeart/2005/8/layout/hProcess11"/>
    <dgm:cxn modelId="{D8543810-0906-44D1-9FEB-670F1D7008B1}" type="presParOf" srcId="{644FC417-65C4-4A14-9BD3-0B4FE4983038}" destId="{EB47B162-40A6-4D83-9CDA-D925DC1CB76C}" srcOrd="3" destOrd="0" presId="urn:microsoft.com/office/officeart/2005/8/layout/hProcess11"/>
    <dgm:cxn modelId="{0D5055F4-FB0A-4B44-AEDD-CF65AD666372}" type="presParOf" srcId="{644FC417-65C4-4A14-9BD3-0B4FE4983038}" destId="{B05C7BC1-12DC-4B6D-AF8F-61290D245B99}" srcOrd="4" destOrd="0" presId="urn:microsoft.com/office/officeart/2005/8/layout/hProcess11"/>
    <dgm:cxn modelId="{86E56868-F6E7-4E67-862E-6DC26E2837F8}" type="presParOf" srcId="{B05C7BC1-12DC-4B6D-AF8F-61290D245B99}" destId="{7E066FCD-E543-4D62-B391-28AD7BF1F33D}" srcOrd="0" destOrd="0" presId="urn:microsoft.com/office/officeart/2005/8/layout/hProcess11"/>
    <dgm:cxn modelId="{6CB7116F-871C-42D2-A221-1E5D97EDFAB0}" type="presParOf" srcId="{B05C7BC1-12DC-4B6D-AF8F-61290D245B99}" destId="{DDB75857-E643-48BD-A6CE-76C56D189731}" srcOrd="1" destOrd="0" presId="urn:microsoft.com/office/officeart/2005/8/layout/hProcess11"/>
    <dgm:cxn modelId="{EAC85B2B-331E-486A-8988-3EB08FA46BEF}" type="presParOf" srcId="{B05C7BC1-12DC-4B6D-AF8F-61290D245B99}" destId="{5E360312-BF1B-4776-8AFC-DA46428FFE53}" srcOrd="2" destOrd="0" presId="urn:microsoft.com/office/officeart/2005/8/layout/hProcess11"/>
    <dgm:cxn modelId="{D07A6189-29E2-427B-9189-13B6B03E3AC6}" type="presParOf" srcId="{644FC417-65C4-4A14-9BD3-0B4FE4983038}" destId="{B7F83558-B746-454C-9E4D-1C5B6461FF57}" srcOrd="5" destOrd="0" presId="urn:microsoft.com/office/officeart/2005/8/layout/hProcess11"/>
    <dgm:cxn modelId="{5DD167B2-A598-4151-B8FE-5AC6CCBE9D40}" type="presParOf" srcId="{644FC417-65C4-4A14-9BD3-0B4FE4983038}" destId="{2638DE43-B835-4692-8B6D-859AE60F2741}" srcOrd="6" destOrd="0" presId="urn:microsoft.com/office/officeart/2005/8/layout/hProcess11"/>
    <dgm:cxn modelId="{5441442A-5A4D-4F6A-90C8-7EC99BEB45A2}" type="presParOf" srcId="{2638DE43-B835-4692-8B6D-859AE60F2741}" destId="{5167A019-C963-46E0-913F-26C35A8A3A2A}" srcOrd="0" destOrd="0" presId="urn:microsoft.com/office/officeart/2005/8/layout/hProcess11"/>
    <dgm:cxn modelId="{E16D6735-F2BD-4A9C-8CB6-3A5858398732}" type="presParOf" srcId="{2638DE43-B835-4692-8B6D-859AE60F2741}" destId="{1C4DEAE2-5E91-451B-9FD4-F8E2742DA4C0}" srcOrd="1" destOrd="0" presId="urn:microsoft.com/office/officeart/2005/8/layout/hProcess11"/>
    <dgm:cxn modelId="{B3ED7534-CE21-432D-92E8-D4F3FB79AF47}" type="presParOf" srcId="{2638DE43-B835-4692-8B6D-859AE60F2741}" destId="{77772CE8-533A-48C5-817A-DF5968D8922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2F22C-099E-498D-8DC7-9B2A966FB234}">
      <dsp:nvSpPr>
        <dsp:cNvPr id="0" name=""/>
        <dsp:cNvSpPr/>
      </dsp:nvSpPr>
      <dsp:spPr>
        <a:xfrm>
          <a:off x="0" y="1357884"/>
          <a:ext cx="9902952" cy="1810512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D5A485-77E1-4371-B1DA-5501D50167D9}">
      <dsp:nvSpPr>
        <dsp:cNvPr id="0" name=""/>
        <dsp:cNvSpPr/>
      </dsp:nvSpPr>
      <dsp:spPr>
        <a:xfrm>
          <a:off x="625" y="0"/>
          <a:ext cx="2008394" cy="181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0" i="0" kern="1200" noProof="1">
              <a:latin typeface="Georgia"/>
              <a:ea typeface="+mn-ea"/>
              <a:cs typeface="+mn-cs"/>
            </a:rPr>
            <a:t>Slaget på Reden</a:t>
          </a: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1100" b="0" i="0" kern="1200" noProof="1">
              <a:latin typeface="Georgia"/>
              <a:ea typeface="+mn-ea"/>
              <a:cs typeface="+mn-cs"/>
            </a:rPr>
            <a:t>2. April 1801</a:t>
          </a:r>
        </a:p>
      </dsp:txBody>
      <dsp:txXfrm>
        <a:off x="625" y="0"/>
        <a:ext cx="2008394" cy="1810512"/>
      </dsp:txXfrm>
    </dsp:sp>
    <dsp:sp modelId="{D1720A3A-5323-47FA-A501-DB9E770BAE3D}">
      <dsp:nvSpPr>
        <dsp:cNvPr id="0" name=""/>
        <dsp:cNvSpPr/>
      </dsp:nvSpPr>
      <dsp:spPr>
        <a:xfrm>
          <a:off x="778508" y="2036826"/>
          <a:ext cx="452628" cy="45262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DCC597-2234-4D4F-96BB-AAFC5589CBAE}">
      <dsp:nvSpPr>
        <dsp:cNvPr id="0" name=""/>
        <dsp:cNvSpPr/>
      </dsp:nvSpPr>
      <dsp:spPr>
        <a:xfrm>
          <a:off x="2109439" y="2715768"/>
          <a:ext cx="2584963" cy="181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0" i="0" kern="1200" noProof="1">
              <a:latin typeface="Georgia"/>
              <a:ea typeface="+mn-ea"/>
              <a:cs typeface="+mn-cs"/>
            </a:rPr>
            <a:t>Københavns bombardement</a:t>
          </a: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1100" b="0" i="0" kern="1200" noProof="1">
              <a:latin typeface="Georgia"/>
              <a:ea typeface="+mn-ea"/>
              <a:cs typeface="+mn-cs"/>
            </a:rPr>
            <a:t>2. September 1807</a:t>
          </a:r>
        </a:p>
      </dsp:txBody>
      <dsp:txXfrm>
        <a:off x="2109439" y="2715768"/>
        <a:ext cx="2584963" cy="1810512"/>
      </dsp:txXfrm>
    </dsp:sp>
    <dsp:sp modelId="{DAAE9942-3612-4795-A6AA-72B58A68559F}">
      <dsp:nvSpPr>
        <dsp:cNvPr id="0" name=""/>
        <dsp:cNvSpPr/>
      </dsp:nvSpPr>
      <dsp:spPr>
        <a:xfrm>
          <a:off x="3175607" y="2036826"/>
          <a:ext cx="452628" cy="452628"/>
        </a:xfrm>
        <a:prstGeom prst="ellipse">
          <a:avLst/>
        </a:prstGeom>
        <a:gradFill rotWithShape="0">
          <a:gsLst>
            <a:gs pos="0">
              <a:schemeClr val="accent4">
                <a:hueOff val="-277028"/>
                <a:satOff val="-1776"/>
                <a:lumOff val="45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277028"/>
                <a:satOff val="-1776"/>
                <a:lumOff val="45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277028"/>
                <a:satOff val="-1776"/>
                <a:lumOff val="45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66FCD-E543-4D62-B391-28AD7BF1F33D}">
      <dsp:nvSpPr>
        <dsp:cNvPr id="0" name=""/>
        <dsp:cNvSpPr/>
      </dsp:nvSpPr>
      <dsp:spPr>
        <a:xfrm>
          <a:off x="4794823" y="0"/>
          <a:ext cx="2008394" cy="181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b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0" i="0" kern="1200" noProof="1">
              <a:latin typeface="Georgia"/>
              <a:ea typeface="+mn-ea"/>
              <a:cs typeface="+mn-cs"/>
            </a:rPr>
            <a:t>Statsbankerotten</a:t>
          </a: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1100" b="0" i="0" kern="1200" noProof="1">
              <a:latin typeface="Georgia"/>
              <a:ea typeface="+mn-ea"/>
              <a:cs typeface="+mn-cs"/>
            </a:rPr>
            <a:t>5. Januar 1813</a:t>
          </a:r>
        </a:p>
      </dsp:txBody>
      <dsp:txXfrm>
        <a:off x="4794823" y="0"/>
        <a:ext cx="2008394" cy="1810512"/>
      </dsp:txXfrm>
    </dsp:sp>
    <dsp:sp modelId="{DDB75857-E643-48BD-A6CE-76C56D189731}">
      <dsp:nvSpPr>
        <dsp:cNvPr id="0" name=""/>
        <dsp:cNvSpPr/>
      </dsp:nvSpPr>
      <dsp:spPr>
        <a:xfrm>
          <a:off x="5572706" y="2036826"/>
          <a:ext cx="452628" cy="452628"/>
        </a:xfrm>
        <a:prstGeom prst="ellipse">
          <a:avLst/>
        </a:prstGeom>
        <a:gradFill rotWithShape="0">
          <a:gsLst>
            <a:gs pos="0">
              <a:schemeClr val="accent4">
                <a:hueOff val="-554057"/>
                <a:satOff val="-3553"/>
                <a:lumOff val="91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4057"/>
                <a:satOff val="-3553"/>
                <a:lumOff val="91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4057"/>
                <a:satOff val="-3553"/>
                <a:lumOff val="91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67A019-C963-46E0-913F-26C35A8A3A2A}">
      <dsp:nvSpPr>
        <dsp:cNvPr id="0" name=""/>
        <dsp:cNvSpPr/>
      </dsp:nvSpPr>
      <dsp:spPr>
        <a:xfrm>
          <a:off x="6903636" y="2715768"/>
          <a:ext cx="2008394" cy="1810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1">
          <a:noAutofit/>
        </a:bodyPr>
        <a:lstStyle/>
        <a:p>
          <a:pPr marL="0" lvl="0" indent="0" algn="l" defTabSz="914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300" b="0" i="0" kern="1200" noProof="1">
              <a:latin typeface="Georgia"/>
              <a:ea typeface="+mn-ea"/>
              <a:cs typeface="+mn-cs"/>
            </a:rPr>
            <a:t>Norge afståes</a:t>
          </a:r>
        </a:p>
        <a:p>
          <a:pPr marL="57150" lvl="1" indent="-57150" algn="l" defTabSz="914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da-DK" sz="1100" b="0" i="0" kern="1200" noProof="1">
              <a:latin typeface="Georgia"/>
              <a:ea typeface="+mn-ea"/>
              <a:cs typeface="+mn-cs"/>
            </a:rPr>
            <a:t>14. Januar 1814</a:t>
          </a:r>
        </a:p>
      </dsp:txBody>
      <dsp:txXfrm>
        <a:off x="6903636" y="2715768"/>
        <a:ext cx="2008394" cy="1810512"/>
      </dsp:txXfrm>
    </dsp:sp>
    <dsp:sp modelId="{1C4DEAE2-5E91-451B-9FD4-F8E2742DA4C0}">
      <dsp:nvSpPr>
        <dsp:cNvPr id="0" name=""/>
        <dsp:cNvSpPr/>
      </dsp:nvSpPr>
      <dsp:spPr>
        <a:xfrm>
          <a:off x="7681519" y="2036826"/>
          <a:ext cx="452628" cy="452628"/>
        </a:xfrm>
        <a:prstGeom prst="ellipse">
          <a:avLst/>
        </a:prstGeom>
        <a:gradFill rotWithShape="0">
          <a:gsLst>
            <a:gs pos="0">
              <a:schemeClr val="accent4">
                <a:hueOff val="-831085"/>
                <a:satOff val="-5329"/>
                <a:lumOff val="1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831085"/>
                <a:satOff val="-5329"/>
                <a:lumOff val="1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831085"/>
                <a:satOff val="-5329"/>
                <a:lumOff val="1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08:14:11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24575,'0'20'0,"0"17"0,0 38 0,2-24 0,3 5 0,9 15 0,8 4 0,1-15 0,7 2 0,3 1-622,10 7 1,6 1 0,5 1 621,-6-10 0,5-1 0,2 1 0,1-1 0,5 1 0,2 0 0,2-2 0,0-2 0,-2-6 0,1-2 0,1-2 0,0-5 0,18 8 0,1-6 0,-1-7 75,-10-9 0,-1-7 0,-1-3-75,19-2 0,-3-6 0,-13-3 0,-5-5 0,28-12 0,-35-18 0,-23-20 1398,-18-16-1398,-10-4 241,-9 0-241,-15 5 0,-19 8 0,-24 10 0,-31 14 0,31 20 0,-3 4 0,-5 2 0,-2 2 0,-4 1 0,-1 3 0,4 0 0,2 3 0,4 2 0,2 5 0,5 3 0,1 5 0,-1 8 0,2 5 0,-4 10 0,0 5 0,-3 11 0,1 7 0,18-15 0,1 3 0,1 3-218,2 6 0,3 3 1,1 2 217,3 6 0,1 2 0,5 2 0,3 5 0,3 1 0,3 1 0,2 1 0,3 1 0,4 0 0,4-1 0,4 1 0,6-2 0,8-1 0,7-2 0,8-3 0,11-2 0,10-4 0,9-4-522,-3-18 1,8-3 0,5-3-1,4-5 522,-7-7 0,5-3 0,2-3 0,2-1 0,0-3 0,4 0 0,1-3 0,2-2 0,0-1 0,-2-2 0,-1-1 0,0-3 0,0-1 0,-1-1 0,-3-1 0,8 0 0,-2-2 0,-2-1 0,-5-1 0,4-1 0,-5-1 0,-6 0 0,6-2 0,-11 0 0,7 0 0,-43 1 585,-18 3-585,-8 3 2154,-5 1-2154,-3-3 0,-9-4 0,-20-13 0,-27-18 0,-26-19 0,39 21 0,0-1 0,4 2 0,2 1 0,-24-14 0,21 14 0,14 9 0,13 6 0,5 4 0,1 3 0,-2 2 0,-4 1 0,-1-2 0,-2-1 0,3-1 0,7 2 0,5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08:14:14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417 1 24575,'-15'0'0,"-2"0"0,-2 5 0,2 6 0,-1 4 0,-5 7 0,-15 12 0,-17 13 0,-10 10 0,3-4 0,16-13 0,19-13 0,15-15 0,10-5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4T13:17:02.3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4627 1 24575,'0'32'0,"-2"38"0,-7-11 0,-5 6 0,-10 23 0,-8 5 0,2-23 0,-3 1 0,-5 0-589,-7 5 1,-4 0-1,-4 0 589,-4 1 0,-3-1 0,-4-2 0,-4-3 0,-4-2 0,-3-3 0,14-15 0,-2-1 0,-2-2 0,-2 0 0,-5 0 0,-1-2 0,-2 0 0,-2-2-552,-6 2 1,-1-2 0,-3 0 0,0-1 551,15-8 0,-1-1 0,-1 0 0,0-1 0,0-1 0,-2-2 0,0-1 0,0 0 0,-1-2 0,-1-1 0,1-2 0,-1 0 0,0-2 0,-1-1 0,2-2-375,-18 2 1,1-2 0,1-2 0,0-3 374,4-1 0,1-3 0,1-1 0,1-4 0,6-2 0,1-2 0,1-3 0,2-3-142,-15-5 1,3-5 0,4-4 141,10-3 0,3-3 0,4-5 0,-18-18 0,10-8 510,18 2 0,9-4-510,13 1 0,8-2 1244,8-3 1,9-2-1245,11 0 0,13-1 0,17-3 0,14 4 0,21-4 0,13 6 217,-13 21 1,7 4 0,4 4-218,8 0 0,5 4 0,1 4 0,-18 8 0,1 3 0,2 2 0,-1 1 0,3 2 0,1 2 0,0 2 0,0 1 0,0 2 0,1 2 0,-1 2 0,-1 1 0,22 6 0,-1 3 0,-2 4 0,-7 4 0,-2 3 0,-3 4 0,-8 3 0,-2 3 0,-4 2 92,-7 2 0,-2 3 1,-3 1-93,-4-1 0,-1 2 0,-3 1 0,0 1 0,-3 3 0,0 1 0,-2 1 0,-1 2 0,-1 1 0,-2 1 0,-1 0 0,-1 2 0,-1 0 0,-1 1 0,-1 1 0,-1 0 0,-2 2 0,1 0 0,3 5 0,0 1 0,1 0-312,3 4 0,2 1 1,1 0 311,4 3 0,3 1 0,2-1 0,6 3 0,2 0 0,3-1 0,-14-18 0,2-1 0,2 0 0,1-1-360,4 1 1,2-2-1,2 0 1,0-2 359,3 1 0,2-2 0,1-1 0,0-2 0,3 0 0,0-2 0,1-2 0,1-1 0,1-2 0,0-1 0,1-2 0,0 0 0,0-1 0,1-1 0,0 0 0,1-2 0,0 0 0,0-1 0,1-1 0,0 1 0,0-1 0,0 0 0,0 0 0,0 0 0,2 0 0,0 0 0,0-1 0,0 1 0,0-2 0,1 0 0,-1-1 0,1 1 0,1-1 0,-1 0 0,1-1 0,0 0 0,1-1 0,1 0 0,0-1 0,0-1 0,-1-1 0,1-1 0,-1 0 0,1-1 0,0-1 0,0 0 0,1-1 0,-1 0 0,-1-1 0,1-1 0,-1 1 0,0-1 0,-1 0 0,1 1 0,-1 0 0,-1 0 0,-2 0 0,-1 0 0,0 1 0,-3 0 0,17 5 0,-2 1 0,-3 0 226,-8 0 1,-2 0 0,-3 1-227,-9-4 0,-4 0 0,-2 0 0,17 7 0,-5-1 122,-12-5 1,-6-2-123,17 9 909,-31-11-909,-23-11 1596,-12-13-1596,-15-20 396,-15-22-396,-19-21 0,7 19 0,-4-1 0,-4-3 0,-1 0 0,1 2 0,-1 2 0,5 5 0,3 4 0,-13-10 0,15 13 0,11 12 0,8 8 0,10 10 0,2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24T13:17:04.5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764 0 24575,'-22'0'0,"-19"2"0,-28 7 0,-21 9 0,41-6 0,0 1 0,0 1 0,1 0 0,-43 13 0,13-4 0,15-1 0,16-3 0,17-5 0,10-5 0,9-3 0,7-4 0,1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90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372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9735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513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792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7963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498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176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6245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47031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621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536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7789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593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88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013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66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1877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226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97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0881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275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753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511-ABDD-5B48-88AF-6DEAA3234BD3}" type="datetimeFigureOut">
              <a:rPr lang="da-DK" smtClean="0"/>
              <a:t>29.01.2024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BD7F9-C605-6A49-A553-5A35352CAD4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2697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iip.smk.dk/iiif/jp2/nk322h97z_KMS719_crop.tif.jp2/full/!1200,/0/default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KRHpeFuCCc?start=1&amp;feature=oembed" TargetMode="External"/><Relationship Id="rId6" Type="http://schemas.openxmlformats.org/officeDocument/2006/relationships/customXml" Target="../ink/ink4.xml"/><Relationship Id="rId5" Type="http://schemas.openxmlformats.org/officeDocument/2006/relationships/image" Target="../media/image13.png"/><Relationship Id="rId4" Type="http://schemas.openxmlformats.org/officeDocument/2006/relationships/customXml" Target="../ink/ink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MeBVNkgBmM?start=4&amp;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Dc0lD6CxFnc?feature=oembed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028">
            <a:extLst>
              <a:ext uri="{FF2B5EF4-FFF2-40B4-BE49-F238E27FC236}">
                <a16:creationId xmlns:a16="http://schemas.microsoft.com/office/drawing/2014/main" id="{6F285A83-D4CF-F148-8590-E3341E9DE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A32CCE1-814A-114A-AF5C-4DE675E23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Romantikken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A70148B-3D88-A34C-8B69-93CFDE61A4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Længsel efter sammenhæng</a:t>
            </a:r>
          </a:p>
        </p:txBody>
      </p:sp>
    </p:spTree>
    <p:extLst>
      <p:ext uri="{BB962C8B-B14F-4D97-AF65-F5344CB8AC3E}">
        <p14:creationId xmlns:p14="http://schemas.microsoft.com/office/powerpoint/2010/main" val="205013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lede 2" descr="Vinteraften i en skov, 1853, Vilhelm Kyhn | SMK Open">
            <a:extLst>
              <a:ext uri="{FF2B5EF4-FFF2-40B4-BE49-F238E27FC236}">
                <a16:creationId xmlns:a16="http://schemas.microsoft.com/office/drawing/2014/main" id="{E3F3DA00-F7C2-486A-1581-712A7F98FD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2" b="-1"/>
          <a:stretch>
            <a:fillRect/>
          </a:stretch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6BF16F-2C13-5008-1A19-D87DF35D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669221" cy="1899912"/>
          </a:xfrm>
        </p:spPr>
        <p:txBody>
          <a:bodyPr>
            <a:normAutofit/>
          </a:bodyPr>
          <a:lstStyle/>
          <a:p>
            <a:r>
              <a:rPr lang="da-DK" sz="4000" dirty="0"/>
              <a:t>To strømninger: Harmoni og splittelse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8FC969-A160-6EB3-B06C-F6784705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000" dirty="0"/>
              <a:t>Vi møder i romantikken to hovedstrømninger:</a:t>
            </a:r>
          </a:p>
          <a:p>
            <a:pPr marL="0" indent="0">
              <a:buNone/>
            </a:pPr>
            <a:endParaRPr lang="da-DK" sz="2000" dirty="0"/>
          </a:p>
          <a:p>
            <a:pPr marL="514350" indent="-514350">
              <a:buAutoNum type="arabicPeriod"/>
            </a:pPr>
            <a:r>
              <a:rPr lang="da-DK" sz="2000" b="1" u="sng" dirty="0"/>
              <a:t>Nyplatonisme</a:t>
            </a:r>
            <a:r>
              <a:rPr lang="da-DK" sz="2000" b="1" dirty="0"/>
              <a:t>: B</a:t>
            </a:r>
            <a:r>
              <a:rPr lang="da-DK" sz="2000" dirty="0"/>
              <a:t>etoner splittelsen i verden. Ses fx hos Schack Staffeldt</a:t>
            </a:r>
          </a:p>
          <a:p>
            <a:pPr marL="514350" indent="-514350">
              <a:buAutoNum type="arabicPeriod"/>
            </a:pPr>
            <a:r>
              <a:rPr lang="da-DK" sz="2000" b="1" u="sng" dirty="0"/>
              <a:t>Universalromantik</a:t>
            </a:r>
            <a:r>
              <a:rPr lang="da-DK" sz="2000" dirty="0"/>
              <a:t>: Betoner verdens sammenhæng og  harmoni. Ses fx hos Adam Oehlenschläger – og i universalromantikken og nationalromantikken generelt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0FD71A1-A97B-F7E7-1DE2-84587BF64ABF}"/>
              </a:ext>
            </a:extLst>
          </p:cNvPr>
          <p:cNvSpPr txBox="1"/>
          <p:nvPr/>
        </p:nvSpPr>
        <p:spPr>
          <a:xfrm>
            <a:off x="5828552" y="6365668"/>
            <a:ext cx="61507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800" dirty="0">
                <a:effectLst/>
                <a:ea typeface="Times New Roman" panose="02020603050405020304" pitchFamily="18" charset="0"/>
              </a:rPr>
              <a:t>Vilhelm Kyhn: </a:t>
            </a:r>
            <a:r>
              <a:rPr lang="da-DK" sz="1800" i="1" dirty="0">
                <a:effectLst/>
                <a:ea typeface="Times New Roman" panose="02020603050405020304" pitchFamily="18" charset="0"/>
              </a:rPr>
              <a:t>Vinteraften i en skov</a:t>
            </a:r>
            <a:r>
              <a:rPr lang="da-DK" sz="1800" dirty="0">
                <a:effectLst/>
                <a:ea typeface="Times New Roman" panose="02020603050405020304" pitchFamily="18" charset="0"/>
              </a:rPr>
              <a:t>, 1853</a:t>
            </a:r>
            <a:r>
              <a:rPr lang="da-DK" sz="1800" dirty="0">
                <a:effectLst/>
              </a:rPr>
              <a:t> 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72937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343C5-035E-A102-A733-17056EEF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Organismetanken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D720C8-E8A5-0D18-B9AE-29A71FE59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1419"/>
            <a:ext cx="5474917" cy="4701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1800"/>
              <a:t>Heinrich Steffen </a:t>
            </a:r>
            <a:r>
              <a:rPr lang="da-DK" sz="1800" dirty="0"/>
              <a:t>repræsenterer </a:t>
            </a:r>
            <a:r>
              <a:rPr lang="da-DK" sz="1800" b="0" i="0" dirty="0">
                <a:effectLst/>
              </a:rPr>
              <a:t>universalromantikken, hvis antagelse er, at verden hænger sammen som én organisme, der omfatter mennesket, historien og naturen. </a:t>
            </a:r>
          </a:p>
          <a:p>
            <a:pPr marL="0" indent="0">
              <a:buNone/>
            </a:pPr>
            <a:r>
              <a:rPr lang="da-DK" sz="1800" b="0" i="0" dirty="0">
                <a:effectLst/>
              </a:rPr>
              <a:t>Naturen er </a:t>
            </a:r>
            <a:r>
              <a:rPr lang="da-DK" sz="1800" b="0" i="0" dirty="0">
                <a:solidFill>
                  <a:schemeClr val="accent6"/>
                </a:solidFill>
                <a:effectLst/>
              </a:rPr>
              <a:t>panteistisk</a:t>
            </a:r>
            <a:r>
              <a:rPr lang="da-DK" sz="1800" b="0" i="0" dirty="0">
                <a:effectLst/>
              </a:rPr>
              <a:t> og </a:t>
            </a:r>
            <a:r>
              <a:rPr lang="da-DK" sz="1800" b="0" i="0" dirty="0">
                <a:solidFill>
                  <a:schemeClr val="accent6"/>
                </a:solidFill>
                <a:effectLst/>
              </a:rPr>
              <a:t>monistisk</a:t>
            </a:r>
            <a:r>
              <a:rPr lang="da-DK" sz="1800" b="0" i="0" dirty="0">
                <a:effectLst/>
              </a:rPr>
              <a:t>, og hver levende del af naturen har ånd. </a:t>
            </a:r>
          </a:p>
          <a:p>
            <a:pPr marL="0" indent="0">
              <a:buNone/>
            </a:pPr>
            <a:r>
              <a:rPr lang="da-DK" sz="1800" b="0" i="0" dirty="0">
                <a:effectLst/>
              </a:rPr>
              <a:t>Mennesket kan, hvis det er sanseligt og intuitivt tilstede i naturen, opleve, at naturen henvender sig. Det kan erfare at smelte sammen med naturen og erkende, at menneske og natur bliver ét.</a:t>
            </a:r>
          </a:p>
          <a:p>
            <a:pPr marL="0" indent="0">
              <a:buNone/>
            </a:pPr>
            <a:r>
              <a:rPr lang="da-DK" sz="1800" b="0" i="0" dirty="0">
                <a:effectLst/>
              </a:rPr>
              <a:t>Centralt for romantikken var altså  organismetanken: ideen om at en større sammenhæng gennemstrømmede hele universet, og at denne sammenhæng især åbenbarede sig for kunstnere, der ikke var styret af fornuft, men af følelser og fantasi.</a:t>
            </a:r>
          </a:p>
          <a:p>
            <a:pPr marL="0" indent="0">
              <a:buNone/>
            </a:pPr>
            <a:endParaRPr lang="da-DK" sz="1800" b="0" i="0" dirty="0">
              <a:effectLst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CD4CBBD-BAB1-0E29-70D9-81F7CC205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419" y="188912"/>
            <a:ext cx="46513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13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DA149-265D-9F75-A55F-3A6EB545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 </a:t>
            </a:r>
            <a:br>
              <a:rPr lang="da-DK" b="0" i="0" dirty="0">
                <a:effectLst/>
                <a:latin typeface="AUPassataBold"/>
              </a:rPr>
            </a:br>
            <a:r>
              <a:rPr lang="da-DK" b="0" i="0" dirty="0">
                <a:effectLst/>
                <a:latin typeface="AUPassataBold"/>
              </a:rPr>
              <a:t>Adam Oehlenschläger: </a:t>
            </a:r>
            <a:r>
              <a:rPr lang="da-DK" b="0" i="1" dirty="0">
                <a:effectLst/>
                <a:latin typeface="AUPassataBold"/>
              </a:rPr>
              <a:t>Guldhornene</a:t>
            </a:r>
            <a:r>
              <a:rPr lang="da-DK" b="0" i="0" dirty="0">
                <a:effectLst/>
                <a:latin typeface="AUPassataBold"/>
              </a:rPr>
              <a:t>, 1802</a:t>
            </a:r>
            <a:br>
              <a:rPr lang="da-DK" b="0" i="0" dirty="0">
                <a:effectLst/>
                <a:latin typeface="AUPassataBold"/>
              </a:rPr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28D2CC3-2A22-029B-B148-A625CC032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46035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1800" b="0" i="0" dirty="0">
                <a:effectLst/>
              </a:rPr>
              <a:t>Adam Oehlenschläger (1779-1850) skrev i 1802 digtet "Guldhornene". </a:t>
            </a:r>
          </a:p>
          <a:p>
            <a:pPr marL="0" indent="0">
              <a:buNone/>
            </a:pPr>
            <a:r>
              <a:rPr lang="da-DK" sz="1800" b="0" i="0" dirty="0">
                <a:effectLst/>
              </a:rPr>
              <a:t>De to guldhorn, der kort tid forinden var blevet stjålet fra Kunstkammeret i København og omsmeltet af en guldsmed, stammede oprindeligt fra ca. år 400 efter vor tidsregning, og var blevet fundet i Sønderjylland i 1639 og 1734. </a:t>
            </a:r>
          </a:p>
          <a:p>
            <a:pPr marL="0" indent="0">
              <a:buNone/>
            </a:pPr>
            <a:r>
              <a:rPr lang="da-DK" sz="1800" b="0" i="0" dirty="0">
                <a:effectLst/>
              </a:rPr>
              <a:t>Oehlenschlägers digt markerer såvel hans egen indtræden på den danske litterære scene som romantikkens gennembrud i dansk litteratur, og "Guldhornene" betegnes som et af de vigtigste danske værker i denne periode.</a:t>
            </a:r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>
                <a:solidFill>
                  <a:schemeClr val="accent2">
                    <a:lumMod val="75000"/>
                  </a:schemeClr>
                </a:solidFill>
              </a:rPr>
              <a:t>OPGAVE: Lav med med udgangspunkt i spørgsmålene på næste slide(også vedhæftet  på </a:t>
            </a:r>
            <a:r>
              <a:rPr lang="da-DK" sz="1800" dirty="0" err="1">
                <a:solidFill>
                  <a:schemeClr val="accent2">
                    <a:lumMod val="75000"/>
                  </a:schemeClr>
                </a:solidFill>
              </a:rPr>
              <a:t>lectio</a:t>
            </a:r>
            <a:r>
              <a:rPr lang="da-DK" sz="1800" dirty="0">
                <a:solidFill>
                  <a:schemeClr val="accent2">
                    <a:lumMod val="75000"/>
                  </a:schemeClr>
                </a:solidFill>
              </a:rPr>
              <a:t>) en analyse af digtet. </a:t>
            </a:r>
            <a:endParaRPr lang="da-DK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B9F7A0-8990-1929-A6FA-4D8D053CE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56" y="1690688"/>
            <a:ext cx="589344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1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>
            <a:extLst>
              <a:ext uri="{FF2B5EF4-FFF2-40B4-BE49-F238E27FC236}">
                <a16:creationId xmlns:a16="http://schemas.microsoft.com/office/drawing/2014/main" id="{6295766F-5DA4-D445-9BF8-A8C4C3135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659" y="6145867"/>
            <a:ext cx="14508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a-DK" altLang="da-DK" sz="1400" dirty="0"/>
              <a:t>John Martin</a:t>
            </a:r>
          </a:p>
          <a:p>
            <a:r>
              <a:rPr lang="da-DK" altLang="da-DK" sz="1400" dirty="0"/>
              <a:t>”Barden”, 1817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06A50D7A-F01D-66D3-6CC7-2C8B2414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756" y="188912"/>
            <a:ext cx="46513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56B8BBB6-D4B3-268A-F0D0-5EE13AE0A8AB}"/>
              </a:ext>
            </a:extLst>
          </p:cNvPr>
          <p:cNvSpPr txBox="1"/>
          <p:nvPr/>
        </p:nvSpPr>
        <p:spPr>
          <a:xfrm>
            <a:off x="708820" y="1685557"/>
            <a:ext cx="61001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dirty="0"/>
              <a:t>Beskriv digtets ydre komposition og dets lydelementer.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Gør rede for digtets indre komposition.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Billedsprog: Hvilke former for lyriske billeder forekommer, og hvilke stemninger skaber de?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Find retoriske stilfigurerer i digtet.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Forklar digtets historiesyn.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Find de romantiske helte i digtet: Hvad er det, der kvalificerer den unge pige og den unge mand til at finde guldhornene?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Diskuter digtets slutning. Hvorfor ender det, som det gør?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332A69A-9875-69B5-CDC0-D2A81DBE7473}"/>
              </a:ext>
            </a:extLst>
          </p:cNvPr>
          <p:cNvSpPr txBox="1"/>
          <p:nvPr/>
        </p:nvSpPr>
        <p:spPr>
          <a:xfrm>
            <a:off x="708820" y="566895"/>
            <a:ext cx="61001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000" dirty="0"/>
              <a:t>Analyse af Guldhornene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1028">
            <a:extLst>
              <a:ext uri="{FF2B5EF4-FFF2-40B4-BE49-F238E27FC236}">
                <a16:creationId xmlns:a16="http://schemas.microsoft.com/office/drawing/2014/main" id="{23A06FF3-CD2A-AB41-B4F3-39F834919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979" y="519009"/>
            <a:ext cx="8667220" cy="58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1029">
            <a:extLst>
              <a:ext uri="{FF2B5EF4-FFF2-40B4-BE49-F238E27FC236}">
                <a16:creationId xmlns:a16="http://schemas.microsoft.com/office/drawing/2014/main" id="{E3F70432-2E61-9A43-BBDD-246DA1EB4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225" y="5415660"/>
            <a:ext cx="236295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dirty="0"/>
              <a:t>Caspar Wolf</a:t>
            </a:r>
          </a:p>
          <a:p>
            <a:r>
              <a:rPr lang="da-DK" altLang="da-DK" dirty="0"/>
              <a:t>”</a:t>
            </a:r>
            <a:r>
              <a:rPr lang="da-DK" altLang="da-DK" dirty="0" err="1"/>
              <a:t>Lauteraargletscheren</a:t>
            </a:r>
            <a:r>
              <a:rPr lang="da-DK" altLang="da-DK" dirty="0"/>
              <a:t>”</a:t>
            </a:r>
          </a:p>
          <a:p>
            <a:r>
              <a:rPr lang="da-DK" altLang="da-DK" dirty="0"/>
              <a:t>1776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35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C9A82-446A-5B35-202E-17F7F0240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Længsel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efter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sammenhæng</a:t>
            </a: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Nyplatonisme</a:t>
            </a:r>
            <a:endParaRPr lang="en-US" sz="3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medier 3" descr="Nyplatonisme - dansk litteratur">
            <a:hlinkClick r:id="" action="ppaction://media"/>
            <a:extLst>
              <a:ext uri="{FF2B5EF4-FFF2-40B4-BE49-F238E27FC236}">
                <a16:creationId xmlns:a16="http://schemas.microsoft.com/office/drawing/2014/main" id="{5964F9CA-5DE6-E17F-629A-2B05D3941D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7933" y="1353809"/>
            <a:ext cx="7347537" cy="415135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A3BFD06B-DB55-96B7-5DED-C6DA170DF558}"/>
              </a:ext>
            </a:extLst>
          </p:cNvPr>
          <p:cNvSpPr txBox="1"/>
          <p:nvPr/>
        </p:nvSpPr>
        <p:spPr>
          <a:xfrm>
            <a:off x="5455296" y="5965613"/>
            <a:ext cx="61001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Noter, mens du lytter, hvilke karakteristiske træk der knytter sig til </a:t>
            </a:r>
            <a:r>
              <a:rPr lang="da-DK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nyplatoniske</a:t>
            </a:r>
            <a:r>
              <a:rPr lang="da-DK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tekster</a:t>
            </a:r>
            <a:endParaRPr lang="da-DK" dirty="0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F900620D-2F96-8EB5-1E2B-8562BC060662}"/>
              </a:ext>
            </a:extLst>
          </p:cNvPr>
          <p:cNvGrpSpPr/>
          <p:nvPr/>
        </p:nvGrpSpPr>
        <p:grpSpPr>
          <a:xfrm>
            <a:off x="1408123" y="3944781"/>
            <a:ext cx="3749760" cy="2186640"/>
            <a:chOff x="1408123" y="3944781"/>
            <a:chExt cx="3749760" cy="218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Håndskrift 5">
                  <a:extLst>
                    <a:ext uri="{FF2B5EF4-FFF2-40B4-BE49-F238E27FC236}">
                      <a16:creationId xmlns:a16="http://schemas.microsoft.com/office/drawing/2014/main" id="{91739B89-CB7A-FA65-6314-515F994431BE}"/>
                    </a:ext>
                  </a:extLst>
                </p14:cNvPr>
                <p14:cNvContentPartPr/>
                <p14:nvPr/>
              </p14:nvContentPartPr>
              <p14:xfrm>
                <a:off x="1408123" y="3944781"/>
                <a:ext cx="3745080" cy="2106360"/>
              </p14:xfrm>
            </p:contentPart>
          </mc:Choice>
          <mc:Fallback xmlns="">
            <p:pic>
              <p:nvPicPr>
                <p:cNvPr id="6" name="Håndskrift 5">
                  <a:extLst>
                    <a:ext uri="{FF2B5EF4-FFF2-40B4-BE49-F238E27FC236}">
                      <a16:creationId xmlns:a16="http://schemas.microsoft.com/office/drawing/2014/main" id="{91739B89-CB7A-FA65-6314-515F994431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99123" y="3936141"/>
                  <a:ext cx="3762720" cy="21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Håndskrift 6">
                  <a:extLst>
                    <a:ext uri="{FF2B5EF4-FFF2-40B4-BE49-F238E27FC236}">
                      <a16:creationId xmlns:a16="http://schemas.microsoft.com/office/drawing/2014/main" id="{53653485-D6D6-2D1E-E143-0CC3C9D45E9F}"/>
                    </a:ext>
                  </a:extLst>
                </p14:cNvPr>
                <p14:cNvContentPartPr/>
                <p14:nvPr/>
              </p14:nvContentPartPr>
              <p14:xfrm>
                <a:off x="4882483" y="6056901"/>
                <a:ext cx="275400" cy="74520"/>
              </p14:xfrm>
            </p:contentPart>
          </mc:Choice>
          <mc:Fallback xmlns="">
            <p:pic>
              <p:nvPicPr>
                <p:cNvPr id="7" name="Håndskrift 6">
                  <a:extLst>
                    <a:ext uri="{FF2B5EF4-FFF2-40B4-BE49-F238E27FC236}">
                      <a16:creationId xmlns:a16="http://schemas.microsoft.com/office/drawing/2014/main" id="{53653485-D6D6-2D1E-E143-0CC3C9D45E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73483" y="6047901"/>
                  <a:ext cx="293040" cy="92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82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C67AD0-DE79-AF51-9946-15C5068E0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9599"/>
            <a:ext cx="4191000" cy="1510749"/>
          </a:xfrm>
        </p:spPr>
        <p:txBody>
          <a:bodyPr>
            <a:normAutofit/>
          </a:bodyPr>
          <a:lstStyle/>
          <a:p>
            <a:r>
              <a:rPr lang="da-DK" sz="4000" dirty="0"/>
              <a:t>Platons dualisme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52E4EBA-B3AA-8505-C881-CB7F86F1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470" y="2001078"/>
            <a:ext cx="4190730" cy="4108174"/>
          </a:xfrm>
        </p:spPr>
        <p:txBody>
          <a:bodyPr>
            <a:normAutofit/>
          </a:bodyPr>
          <a:lstStyle/>
          <a:p>
            <a:r>
              <a:rPr lang="da-DK" sz="1900" dirty="0"/>
              <a:t>Hulelignelsen forklarer Platon sit </a:t>
            </a:r>
            <a:r>
              <a:rPr lang="da-DK" sz="1900" b="1" dirty="0"/>
              <a:t>dualistiske</a:t>
            </a:r>
            <a:r>
              <a:rPr lang="da-DK" sz="1900" dirty="0"/>
              <a:t> verdensbillede, med </a:t>
            </a:r>
            <a:r>
              <a:rPr lang="da-DK" sz="1900" i="1" dirty="0"/>
              <a:t>fænomenernes</a:t>
            </a:r>
            <a:r>
              <a:rPr lang="da-DK" sz="1900" dirty="0"/>
              <a:t> verden og </a:t>
            </a:r>
            <a:r>
              <a:rPr lang="da-DK" sz="1900" i="1" dirty="0"/>
              <a:t>idéernes</a:t>
            </a:r>
            <a:r>
              <a:rPr lang="da-DK" sz="1900" dirty="0"/>
              <a:t> verden.</a:t>
            </a:r>
          </a:p>
          <a:p>
            <a:r>
              <a:rPr lang="da-DK" sz="1900" dirty="0"/>
              <a:t>Mennesket har med sin evige sjæl og sin dødelige krop del i begge verdener.</a:t>
            </a:r>
          </a:p>
          <a:p>
            <a:r>
              <a:rPr lang="da-DK" sz="1900" dirty="0"/>
              <a:t>Sjælen glemmer imidlertid disse idéer, når den inkarneres i en ny krop i fænomenernes verden, og den må derfor generindre alt. Faktisk mener Platon, at alt hvad sjælen lærer, er noget den allerede ved på forhånd.</a:t>
            </a:r>
          </a:p>
        </p:txBody>
      </p:sp>
      <p:pic>
        <p:nvPicPr>
          <p:cNvPr id="1026" name="Picture 2" descr="Platons hulelignelse - Romantikken">
            <a:extLst>
              <a:ext uri="{FF2B5EF4-FFF2-40B4-BE49-F238E27FC236}">
                <a16:creationId xmlns:a16="http://schemas.microsoft.com/office/drawing/2014/main" id="{1EAE4D38-2137-ACD9-9548-439355E8D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779568"/>
            <a:ext cx="5881672" cy="51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47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2DE5E04-6ACF-AB43-A517-6F6A8283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893" y="484631"/>
            <a:ext cx="3209360" cy="5888737"/>
          </a:xfrm>
          <a:prstGeom prst="rect">
            <a:avLst/>
          </a:prstGeom>
        </p:spPr>
      </p:pic>
      <p:pic>
        <p:nvPicPr>
          <p:cNvPr id="28674" name="Picture 2" descr="Universalromantik Indvielsen Digte 1804 1. Jeg sad paa Pynten ved sundets  bred, Himlene Smilte, Og saae med længsel i Dybet ned, Bölgerne hvilte, Da  hælded Solen til Havets Bryst, og rundtom rödnede Luft og Kyst 2. Og brat  fra Skyerne Strengeleeg ...">
            <a:extLst>
              <a:ext uri="{FF2B5EF4-FFF2-40B4-BE49-F238E27FC236}">
                <a16:creationId xmlns:a16="http://schemas.microsoft.com/office/drawing/2014/main" id="{E4FFC409-2B94-6546-8928-71CAE357B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3080" y="484631"/>
            <a:ext cx="6731338" cy="471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535900D8-087C-E762-E2E0-5A57AEB06D54}"/>
              </a:ext>
            </a:extLst>
          </p:cNvPr>
          <p:cNvSpPr txBox="1"/>
          <p:nvPr/>
        </p:nvSpPr>
        <p:spPr>
          <a:xfrm>
            <a:off x="4673080" y="5850148"/>
            <a:ext cx="67313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400" dirty="0"/>
              <a:t>Ordforklaring: En </a:t>
            </a:r>
            <a:r>
              <a:rPr lang="da-DK" sz="1400" i="1" dirty="0"/>
              <a:t>gestalt</a:t>
            </a:r>
            <a:r>
              <a:rPr lang="da-DK" sz="1400" dirty="0"/>
              <a:t> er sammenkobling af forskellige egenskaber og oplevelser, der optræder, når man erfarer noget. </a:t>
            </a:r>
          </a:p>
        </p:txBody>
      </p:sp>
    </p:spTree>
    <p:extLst>
      <p:ext uri="{BB962C8B-B14F-4D97-AF65-F5344CB8AC3E}">
        <p14:creationId xmlns:p14="http://schemas.microsoft.com/office/powerpoint/2010/main" val="3092718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A3A3A-3B4E-79F8-5045-8F3C95C7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5436"/>
            <a:ext cx="10515600" cy="1325563"/>
          </a:xfrm>
        </p:spPr>
        <p:txBody>
          <a:bodyPr/>
          <a:lstStyle/>
          <a:p>
            <a:r>
              <a:rPr lang="da-DK" dirty="0"/>
              <a:t>Analyse af </a:t>
            </a:r>
            <a:r>
              <a:rPr lang="da-DK" i="1" dirty="0"/>
              <a:t>Indvielsen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B86310-1797-C639-7659-42197CFF1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934" y="1991226"/>
            <a:ext cx="501259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2000" dirty="0"/>
              <a:t>Er digtet episk eller lyrisk?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Hvor befinder </a:t>
            </a:r>
            <a:r>
              <a:rPr lang="da-DK" sz="2000" dirty="0" err="1"/>
              <a:t>digter-jeg’et</a:t>
            </a:r>
            <a:r>
              <a:rPr lang="da-DK" sz="2000" dirty="0"/>
              <a:t> i teksten sig?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Hvordan beskrives naturen? Giv eksempler.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Hvad oplever </a:t>
            </a:r>
            <a:r>
              <a:rPr lang="da-DK" sz="2000" dirty="0" err="1"/>
              <a:t>jeg’et</a:t>
            </a:r>
            <a:r>
              <a:rPr lang="da-DK" sz="2000" dirty="0"/>
              <a:t> i strofe 3? Og hvad har det med naturen omkring ham at gøre?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Diskutér om </a:t>
            </a:r>
            <a:r>
              <a:rPr lang="da-DK" sz="2000" dirty="0" err="1"/>
              <a:t>jeg’et</a:t>
            </a:r>
            <a:r>
              <a:rPr lang="da-DK" sz="2000" dirty="0"/>
              <a:t> i strofe 4 føler sig som en del af eller adskilt fra naturen.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2000" dirty="0"/>
              <a:t>Diskutér hvorfor digtet hedder Indvielsen. </a:t>
            </a:r>
          </a:p>
        </p:txBody>
      </p:sp>
      <p:pic>
        <p:nvPicPr>
          <p:cNvPr id="6" name="Picture 2" descr="Universalromantik Indvielsen Digte 1804 1. Jeg sad paa Pynten ved sundets  bred, Himlene Smilte, Og saae med længsel i Dybet ned, Bölgerne hvilte, Da  hælded Solen til Havets Bryst, og rundtom rödnede Luft og Kyst 2. Og brat  fra Skyerne Strengeleeg ...">
            <a:extLst>
              <a:ext uri="{FF2B5EF4-FFF2-40B4-BE49-F238E27FC236}">
                <a16:creationId xmlns:a16="http://schemas.microsoft.com/office/drawing/2014/main" id="{7565ED63-7A73-C118-9292-8E6B5B064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473" y="1477477"/>
            <a:ext cx="5574178" cy="39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27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/>
              <a:t>Nationalromantik i Danmark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15" y="1862893"/>
            <a:ext cx="4950428" cy="4183112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692727" y="1741998"/>
            <a:ext cx="2926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419951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5E200F0C-CAA8-7C9D-5715-CF306A5B6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6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98BA4B5-A293-0F9E-E363-5E3EF2C86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778829" cy="1899912"/>
          </a:xfrm>
        </p:spPr>
        <p:txBody>
          <a:bodyPr>
            <a:normAutofit/>
          </a:bodyPr>
          <a:lstStyle/>
          <a:p>
            <a:r>
              <a:rPr lang="da-DK" sz="4000" dirty="0"/>
              <a:t>Europa i opbrud i starten af 1800-tallet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C31463-291E-050C-5E04-2D11CA5C6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4303816" cy="4192230"/>
          </a:xfrm>
        </p:spPr>
        <p:txBody>
          <a:bodyPr>
            <a:normAutofit/>
          </a:bodyPr>
          <a:lstStyle/>
          <a:p>
            <a:r>
              <a:rPr lang="da-DK" sz="1800" b="1" dirty="0"/>
              <a:t>Den industrielle revolution </a:t>
            </a:r>
          </a:p>
          <a:p>
            <a:pPr marL="0" indent="0">
              <a:buNone/>
            </a:pPr>
            <a:r>
              <a:rPr lang="da-DK" sz="1600" dirty="0"/>
              <a:t>	-&gt; store ændringer i menneskers 	måde at arbejde og leve på</a:t>
            </a:r>
          </a:p>
          <a:p>
            <a:r>
              <a:rPr lang="da-DK" sz="1800" b="1" dirty="0"/>
              <a:t>Politiske usikkerhed og kaos </a:t>
            </a:r>
          </a:p>
          <a:p>
            <a:pPr marL="0" indent="0">
              <a:buNone/>
            </a:pPr>
            <a:r>
              <a:rPr lang="da-DK" sz="1600" b="1" dirty="0"/>
              <a:t>	</a:t>
            </a:r>
            <a:r>
              <a:rPr lang="da-DK" sz="1600" dirty="0"/>
              <a:t>-&gt; Den franske revolution i 1789 	endte i et blodbad</a:t>
            </a:r>
          </a:p>
          <a:p>
            <a:r>
              <a:rPr lang="da-DK" sz="1800" b="1" dirty="0"/>
              <a:t>Englandskrigene</a:t>
            </a:r>
            <a:r>
              <a:rPr lang="da-DK" sz="1600" dirty="0"/>
              <a:t> </a:t>
            </a:r>
          </a:p>
          <a:p>
            <a:pPr marL="0" indent="0">
              <a:buNone/>
            </a:pPr>
            <a:r>
              <a:rPr lang="da-DK" sz="1600" dirty="0"/>
              <a:t>	-&gt; København bliver bombet 1807 af 	englænderne, der stjæler vores flåde, 	Danmark går bankerot i 1813, 	Danmark må give op og underskriver 	en fredstraktat, der gør at vi mister 	Norge i 1814</a:t>
            </a:r>
          </a:p>
          <a:p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551046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 descr="Grundlæggende tidslinje" title="SmartArt"/>
          <p:cNvGraphicFramePr/>
          <p:nvPr/>
        </p:nvGraphicFramePr>
        <p:xfrm>
          <a:off x="1144524" y="1527048"/>
          <a:ext cx="9902952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kstfelt 1"/>
          <p:cNvSpPr txBox="1"/>
          <p:nvPr/>
        </p:nvSpPr>
        <p:spPr>
          <a:xfrm>
            <a:off x="0" y="2019300"/>
            <a:ext cx="4089400" cy="55399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000" dirty="0"/>
              <a:t>Den danske flåde bliver slået den engelske med Admiral, senere Lord Nelson i spidsen. Vi tvinges ud af vores neutralitet som havde dannet baggrund for en indbringende handel.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2222500" y="4927600"/>
            <a:ext cx="4089400" cy="861774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000" dirty="0"/>
              <a:t>England ønskede at kontrollere handel i Østersøen, hvilket den danske kronprins – Frederik d. 6. modsatte sig. Herefter blokerede englænderne hele Sjælland og det endte med, at vi efter 3 dages intensiv bombardement fra englænderne kapitulerede. Store dele af byen var nedbrændt og op mod 1600 mennesker dræbt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4889500" y="2019300"/>
            <a:ext cx="4089400" cy="55399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000" dirty="0"/>
              <a:t>Den direkte årsag var de store udgifter til krigsdeltagelse og faldende indtægter på told. Konsekvensen blev, at man udskiftede den gamle valuta (rigsdaleren) med en ny (rigsbankdaler) i veksleforholdet 1:10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921500" y="4914900"/>
            <a:ext cx="4089400" cy="553998"/>
          </a:xfrm>
          <a:prstGeom prst="rect">
            <a:avLst/>
          </a:prstGeom>
          <a:solidFill>
            <a:schemeClr val="accent3">
              <a:lumMod val="60000"/>
              <a:lumOff val="40000"/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sz="1000" dirty="0"/>
              <a:t>DK havde efter englandskrigene været på fransk side, men de Napoleon bliver slået ved Waterloo tvinges DK ved </a:t>
            </a:r>
            <a:r>
              <a:rPr lang="da-DK" sz="1000" b="1" dirty="0"/>
              <a:t>Kielerfreden</a:t>
            </a:r>
            <a:r>
              <a:rPr lang="da-DK" sz="1000" dirty="0"/>
              <a:t> til at afgive Norge til Sverige.</a:t>
            </a:r>
          </a:p>
        </p:txBody>
      </p:sp>
      <p:sp>
        <p:nvSpPr>
          <p:cNvPr id="3" name="Rektangel 2"/>
          <p:cNvSpPr/>
          <p:nvPr/>
        </p:nvSpPr>
        <p:spPr>
          <a:xfrm>
            <a:off x="775503" y="525334"/>
            <a:ext cx="105213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noProof="1"/>
              <a:t>Historiske forudsætninger for den nationalromantiske bølge i Danmark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399966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ew exhibition about the Danish Golden Age at Kadriorg Art Museum in  Estonia | SMK – National Gallery of Denmark in Copenhagen (Statens Museum  for Kunst)">
            <a:extLst>
              <a:ext uri="{FF2B5EF4-FFF2-40B4-BE49-F238E27FC236}">
                <a16:creationId xmlns:a16="http://schemas.microsoft.com/office/drawing/2014/main" id="{BD0BD536-5D5B-4BAB-2419-90363DEFF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0"/>
            <a:ext cx="86772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93612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da-DK" sz="4000" b="1" i="1" dirty="0"/>
              <a:t>Hvad udad tabes, skal indad vindes</a:t>
            </a:r>
            <a:r>
              <a:rPr lang="mr-IN" sz="4000" b="1" i="1" dirty="0"/>
              <a:t>…</a:t>
            </a:r>
            <a:endParaRPr lang="da-DK" sz="4000" dirty="0"/>
          </a:p>
        </p:txBody>
      </p:sp>
    </p:spTree>
    <p:extLst>
      <p:ext uri="{BB962C8B-B14F-4D97-AF65-F5344CB8AC3E}">
        <p14:creationId xmlns:p14="http://schemas.microsoft.com/office/powerpoint/2010/main" val="731776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Nationalromantiske temaer</a:t>
            </a: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847054" y="2416393"/>
            <a:ext cx="5912561" cy="3463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Den nordiske mytologi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Danmarkshistorie (Saxo)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Sagnhistorier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Folket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Sproget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Flaget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Kunsten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Hovedstaden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/>
              <a:t>Kongehuset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da-DK" sz="20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141" y="1514509"/>
            <a:ext cx="4519916" cy="49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7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97189" y="2539671"/>
            <a:ext cx="3597622" cy="1325562"/>
          </a:xfrm>
        </p:spPr>
        <p:txBody>
          <a:bodyPr>
            <a:normAutofit/>
          </a:bodyPr>
          <a:lstStyle/>
          <a:p>
            <a:r>
              <a:rPr lang="da-DK" sz="5400" dirty="0"/>
              <a:t>Ét folk</a:t>
            </a:r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2094769" y="1615470"/>
            <a:ext cx="494028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dirty="0"/>
              <a:t>Én nation</a:t>
            </a: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5677824" y="3463872"/>
            <a:ext cx="4963435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5400" dirty="0"/>
              <a:t>Én historie</a:t>
            </a:r>
          </a:p>
        </p:txBody>
      </p:sp>
    </p:spTree>
    <p:extLst>
      <p:ext uri="{BB962C8B-B14F-4D97-AF65-F5344CB8AC3E}">
        <p14:creationId xmlns:p14="http://schemas.microsoft.com/office/powerpoint/2010/main" val="337286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78067"/>
            <a:ext cx="10515600" cy="1325563"/>
          </a:xfrm>
        </p:spPr>
        <p:txBody>
          <a:bodyPr/>
          <a:lstStyle/>
          <a:p>
            <a:r>
              <a:rPr lang="da-DK" dirty="0"/>
              <a:t>Niels Frederik Severin </a:t>
            </a:r>
            <a:r>
              <a:rPr lang="da-DK" b="1" dirty="0"/>
              <a:t>Grundtvig</a:t>
            </a:r>
            <a:br>
              <a:rPr lang="da-DK" dirty="0"/>
            </a:br>
            <a:r>
              <a:rPr lang="da-DK" sz="1600" dirty="0"/>
              <a:t>1783-1872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17" y="1903630"/>
            <a:ext cx="3523559" cy="4281124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1305790" y="2136338"/>
            <a:ext cx="47902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da-DK" dirty="0"/>
            </a:b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Fornyer kristendommen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Pædagogik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Grundlægger af højskolebevægelsen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Medforfatter til grundloven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Genskriver Saxos ‘Danmarkskrønike’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Forsker i nordisk mytologi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Salmedigtning</a:t>
            </a:r>
          </a:p>
        </p:txBody>
      </p:sp>
    </p:spTree>
    <p:extLst>
      <p:ext uri="{BB962C8B-B14F-4D97-AF65-F5344CB8AC3E}">
        <p14:creationId xmlns:p14="http://schemas.microsoft.com/office/powerpoint/2010/main" val="2326155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Grundtvigiansime</a:t>
            </a:r>
            <a:br>
              <a:rPr lang="da-DK" dirty="0"/>
            </a:br>
            <a:r>
              <a:rPr lang="da-DK" sz="1600" dirty="0"/>
              <a:t>Fornyelse af kristendommen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26" y="1028541"/>
            <a:ext cx="1905000" cy="2314575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45127" y="2660073"/>
            <a:ext cx="80217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levende ord i det levende kristne fællesskab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Fornyelse af gudstjenesten (Salmesang, trosbekendelsen)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Præstens prædiken skal have liv og skabe liv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Optimistisk og livsglad modsat ‘Indre missions’ dommedagsvarsler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Kristendom skal leves: </a:t>
            </a:r>
            <a:r>
              <a:rPr lang="da-DK" i="1" dirty="0"/>
              <a:t>Menneske først – kristen så</a:t>
            </a: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726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Grundtvigs pædagogik</a:t>
            </a:r>
            <a:br>
              <a:rPr lang="da-DK" dirty="0"/>
            </a:br>
            <a:r>
              <a:rPr lang="da-DK" sz="1600" dirty="0"/>
              <a:t>”</a:t>
            </a:r>
            <a:r>
              <a:rPr lang="da-DK" sz="1600" i="1" dirty="0"/>
              <a:t>Latinskolen begynder med bogstaver og ender med bogkundskaber”</a:t>
            </a:r>
            <a:endParaRPr lang="da-DK" i="1" dirty="0"/>
          </a:p>
        </p:txBody>
      </p:sp>
      <p:sp>
        <p:nvSpPr>
          <p:cNvPr id="3" name="Tekstfelt 2"/>
          <p:cNvSpPr txBox="1"/>
          <p:nvPr/>
        </p:nvSpPr>
        <p:spPr>
          <a:xfrm>
            <a:off x="845127" y="3086100"/>
            <a:ext cx="8198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Opgør med Skolen for døden, Latinskolen, den sorte skole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Det skrevne ord lever ikke men dræber fantasi og kreativitet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Terper døde sprog som græsk og latin men forsømmer at levendegøre dansk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Lægger som underviser vægt på litteratur og (den gode) historie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26" y="1028541"/>
            <a:ext cx="1905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7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Højskolebevægelse</a:t>
            </a:r>
            <a:br>
              <a:rPr lang="da-DK" dirty="0"/>
            </a:br>
            <a:r>
              <a:rPr lang="da-DK" sz="1600" i="1" dirty="0"/>
              <a:t>”En sund sjæl i et sundt legeme”</a:t>
            </a:r>
            <a:endParaRPr lang="da-DK" i="1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26" y="1028541"/>
            <a:ext cx="1905000" cy="2314575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45127" y="3086100"/>
            <a:ext cx="8198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Skal vække den nordiske mentalitet til live igen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Henvender sig landbefolkningen. Vil præge egnen med liv.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Nationalromantisk projekt: Historie, kristendom, litteratur og gymnastik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Ny kropskultur gennem gymnastik.</a:t>
            </a:r>
          </a:p>
        </p:txBody>
      </p:sp>
    </p:spTree>
    <p:extLst>
      <p:ext uri="{BB962C8B-B14F-4D97-AF65-F5344CB8AC3E}">
        <p14:creationId xmlns:p14="http://schemas.microsoft.com/office/powerpoint/2010/main" val="8202363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Nationalromantikken</a:t>
            </a:r>
            <a:br>
              <a:rPr lang="da-DK" dirty="0"/>
            </a:br>
            <a:r>
              <a:rPr lang="da-DK" sz="1600" dirty="0"/>
              <a:t>Historien som mental kilde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26" y="1028541"/>
            <a:ext cx="1905000" cy="2314575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45127" y="3086100"/>
            <a:ext cx="8198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Myter er udtryk for det nordiske folks mentalitet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Oversætter Saxos Danmarkskrønike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Trækker paralleller mellem historien og et menneskes mentale udvikling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4575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Salmedigteren</a:t>
            </a:r>
            <a:br>
              <a:rPr lang="da-DK" dirty="0"/>
            </a:br>
            <a:r>
              <a:rPr lang="da-DK" sz="1600" dirty="0"/>
              <a:t>”</a:t>
            </a:r>
            <a:r>
              <a:rPr lang="da-DK" sz="1600" i="1" dirty="0"/>
              <a:t>Dejlig er den himmelblå”</a:t>
            </a:r>
            <a:endParaRPr lang="da-DK" dirty="0"/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926" y="1028541"/>
            <a:ext cx="1905000" cy="2314575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845126" y="3086100"/>
            <a:ext cx="83750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Skriver 1500 salmer, heraf halvdelen originale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Handler om glæden ved livet. Opgør med den kristne længsel efter døden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er mindre helvede og mere himmerige. Sidstnævnte findes også på jorden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Lys og glad tone – Folkeligt og forståeligt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15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463CE-1B7B-CE1D-3AD3-CC13BE1CD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7733" y="490537"/>
            <a:ext cx="5291663" cy="1628775"/>
          </a:xfrm>
        </p:spPr>
        <p:txBody>
          <a:bodyPr anchor="b">
            <a:normAutofit/>
          </a:bodyPr>
          <a:lstStyle/>
          <a:p>
            <a:r>
              <a:rPr lang="da-DK" sz="3700"/>
              <a:t>Romantikkens kunst og litteratur som reaktion på urolighederne…</a:t>
            </a:r>
          </a:p>
        </p:txBody>
      </p:sp>
      <p:pic>
        <p:nvPicPr>
          <p:cNvPr id="2050" name="Picture 2" descr="maleri - Dansk - Studieportalen.dk">
            <a:extLst>
              <a:ext uri="{FF2B5EF4-FFF2-40B4-BE49-F238E27FC236}">
                <a16:creationId xmlns:a16="http://schemas.microsoft.com/office/drawing/2014/main" id="{06037E94-EAA0-0BA2-1B34-8B07B2205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9" r="1" b="1"/>
          <a:stretch/>
        </p:blipFill>
        <p:spPr bwMode="auto"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C188D9-D8DE-C674-F11A-E5EEDFC3D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2576946"/>
            <a:ext cx="5291663" cy="3933019"/>
          </a:xfrm>
        </p:spPr>
        <p:txBody>
          <a:bodyPr>
            <a:normAutofit lnSpcReduction="10000"/>
          </a:bodyPr>
          <a:lstStyle/>
          <a:p>
            <a:r>
              <a:rPr lang="da-DK" sz="1800" dirty="0"/>
              <a:t>Idealerne fra Oplysningstiden om frihed, lighed og fornuft var mislykkedes </a:t>
            </a:r>
          </a:p>
          <a:p>
            <a:r>
              <a:rPr lang="da-DK" sz="1800" dirty="0"/>
              <a:t>Forfatterne kritiserede borgerskabet for dets følelsesforladte fokus på det materielle.</a:t>
            </a:r>
          </a:p>
          <a:p>
            <a:r>
              <a:rPr lang="da-DK" sz="1800" dirty="0"/>
              <a:t>De vender sig væk fra virkeligheden for i stedet at drømme om en en mere harmonisk verden.</a:t>
            </a:r>
          </a:p>
          <a:p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da-DK" sz="1800" dirty="0"/>
              <a:t>	</a:t>
            </a:r>
          </a:p>
          <a:p>
            <a:pPr marL="0" indent="0">
              <a:buNone/>
            </a:pPr>
            <a:r>
              <a:rPr lang="da-DK" sz="1800" dirty="0"/>
              <a:t>	fordi fornuften og den daglige virkelighed var 	problematisk, dyrkede romantikerne det 	modsatte: </a:t>
            </a:r>
            <a:r>
              <a:rPr lang="da-DK" sz="1800" b="1" dirty="0"/>
              <a:t>fantasien, spontaniteten, og det 	følelsesfulde.</a:t>
            </a:r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465F071C-F617-8B59-4BFB-B7F1DD8D4351}"/>
              </a:ext>
            </a:extLst>
          </p:cNvPr>
          <p:cNvGrpSpPr/>
          <p:nvPr/>
        </p:nvGrpSpPr>
        <p:grpSpPr>
          <a:xfrm rot="1225093">
            <a:off x="6177858" y="4248189"/>
            <a:ext cx="1043640" cy="1519560"/>
            <a:chOff x="6258622" y="4271940"/>
            <a:chExt cx="1043640" cy="151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1" name="Håndskrift 10">
                  <a:extLst>
                    <a:ext uri="{FF2B5EF4-FFF2-40B4-BE49-F238E27FC236}">
                      <a16:creationId xmlns:a16="http://schemas.microsoft.com/office/drawing/2014/main" id="{5968B84C-D3D8-8BE9-88C3-76C6715F8551}"/>
                    </a:ext>
                  </a:extLst>
                </p14:cNvPr>
                <p14:cNvContentPartPr/>
                <p14:nvPr/>
              </p14:nvContentPartPr>
              <p14:xfrm>
                <a:off x="6258622" y="4271940"/>
                <a:ext cx="1043640" cy="1404000"/>
              </p14:xfrm>
            </p:contentPart>
          </mc:Choice>
          <mc:Fallback xmlns="">
            <p:pic>
              <p:nvPicPr>
                <p:cNvPr id="11" name="Håndskrift 10">
                  <a:extLst>
                    <a:ext uri="{FF2B5EF4-FFF2-40B4-BE49-F238E27FC236}">
                      <a16:creationId xmlns:a16="http://schemas.microsoft.com/office/drawing/2014/main" id="{5968B84C-D3D8-8BE9-88C3-76C6715F855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249622" y="4262940"/>
                  <a:ext cx="1061280" cy="14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2" name="Håndskrift 11">
                  <a:extLst>
                    <a:ext uri="{FF2B5EF4-FFF2-40B4-BE49-F238E27FC236}">
                      <a16:creationId xmlns:a16="http://schemas.microsoft.com/office/drawing/2014/main" id="{737F1E9B-E594-34F9-B80E-C932E6D8A1E4}"/>
                    </a:ext>
                  </a:extLst>
                </p14:cNvPr>
                <p14:cNvContentPartPr/>
                <p14:nvPr/>
              </p14:nvContentPartPr>
              <p14:xfrm>
                <a:off x="7134502" y="5672340"/>
                <a:ext cx="150120" cy="119160"/>
              </p14:xfrm>
            </p:contentPart>
          </mc:Choice>
          <mc:Fallback xmlns="">
            <p:pic>
              <p:nvPicPr>
                <p:cNvPr id="12" name="Håndskrift 11">
                  <a:extLst>
                    <a:ext uri="{FF2B5EF4-FFF2-40B4-BE49-F238E27FC236}">
                      <a16:creationId xmlns:a16="http://schemas.microsoft.com/office/drawing/2014/main" id="{737F1E9B-E594-34F9-B80E-C932E6D8A1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25862" y="5663700"/>
                  <a:ext cx="167760" cy="136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84958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N.F.S. Grundtvig "Danmarks Trøst" 1820</a:t>
            </a:r>
            <a:br>
              <a:rPr lang="da-DK" dirty="0"/>
            </a:br>
            <a:r>
              <a:rPr lang="da-DK" sz="1600" i="1" dirty="0"/>
              <a:t>”</a:t>
            </a:r>
            <a:r>
              <a:rPr lang="da-DK" sz="1600" i="1" dirty="0" err="1"/>
              <a:t>Naar</a:t>
            </a:r>
            <a:r>
              <a:rPr lang="da-DK" sz="1600" i="1" dirty="0"/>
              <a:t> </a:t>
            </a:r>
            <a:r>
              <a:rPr lang="da-DK" sz="1600" i="1" dirty="0" err="1"/>
              <a:t>faa</a:t>
            </a:r>
            <a:r>
              <a:rPr lang="da-DK" sz="1600" i="1" dirty="0"/>
              <a:t> har for meget og færre for lidt”</a:t>
            </a:r>
            <a:endParaRPr lang="da-DK" dirty="0"/>
          </a:p>
        </p:txBody>
      </p:sp>
      <p:sp>
        <p:nvSpPr>
          <p:cNvPr id="3" name="Tekstfelt 2"/>
          <p:cNvSpPr txBox="1"/>
          <p:nvPr/>
        </p:nvSpPr>
        <p:spPr>
          <a:xfrm>
            <a:off x="628650" y="1809750"/>
            <a:ext cx="2209800" cy="477053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950" dirty="0">
                <a:solidFill>
                  <a:schemeClr val="bg1"/>
                </a:solidFill>
              </a:rPr>
              <a:t>1) Langt </a:t>
            </a:r>
            <a:r>
              <a:rPr lang="da-DK" sz="950" dirty="0" err="1">
                <a:solidFill>
                  <a:schemeClr val="bg1"/>
                </a:solidFill>
              </a:rPr>
              <a:t>høiere</a:t>
            </a:r>
            <a:r>
              <a:rPr lang="da-DK" sz="950" dirty="0">
                <a:solidFill>
                  <a:schemeClr val="bg1"/>
                </a:solidFill>
              </a:rPr>
              <a:t> Bjerge </a:t>
            </a:r>
            <a:r>
              <a:rPr lang="da-DK" sz="950" dirty="0" err="1">
                <a:solidFill>
                  <a:schemeClr val="bg1"/>
                </a:solidFill>
              </a:rPr>
              <a:t>saa</a:t>
            </a:r>
            <a:r>
              <a:rPr lang="da-DK" sz="950" dirty="0">
                <a:solidFill>
                  <a:schemeClr val="bg1"/>
                </a:solidFill>
              </a:rPr>
              <a:t> vide </a:t>
            </a:r>
            <a:r>
              <a:rPr lang="da-DK" sz="950" dirty="0" err="1">
                <a:solidFill>
                  <a:schemeClr val="bg1"/>
                </a:solidFill>
              </a:rPr>
              <a:t>paa</a:t>
            </a:r>
            <a:r>
              <a:rPr lang="da-DK" sz="950" dirty="0">
                <a:solidFill>
                  <a:schemeClr val="bg1"/>
                </a:solidFill>
              </a:rPr>
              <a:t> Jord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Man har, end hvor Bjerg kun er Bakke;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Men </a:t>
            </a:r>
            <a:r>
              <a:rPr lang="da-DK" sz="950" dirty="0" err="1">
                <a:solidFill>
                  <a:schemeClr val="bg1"/>
                </a:solidFill>
              </a:rPr>
              <a:t>gjerne</a:t>
            </a:r>
            <a:r>
              <a:rPr lang="da-DK" sz="950" dirty="0">
                <a:solidFill>
                  <a:schemeClr val="bg1"/>
                </a:solidFill>
              </a:rPr>
              <a:t> med Slette og Grøn-Høj i Nord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Vi Dannemænd tage til Takke;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Vi er ikke skabte til </a:t>
            </a:r>
            <a:r>
              <a:rPr lang="da-DK" sz="950" dirty="0" err="1">
                <a:solidFill>
                  <a:schemeClr val="bg1"/>
                </a:solidFill>
              </a:rPr>
              <a:t>Høihed</a:t>
            </a:r>
            <a:r>
              <a:rPr lang="da-DK" sz="950" dirty="0">
                <a:solidFill>
                  <a:schemeClr val="bg1"/>
                </a:solidFill>
              </a:rPr>
              <a:t> og Blæst,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Ved Jorden at blive, det tjener os bedst!</a:t>
            </a:r>
          </a:p>
          <a:p>
            <a:r>
              <a:rPr lang="da-DK" sz="950" dirty="0">
                <a:solidFill>
                  <a:schemeClr val="bg1"/>
                </a:solidFill>
              </a:rPr>
              <a:t> </a:t>
            </a:r>
          </a:p>
          <a:p>
            <a:r>
              <a:rPr lang="da-DK" sz="950" dirty="0">
                <a:solidFill>
                  <a:schemeClr val="bg1"/>
                </a:solidFill>
              </a:rPr>
              <a:t>2) Langt kønnere Egne, vil gerne vi </a:t>
            </a:r>
            <a:r>
              <a:rPr lang="da-DK" sz="950" dirty="0" err="1">
                <a:solidFill>
                  <a:schemeClr val="bg1"/>
                </a:solidFill>
              </a:rPr>
              <a:t>troe</a:t>
            </a:r>
            <a:r>
              <a:rPr lang="da-DK" sz="950" dirty="0">
                <a:solidFill>
                  <a:schemeClr val="bg1"/>
                </a:solidFill>
              </a:rPr>
              <a:t>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Kan Fremmede udenlands finde,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Men Dansken har hjemme, hvor Bøgene gro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Ved Strand med den fagre Kjær-Minde, 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Og </a:t>
            </a:r>
            <a:r>
              <a:rPr lang="da-DK" sz="950" dirty="0" err="1">
                <a:solidFill>
                  <a:schemeClr val="bg1"/>
                </a:solidFill>
              </a:rPr>
              <a:t>deiligst</a:t>
            </a:r>
            <a:r>
              <a:rPr lang="da-DK" sz="950" dirty="0">
                <a:solidFill>
                  <a:schemeClr val="bg1"/>
                </a:solidFill>
              </a:rPr>
              <a:t> vi finde, ved Vugge og Grav,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Den blomstrende Mark i det bølgende Hav!</a:t>
            </a:r>
          </a:p>
          <a:p>
            <a:endParaRPr lang="da-DK" sz="950" dirty="0">
              <a:solidFill>
                <a:schemeClr val="bg1"/>
              </a:solidFill>
            </a:endParaRPr>
          </a:p>
          <a:p>
            <a:r>
              <a:rPr lang="da-DK" sz="950" dirty="0">
                <a:solidFill>
                  <a:schemeClr val="bg1"/>
                </a:solidFill>
              </a:rPr>
              <a:t>3) Langt større Bedrifter for Ære og Sold,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 err="1">
                <a:solidFill>
                  <a:schemeClr val="bg1"/>
                </a:solidFill>
              </a:rPr>
              <a:t>Maaske</a:t>
            </a:r>
            <a:r>
              <a:rPr lang="da-DK" sz="950" dirty="0">
                <a:solidFill>
                  <a:schemeClr val="bg1"/>
                </a:solidFill>
              </a:rPr>
              <a:t> </a:t>
            </a:r>
            <a:r>
              <a:rPr lang="da-DK" sz="950" dirty="0" err="1">
                <a:solidFill>
                  <a:schemeClr val="bg1"/>
                </a:solidFill>
              </a:rPr>
              <a:t>saa</a:t>
            </a:r>
            <a:r>
              <a:rPr lang="da-DK" sz="950" dirty="0">
                <a:solidFill>
                  <a:schemeClr val="bg1"/>
                </a:solidFill>
              </a:rPr>
              <a:t> Udlænding man øve,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Omsonst dog </a:t>
            </a:r>
            <a:r>
              <a:rPr lang="da-DK" sz="950" dirty="0" err="1">
                <a:solidFill>
                  <a:schemeClr val="bg1"/>
                </a:solidFill>
              </a:rPr>
              <a:t>ei</a:t>
            </a:r>
            <a:r>
              <a:rPr lang="da-DK" sz="950" dirty="0">
                <a:solidFill>
                  <a:schemeClr val="bg1"/>
                </a:solidFill>
              </a:rPr>
              <a:t> Danemænd </a:t>
            </a:r>
            <a:r>
              <a:rPr lang="da-DK" sz="950" dirty="0" err="1">
                <a:solidFill>
                  <a:schemeClr val="bg1"/>
                </a:solidFill>
              </a:rPr>
              <a:t>førde</a:t>
            </a:r>
            <a:r>
              <a:rPr lang="da-DK" sz="950" dirty="0">
                <a:solidFill>
                  <a:schemeClr val="bg1"/>
                </a:solidFill>
              </a:rPr>
              <a:t> i Skjold,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Med Hjerterne Løve ved Løve;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Lad Ørne kun rives om Jorderigs Bold!</a:t>
            </a:r>
            <a:br>
              <a:rPr lang="da-DK" sz="950" dirty="0">
                <a:solidFill>
                  <a:schemeClr val="bg1"/>
                </a:solidFill>
              </a:rPr>
            </a:br>
            <a:r>
              <a:rPr lang="da-DK" sz="950" dirty="0">
                <a:solidFill>
                  <a:schemeClr val="bg1"/>
                </a:solidFill>
              </a:rPr>
              <a:t>Vi bytte </a:t>
            </a:r>
            <a:r>
              <a:rPr lang="da-DK" sz="950" dirty="0" err="1">
                <a:solidFill>
                  <a:schemeClr val="bg1"/>
                </a:solidFill>
              </a:rPr>
              <a:t>ei</a:t>
            </a:r>
            <a:r>
              <a:rPr lang="da-DK" sz="950" dirty="0">
                <a:solidFill>
                  <a:schemeClr val="bg1"/>
                </a:solidFill>
              </a:rPr>
              <a:t> Banner, vi skifte </a:t>
            </a:r>
            <a:r>
              <a:rPr lang="da-DK" sz="950" dirty="0" err="1">
                <a:solidFill>
                  <a:schemeClr val="bg1"/>
                </a:solidFill>
              </a:rPr>
              <a:t>ei</a:t>
            </a:r>
            <a:r>
              <a:rPr lang="da-DK" sz="950" dirty="0">
                <a:solidFill>
                  <a:schemeClr val="bg1"/>
                </a:solidFill>
              </a:rPr>
              <a:t> Skjold! </a:t>
            </a:r>
          </a:p>
        </p:txBody>
      </p:sp>
      <p:sp>
        <p:nvSpPr>
          <p:cNvPr id="4" name="Tekstfelt 3"/>
          <p:cNvSpPr txBox="1"/>
          <p:nvPr/>
        </p:nvSpPr>
        <p:spPr>
          <a:xfrm>
            <a:off x="4998027" y="1809750"/>
            <a:ext cx="2209800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4) Langt klogere Folk er der sagtens om Land,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End her, mellem </a:t>
            </a:r>
            <a:r>
              <a:rPr lang="da-DK" sz="1000" dirty="0" err="1">
                <a:solidFill>
                  <a:schemeClr val="bg1"/>
                </a:solidFill>
              </a:rPr>
              <a:t>Belter</a:t>
            </a:r>
            <a:r>
              <a:rPr lang="da-DK" sz="1000" dirty="0">
                <a:solidFill>
                  <a:schemeClr val="bg1"/>
                </a:solidFill>
              </a:rPr>
              <a:t> og Sunde,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Til Huus-Behov dog vi har Vid og Forstand,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Vi vil os til Guder </a:t>
            </a:r>
            <a:r>
              <a:rPr lang="da-DK" sz="1000" dirty="0" err="1">
                <a:solidFill>
                  <a:schemeClr val="bg1"/>
                </a:solidFill>
              </a:rPr>
              <a:t>ei</a:t>
            </a:r>
            <a:r>
              <a:rPr lang="da-DK" sz="1000" dirty="0">
                <a:solidFill>
                  <a:schemeClr val="bg1"/>
                </a:solidFill>
              </a:rPr>
              <a:t> grunde,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Og brænder kun Hjertet for Sandhed og Ret,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Skal Tiden nok vise: vi tænkte </a:t>
            </a:r>
            <a:r>
              <a:rPr lang="da-DK" sz="1000" dirty="0" err="1">
                <a:solidFill>
                  <a:schemeClr val="bg1"/>
                </a:solidFill>
              </a:rPr>
              <a:t>ei</a:t>
            </a:r>
            <a:r>
              <a:rPr lang="da-DK" sz="1000" dirty="0">
                <a:solidFill>
                  <a:schemeClr val="bg1"/>
                </a:solidFill>
              </a:rPr>
              <a:t> slet!</a:t>
            </a:r>
          </a:p>
          <a:p>
            <a:endParaRPr lang="da-DK" sz="1000" dirty="0">
              <a:solidFill>
                <a:schemeClr val="bg1"/>
              </a:solidFill>
            </a:endParaRPr>
          </a:p>
          <a:p>
            <a:r>
              <a:rPr lang="da-DK" sz="1000" dirty="0">
                <a:solidFill>
                  <a:schemeClr val="bg1"/>
                </a:solidFill>
              </a:rPr>
              <a:t>5) Langt højere, ædlere, finere Sprog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Skal findes </a:t>
            </a:r>
            <a:r>
              <a:rPr lang="da-DK" sz="1000" dirty="0" err="1">
                <a:solidFill>
                  <a:schemeClr val="bg1"/>
                </a:solidFill>
              </a:rPr>
              <a:t>paa</a:t>
            </a:r>
            <a:r>
              <a:rPr lang="da-DK" sz="1000" dirty="0">
                <a:solidFill>
                  <a:schemeClr val="bg1"/>
                </a:solidFill>
              </a:rPr>
              <a:t> Fremmedes Tunge,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Om </a:t>
            </a:r>
            <a:r>
              <a:rPr lang="da-DK" sz="1000" dirty="0" err="1">
                <a:solidFill>
                  <a:schemeClr val="bg1"/>
                </a:solidFill>
              </a:rPr>
              <a:t>Høihed</a:t>
            </a:r>
            <a:r>
              <a:rPr lang="da-DK" sz="1000" dirty="0">
                <a:solidFill>
                  <a:schemeClr val="bg1"/>
                </a:solidFill>
              </a:rPr>
              <a:t> og </a:t>
            </a:r>
            <a:r>
              <a:rPr lang="da-DK" sz="1000" dirty="0" err="1">
                <a:solidFill>
                  <a:schemeClr val="bg1"/>
                </a:solidFill>
              </a:rPr>
              <a:t>Deilighed</a:t>
            </a:r>
            <a:r>
              <a:rPr lang="da-DK" sz="1000" dirty="0">
                <a:solidFill>
                  <a:schemeClr val="bg1"/>
                </a:solidFill>
              </a:rPr>
              <a:t> Danemænd dog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Med Sandhed kan tale og sjunge;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Og træffer vort </a:t>
            </a:r>
            <a:r>
              <a:rPr lang="da-DK" sz="1000" dirty="0" err="1">
                <a:solidFill>
                  <a:schemeClr val="bg1"/>
                </a:solidFill>
              </a:rPr>
              <a:t>Modersmaal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ei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paa</a:t>
            </a:r>
            <a:r>
              <a:rPr lang="da-DK" sz="1000" dirty="0">
                <a:solidFill>
                  <a:schemeClr val="bg1"/>
                </a:solidFill>
              </a:rPr>
              <a:t> et Haar,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Det smelter dog mere, end Fremmedes </a:t>
            </a:r>
            <a:r>
              <a:rPr lang="da-DK" sz="1000" dirty="0" err="1">
                <a:solidFill>
                  <a:schemeClr val="bg1"/>
                </a:solidFill>
              </a:rPr>
              <a:t>slaaer</a:t>
            </a:r>
            <a:r>
              <a:rPr lang="da-DK" sz="1000" dirty="0">
                <a:solidFill>
                  <a:schemeClr val="bg1"/>
                </a:solidFill>
              </a:rPr>
              <a:t>.</a:t>
            </a:r>
          </a:p>
          <a:p>
            <a:r>
              <a:rPr lang="da-DK" sz="1000" dirty="0">
                <a:solidFill>
                  <a:schemeClr val="bg1"/>
                </a:solidFill>
              </a:rPr>
              <a:t> </a:t>
            </a:r>
          </a:p>
          <a:p>
            <a:r>
              <a:rPr lang="da-DK" sz="1000" dirty="0">
                <a:solidFill>
                  <a:schemeClr val="bg1"/>
                </a:solidFill>
              </a:rPr>
              <a:t>6) Langt mere af Malmen: </a:t>
            </a:r>
            <a:r>
              <a:rPr lang="da-DK" sz="1000" dirty="0" err="1">
                <a:solidFill>
                  <a:schemeClr val="bg1"/>
                </a:solidFill>
              </a:rPr>
              <a:t>saa</a:t>
            </a:r>
            <a:r>
              <a:rPr lang="da-DK" sz="1000" dirty="0">
                <a:solidFill>
                  <a:schemeClr val="bg1"/>
                </a:solidFill>
              </a:rPr>
              <a:t> hvid og </a:t>
            </a:r>
            <a:r>
              <a:rPr lang="da-DK" sz="1000" dirty="0" err="1">
                <a:solidFill>
                  <a:schemeClr val="bg1"/>
                </a:solidFill>
              </a:rPr>
              <a:t>saa</a:t>
            </a:r>
            <a:r>
              <a:rPr lang="da-DK" sz="1000" dirty="0">
                <a:solidFill>
                  <a:schemeClr val="bg1"/>
                </a:solidFill>
              </a:rPr>
              <a:t> rød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Fik andre i Bjerg og i Bytte,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Hos Dansken dog findes det daglige Brød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 err="1">
                <a:solidFill>
                  <a:schemeClr val="bg1"/>
                </a:solidFill>
              </a:rPr>
              <a:t>Ei</a:t>
            </a:r>
            <a:r>
              <a:rPr lang="da-DK" sz="1000" dirty="0">
                <a:solidFill>
                  <a:schemeClr val="bg1"/>
                </a:solidFill>
              </a:rPr>
              <a:t> mindre i </a:t>
            </a:r>
            <a:r>
              <a:rPr lang="da-DK" sz="1000" dirty="0" err="1">
                <a:solidFill>
                  <a:schemeClr val="bg1"/>
                </a:solidFill>
              </a:rPr>
              <a:t>Fattig-Mands</a:t>
            </a:r>
            <a:r>
              <a:rPr lang="da-DK" sz="1000" dirty="0">
                <a:solidFill>
                  <a:schemeClr val="bg1"/>
                </a:solidFill>
              </a:rPr>
              <a:t> Hytte,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Og da har i Rigdom vi drevet det vidt,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 err="1">
                <a:solidFill>
                  <a:schemeClr val="bg1"/>
                </a:solidFill>
              </a:rPr>
              <a:t>Naar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Faa</a:t>
            </a:r>
            <a:r>
              <a:rPr lang="da-DK" sz="1000" dirty="0">
                <a:solidFill>
                  <a:schemeClr val="bg1"/>
                </a:solidFill>
              </a:rPr>
              <a:t> har for meget og Færre for lidt. 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9429750" y="1809750"/>
            <a:ext cx="2209800" cy="33239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da-DK" sz="1000" dirty="0">
                <a:solidFill>
                  <a:schemeClr val="bg1"/>
                </a:solidFill>
              </a:rPr>
              <a:t>7) Langt ædlere Konger med Landsfader-Navn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 err="1">
                <a:solidFill>
                  <a:schemeClr val="bg1"/>
                </a:solidFill>
              </a:rPr>
              <a:t>Maaskee</a:t>
            </a:r>
            <a:r>
              <a:rPr lang="da-DK" sz="1000" dirty="0">
                <a:solidFill>
                  <a:schemeClr val="bg1"/>
                </a:solidFill>
              </a:rPr>
              <a:t> kan engang man opdage;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Men Ætten i </a:t>
            </a:r>
            <a:r>
              <a:rPr lang="da-DK" sz="1000" dirty="0" err="1">
                <a:solidFill>
                  <a:schemeClr val="bg1"/>
                </a:solidFill>
              </a:rPr>
              <a:t>Leire</a:t>
            </a:r>
            <a:r>
              <a:rPr lang="da-DK" sz="1000" dirty="0">
                <a:solidFill>
                  <a:schemeClr val="bg1"/>
                </a:solidFill>
              </a:rPr>
              <a:t> og i </a:t>
            </a:r>
            <a:r>
              <a:rPr lang="da-DK" sz="1000" dirty="0" err="1">
                <a:solidFill>
                  <a:schemeClr val="bg1"/>
                </a:solidFill>
              </a:rPr>
              <a:t>Kjøbenhavn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Dog spørger endnu om sin Mage;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Thi prise vi Stammen af Skjold og af Dan!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Gid immer den blomstre i Fædrenes Land! </a:t>
            </a:r>
          </a:p>
          <a:p>
            <a:endParaRPr lang="da-DK" sz="1000" dirty="0">
              <a:solidFill>
                <a:schemeClr val="bg1"/>
              </a:solidFill>
            </a:endParaRPr>
          </a:p>
          <a:p>
            <a:r>
              <a:rPr lang="da-DK" sz="1000" dirty="0">
                <a:solidFill>
                  <a:schemeClr val="bg1"/>
                </a:solidFill>
              </a:rPr>
              <a:t>8) Langt </a:t>
            </a:r>
            <a:r>
              <a:rPr lang="da-DK" sz="1000" dirty="0" err="1">
                <a:solidFill>
                  <a:schemeClr val="bg1"/>
                </a:solidFill>
              </a:rPr>
              <a:t>høiere</a:t>
            </a:r>
            <a:r>
              <a:rPr lang="da-DK" sz="1000" dirty="0">
                <a:solidFill>
                  <a:schemeClr val="bg1"/>
                </a:solidFill>
              </a:rPr>
              <a:t> Ros over herskende Drot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Man </a:t>
            </a:r>
            <a:r>
              <a:rPr lang="da-DK" sz="1000" dirty="0" err="1">
                <a:solidFill>
                  <a:schemeClr val="bg1"/>
                </a:solidFill>
              </a:rPr>
              <a:t>hørde</a:t>
            </a:r>
            <a:r>
              <a:rPr lang="da-DK" sz="1000" dirty="0">
                <a:solidFill>
                  <a:schemeClr val="bg1"/>
                </a:solidFill>
              </a:rPr>
              <a:t> fra Fremmedes Tunger;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Men </a:t>
            </a:r>
            <a:r>
              <a:rPr lang="da-DK" sz="1000" dirty="0" err="1">
                <a:solidFill>
                  <a:schemeClr val="bg1"/>
                </a:solidFill>
              </a:rPr>
              <a:t>Spørgsmaal</a:t>
            </a:r>
            <a:r>
              <a:rPr lang="da-DK" sz="1000" dirty="0">
                <a:solidFill>
                  <a:schemeClr val="bg1"/>
                </a:solidFill>
              </a:rPr>
              <a:t>: Om altid det </a:t>
            </a:r>
            <a:r>
              <a:rPr lang="da-DK" sz="1000" dirty="0" err="1">
                <a:solidFill>
                  <a:schemeClr val="bg1"/>
                </a:solidFill>
              </a:rPr>
              <a:t>meendes</a:t>
            </a:r>
            <a:r>
              <a:rPr lang="da-DK" sz="1000" dirty="0">
                <a:solidFill>
                  <a:schemeClr val="bg1"/>
                </a:solidFill>
              </a:rPr>
              <a:t> </a:t>
            </a:r>
            <a:r>
              <a:rPr lang="da-DK" sz="1000" dirty="0" err="1">
                <a:solidFill>
                  <a:schemeClr val="bg1"/>
                </a:solidFill>
              </a:rPr>
              <a:t>saa</a:t>
            </a:r>
            <a:r>
              <a:rPr lang="da-DK" sz="1000" dirty="0">
                <a:solidFill>
                  <a:schemeClr val="bg1"/>
                </a:solidFill>
              </a:rPr>
              <a:t> godt,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Som her, </a:t>
            </a:r>
            <a:r>
              <a:rPr lang="da-DK" sz="1000" dirty="0" err="1">
                <a:solidFill>
                  <a:schemeClr val="bg1"/>
                </a:solidFill>
              </a:rPr>
              <a:t>Naar</a:t>
            </a:r>
            <a:r>
              <a:rPr lang="da-DK" sz="1000" dirty="0">
                <a:solidFill>
                  <a:schemeClr val="bg1"/>
                </a:solidFill>
              </a:rPr>
              <a:t> hver Dannemand sjunger!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Vor Fredrik! Han vorde som Duen </a:t>
            </a:r>
            <a:r>
              <a:rPr lang="da-DK" sz="1000" dirty="0" err="1">
                <a:solidFill>
                  <a:schemeClr val="bg1"/>
                </a:solidFill>
              </a:rPr>
              <a:t>saa</a:t>
            </a:r>
            <a:r>
              <a:rPr lang="da-DK" sz="1000" dirty="0">
                <a:solidFill>
                  <a:schemeClr val="bg1"/>
                </a:solidFill>
              </a:rPr>
              <a:t> hvid!</a:t>
            </a:r>
            <a:br>
              <a:rPr lang="da-DK" sz="1000" dirty="0">
                <a:solidFill>
                  <a:schemeClr val="bg1"/>
                </a:solidFill>
              </a:rPr>
            </a:br>
            <a:r>
              <a:rPr lang="da-DK" sz="1000" dirty="0">
                <a:solidFill>
                  <a:schemeClr val="bg1"/>
                </a:solidFill>
              </a:rPr>
              <a:t>Hans Alder høiloves som Fredegods Tid!</a:t>
            </a:r>
          </a:p>
        </p:txBody>
      </p:sp>
    </p:spTree>
    <p:extLst>
      <p:ext uri="{BB962C8B-B14F-4D97-AF65-F5344CB8AC3E}">
        <p14:creationId xmlns:p14="http://schemas.microsoft.com/office/powerpoint/2010/main" val="1729351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Arbejdsspørgsmål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838200" y="1489429"/>
            <a:ext cx="10515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Husk at tage udgangspunkt i konkrete teksteksempler!</a:t>
            </a:r>
            <a:endParaRPr lang="da-DK" dirty="0"/>
          </a:p>
          <a:p>
            <a:r>
              <a:rPr lang="da-DK" dirty="0"/>
              <a:t> </a:t>
            </a:r>
          </a:p>
          <a:p>
            <a:pPr marL="342900" indent="-342900">
              <a:buFont typeface="+mj-lt"/>
              <a:buAutoNum type="arabicPeriod"/>
            </a:pPr>
            <a:r>
              <a:rPr lang="da-DK" dirty="0"/>
              <a:t>Hvordan er digtet bygget op rent formmæssigt?</a:t>
            </a:r>
          </a:p>
          <a:p>
            <a:r>
              <a:rPr lang="da-DK" dirty="0"/>
              <a:t>		Strofer, verslinjer og rim</a:t>
            </a:r>
            <a:br>
              <a:rPr lang="da-DK" dirty="0"/>
            </a:br>
            <a:r>
              <a:rPr lang="da-DK" dirty="0"/>
              <a:t>		Gentagelser</a:t>
            </a:r>
            <a:br>
              <a:rPr lang="da-DK" dirty="0"/>
            </a:br>
            <a:r>
              <a:rPr lang="da-DK" dirty="0"/>
              <a:t>		Rimstrukturer</a:t>
            </a:r>
          </a:p>
          <a:p>
            <a:endParaRPr lang="da-DK" dirty="0"/>
          </a:p>
          <a:p>
            <a:r>
              <a:rPr lang="da-DK" dirty="0"/>
              <a:t>2. Find de steder i teksten hvor Grundtvig beskriver, hvad der er særligt dansk. Hvordan gør han det rent sprogligt</a:t>
            </a:r>
          </a:p>
          <a:p>
            <a:endParaRPr lang="da-DK" dirty="0"/>
          </a:p>
          <a:p>
            <a:r>
              <a:rPr lang="da-DK" dirty="0"/>
              <a:t>3. Hvad menes der med følgende citater?</a:t>
            </a:r>
          </a:p>
          <a:p>
            <a:pPr lvl="0"/>
            <a:r>
              <a:rPr lang="da-DK" dirty="0"/>
              <a:t>		</a:t>
            </a:r>
          </a:p>
          <a:p>
            <a:pPr lvl="0"/>
            <a:r>
              <a:rPr lang="da-DK" dirty="0"/>
              <a:t>		”Vi er ikke skabte til Højhed og Blæst,</a:t>
            </a:r>
            <a:br>
              <a:rPr lang="da-DK" dirty="0"/>
            </a:br>
            <a:r>
              <a:rPr lang="da-DK" dirty="0"/>
              <a:t>		Ved Jorden at blive, der tjener os bedst”</a:t>
            </a:r>
            <a:br>
              <a:rPr lang="da-DK" dirty="0"/>
            </a:br>
            <a:endParaRPr lang="da-DK" dirty="0"/>
          </a:p>
          <a:p>
            <a:pPr lvl="0"/>
            <a:r>
              <a:rPr lang="da-DK" dirty="0"/>
              <a:t>		”Og da i rigdom vi drevet det vidt,</a:t>
            </a:r>
            <a:br>
              <a:rPr lang="da-DK" dirty="0"/>
            </a:br>
            <a:r>
              <a:rPr lang="da-DK" dirty="0"/>
              <a:t>		når få har for meget og færre for lidt”</a:t>
            </a:r>
            <a:br>
              <a:rPr lang="da-DK" dirty="0"/>
            </a:br>
            <a:endParaRPr lang="da-DK" dirty="0"/>
          </a:p>
          <a:p>
            <a:pPr lvl="0"/>
            <a:r>
              <a:rPr lang="da-DK" dirty="0"/>
              <a:t>4. Med baggrund i gennemgang af præsentationen, identificér særlige nationalromantiske temaer</a:t>
            </a:r>
          </a:p>
        </p:txBody>
      </p:sp>
    </p:spTree>
    <p:extLst>
      <p:ext uri="{BB962C8B-B14F-4D97-AF65-F5344CB8AC3E}">
        <p14:creationId xmlns:p14="http://schemas.microsoft.com/office/powerpoint/2010/main" val="317822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>
            <a:extLst>
              <a:ext uri="{FF2B5EF4-FFF2-40B4-BE49-F238E27FC236}">
                <a16:creationId xmlns:a16="http://schemas.microsoft.com/office/drawing/2014/main" id="{94B7B285-2B74-9741-AE25-D21ADFBCE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053" y="359199"/>
            <a:ext cx="4923894" cy="613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7" name="Text Box 5">
            <a:extLst>
              <a:ext uri="{FF2B5EF4-FFF2-40B4-BE49-F238E27FC236}">
                <a16:creationId xmlns:a16="http://schemas.microsoft.com/office/drawing/2014/main" id="{002F2500-EF30-6240-880C-BDD1BAD23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09" y="5575471"/>
            <a:ext cx="176824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dirty="0"/>
              <a:t>P. C. Skovgaard</a:t>
            </a:r>
          </a:p>
          <a:p>
            <a:r>
              <a:rPr lang="da-DK" altLang="da-DK" dirty="0"/>
              <a:t>”Bøgeskov i maj”</a:t>
            </a:r>
          </a:p>
          <a:p>
            <a:r>
              <a:rPr lang="da-DK" altLang="da-DK" dirty="0"/>
              <a:t>1857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istorien om Danmark - Billedserie: Spor fra Guldalderen">
            <a:extLst>
              <a:ext uri="{FF2B5EF4-FFF2-40B4-BE49-F238E27FC236}">
                <a16:creationId xmlns:a16="http://schemas.microsoft.com/office/drawing/2014/main" id="{74DD5736-F81C-3B4A-9D35-5DD4BB11B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0"/>
            <a:ext cx="8054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771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444A1B6-EDB6-BE4A-8091-ABFFE946B2B5}"/>
              </a:ext>
            </a:extLst>
          </p:cNvPr>
          <p:cNvSpPr/>
          <p:nvPr/>
        </p:nvSpPr>
        <p:spPr>
          <a:xfrm>
            <a:off x="214344" y="5035614"/>
            <a:ext cx="1336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rgbClr val="FFFFFF"/>
                </a:solidFill>
              </a:rPr>
              <a:t>P.C. Skovgaard</a:t>
            </a:r>
          </a:p>
          <a:p>
            <a:r>
              <a:rPr lang="da-DK" sz="1600" dirty="0">
                <a:solidFill>
                  <a:srgbClr val="FFFFFF"/>
                </a:solidFill>
              </a:rPr>
              <a:t>Høhøst i Vejleådalen, 1857</a:t>
            </a:r>
            <a:endParaRPr lang="da-DK" sz="1600" dirty="0"/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9D1E86D1-2774-1C4F-AC92-04C87B472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495" y="498947"/>
            <a:ext cx="10161588" cy="58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333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>
            <a:extLst>
              <a:ext uri="{FF2B5EF4-FFF2-40B4-BE49-F238E27FC236}">
                <a16:creationId xmlns:a16="http://schemas.microsoft.com/office/drawing/2014/main" id="{BF3E8890-F33C-924A-AA9F-97C60AE6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6" y="542761"/>
            <a:ext cx="5952067" cy="577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2" name="Text Box 6">
            <a:extLst>
              <a:ext uri="{FF2B5EF4-FFF2-40B4-BE49-F238E27FC236}">
                <a16:creationId xmlns:a16="http://schemas.microsoft.com/office/drawing/2014/main" id="{2FEC1E71-4E03-9A4C-90E7-84468BBD2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56" y="5391909"/>
            <a:ext cx="195380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dirty="0"/>
              <a:t>P. C. Skovgaard</a:t>
            </a:r>
          </a:p>
          <a:p>
            <a:r>
              <a:rPr lang="da-DK" altLang="da-DK" dirty="0"/>
              <a:t>”Udsigt over Vejle”</a:t>
            </a:r>
          </a:p>
          <a:p>
            <a:r>
              <a:rPr lang="da-DK" altLang="da-DK" dirty="0"/>
              <a:t>1852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>
            <a:extLst>
              <a:ext uri="{FF2B5EF4-FFF2-40B4-BE49-F238E27FC236}">
                <a16:creationId xmlns:a16="http://schemas.microsoft.com/office/drawing/2014/main" id="{8C2933B1-2B0D-B547-91CD-7EA3EE7B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103" y="311560"/>
            <a:ext cx="6631164" cy="6234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3" name="Text Box 5">
            <a:extLst>
              <a:ext uri="{FF2B5EF4-FFF2-40B4-BE49-F238E27FC236}">
                <a16:creationId xmlns:a16="http://schemas.microsoft.com/office/drawing/2014/main" id="{61A5D7FB-7367-124D-A28F-9AB591DD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921" y="5380567"/>
            <a:ext cx="25715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dirty="0"/>
              <a:t>P. C. Skovgaard</a:t>
            </a:r>
          </a:p>
          <a:p>
            <a:r>
              <a:rPr lang="da-DK" altLang="da-DK" dirty="0"/>
              <a:t>”Stevns Klint ved Højerup</a:t>
            </a:r>
          </a:p>
          <a:p>
            <a:r>
              <a:rPr lang="da-DK" altLang="da-DK" dirty="0"/>
              <a:t>Kirke.” 1842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>
            <a:extLst>
              <a:ext uri="{FF2B5EF4-FFF2-40B4-BE49-F238E27FC236}">
                <a16:creationId xmlns:a16="http://schemas.microsoft.com/office/drawing/2014/main" id="{C9988A3A-AD88-EA49-9F4B-5D4E57F40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922" y="733425"/>
            <a:ext cx="7972425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5" name="Text Box 5">
            <a:extLst>
              <a:ext uri="{FF2B5EF4-FFF2-40B4-BE49-F238E27FC236}">
                <a16:creationId xmlns:a16="http://schemas.microsoft.com/office/drawing/2014/main" id="{E8984BCA-C95E-9340-B99F-3C9274B17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060" y="5478244"/>
            <a:ext cx="239931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dirty="0"/>
              <a:t>Eckersberg, ”Lodsbåde”</a:t>
            </a:r>
          </a:p>
          <a:p>
            <a:r>
              <a:rPr lang="da-DK" altLang="da-DK" dirty="0"/>
              <a:t>o.1830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>
            <a:extLst>
              <a:ext uri="{FF2B5EF4-FFF2-40B4-BE49-F238E27FC236}">
                <a16:creationId xmlns:a16="http://schemas.microsoft.com/office/drawing/2014/main" id="{542E630A-61D9-2843-A892-BC44F2DCF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320" y="691000"/>
            <a:ext cx="7655359" cy="561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>
            <a:extLst>
              <a:ext uri="{FF2B5EF4-FFF2-40B4-BE49-F238E27FC236}">
                <a16:creationId xmlns:a16="http://schemas.microsoft.com/office/drawing/2014/main" id="{E30A7D6A-B3D6-1143-B1C5-44524DBC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68" y="5381599"/>
            <a:ext cx="175112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a-DK" altLang="da-DK" dirty="0"/>
              <a:t>Lundbye</a:t>
            </a:r>
          </a:p>
          <a:p>
            <a:r>
              <a:rPr lang="da-DK" altLang="da-DK" dirty="0"/>
              <a:t>”</a:t>
            </a:r>
            <a:r>
              <a:rPr lang="da-DK" altLang="da-DK" i="1" dirty="0"/>
              <a:t>En dansk kyst”</a:t>
            </a:r>
            <a:r>
              <a:rPr lang="da-DK" altLang="da-DK" dirty="0"/>
              <a:t>, </a:t>
            </a:r>
          </a:p>
          <a:p>
            <a:r>
              <a:rPr lang="da-DK" altLang="da-DK" dirty="0" err="1"/>
              <a:t>ca</a:t>
            </a:r>
            <a:r>
              <a:rPr lang="da-DK" altLang="da-DK" dirty="0"/>
              <a:t> 1850  </a:t>
            </a:r>
            <a:r>
              <a:rPr lang="da-DK" altLang="da-DK" dirty="0" err="1"/>
              <a:t>Kbh</a:t>
            </a:r>
            <a:endParaRPr lang="da-DK" altLang="da-DK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1" name="Rectangle 3100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D3D664-6409-D7E6-34A4-126C918E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da-DK" sz="4000"/>
              <a:t>Metodetrekanten i dansk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9FCDABA-4B63-042A-92B0-9334F64FD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b="0" i="0" dirty="0">
                <a:effectLst/>
              </a:rPr>
              <a:t>Metodetrekanten viser, at enhver tekst omgives af afsender, modtager og omverden. </a:t>
            </a:r>
          </a:p>
          <a:p>
            <a:pPr marL="0" indent="0">
              <a:buNone/>
            </a:pPr>
            <a:r>
              <a:rPr lang="da-DK" sz="2000" b="0" i="0" dirty="0">
                <a:effectLst/>
              </a:rPr>
              <a:t>Metoden afgør ens syn på teksten: Nogle metoder er tekst-interne, idet man forstår teksten vha. teksten selv. Andre er tekst-eksterne, idet man inddrager konteksten for at forstå teksten. </a:t>
            </a:r>
          </a:p>
          <a:p>
            <a:pPr marL="0" indent="0">
              <a:buNone/>
            </a:pPr>
            <a:r>
              <a:rPr lang="da-DK" sz="2000" b="0" i="0" dirty="0">
                <a:effectLst/>
              </a:rPr>
              <a:t>Eller sagt med andre ord: Man stiller sig forskellige steder i metodetrekanten, og det åbner for forskellige forståelser af teksten.</a:t>
            </a:r>
            <a:endParaRPr lang="da-DK" sz="2000" dirty="0"/>
          </a:p>
        </p:txBody>
      </p:sp>
      <p:pic>
        <p:nvPicPr>
          <p:cNvPr id="3076" name="Picture 4" descr="Ondskab i dansk med 3.b: Dittes speciale - metoder">
            <a:extLst>
              <a:ext uri="{FF2B5EF4-FFF2-40B4-BE49-F238E27FC236}">
                <a16:creationId xmlns:a16="http://schemas.microsoft.com/office/drawing/2014/main" id="{4E567EF9-D9BB-51FA-9D9D-7EC38235C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5506" y="1862418"/>
            <a:ext cx="3765176" cy="302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3" name="Rectangle 310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5" name="Rectangle 310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4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80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BE5C86-CE78-B74B-ADB8-DC2D13F9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Romantikkens filosofi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9F437F8-A217-0B4C-9176-3B46717C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r>
              <a:rPr lang="da-DK" sz="2000" dirty="0"/>
              <a:t>Søger det dybe i tilværelsen -&gt; der er en længsel efter sammenhæng</a:t>
            </a:r>
          </a:p>
          <a:p>
            <a:r>
              <a:rPr lang="da-DK" sz="2000" dirty="0"/>
              <a:t>Vil ikke lave tilværelsen om, men søger at undslippe dens trivialiteter ved at anskue den poetisk</a:t>
            </a:r>
          </a:p>
          <a:p>
            <a:r>
              <a:rPr lang="da-DK" sz="2000" dirty="0"/>
              <a:t>Via intuition og fantasi kan vi forstå verdens sammenhæng og universelle mening og dybde</a:t>
            </a:r>
          </a:p>
          <a:p>
            <a:r>
              <a:rPr lang="da-DK" sz="2000" dirty="0"/>
              <a:t>Det væsentlige er skjult for øjet men </a:t>
            </a:r>
            <a:r>
              <a:rPr lang="da-DK" sz="2000" i="1" dirty="0"/>
              <a:t>geniet</a:t>
            </a:r>
            <a:r>
              <a:rPr lang="da-DK" sz="2000" dirty="0"/>
              <a:t> kan erfare det gennem kunsten eller videnskaben (Mozart, Ørsted, Oehlenschläger m.fl.)</a:t>
            </a:r>
            <a:r>
              <a:rPr lang="da-DK" sz="2000"/>
              <a:t>fdgdg</a:t>
            </a:r>
            <a:endParaRPr lang="da-DK" sz="2000" dirty="0"/>
          </a:p>
        </p:txBody>
      </p:sp>
      <p:pic>
        <p:nvPicPr>
          <p:cNvPr id="24578" name="Picture 2" descr="Ind i dansk - Hjælp til analyse og skrivning i danskundervisningen og  opslagsværk over alle de vigtigste fagbegreber.">
            <a:extLst>
              <a:ext uri="{FF2B5EF4-FFF2-40B4-BE49-F238E27FC236}">
                <a16:creationId xmlns:a16="http://schemas.microsoft.com/office/drawing/2014/main" id="{6D61A7E4-BD73-BA40-9A5F-34B0D18CA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6" b="-2"/>
          <a:stretch/>
        </p:blipFill>
        <p:spPr bwMode="auto">
          <a:xfrm>
            <a:off x="7199440" y="1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04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7B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nlinemedier 3" descr="Rather Homemade Præsenterer: Romantikken - Hvad skete der lige der?">
            <a:hlinkClick r:id="" action="ppaction://media"/>
            <a:extLst>
              <a:ext uri="{FF2B5EF4-FFF2-40B4-BE49-F238E27FC236}">
                <a16:creationId xmlns:a16="http://schemas.microsoft.com/office/drawing/2014/main" id="{C9296E34-9936-E97B-C84A-137EC84EF241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853" y="643467"/>
            <a:ext cx="98602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27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F4C0A5-18F7-0446-A9DB-CB94360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da-DK" sz="4000"/>
              <a:t>Hovedstrømningerne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5496B6B-8DE7-C54D-8D38-3CCBD040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Universalromantikken</a:t>
            </a:r>
          </a:p>
          <a:p>
            <a:pPr lvl="1"/>
            <a:r>
              <a:rPr lang="da-DK" sz="2000" dirty="0"/>
              <a:t>Dualismen/splittelsen ophæves i erkendelsen af altings dybere sammenhæng</a:t>
            </a:r>
          </a:p>
          <a:p>
            <a:pPr lvl="1"/>
            <a:r>
              <a:rPr lang="da-DK" sz="2000" i="1" dirty="0"/>
              <a:t>Organismetanken</a:t>
            </a:r>
            <a:r>
              <a:rPr lang="da-DK" sz="2000" dirty="0"/>
              <a:t> (alt er gennemstrømmet af samme ånd – Schelling/Steffens)</a:t>
            </a:r>
          </a:p>
          <a:p>
            <a:pPr lvl="1"/>
            <a:r>
              <a:rPr lang="da-DK" sz="2000" i="1" dirty="0"/>
              <a:t>Panteisme</a:t>
            </a:r>
            <a:r>
              <a:rPr lang="da-DK" sz="2000" dirty="0"/>
              <a:t> (Gud er i alt)</a:t>
            </a:r>
          </a:p>
          <a:p>
            <a:pPr lvl="1"/>
            <a:endParaRPr lang="da-DK" sz="2000" dirty="0"/>
          </a:p>
          <a:p>
            <a:pPr marL="0" indent="0">
              <a:buNone/>
            </a:pPr>
            <a:r>
              <a:rPr lang="da-DK" sz="2000" dirty="0">
                <a:solidFill>
                  <a:schemeClr val="accent2">
                    <a:lumMod val="75000"/>
                  </a:schemeClr>
                </a:solidFill>
              </a:rPr>
              <a:t>Nationalromantikken </a:t>
            </a:r>
          </a:p>
          <a:p>
            <a:pPr lvl="1"/>
            <a:r>
              <a:rPr lang="da-DK" sz="2000" dirty="0"/>
              <a:t>nationalstatens behov for en fælles historie og fortælling </a:t>
            </a:r>
          </a:p>
          <a:p>
            <a:pPr lvl="1"/>
            <a:r>
              <a:rPr lang="da-DK" sz="2000" dirty="0"/>
              <a:t>dyrker det folkelige og den fælleshistorie</a:t>
            </a:r>
          </a:p>
          <a:p>
            <a:pPr marL="0" indent="0">
              <a:buNone/>
            </a:pPr>
            <a:endParaRPr lang="da-DK" sz="2000" dirty="0"/>
          </a:p>
        </p:txBody>
      </p:sp>
      <p:pic>
        <p:nvPicPr>
          <p:cNvPr id="25602" name="Picture 2">
            <a:extLst>
              <a:ext uri="{FF2B5EF4-FFF2-40B4-BE49-F238E27FC236}">
                <a16:creationId xmlns:a16="http://schemas.microsoft.com/office/drawing/2014/main" id="{31B79E73-B0B6-4445-AE8C-146C21ACC7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4"/>
          <a:stretch/>
        </p:blipFill>
        <p:spPr bwMode="auto">
          <a:xfrm>
            <a:off x="7199440" y="0"/>
            <a:ext cx="4992560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C0286A38-6856-C145-B72C-988421C8A4E2}"/>
              </a:ext>
            </a:extLst>
          </p:cNvPr>
          <p:cNvSpPr/>
          <p:nvPr/>
        </p:nvSpPr>
        <p:spPr>
          <a:xfrm>
            <a:off x="7541254" y="6457880"/>
            <a:ext cx="46643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dirty="0">
                <a:solidFill>
                  <a:schemeClr val="bg1">
                    <a:lumMod val="75000"/>
                    <a:lumOff val="25000"/>
                  </a:schemeClr>
                </a:solidFill>
                <a:latin typeface="Work Sans" panose="020F0502020204030204" pitchFamily="34" charset="0"/>
              </a:rPr>
              <a:t>Udsnit af Constantin Hansens maleri fra 1866. Det forestiller Adam Oehlenschläger, der i 1829 modtog en laurbærkrans i Lunds Domkirke</a:t>
            </a:r>
            <a:endParaRPr lang="da-DK" sz="10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19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461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5ECDDF-205D-A681-22B1-EF3DFF35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94" y="168235"/>
            <a:ext cx="2957186" cy="23711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da-DK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Litteraturhistorisk introduktion til </a:t>
            </a:r>
            <a:r>
              <a:rPr lang="da-DK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romantikken</a:t>
            </a:r>
            <a:r>
              <a:rPr lang="da-DK" sz="2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som periode</a:t>
            </a:r>
            <a:r>
              <a:rPr lang="da-DK" sz="2700" dirty="0">
                <a:solidFill>
                  <a:srgbClr val="FFFFFF"/>
                </a:solidFill>
              </a:rPr>
              <a:t> og </a:t>
            </a:r>
            <a:r>
              <a:rPr lang="da-DK" sz="2700" b="1" dirty="0">
                <a:solidFill>
                  <a:srgbClr val="FFFFFF"/>
                </a:solidFill>
              </a:rPr>
              <a:t>universalromantikken</a:t>
            </a:r>
            <a:r>
              <a:rPr lang="da-DK" sz="2700" dirty="0">
                <a:solidFill>
                  <a:srgbClr val="FFFFFF"/>
                </a:solidFill>
              </a:rPr>
              <a:t> som litterær understrømning.</a:t>
            </a:r>
            <a:endParaRPr lang="da-DK" sz="27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nlinemedier 3" descr="Romantikken og universalromantikken - dansk litteratur">
            <a:hlinkClick r:id="" action="ppaction://media"/>
            <a:extLst>
              <a:ext uri="{FF2B5EF4-FFF2-40B4-BE49-F238E27FC236}">
                <a16:creationId xmlns:a16="http://schemas.microsoft.com/office/drawing/2014/main" id="{67972249-80D8-9E82-3DC8-B98C62D2DACF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07933" y="1353809"/>
            <a:ext cx="7347537" cy="41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25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C848D15-F530-25B3-9435-A72B497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da-DK" sz="7200"/>
              <a:t>Redegørelsesopgave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7CED577-804A-9DB8-B679-A697F405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753711"/>
            <a:ext cx="8074815" cy="3016154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Undersøg, om du har fanget og forstået det vigtigste i </a:t>
            </a:r>
            <a:r>
              <a:rPr lang="da-DK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introduktionsvideoen ved at forsøge at b</a:t>
            </a:r>
            <a:r>
              <a:rPr lang="da-DK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esvare disse spørgsmål:</a:t>
            </a:r>
            <a:endParaRPr lang="da-D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da-DK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AutoNum type="arabicPeriod"/>
            </a:pPr>
            <a:r>
              <a:rPr lang="da-DK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Hvilken tidsperiode strækker romantikken sig over?</a:t>
            </a:r>
          </a:p>
          <a:p>
            <a:pPr marL="342900" lvl="0" indent="-342900">
              <a:buAutoNum type="arabicPeriod"/>
            </a:pPr>
            <a:r>
              <a:rPr lang="da-DK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Hvem var Henrik Steffen og hvilke tanker bragte han til Danmark?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Hvilke fem karakteristiske træk nævnes i videoen, som centrale for den universalromantiske tænkning?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Hvad kendetegner det romantiske sprogs </a:t>
            </a:r>
            <a:r>
              <a:rPr lang="da-DK" sz="13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metrik</a:t>
            </a:r>
            <a:r>
              <a:rPr lang="da-DK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Metrik betyder digtets sproglige opbygning.</a:t>
            </a:r>
          </a:p>
          <a:p>
            <a:pPr marL="342900" lvl="0" indent="-342900">
              <a:buFont typeface="+mj-lt"/>
              <a:buAutoNum type="arabicPeriod"/>
            </a:pPr>
            <a:r>
              <a:rPr lang="da-DK" sz="13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videoen er det lyrikkens kendetegn, der forklares, da digtningen er den foretrukne udtryksform for forfatterne i romantikken. Hvorfor tror du, den er det?</a:t>
            </a:r>
          </a:p>
          <a:p>
            <a:pPr marL="0" indent="0">
              <a:buNone/>
            </a:pPr>
            <a:endParaRPr lang="da-DK" sz="1300" dirty="0"/>
          </a:p>
        </p:txBody>
      </p:sp>
    </p:spTree>
    <p:extLst>
      <p:ext uri="{BB962C8B-B14F-4D97-AF65-F5344CB8AC3E}">
        <p14:creationId xmlns:p14="http://schemas.microsoft.com/office/powerpoint/2010/main" val="1854939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-tema">
  <a:themeElements>
    <a:clrScheme name="Gul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2228</TotalTime>
  <Words>2170</Words>
  <Application>Microsoft Macintosh PowerPoint</Application>
  <PresentationFormat>Widescreen</PresentationFormat>
  <Paragraphs>209</Paragraphs>
  <Slides>38</Slides>
  <Notes>0</Notes>
  <HiddenSlides>0</HiddenSlides>
  <MMClips>3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38</vt:i4>
      </vt:variant>
    </vt:vector>
  </HeadingPairs>
  <TitlesOfParts>
    <vt:vector size="46" baseType="lpstr">
      <vt:lpstr>Arial</vt:lpstr>
      <vt:lpstr>AUPassataBold</vt:lpstr>
      <vt:lpstr>Calibri</vt:lpstr>
      <vt:lpstr>Calibri Light</vt:lpstr>
      <vt:lpstr>Georgia</vt:lpstr>
      <vt:lpstr>Work Sans</vt:lpstr>
      <vt:lpstr>Office-tema</vt:lpstr>
      <vt:lpstr>1_Office-tema</vt:lpstr>
      <vt:lpstr>Romantikken</vt:lpstr>
      <vt:lpstr>Europa i opbrud i starten af 1800-tallet</vt:lpstr>
      <vt:lpstr>Romantikkens kunst og litteratur som reaktion på urolighederne…</vt:lpstr>
      <vt:lpstr>Metodetrekanten i dansk</vt:lpstr>
      <vt:lpstr>Romantikkens filosofi</vt:lpstr>
      <vt:lpstr>PowerPoint-præsentation</vt:lpstr>
      <vt:lpstr>Hovedstrømningerne</vt:lpstr>
      <vt:lpstr>Litteraturhistorisk introduktion til romantikken som periode og universalromantikken som litterær understrømning.</vt:lpstr>
      <vt:lpstr>Redegørelsesopgave </vt:lpstr>
      <vt:lpstr>To strømninger: Harmoni og splittelse</vt:lpstr>
      <vt:lpstr>Organismetanken </vt:lpstr>
      <vt:lpstr>  Adam Oehlenschläger: Guldhornene, 1802 </vt:lpstr>
      <vt:lpstr>PowerPoint-præsentation</vt:lpstr>
      <vt:lpstr>PowerPoint-præsentation</vt:lpstr>
      <vt:lpstr>Længsel efter sammenhæng:   Nyplatonisme</vt:lpstr>
      <vt:lpstr>Platons dualisme</vt:lpstr>
      <vt:lpstr>PowerPoint-præsentation</vt:lpstr>
      <vt:lpstr>Analyse af Indvielsen</vt:lpstr>
      <vt:lpstr>Nationalromantik i Danmark</vt:lpstr>
      <vt:lpstr>PowerPoint-præsentation</vt:lpstr>
      <vt:lpstr>Hvad udad tabes, skal indad vindes…</vt:lpstr>
      <vt:lpstr>Nationalromantiske temaer</vt:lpstr>
      <vt:lpstr>Ét folk</vt:lpstr>
      <vt:lpstr>Niels Frederik Severin Grundtvig 1783-1872</vt:lpstr>
      <vt:lpstr>Grundtvigiansime Fornyelse af kristendommen</vt:lpstr>
      <vt:lpstr>Grundtvigs pædagogik ”Latinskolen begynder med bogstaver og ender med bogkundskaber”</vt:lpstr>
      <vt:lpstr>Højskolebevægelse ”En sund sjæl i et sundt legeme”</vt:lpstr>
      <vt:lpstr>Nationalromantikken Historien som mental kilde</vt:lpstr>
      <vt:lpstr>Salmedigteren ”Dejlig er den himmelblå”</vt:lpstr>
      <vt:lpstr>N.F.S. Grundtvig "Danmarks Trøst" 1820 ”Naar faa har for meget og færre for lidt”</vt:lpstr>
      <vt:lpstr>Arbejdsspørgsmål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Romantikken</dc:title>
  <dc:creator>8A Astrid Bang Dyring-Olsen</dc:creator>
  <cp:lastModifiedBy>Ditte Bang Skovgård-Hansen</cp:lastModifiedBy>
  <cp:revision>16</cp:revision>
  <dcterms:created xsi:type="dcterms:W3CDTF">2021-10-28T09:55:48Z</dcterms:created>
  <dcterms:modified xsi:type="dcterms:W3CDTF">2024-01-29T13:49:33Z</dcterms:modified>
</cp:coreProperties>
</file>