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65" r:id="rId3"/>
    <p:sldId id="257" r:id="rId4"/>
    <p:sldId id="258" r:id="rId5"/>
    <p:sldId id="261" r:id="rId6"/>
    <p:sldId id="266" r:id="rId7"/>
    <p:sldId id="267" r:id="rId8"/>
    <p:sldId id="268" r:id="rId9"/>
    <p:sldId id="260" r:id="rId10"/>
    <p:sldId id="264"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582"/>
  </p:normalViewPr>
  <p:slideViewPr>
    <p:cSldViewPr snapToGrid="0" snapToObjects="1">
      <p:cViewPr varScale="1">
        <p:scale>
          <a:sx n="119" d="100"/>
          <a:sy n="119" d="100"/>
        </p:scale>
        <p:origin x="2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29E4FABC-9B85-8F4D-A3F5-D993C8919F5F}" type="datetimeFigureOut">
              <a:rPr lang="da-DK" smtClean="0"/>
              <a:t>29.02.2024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962DD6B-D7C3-564F-AD5B-31B9BC279C01}" type="slidenum">
              <a:rPr lang="da-DK" smtClean="0"/>
              <a:t>‹nr.›</a:t>
            </a:fld>
            <a:endParaRPr lang="da-DK"/>
          </a:p>
        </p:txBody>
      </p:sp>
    </p:spTree>
    <p:extLst>
      <p:ext uri="{BB962C8B-B14F-4D97-AF65-F5344CB8AC3E}">
        <p14:creationId xmlns:p14="http://schemas.microsoft.com/office/powerpoint/2010/main" val="375015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9E4FABC-9B85-8F4D-A3F5-D993C8919F5F}" type="datetimeFigureOut">
              <a:rPr lang="da-DK" smtClean="0"/>
              <a:t>29.02.2024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962DD6B-D7C3-564F-AD5B-31B9BC279C01}" type="slidenum">
              <a:rPr lang="da-DK" smtClean="0"/>
              <a:t>‹nr.›</a:t>
            </a:fld>
            <a:endParaRPr lang="da-DK"/>
          </a:p>
        </p:txBody>
      </p:sp>
    </p:spTree>
    <p:extLst>
      <p:ext uri="{BB962C8B-B14F-4D97-AF65-F5344CB8AC3E}">
        <p14:creationId xmlns:p14="http://schemas.microsoft.com/office/powerpoint/2010/main" val="44265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9E4FABC-9B85-8F4D-A3F5-D993C8919F5F}" type="datetimeFigureOut">
              <a:rPr lang="da-DK" smtClean="0"/>
              <a:t>29.02.2024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962DD6B-D7C3-564F-AD5B-31B9BC279C01}" type="slidenum">
              <a:rPr lang="da-DK" smtClean="0"/>
              <a:t>‹nr.›</a:t>
            </a:fld>
            <a:endParaRPr lang="da-DK"/>
          </a:p>
        </p:txBody>
      </p:sp>
    </p:spTree>
    <p:extLst>
      <p:ext uri="{BB962C8B-B14F-4D97-AF65-F5344CB8AC3E}">
        <p14:creationId xmlns:p14="http://schemas.microsoft.com/office/powerpoint/2010/main" val="36767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9E4FABC-9B85-8F4D-A3F5-D993C8919F5F}" type="datetimeFigureOut">
              <a:rPr lang="da-DK" smtClean="0"/>
              <a:t>29.02.2024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962DD6B-D7C3-564F-AD5B-31B9BC279C01}" type="slidenum">
              <a:rPr lang="da-DK" smtClean="0"/>
              <a:t>‹nr.›</a:t>
            </a:fld>
            <a:endParaRPr lang="da-DK"/>
          </a:p>
        </p:txBody>
      </p:sp>
    </p:spTree>
    <p:extLst>
      <p:ext uri="{BB962C8B-B14F-4D97-AF65-F5344CB8AC3E}">
        <p14:creationId xmlns:p14="http://schemas.microsoft.com/office/powerpoint/2010/main" val="114403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29E4FABC-9B85-8F4D-A3F5-D993C8919F5F}" type="datetimeFigureOut">
              <a:rPr lang="da-DK" smtClean="0"/>
              <a:t>29.02.2024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962DD6B-D7C3-564F-AD5B-31B9BC279C01}" type="slidenum">
              <a:rPr lang="da-DK" smtClean="0"/>
              <a:t>‹nr.›</a:t>
            </a:fld>
            <a:endParaRPr lang="da-DK"/>
          </a:p>
        </p:txBody>
      </p:sp>
    </p:spTree>
    <p:extLst>
      <p:ext uri="{BB962C8B-B14F-4D97-AF65-F5344CB8AC3E}">
        <p14:creationId xmlns:p14="http://schemas.microsoft.com/office/powerpoint/2010/main" val="340183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29E4FABC-9B85-8F4D-A3F5-D993C8919F5F}" type="datetimeFigureOut">
              <a:rPr lang="da-DK" smtClean="0"/>
              <a:t>29.02.2024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962DD6B-D7C3-564F-AD5B-31B9BC279C01}" type="slidenum">
              <a:rPr lang="da-DK" smtClean="0"/>
              <a:t>‹nr.›</a:t>
            </a:fld>
            <a:endParaRPr lang="da-DK"/>
          </a:p>
        </p:txBody>
      </p:sp>
    </p:spTree>
    <p:extLst>
      <p:ext uri="{BB962C8B-B14F-4D97-AF65-F5344CB8AC3E}">
        <p14:creationId xmlns:p14="http://schemas.microsoft.com/office/powerpoint/2010/main" val="156753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29E4FABC-9B85-8F4D-A3F5-D993C8919F5F}" type="datetimeFigureOut">
              <a:rPr lang="da-DK" smtClean="0"/>
              <a:t>29.02.2024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962DD6B-D7C3-564F-AD5B-31B9BC279C01}" type="slidenum">
              <a:rPr lang="da-DK" smtClean="0"/>
              <a:t>‹nr.›</a:t>
            </a:fld>
            <a:endParaRPr lang="da-DK"/>
          </a:p>
        </p:txBody>
      </p:sp>
    </p:spTree>
    <p:extLst>
      <p:ext uri="{BB962C8B-B14F-4D97-AF65-F5344CB8AC3E}">
        <p14:creationId xmlns:p14="http://schemas.microsoft.com/office/powerpoint/2010/main" val="153386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29E4FABC-9B85-8F4D-A3F5-D993C8919F5F}" type="datetimeFigureOut">
              <a:rPr lang="da-DK" smtClean="0"/>
              <a:t>29.02.2024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962DD6B-D7C3-564F-AD5B-31B9BC279C01}" type="slidenum">
              <a:rPr lang="da-DK" smtClean="0"/>
              <a:t>‹nr.›</a:t>
            </a:fld>
            <a:endParaRPr lang="da-DK"/>
          </a:p>
        </p:txBody>
      </p:sp>
    </p:spTree>
    <p:extLst>
      <p:ext uri="{BB962C8B-B14F-4D97-AF65-F5344CB8AC3E}">
        <p14:creationId xmlns:p14="http://schemas.microsoft.com/office/powerpoint/2010/main" val="165669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4FABC-9B85-8F4D-A3F5-D993C8919F5F}" type="datetimeFigureOut">
              <a:rPr lang="da-DK" smtClean="0"/>
              <a:t>29.02.2024</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6962DD6B-D7C3-564F-AD5B-31B9BC279C01}" type="slidenum">
              <a:rPr lang="da-DK" smtClean="0"/>
              <a:t>‹nr.›</a:t>
            </a:fld>
            <a:endParaRPr lang="da-DK"/>
          </a:p>
        </p:txBody>
      </p:sp>
    </p:spTree>
    <p:extLst>
      <p:ext uri="{BB962C8B-B14F-4D97-AF65-F5344CB8AC3E}">
        <p14:creationId xmlns:p14="http://schemas.microsoft.com/office/powerpoint/2010/main" val="210550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9E4FABC-9B85-8F4D-A3F5-D993C8919F5F}" type="datetimeFigureOut">
              <a:rPr lang="da-DK" smtClean="0"/>
              <a:t>29.02.2024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962DD6B-D7C3-564F-AD5B-31B9BC279C01}" type="slidenum">
              <a:rPr lang="da-DK" smtClean="0"/>
              <a:t>‹nr.›</a:t>
            </a:fld>
            <a:endParaRPr lang="da-DK"/>
          </a:p>
        </p:txBody>
      </p:sp>
    </p:spTree>
    <p:extLst>
      <p:ext uri="{BB962C8B-B14F-4D97-AF65-F5344CB8AC3E}">
        <p14:creationId xmlns:p14="http://schemas.microsoft.com/office/powerpoint/2010/main" val="58134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9E4FABC-9B85-8F4D-A3F5-D993C8919F5F}" type="datetimeFigureOut">
              <a:rPr lang="da-DK" smtClean="0"/>
              <a:t>29.02.2024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962DD6B-D7C3-564F-AD5B-31B9BC279C01}" type="slidenum">
              <a:rPr lang="da-DK" smtClean="0"/>
              <a:t>‹nr.›</a:t>
            </a:fld>
            <a:endParaRPr lang="da-DK"/>
          </a:p>
        </p:txBody>
      </p:sp>
    </p:spTree>
    <p:extLst>
      <p:ext uri="{BB962C8B-B14F-4D97-AF65-F5344CB8AC3E}">
        <p14:creationId xmlns:p14="http://schemas.microsoft.com/office/powerpoint/2010/main" val="415073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4FABC-9B85-8F4D-A3F5-D993C8919F5F}" type="datetimeFigureOut">
              <a:rPr lang="da-DK" smtClean="0"/>
              <a:t>29.02.2024</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2DD6B-D7C3-564F-AD5B-31B9BC279C01}" type="slidenum">
              <a:rPr lang="da-DK" smtClean="0"/>
              <a:t>‹nr.›</a:t>
            </a:fld>
            <a:endParaRPr lang="da-DK"/>
          </a:p>
        </p:txBody>
      </p:sp>
    </p:spTree>
    <p:extLst>
      <p:ext uri="{BB962C8B-B14F-4D97-AF65-F5344CB8AC3E}">
        <p14:creationId xmlns:p14="http://schemas.microsoft.com/office/powerpoint/2010/main" val="374524254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AGACeWVdFq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1iVxpqKSObs?start=77&amp;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CB8FD1DD-94EC-F8E8-9FEF-72D9657DD6B7}"/>
              </a:ext>
            </a:extLst>
          </p:cNvPr>
          <p:cNvPicPr>
            <a:picLocks noChangeAspect="1"/>
          </p:cNvPicPr>
          <p:nvPr/>
        </p:nvPicPr>
        <p:blipFill>
          <a:blip r:embed="rId2"/>
          <a:stretch>
            <a:fillRect/>
          </a:stretch>
        </p:blipFill>
        <p:spPr>
          <a:xfrm>
            <a:off x="0" y="0"/>
            <a:ext cx="12192000" cy="7171499"/>
          </a:xfrm>
          <a:prstGeom prst="rect">
            <a:avLst/>
          </a:prstGeom>
        </p:spPr>
      </p:pic>
      <p:sp>
        <p:nvSpPr>
          <p:cNvPr id="2" name="Titel 1">
            <a:extLst>
              <a:ext uri="{FF2B5EF4-FFF2-40B4-BE49-F238E27FC236}">
                <a16:creationId xmlns:a16="http://schemas.microsoft.com/office/drawing/2014/main" id="{97C2E968-0D06-245C-660A-D35B000ED609}"/>
              </a:ext>
            </a:extLst>
          </p:cNvPr>
          <p:cNvSpPr>
            <a:spLocks noGrp="1"/>
          </p:cNvSpPr>
          <p:nvPr>
            <p:ph type="ctrTitle"/>
          </p:nvPr>
        </p:nvSpPr>
        <p:spPr>
          <a:xfrm>
            <a:off x="295145" y="1509387"/>
            <a:ext cx="9144000" cy="1079914"/>
          </a:xfrm>
        </p:spPr>
        <p:txBody>
          <a:bodyPr/>
          <a:lstStyle/>
          <a:p>
            <a:pPr algn="l"/>
            <a:r>
              <a:rPr lang="da-DK" dirty="0">
                <a:solidFill>
                  <a:srgbClr val="C00000"/>
                </a:solidFill>
              </a:rPr>
              <a:t>Romantismen </a:t>
            </a:r>
          </a:p>
        </p:txBody>
      </p:sp>
      <p:sp>
        <p:nvSpPr>
          <p:cNvPr id="3" name="Undertitel 2">
            <a:extLst>
              <a:ext uri="{FF2B5EF4-FFF2-40B4-BE49-F238E27FC236}">
                <a16:creationId xmlns:a16="http://schemas.microsoft.com/office/drawing/2014/main" id="{4F1ACFC6-A5BF-B8FD-8ABB-A0900F98DD60}"/>
              </a:ext>
            </a:extLst>
          </p:cNvPr>
          <p:cNvSpPr>
            <a:spLocks noGrp="1"/>
          </p:cNvSpPr>
          <p:nvPr>
            <p:ph type="subTitle" idx="1"/>
          </p:nvPr>
        </p:nvSpPr>
        <p:spPr>
          <a:xfrm>
            <a:off x="295145" y="2426462"/>
            <a:ext cx="3223364" cy="606707"/>
          </a:xfrm>
        </p:spPr>
        <p:txBody>
          <a:bodyPr/>
          <a:lstStyle/>
          <a:p>
            <a:pPr algn="l"/>
            <a:r>
              <a:rPr lang="da-DK" dirty="0">
                <a:solidFill>
                  <a:schemeClr val="accent2">
                    <a:lumMod val="75000"/>
                  </a:schemeClr>
                </a:solidFill>
              </a:rPr>
              <a:t>Det splittede individ</a:t>
            </a:r>
          </a:p>
        </p:txBody>
      </p:sp>
    </p:spTree>
    <p:extLst>
      <p:ext uri="{BB962C8B-B14F-4D97-AF65-F5344CB8AC3E}">
        <p14:creationId xmlns:p14="http://schemas.microsoft.com/office/powerpoint/2010/main" val="50285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148460E-8B95-4298-0172-C3E33DFAF09A}"/>
              </a:ext>
            </a:extLst>
          </p:cNvPr>
          <p:cNvSpPr txBox="1"/>
          <p:nvPr/>
        </p:nvSpPr>
        <p:spPr>
          <a:xfrm>
            <a:off x="838200" y="6176963"/>
            <a:ext cx="6100174" cy="369332"/>
          </a:xfrm>
          <a:prstGeom prst="rect">
            <a:avLst/>
          </a:prstGeom>
          <a:noFill/>
        </p:spPr>
        <p:txBody>
          <a:bodyPr wrap="square">
            <a:spAutoFit/>
          </a:bodyPr>
          <a:lstStyle/>
          <a:p>
            <a:r>
              <a:rPr lang="da-DK" dirty="0">
                <a:hlinkClick r:id="rId2"/>
              </a:rPr>
              <a:t>https://www.youtube.com/watch?v=AGACeWVdFqo</a:t>
            </a:r>
            <a:r>
              <a:rPr lang="da-DK" dirty="0"/>
              <a:t> </a:t>
            </a:r>
          </a:p>
        </p:txBody>
      </p:sp>
      <p:pic>
        <p:nvPicPr>
          <p:cNvPr id="2050" name="Picture 2" descr="AMC Theatres - Videos &amp; Trailers for Tim Burton's Corpse Bride">
            <a:extLst>
              <a:ext uri="{FF2B5EF4-FFF2-40B4-BE49-F238E27FC236}">
                <a16:creationId xmlns:a16="http://schemas.microsoft.com/office/drawing/2014/main" id="{6496E7E9-9FE9-B7C4-E48A-32AB9DA0F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403"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C7725CB5-C1BD-FBF9-707B-C6C714094433}"/>
              </a:ext>
            </a:extLst>
          </p:cNvPr>
          <p:cNvSpPr>
            <a:spLocks noGrp="1"/>
          </p:cNvSpPr>
          <p:nvPr>
            <p:ph type="title"/>
          </p:nvPr>
        </p:nvSpPr>
        <p:spPr/>
        <p:txBody>
          <a:bodyPr/>
          <a:lstStyle/>
          <a:p>
            <a:r>
              <a:rPr lang="da-DK" dirty="0"/>
              <a:t>Analyseopgave</a:t>
            </a:r>
          </a:p>
        </p:txBody>
      </p:sp>
      <p:sp>
        <p:nvSpPr>
          <p:cNvPr id="5" name="Pladsholder til indhold 4">
            <a:extLst>
              <a:ext uri="{FF2B5EF4-FFF2-40B4-BE49-F238E27FC236}">
                <a16:creationId xmlns:a16="http://schemas.microsoft.com/office/drawing/2014/main" id="{30992D49-D376-7490-88F9-C06BE4D01A24}"/>
              </a:ext>
            </a:extLst>
          </p:cNvPr>
          <p:cNvSpPr>
            <a:spLocks noGrp="1"/>
          </p:cNvSpPr>
          <p:nvPr>
            <p:ph idx="1"/>
          </p:nvPr>
        </p:nvSpPr>
        <p:spPr>
          <a:xfrm>
            <a:off x="838200" y="1565753"/>
            <a:ext cx="5612704" cy="4611210"/>
          </a:xfrm>
        </p:spPr>
        <p:txBody>
          <a:bodyPr>
            <a:normAutofit/>
          </a:bodyPr>
          <a:lstStyle/>
          <a:p>
            <a:pPr marL="0" indent="0">
              <a:buNone/>
            </a:pPr>
            <a:r>
              <a:rPr lang="da-DK" sz="2000" dirty="0"/>
              <a:t>Gotikken er en stil, der ind i mellem ses i romantikken, men i sær i romantismen. Den fokuserer på splittelsen, de forbudte drifter, det ‘interessante’ og alt det, der bryder med den borgerlige kulturs idealer og normer. Gotikken foregår ofte på uhyggelige steder, som fx kirkegårde, og der er en fascination af det forbudte og ukontrollable i form af overnaturlige fænomener og væsner, fx vampyrer. I dag ser i disse træk vende tilbage, særlig i film. </a:t>
            </a:r>
          </a:p>
          <a:p>
            <a:pPr marL="0" indent="0">
              <a:buNone/>
            </a:pPr>
            <a:endParaRPr lang="da-DK" sz="2000" dirty="0"/>
          </a:p>
          <a:p>
            <a:pPr marL="514350" indent="-514350">
              <a:buAutoNum type="arabicPeriod"/>
            </a:pPr>
            <a:r>
              <a:rPr lang="da-DK" sz="2000" dirty="0"/>
              <a:t>Hvilke to verdener oplever i i Tim </a:t>
            </a:r>
            <a:r>
              <a:rPr lang="da-DK" sz="2000" dirty="0" err="1"/>
              <a:t>Burton’s</a:t>
            </a:r>
            <a:r>
              <a:rPr lang="da-DK" sz="2000" dirty="0"/>
              <a:t> film Corps </a:t>
            </a:r>
            <a:r>
              <a:rPr lang="da-DK" sz="2000" dirty="0" err="1"/>
              <a:t>Bride</a:t>
            </a:r>
            <a:r>
              <a:rPr lang="da-DK" sz="2000" dirty="0"/>
              <a:t>?</a:t>
            </a:r>
          </a:p>
          <a:p>
            <a:pPr marL="514350" indent="-514350">
              <a:buAutoNum type="arabicPeriod"/>
            </a:pPr>
            <a:r>
              <a:rPr lang="da-DK" sz="2000" dirty="0"/>
              <a:t>Hvilke træk fra romantismen kan i se i dag i denne </a:t>
            </a:r>
          </a:p>
        </p:txBody>
      </p:sp>
    </p:spTree>
    <p:extLst>
      <p:ext uri="{BB962C8B-B14F-4D97-AF65-F5344CB8AC3E}">
        <p14:creationId xmlns:p14="http://schemas.microsoft.com/office/powerpoint/2010/main" val="354161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DAD81-E3BC-E204-FCC2-E8B609657F74}"/>
              </a:ext>
            </a:extLst>
          </p:cNvPr>
          <p:cNvSpPr>
            <a:spLocks noGrp="1"/>
          </p:cNvSpPr>
          <p:nvPr>
            <p:ph type="title"/>
          </p:nvPr>
        </p:nvSpPr>
        <p:spPr/>
        <p:txBody>
          <a:bodyPr/>
          <a:lstStyle/>
          <a:p>
            <a:r>
              <a:rPr lang="da-DK" dirty="0"/>
              <a:t>St. St. Blicher</a:t>
            </a:r>
          </a:p>
        </p:txBody>
      </p:sp>
      <p:sp>
        <p:nvSpPr>
          <p:cNvPr id="3" name="Pladsholder til indhold 2">
            <a:extLst>
              <a:ext uri="{FF2B5EF4-FFF2-40B4-BE49-F238E27FC236}">
                <a16:creationId xmlns:a16="http://schemas.microsoft.com/office/drawing/2014/main" id="{A4443624-AAE2-99DA-003F-A08A7459B8E5}"/>
              </a:ext>
            </a:extLst>
          </p:cNvPr>
          <p:cNvSpPr>
            <a:spLocks noGrp="1"/>
          </p:cNvSpPr>
          <p:nvPr>
            <p:ph idx="1"/>
          </p:nvPr>
        </p:nvSpPr>
        <p:spPr>
          <a:xfrm>
            <a:off x="838200" y="1914525"/>
            <a:ext cx="4488712" cy="1945094"/>
          </a:xfrm>
        </p:spPr>
        <p:txBody>
          <a:bodyPr>
            <a:normAutofit/>
          </a:bodyPr>
          <a:lstStyle/>
          <a:p>
            <a:pPr marL="0" indent="0">
              <a:lnSpc>
                <a:spcPct val="100000"/>
              </a:lnSpc>
              <a:buNone/>
            </a:pPr>
            <a:r>
              <a:rPr lang="da-DK" sz="1800" dirty="0">
                <a:effectLst/>
              </a:rPr>
              <a:t>På flere måder markerer Blicher et tydeligt brud med Romantikkens digtning. Han er isser berømt for sine noveller. </a:t>
            </a:r>
            <a:r>
              <a:rPr lang="da-DK" sz="1800" dirty="0"/>
              <a:t>I </a:t>
            </a:r>
            <a:r>
              <a:rPr lang="da-DK" sz="1800" dirty="0">
                <a:effectLst/>
              </a:rPr>
              <a:t>disse noveller er han optaget af "det interessante", dvs. folk, der lever pa kanten, fx de udstødte eller de, der bliver gale af kærlighed. </a:t>
            </a:r>
          </a:p>
          <a:p>
            <a:pPr>
              <a:lnSpc>
                <a:spcPct val="100000"/>
              </a:lnSpc>
            </a:pPr>
            <a:endParaRPr lang="da-DK" sz="1800" dirty="0"/>
          </a:p>
        </p:txBody>
      </p:sp>
      <p:pic>
        <p:nvPicPr>
          <p:cNvPr id="4" name="Pladsholder til indhold 4" descr="Et billede, der indeholder tekst, skærmbillede, Font/skrifttype, nummer/tal&#10;&#10;Automatisk genereret beskrivelse">
            <a:extLst>
              <a:ext uri="{FF2B5EF4-FFF2-40B4-BE49-F238E27FC236}">
                <a16:creationId xmlns:a16="http://schemas.microsoft.com/office/drawing/2014/main" id="{3ABD9C80-A7C0-1319-DCE8-6C1E3E70C683}"/>
              </a:ext>
            </a:extLst>
          </p:cNvPr>
          <p:cNvPicPr>
            <a:picLocks noChangeAspect="1"/>
          </p:cNvPicPr>
          <p:nvPr/>
        </p:nvPicPr>
        <p:blipFill>
          <a:blip r:embed="rId2"/>
          <a:stretch>
            <a:fillRect/>
          </a:stretch>
        </p:blipFill>
        <p:spPr>
          <a:xfrm>
            <a:off x="5543550" y="684101"/>
            <a:ext cx="6286500" cy="3098800"/>
          </a:xfrm>
          <a:prstGeom prst="rect">
            <a:avLst/>
          </a:prstGeom>
        </p:spPr>
      </p:pic>
      <p:sp>
        <p:nvSpPr>
          <p:cNvPr id="6" name="Tekstfelt 5">
            <a:extLst>
              <a:ext uri="{FF2B5EF4-FFF2-40B4-BE49-F238E27FC236}">
                <a16:creationId xmlns:a16="http://schemas.microsoft.com/office/drawing/2014/main" id="{C157F8B7-49FA-AE5D-7BF2-EF85EF8FB70E}"/>
              </a:ext>
            </a:extLst>
          </p:cNvPr>
          <p:cNvSpPr txBox="1"/>
          <p:nvPr/>
        </p:nvSpPr>
        <p:spPr>
          <a:xfrm>
            <a:off x="838200" y="4083456"/>
            <a:ext cx="10991850" cy="2308324"/>
          </a:xfrm>
          <a:prstGeom prst="rect">
            <a:avLst/>
          </a:prstGeom>
          <a:noFill/>
        </p:spPr>
        <p:txBody>
          <a:bodyPr wrap="square">
            <a:spAutoFit/>
          </a:bodyPr>
          <a:lstStyle/>
          <a:p>
            <a:pPr marL="0" indent="0">
              <a:lnSpc>
                <a:spcPct val="100000"/>
              </a:lnSpc>
              <a:buNone/>
            </a:pPr>
            <a:r>
              <a:rPr lang="da-DK" sz="1800" dirty="0">
                <a:effectLst/>
              </a:rPr>
              <a:t>De personer, han skriver om, lider og skuffes, ikke mindst af kærlighedslivet. Kærligheden støder sammen med det borgerlige samfunds normer, regler og forventninger. I den blicherske novelle beskrives et helt liv i novelle-</a:t>
            </a:r>
            <a:br>
              <a:rPr lang="da-DK" sz="1800" dirty="0">
                <a:effectLst/>
              </a:rPr>
            </a:br>
            <a:r>
              <a:rPr lang="da-DK" sz="1800" dirty="0">
                <a:effectLst/>
              </a:rPr>
              <a:t>formens korte ramme, og ofte træder fortælleren frem som den, der fortæller om og betragter disse ulykkelige skæbner. Mange af novellerne udspiller sig i den jyske natur, som er smuk, men også barsk Hans skildringer af de ulykkelige menneskeskæbner har romantiske elementer, især i naturbeskrivelserne, men al tro på menneskelig og guddommelig harmoni er væk. I Blichers litteratur er der ingen idyl, men derimod dramatik og ulykke. Livet er hårdt, og Blicher skriver realistisk om, hvordan mennesker går under i det, og hvordan</a:t>
            </a:r>
            <a:r>
              <a:rPr lang="da-DK" sz="1800" dirty="0"/>
              <a:t> </a:t>
            </a:r>
            <a:r>
              <a:rPr lang="da-DK" sz="1800" dirty="0">
                <a:effectLst/>
              </a:rPr>
              <a:t>deres idealer og drømme </a:t>
            </a:r>
            <a:r>
              <a:rPr lang="da-DK" sz="1800" dirty="0"/>
              <a:t>ø</a:t>
            </a:r>
            <a:r>
              <a:rPr lang="da-DK" sz="1800" dirty="0">
                <a:effectLst/>
              </a:rPr>
              <a:t>delægges. </a:t>
            </a:r>
            <a:endParaRPr lang="da-DK" sz="1800" dirty="0"/>
          </a:p>
        </p:txBody>
      </p:sp>
    </p:spTree>
    <p:extLst>
      <p:ext uri="{BB962C8B-B14F-4D97-AF65-F5344CB8AC3E}">
        <p14:creationId xmlns:p14="http://schemas.microsoft.com/office/powerpoint/2010/main" val="423243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ølgenes mørke bakside skal frem i lyset">
            <a:extLst>
              <a:ext uri="{FF2B5EF4-FFF2-40B4-BE49-F238E27FC236}">
                <a16:creationId xmlns:a16="http://schemas.microsoft.com/office/drawing/2014/main" id="{7BE7E22C-D6D7-7D2B-EEA4-2FC2597A286B}"/>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1316"/>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3B88169-DF2E-F4CA-E9AB-82C2FEE8217B}"/>
              </a:ext>
            </a:extLst>
          </p:cNvPr>
          <p:cNvSpPr>
            <a:spLocks noGrp="1"/>
          </p:cNvSpPr>
          <p:nvPr>
            <p:ph type="title"/>
          </p:nvPr>
        </p:nvSpPr>
        <p:spPr>
          <a:xfrm>
            <a:off x="838200" y="365125"/>
            <a:ext cx="10515600" cy="1325563"/>
          </a:xfrm>
        </p:spPr>
        <p:txBody>
          <a:bodyPr>
            <a:normAutofit/>
          </a:bodyPr>
          <a:lstStyle/>
          <a:p>
            <a:r>
              <a:rPr lang="da-DK" sz="4000" dirty="0">
                <a:solidFill>
                  <a:schemeClr val="bg1"/>
                </a:solidFill>
              </a:rPr>
              <a:t>St. St. Blicher: ”En erindring fra Vesterhavet”, 1836</a:t>
            </a:r>
          </a:p>
        </p:txBody>
      </p:sp>
      <p:sp>
        <p:nvSpPr>
          <p:cNvPr id="103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E2DF530-1328-3DC3-2062-E8C33E9AB686}"/>
              </a:ext>
            </a:extLst>
          </p:cNvPr>
          <p:cNvSpPr>
            <a:spLocks noGrp="1"/>
          </p:cNvSpPr>
          <p:nvPr>
            <p:ph idx="1"/>
          </p:nvPr>
        </p:nvSpPr>
        <p:spPr>
          <a:xfrm>
            <a:off x="838200" y="2004446"/>
            <a:ext cx="10515600" cy="4176897"/>
          </a:xfrm>
        </p:spPr>
        <p:txBody>
          <a:bodyPr>
            <a:normAutofit/>
          </a:bodyPr>
          <a:lstStyle/>
          <a:p>
            <a:pPr marL="342900" indent="-342900">
              <a:buFont typeface="+mj-lt"/>
              <a:buAutoNum type="arabicPeriod"/>
            </a:pPr>
            <a:r>
              <a:rPr lang="da-DK" sz="1900">
                <a:solidFill>
                  <a:schemeClr val="bg1"/>
                </a:solidFill>
                <a:effectLst/>
              </a:rPr>
              <a:t>Find steder i teksten, hvor man kan se det blicherske grundtema,</a:t>
            </a:r>
            <a:r>
              <a:rPr lang="da-DK" sz="1900">
                <a:solidFill>
                  <a:schemeClr val="bg1"/>
                </a:solidFill>
              </a:rPr>
              <a:t> </a:t>
            </a:r>
            <a:r>
              <a:rPr lang="da-DK" sz="1900">
                <a:solidFill>
                  <a:schemeClr val="bg1"/>
                </a:solidFill>
                <a:effectLst/>
              </a:rPr>
              <a:t>der opsummeres i udsagnet "Ak, hvor forandret". </a:t>
            </a:r>
          </a:p>
          <a:p>
            <a:pPr marL="342900" indent="-342900">
              <a:buFont typeface="+mj-lt"/>
              <a:buAutoNum type="arabicPeriod"/>
            </a:pPr>
            <a:r>
              <a:rPr lang="da-DK" sz="1900">
                <a:solidFill>
                  <a:schemeClr val="bg1"/>
                </a:solidFill>
                <a:effectLst/>
              </a:rPr>
              <a:t>Hvilke træk fra romantismen kan I pege på i denne tekst? Find fx eksempler på, at menneskets drifter kan føre til skuffelse og vanvid.</a:t>
            </a:r>
          </a:p>
          <a:p>
            <a:pPr marL="342900" indent="-342900">
              <a:buFont typeface="+mj-lt"/>
              <a:buAutoNum type="arabicPeriod"/>
            </a:pPr>
            <a:r>
              <a:rPr lang="da-DK" sz="1900">
                <a:solidFill>
                  <a:schemeClr val="bg1"/>
                </a:solidFill>
                <a:effectLst/>
              </a:rPr>
              <a:t>Hvilke realistiske træk har teksten? I kan fx kommentere på fortællerens tanke: "Barnets ansigt er også engang glædens, uskyldighedens klare spejl; dog kommer den tid, da det fordunkles af sorgens</a:t>
            </a:r>
            <a:br>
              <a:rPr lang="da-DK" sz="1900">
                <a:solidFill>
                  <a:schemeClr val="bg1"/>
                </a:solidFill>
                <a:effectLst/>
              </a:rPr>
            </a:br>
            <a:r>
              <a:rPr lang="da-DK" sz="1900">
                <a:solidFill>
                  <a:schemeClr val="bg1"/>
                </a:solidFill>
                <a:effectLst/>
              </a:rPr>
              <a:t>skyer og tungsinds tåge, da det oprøres og gennemfures af lidenskabernes vilde orkaner". </a:t>
            </a:r>
            <a:endParaRPr lang="da-DK" sz="1900">
              <a:solidFill>
                <a:schemeClr val="bg1"/>
              </a:solidFill>
            </a:endParaRPr>
          </a:p>
          <a:p>
            <a:pPr marL="342900" indent="-342900">
              <a:buFont typeface="+mj-lt"/>
              <a:buAutoNum type="arabicPeriod"/>
            </a:pPr>
            <a:r>
              <a:rPr lang="da-DK" sz="1900">
                <a:solidFill>
                  <a:schemeClr val="bg1"/>
                </a:solidFill>
                <a:effectLst/>
              </a:rPr>
              <a:t>Ordet "sand" bruges flere steder i teksten. Hvilken konkret og hvilken symbolsk betydning synes I, sandet har? Husk at dokumentere i teksten. </a:t>
            </a:r>
            <a:endParaRPr lang="da-DK" sz="1900">
              <a:solidFill>
                <a:schemeClr val="bg1"/>
              </a:solidFill>
            </a:endParaRPr>
          </a:p>
          <a:p>
            <a:pPr marL="342900" indent="-342900">
              <a:buFont typeface="+mj-lt"/>
              <a:buAutoNum type="arabicPeriod"/>
            </a:pPr>
            <a:r>
              <a:rPr lang="da-DK" sz="1900">
                <a:solidFill>
                  <a:schemeClr val="bg1"/>
                </a:solidFill>
                <a:effectLst/>
              </a:rPr>
              <a:t>Hvordan skal den gamle kone Kirstens sidste replik forstås?</a:t>
            </a:r>
            <a:endParaRPr lang="da-DK" sz="1900">
              <a:solidFill>
                <a:schemeClr val="bg1"/>
              </a:solidFill>
            </a:endParaRPr>
          </a:p>
          <a:p>
            <a:pPr marL="342900" indent="-342900">
              <a:buFont typeface="+mj-lt"/>
              <a:buAutoNum type="arabicPeriod"/>
            </a:pPr>
            <a:r>
              <a:rPr lang="da-DK" sz="1900">
                <a:solidFill>
                  <a:schemeClr val="bg1"/>
                </a:solidFill>
                <a:effectLst/>
              </a:rPr>
              <a:t>Genlæs novellens første afsnit. Kan denne naturbeskrivelse være et billede pa novellen? Begrund svaret. </a:t>
            </a:r>
            <a:endParaRPr lang="da-DK" sz="1900">
              <a:solidFill>
                <a:schemeClr val="bg1"/>
              </a:solidFill>
            </a:endParaRPr>
          </a:p>
          <a:p>
            <a:pPr marL="0" indent="0">
              <a:buNone/>
            </a:pPr>
            <a:endParaRPr lang="da-DK" sz="1900">
              <a:solidFill>
                <a:schemeClr val="bg1"/>
              </a:solidFill>
            </a:endParaRPr>
          </a:p>
        </p:txBody>
      </p:sp>
    </p:spTree>
    <p:extLst>
      <p:ext uri="{BB962C8B-B14F-4D97-AF65-F5344CB8AC3E}">
        <p14:creationId xmlns:p14="http://schemas.microsoft.com/office/powerpoint/2010/main" val="298196390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75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A7CFB3-52CF-0C88-C1E7-4DC8355270C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600" b="1" kern="1200" dirty="0" err="1">
                <a:solidFill>
                  <a:srgbClr val="FFFFFF"/>
                </a:solidFill>
                <a:latin typeface="+mj-lt"/>
                <a:ea typeface="+mj-ea"/>
                <a:cs typeface="+mj-cs"/>
              </a:rPr>
              <a:t>Romantisme</a:t>
            </a:r>
            <a:br>
              <a:rPr lang="en-US" sz="3200" kern="1200" dirty="0">
                <a:solidFill>
                  <a:srgbClr val="FFFFFF"/>
                </a:solidFill>
                <a:latin typeface="+mj-lt"/>
                <a:ea typeface="+mj-ea"/>
                <a:cs typeface="+mj-cs"/>
              </a:rPr>
            </a:br>
            <a:r>
              <a:rPr lang="en-US" sz="2400" kern="1200" dirty="0">
                <a:solidFill>
                  <a:srgbClr val="FFFFFF"/>
                </a:solidFill>
                <a:latin typeface="+mj-lt"/>
                <a:ea typeface="+mj-ea"/>
                <a:cs typeface="+mj-cs"/>
              </a:rPr>
              <a:t>Det </a:t>
            </a:r>
            <a:r>
              <a:rPr lang="en-US" sz="2400" kern="1200" dirty="0" err="1">
                <a:solidFill>
                  <a:srgbClr val="FFFFFF"/>
                </a:solidFill>
                <a:latin typeface="+mj-lt"/>
                <a:ea typeface="+mj-ea"/>
                <a:cs typeface="+mj-cs"/>
              </a:rPr>
              <a:t>spilttede</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individ</a:t>
            </a:r>
            <a:r>
              <a:rPr lang="en-US" sz="2400" kern="1200" dirty="0">
                <a:solidFill>
                  <a:srgbClr val="FFFFFF"/>
                </a:solidFill>
                <a:latin typeface="+mj-lt"/>
                <a:ea typeface="+mj-ea"/>
                <a:cs typeface="+mj-cs"/>
              </a:rPr>
              <a:t> </a:t>
            </a:r>
            <a:endParaRPr lang="en-US" sz="3200" kern="1200" dirty="0">
              <a:solidFill>
                <a:srgbClr val="FFFFFF"/>
              </a:solidFill>
              <a:latin typeface="+mj-lt"/>
              <a:ea typeface="+mj-ea"/>
              <a:cs typeface="+mj-cs"/>
            </a:endParaRPr>
          </a:p>
        </p:txBody>
      </p:sp>
      <p:pic>
        <p:nvPicPr>
          <p:cNvPr id="4" name="Onlinemedier 3" descr="Romantisme - dansk litteratur">
            <a:hlinkClick r:id="" action="ppaction://media"/>
            <a:extLst>
              <a:ext uri="{FF2B5EF4-FFF2-40B4-BE49-F238E27FC236}">
                <a16:creationId xmlns:a16="http://schemas.microsoft.com/office/drawing/2014/main" id="{FC37C78C-4708-F9BB-5845-4D89D780DDB6}"/>
              </a:ext>
            </a:extLst>
          </p:cNvPr>
          <p:cNvPicPr>
            <a:picLocks noGrp="1" noRot="1" noChangeAspect="1"/>
          </p:cNvPicPr>
          <p:nvPr>
            <p:ph idx="1"/>
            <a:videoFile r:link="rId1"/>
          </p:nvPr>
        </p:nvPicPr>
        <p:blipFill>
          <a:blip r:embed="rId3"/>
          <a:stretch>
            <a:fillRect/>
          </a:stretch>
        </p:blipFill>
        <p:spPr>
          <a:xfrm>
            <a:off x="4207933" y="1353809"/>
            <a:ext cx="7347537" cy="4151358"/>
          </a:xfrm>
          <a:prstGeom prst="rect">
            <a:avLst/>
          </a:prstGeom>
        </p:spPr>
      </p:pic>
    </p:spTree>
    <p:extLst>
      <p:ext uri="{BB962C8B-B14F-4D97-AF65-F5344CB8AC3E}">
        <p14:creationId xmlns:p14="http://schemas.microsoft.com/office/powerpoint/2010/main" val="139164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8">
            <a:extLst>
              <a:ext uri="{FF2B5EF4-FFF2-40B4-BE49-F238E27FC236}">
                <a16:creationId xmlns:a16="http://schemas.microsoft.com/office/drawing/2014/main" id="{7024687B-3153-123C-0A8C-D7D007FAF1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0" name="Rectangle 9">
              <a:extLst>
                <a:ext uri="{FF2B5EF4-FFF2-40B4-BE49-F238E27FC236}">
                  <a16:creationId xmlns:a16="http://schemas.microsoft.com/office/drawing/2014/main" id="{8D6305F5-7509-0BF5-12D3-30451FCD7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1C5C7A-6D55-5B27-646E-39C962693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B3B1F4-948C-963C-E6EA-60CF7FBFA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AB6705E1-4E49-8AC5-A359-DF2E28DC9EA9}"/>
              </a:ext>
            </a:extLst>
          </p:cNvPr>
          <p:cNvSpPr>
            <a:spLocks noGrp="1"/>
          </p:cNvSpPr>
          <p:nvPr>
            <p:ph type="title"/>
          </p:nvPr>
        </p:nvSpPr>
        <p:spPr>
          <a:xfrm>
            <a:off x="876691" y="301843"/>
            <a:ext cx="10477109" cy="1003532"/>
          </a:xfrm>
        </p:spPr>
        <p:txBody>
          <a:bodyPr anchor="ctr">
            <a:normAutofit/>
          </a:bodyPr>
          <a:lstStyle/>
          <a:p>
            <a:r>
              <a:rPr lang="da-DK" sz="3200" b="1" dirty="0">
                <a:solidFill>
                  <a:srgbClr val="FFFFFF"/>
                </a:solidFill>
              </a:rPr>
              <a:t>Teoriopgave</a:t>
            </a:r>
          </a:p>
        </p:txBody>
      </p:sp>
      <p:sp>
        <p:nvSpPr>
          <p:cNvPr id="3" name="Pladsholder til indhold 2">
            <a:extLst>
              <a:ext uri="{FF2B5EF4-FFF2-40B4-BE49-F238E27FC236}">
                <a16:creationId xmlns:a16="http://schemas.microsoft.com/office/drawing/2014/main" id="{29AAFFC5-FE68-7388-214A-79FECCA6D113}"/>
              </a:ext>
            </a:extLst>
          </p:cNvPr>
          <p:cNvSpPr>
            <a:spLocks noGrp="1"/>
          </p:cNvSpPr>
          <p:nvPr>
            <p:ph idx="1"/>
          </p:nvPr>
        </p:nvSpPr>
        <p:spPr>
          <a:xfrm>
            <a:off x="876301" y="2308124"/>
            <a:ext cx="5025735" cy="3673576"/>
          </a:xfrm>
        </p:spPr>
        <p:txBody>
          <a:bodyPr>
            <a:normAutofit/>
          </a:bodyPr>
          <a:lstStyle/>
          <a:p>
            <a:pPr marL="0" indent="0">
              <a:buNone/>
            </a:pPr>
            <a:r>
              <a:rPr lang="da-DK" sz="2000" dirty="0"/>
              <a:t>Find med udgangspunkt i dagens to små teksterbidder og den litterære samtale på sidste slide modsætningspar mellem hhv. Biedermeier og romantisme. </a:t>
            </a:r>
          </a:p>
        </p:txBody>
      </p:sp>
      <p:graphicFrame>
        <p:nvGraphicFramePr>
          <p:cNvPr id="4" name="Tabel 4">
            <a:extLst>
              <a:ext uri="{FF2B5EF4-FFF2-40B4-BE49-F238E27FC236}">
                <a16:creationId xmlns:a16="http://schemas.microsoft.com/office/drawing/2014/main" id="{9D609D5B-7333-6199-9D41-79225B5DC560}"/>
              </a:ext>
            </a:extLst>
          </p:cNvPr>
          <p:cNvGraphicFramePr>
            <a:graphicFrameLocks noGrp="1"/>
          </p:cNvGraphicFramePr>
          <p:nvPr>
            <p:extLst>
              <p:ext uri="{D42A27DB-BD31-4B8C-83A1-F6EECF244321}">
                <p14:modId xmlns:p14="http://schemas.microsoft.com/office/powerpoint/2010/main" val="2670605371"/>
              </p:ext>
            </p:extLst>
          </p:nvPr>
        </p:nvGraphicFramePr>
        <p:xfrm>
          <a:off x="6784258" y="2655905"/>
          <a:ext cx="4531442" cy="2978017"/>
        </p:xfrm>
        <a:graphic>
          <a:graphicData uri="http://schemas.openxmlformats.org/drawingml/2006/table">
            <a:tbl>
              <a:tblPr firstRow="1" bandRow="1">
                <a:tableStyleId>{5C22544A-7EE6-4342-B048-85BDC9FD1C3A}</a:tableStyleId>
              </a:tblPr>
              <a:tblGrid>
                <a:gridCol w="2229118">
                  <a:extLst>
                    <a:ext uri="{9D8B030D-6E8A-4147-A177-3AD203B41FA5}">
                      <a16:colId xmlns:a16="http://schemas.microsoft.com/office/drawing/2014/main" val="2656386606"/>
                    </a:ext>
                  </a:extLst>
                </a:gridCol>
                <a:gridCol w="2302324">
                  <a:extLst>
                    <a:ext uri="{9D8B030D-6E8A-4147-A177-3AD203B41FA5}">
                      <a16:colId xmlns:a16="http://schemas.microsoft.com/office/drawing/2014/main" val="2620108634"/>
                    </a:ext>
                  </a:extLst>
                </a:gridCol>
              </a:tblGrid>
              <a:tr h="579791">
                <a:tc>
                  <a:txBody>
                    <a:bodyPr/>
                    <a:lstStyle/>
                    <a:p>
                      <a:r>
                        <a:rPr lang="da-DK" sz="2600"/>
                        <a:t>Biedermeier</a:t>
                      </a:r>
                    </a:p>
                  </a:txBody>
                  <a:tcPr marL="131771" marR="131771" marT="65885" marB="65885"/>
                </a:tc>
                <a:tc>
                  <a:txBody>
                    <a:bodyPr/>
                    <a:lstStyle/>
                    <a:p>
                      <a:r>
                        <a:rPr lang="da-DK" sz="2600"/>
                        <a:t>Romantisme</a:t>
                      </a:r>
                    </a:p>
                  </a:txBody>
                  <a:tcPr marL="131771" marR="131771" marT="65885" marB="65885"/>
                </a:tc>
                <a:extLst>
                  <a:ext uri="{0D108BD9-81ED-4DB2-BD59-A6C34878D82A}">
                    <a16:rowId xmlns:a16="http://schemas.microsoft.com/office/drawing/2014/main" val="1203203918"/>
                  </a:ext>
                </a:extLst>
              </a:tr>
              <a:tr h="579791">
                <a:tc>
                  <a:txBody>
                    <a:bodyPr/>
                    <a:lstStyle/>
                    <a:p>
                      <a:r>
                        <a:rPr lang="da-DK" sz="2600"/>
                        <a:t>Idyl</a:t>
                      </a:r>
                    </a:p>
                  </a:txBody>
                  <a:tcPr marL="131771" marR="131771" marT="65885" marB="65885"/>
                </a:tc>
                <a:tc>
                  <a:txBody>
                    <a:bodyPr/>
                    <a:lstStyle/>
                    <a:p>
                      <a:r>
                        <a:rPr lang="da-DK" sz="2600"/>
                        <a:t>Det farlige</a:t>
                      </a:r>
                    </a:p>
                  </a:txBody>
                  <a:tcPr marL="131771" marR="131771" marT="65885" marB="65885"/>
                </a:tc>
                <a:extLst>
                  <a:ext uri="{0D108BD9-81ED-4DB2-BD59-A6C34878D82A}">
                    <a16:rowId xmlns:a16="http://schemas.microsoft.com/office/drawing/2014/main" val="1756452611"/>
                  </a:ext>
                </a:extLst>
              </a:tr>
              <a:tr h="579791">
                <a:tc>
                  <a:txBody>
                    <a:bodyPr/>
                    <a:lstStyle/>
                    <a:p>
                      <a:r>
                        <a:rPr lang="da-DK" sz="2600"/>
                        <a:t>Ægteskabet</a:t>
                      </a:r>
                    </a:p>
                  </a:txBody>
                  <a:tcPr marL="131771" marR="131771" marT="65885" marB="65885"/>
                </a:tc>
                <a:tc>
                  <a:txBody>
                    <a:bodyPr/>
                    <a:lstStyle/>
                    <a:p>
                      <a:r>
                        <a:rPr lang="da-DK" sz="2600"/>
                        <a:t>Utroskab</a:t>
                      </a:r>
                    </a:p>
                  </a:txBody>
                  <a:tcPr marL="131771" marR="131771" marT="65885" marB="65885"/>
                </a:tc>
                <a:extLst>
                  <a:ext uri="{0D108BD9-81ED-4DB2-BD59-A6C34878D82A}">
                    <a16:rowId xmlns:a16="http://schemas.microsoft.com/office/drawing/2014/main" val="1900906663"/>
                  </a:ext>
                </a:extLst>
              </a:tr>
              <a:tr h="579791">
                <a:tc>
                  <a:txBody>
                    <a:bodyPr/>
                    <a:lstStyle/>
                    <a:p>
                      <a:r>
                        <a:rPr lang="da-DK" sz="2600"/>
                        <a:t>..</a:t>
                      </a:r>
                    </a:p>
                  </a:txBody>
                  <a:tcPr marL="131771" marR="131771" marT="65885" marB="65885"/>
                </a:tc>
                <a:tc>
                  <a:txBody>
                    <a:bodyPr/>
                    <a:lstStyle/>
                    <a:p>
                      <a:r>
                        <a:rPr lang="da-DK" sz="2600"/>
                        <a:t>..</a:t>
                      </a:r>
                    </a:p>
                  </a:txBody>
                  <a:tcPr marL="131771" marR="131771" marT="65885" marB="65885"/>
                </a:tc>
                <a:extLst>
                  <a:ext uri="{0D108BD9-81ED-4DB2-BD59-A6C34878D82A}">
                    <a16:rowId xmlns:a16="http://schemas.microsoft.com/office/drawing/2014/main" val="470320274"/>
                  </a:ext>
                </a:extLst>
              </a:tr>
              <a:tr h="658853">
                <a:tc>
                  <a:txBody>
                    <a:bodyPr/>
                    <a:lstStyle/>
                    <a:p>
                      <a:endParaRPr lang="da-DK" sz="2600"/>
                    </a:p>
                  </a:txBody>
                  <a:tcPr marL="131771" marR="131771" marT="65885" marB="65885"/>
                </a:tc>
                <a:tc>
                  <a:txBody>
                    <a:bodyPr/>
                    <a:lstStyle/>
                    <a:p>
                      <a:endParaRPr lang="da-DK" sz="2600"/>
                    </a:p>
                  </a:txBody>
                  <a:tcPr marL="131771" marR="131771" marT="65885" marB="65885"/>
                </a:tc>
                <a:extLst>
                  <a:ext uri="{0D108BD9-81ED-4DB2-BD59-A6C34878D82A}">
                    <a16:rowId xmlns:a16="http://schemas.microsoft.com/office/drawing/2014/main" val="1543393334"/>
                  </a:ext>
                </a:extLst>
              </a:tr>
            </a:tbl>
          </a:graphicData>
        </a:graphic>
      </p:graphicFrame>
    </p:spTree>
    <p:extLst>
      <p:ext uri="{BB962C8B-B14F-4D97-AF65-F5344CB8AC3E}">
        <p14:creationId xmlns:p14="http://schemas.microsoft.com/office/powerpoint/2010/main" val="225433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7654360-838E-555E-8986-0723F051B9EB}"/>
              </a:ext>
            </a:extLst>
          </p:cNvPr>
          <p:cNvSpPr>
            <a:spLocks noGrp="1"/>
          </p:cNvSpPr>
          <p:nvPr>
            <p:ph type="title"/>
          </p:nvPr>
        </p:nvSpPr>
        <p:spPr>
          <a:xfrm>
            <a:off x="416490" y="44322"/>
            <a:ext cx="10515600" cy="1325563"/>
          </a:xfrm>
        </p:spPr>
        <p:txBody>
          <a:bodyPr/>
          <a:lstStyle/>
          <a:p>
            <a:r>
              <a:rPr lang="da-DK" dirty="0"/>
              <a:t>Komparativ analyse</a:t>
            </a:r>
          </a:p>
        </p:txBody>
      </p:sp>
      <p:pic>
        <p:nvPicPr>
          <p:cNvPr id="1026" name="Picture 2">
            <a:extLst>
              <a:ext uri="{FF2B5EF4-FFF2-40B4-BE49-F238E27FC236}">
                <a16:creationId xmlns:a16="http://schemas.microsoft.com/office/drawing/2014/main" id="{38B6A955-B44E-692D-4B41-F5171708F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035" y="662781"/>
            <a:ext cx="5074673" cy="5775181"/>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1E584AA0-6F36-B7D3-B26F-2B5B2380E78D}"/>
              </a:ext>
            </a:extLst>
          </p:cNvPr>
          <p:cNvSpPr txBox="1"/>
          <p:nvPr/>
        </p:nvSpPr>
        <p:spPr>
          <a:xfrm>
            <a:off x="6308035" y="6475124"/>
            <a:ext cx="6447182" cy="338554"/>
          </a:xfrm>
          <a:prstGeom prst="rect">
            <a:avLst/>
          </a:prstGeom>
          <a:noFill/>
        </p:spPr>
        <p:txBody>
          <a:bodyPr wrap="square">
            <a:spAutoFit/>
          </a:bodyPr>
          <a:lstStyle/>
          <a:p>
            <a:r>
              <a:rPr lang="da-DK" sz="1600" b="0" i="0" dirty="0">
                <a:effectLst/>
              </a:rPr>
              <a:t>Wilhelm Bendz: </a:t>
            </a:r>
            <a:r>
              <a:rPr lang="da-DK" sz="1600" b="0" i="1" dirty="0">
                <a:effectLst/>
              </a:rPr>
              <a:t>Det </a:t>
            </a:r>
            <a:r>
              <a:rPr lang="da-DK" sz="1600" b="0" i="1" dirty="0" err="1">
                <a:effectLst/>
              </a:rPr>
              <a:t>Waagepetersenske</a:t>
            </a:r>
            <a:r>
              <a:rPr lang="da-DK" sz="1600" b="0" i="1" dirty="0">
                <a:effectLst/>
              </a:rPr>
              <a:t> familiebillede</a:t>
            </a:r>
            <a:r>
              <a:rPr lang="da-DK" sz="1600" b="0" i="0" dirty="0">
                <a:effectLst/>
              </a:rPr>
              <a:t>,  1830</a:t>
            </a:r>
            <a:endParaRPr lang="da-DK" sz="1600" dirty="0"/>
          </a:p>
        </p:txBody>
      </p:sp>
      <p:pic>
        <p:nvPicPr>
          <p:cNvPr id="5" name="Picture 2" descr="Fra et romers">
            <a:extLst>
              <a:ext uri="{FF2B5EF4-FFF2-40B4-BE49-F238E27FC236}">
                <a16:creationId xmlns:a16="http://schemas.microsoft.com/office/drawing/2014/main" id="{823CAFF2-2734-1A0B-FB33-F7CC7435B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87" y="1644532"/>
            <a:ext cx="5891545" cy="4742694"/>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E8A36ABE-E346-BB01-6B0A-45D6F6FF82AE}"/>
              </a:ext>
            </a:extLst>
          </p:cNvPr>
          <p:cNvSpPr txBox="1"/>
          <p:nvPr/>
        </p:nvSpPr>
        <p:spPr>
          <a:xfrm>
            <a:off x="301487" y="6488698"/>
            <a:ext cx="6380920" cy="338554"/>
          </a:xfrm>
          <a:prstGeom prst="rect">
            <a:avLst/>
          </a:prstGeom>
          <a:noFill/>
        </p:spPr>
        <p:txBody>
          <a:bodyPr wrap="square">
            <a:spAutoFit/>
          </a:bodyPr>
          <a:lstStyle/>
          <a:p>
            <a:r>
              <a:rPr lang="da-DK" sz="1600" dirty="0"/>
              <a:t>Carl Bloch: </a:t>
            </a:r>
            <a:r>
              <a:rPr lang="da-DK" sz="1600" i="1" dirty="0"/>
              <a:t>Fra et romersk </a:t>
            </a:r>
            <a:r>
              <a:rPr lang="da-DK" sz="1600" i="1" dirty="0" err="1"/>
              <a:t>osteria</a:t>
            </a:r>
            <a:r>
              <a:rPr lang="da-DK" sz="1600" dirty="0"/>
              <a:t>, 1866</a:t>
            </a:r>
          </a:p>
        </p:txBody>
      </p:sp>
      <p:sp>
        <p:nvSpPr>
          <p:cNvPr id="10" name="Tekstfelt 9">
            <a:extLst>
              <a:ext uri="{FF2B5EF4-FFF2-40B4-BE49-F238E27FC236}">
                <a16:creationId xmlns:a16="http://schemas.microsoft.com/office/drawing/2014/main" id="{BD7F7154-208B-94D3-5D89-F97D33E8A432}"/>
              </a:ext>
            </a:extLst>
          </p:cNvPr>
          <p:cNvSpPr txBox="1"/>
          <p:nvPr/>
        </p:nvSpPr>
        <p:spPr>
          <a:xfrm>
            <a:off x="416490" y="998201"/>
            <a:ext cx="5891545" cy="646331"/>
          </a:xfrm>
          <a:prstGeom prst="rect">
            <a:avLst/>
          </a:prstGeom>
          <a:noFill/>
        </p:spPr>
        <p:txBody>
          <a:bodyPr wrap="square">
            <a:spAutoFit/>
          </a:bodyPr>
          <a:lstStyle/>
          <a:p>
            <a:r>
              <a:rPr lang="da-DK" sz="1800" dirty="0"/>
              <a:t>Sammenlign malerierne mht. både indhold og form. Diskuter, om de tilhører </a:t>
            </a:r>
            <a:r>
              <a:rPr lang="da-DK" sz="1800" dirty="0" err="1"/>
              <a:t>Biermeier-strøningen</a:t>
            </a:r>
            <a:r>
              <a:rPr lang="da-DK" sz="1800" dirty="0"/>
              <a:t> eller romantismen.</a:t>
            </a:r>
          </a:p>
        </p:txBody>
      </p:sp>
    </p:spTree>
    <p:extLst>
      <p:ext uri="{BB962C8B-B14F-4D97-AF65-F5344CB8AC3E}">
        <p14:creationId xmlns:p14="http://schemas.microsoft.com/office/powerpoint/2010/main" val="299822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2E5690F-0AC8-39FA-4B1A-CB10E5147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590550"/>
            <a:ext cx="10160000" cy="56769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D0AF6DE9-52E2-47B6-FB41-C47D75EEEA43}"/>
              </a:ext>
            </a:extLst>
          </p:cNvPr>
          <p:cNvSpPr txBox="1"/>
          <p:nvPr/>
        </p:nvSpPr>
        <p:spPr>
          <a:xfrm>
            <a:off x="1016000" y="6359568"/>
            <a:ext cx="9505863" cy="338554"/>
          </a:xfrm>
          <a:prstGeom prst="rect">
            <a:avLst/>
          </a:prstGeom>
          <a:noFill/>
        </p:spPr>
        <p:txBody>
          <a:bodyPr wrap="square">
            <a:spAutoFit/>
          </a:bodyPr>
          <a:lstStyle/>
          <a:p>
            <a:r>
              <a:rPr lang="da-DK" sz="1600" b="0" i="0" dirty="0">
                <a:effectLst/>
                <a:latin typeface="Helvetica" pitchFamily="2" charset="0"/>
              </a:rPr>
              <a:t>Jean Auguste Dominique </a:t>
            </a:r>
            <a:r>
              <a:rPr lang="da-DK" sz="1600" b="0" i="0" dirty="0" err="1">
                <a:effectLst/>
                <a:latin typeface="Helvetica" pitchFamily="2" charset="0"/>
              </a:rPr>
              <a:t>Ingres</a:t>
            </a:r>
            <a:r>
              <a:rPr lang="da-DK" sz="1600" b="0" i="0" dirty="0">
                <a:effectLst/>
                <a:latin typeface="Helvetica" pitchFamily="2" charset="0"/>
              </a:rPr>
              <a:t>: </a:t>
            </a:r>
            <a:r>
              <a:rPr lang="da-DK" sz="1600" b="0" i="1" dirty="0">
                <a:effectLst/>
                <a:latin typeface="Helvetica" pitchFamily="2" charset="0"/>
              </a:rPr>
              <a:t>La grande </a:t>
            </a:r>
            <a:r>
              <a:rPr lang="da-DK" sz="1600" b="0" i="1" dirty="0" err="1">
                <a:effectLst/>
                <a:latin typeface="Helvetica" pitchFamily="2" charset="0"/>
              </a:rPr>
              <a:t>Odalique</a:t>
            </a:r>
            <a:r>
              <a:rPr lang="da-DK" sz="1600" dirty="0">
                <a:latin typeface="Helvetica" pitchFamily="2" charset="0"/>
              </a:rPr>
              <a:t>, </a:t>
            </a:r>
            <a:r>
              <a:rPr lang="da-DK" sz="1600" b="0" i="0" dirty="0">
                <a:effectLst/>
                <a:latin typeface="Helvetica" pitchFamily="2" charset="0"/>
              </a:rPr>
              <a:t>1814</a:t>
            </a:r>
            <a:endParaRPr lang="da-DK" sz="1600" dirty="0"/>
          </a:p>
        </p:txBody>
      </p:sp>
      <p:sp>
        <p:nvSpPr>
          <p:cNvPr id="3" name="Tekstfelt 2">
            <a:extLst>
              <a:ext uri="{FF2B5EF4-FFF2-40B4-BE49-F238E27FC236}">
                <a16:creationId xmlns:a16="http://schemas.microsoft.com/office/drawing/2014/main" id="{9A519A65-C013-2068-7DC7-B67C14FB127F}"/>
              </a:ext>
            </a:extLst>
          </p:cNvPr>
          <p:cNvSpPr txBox="1"/>
          <p:nvPr/>
        </p:nvSpPr>
        <p:spPr>
          <a:xfrm>
            <a:off x="231258" y="159878"/>
            <a:ext cx="6097772" cy="523220"/>
          </a:xfrm>
          <a:prstGeom prst="rect">
            <a:avLst/>
          </a:prstGeom>
          <a:noFill/>
        </p:spPr>
        <p:txBody>
          <a:bodyPr wrap="square">
            <a:spAutoFit/>
          </a:bodyPr>
          <a:lstStyle/>
          <a:p>
            <a:r>
              <a:rPr lang="en-US" sz="2800" kern="1200" dirty="0" err="1">
                <a:solidFill>
                  <a:schemeClr val="accent2">
                    <a:lumMod val="60000"/>
                    <a:lumOff val="40000"/>
                  </a:schemeClr>
                </a:solidFill>
                <a:latin typeface="+mj-lt"/>
                <a:ea typeface="+mj-ea"/>
                <a:cs typeface="+mj-cs"/>
              </a:rPr>
              <a:t>Romantisme</a:t>
            </a:r>
            <a:r>
              <a:rPr lang="en-US" sz="2800" kern="1200" dirty="0">
                <a:solidFill>
                  <a:schemeClr val="accent2">
                    <a:lumMod val="60000"/>
                    <a:lumOff val="40000"/>
                  </a:schemeClr>
                </a:solidFill>
                <a:latin typeface="+mj-lt"/>
                <a:ea typeface="+mj-ea"/>
                <a:cs typeface="+mj-cs"/>
              </a:rPr>
              <a:t>? </a:t>
            </a:r>
            <a:r>
              <a:rPr lang="en-US" sz="2800" kern="1200" dirty="0" err="1">
                <a:solidFill>
                  <a:schemeClr val="accent2">
                    <a:lumMod val="60000"/>
                    <a:lumOff val="40000"/>
                  </a:schemeClr>
                </a:solidFill>
                <a:latin typeface="+mj-lt"/>
                <a:ea typeface="+mj-ea"/>
                <a:cs typeface="+mj-cs"/>
              </a:rPr>
              <a:t>Hvorfor</a:t>
            </a:r>
            <a:r>
              <a:rPr lang="en-US" sz="2800" kern="1200" dirty="0">
                <a:solidFill>
                  <a:schemeClr val="accent2">
                    <a:lumMod val="60000"/>
                    <a:lumOff val="40000"/>
                  </a:schemeClr>
                </a:solidFill>
                <a:latin typeface="+mj-lt"/>
                <a:ea typeface="+mj-ea"/>
                <a:cs typeface="+mj-cs"/>
              </a:rPr>
              <a:t>?</a:t>
            </a:r>
            <a:endParaRPr lang="da-DK" sz="2800" dirty="0">
              <a:solidFill>
                <a:schemeClr val="accent2">
                  <a:lumMod val="60000"/>
                  <a:lumOff val="40000"/>
                </a:schemeClr>
              </a:solidFill>
            </a:endParaRPr>
          </a:p>
        </p:txBody>
      </p:sp>
    </p:spTree>
    <p:extLst>
      <p:ext uri="{BB962C8B-B14F-4D97-AF65-F5344CB8AC3E}">
        <p14:creationId xmlns:p14="http://schemas.microsoft.com/office/powerpoint/2010/main" val="230878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277268-3F2A-AD45-3E84-FA8F0075BBD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kern="1200" dirty="0">
                <a:solidFill>
                  <a:srgbClr val="FFFFFF"/>
                </a:solidFill>
                <a:latin typeface="+mj-lt"/>
                <a:ea typeface="+mj-ea"/>
                <a:cs typeface="+mj-cs"/>
              </a:rPr>
              <a:t>Emil </a:t>
            </a:r>
            <a:r>
              <a:rPr lang="en-US" sz="3600" kern="1200" dirty="0" err="1">
                <a:solidFill>
                  <a:srgbClr val="FFFFFF"/>
                </a:solidFill>
                <a:latin typeface="+mj-lt"/>
                <a:ea typeface="+mj-ea"/>
                <a:cs typeface="+mj-cs"/>
              </a:rPr>
              <a:t>Aarestrup</a:t>
            </a:r>
            <a:r>
              <a:rPr lang="en-US" sz="3600" kern="1200" dirty="0">
                <a:solidFill>
                  <a:srgbClr val="FFFFFF"/>
                </a:solidFill>
                <a:latin typeface="+mj-lt"/>
                <a:ea typeface="+mj-ea"/>
                <a:cs typeface="+mj-cs"/>
              </a:rPr>
              <a:t>: </a:t>
            </a:r>
            <a:r>
              <a:rPr lang="en-US" sz="3600" i="1" kern="1200" dirty="0">
                <a:solidFill>
                  <a:srgbClr val="FFFFFF"/>
                </a:solidFill>
                <a:latin typeface="+mj-lt"/>
                <a:ea typeface="+mj-ea"/>
                <a:cs typeface="+mj-cs"/>
              </a:rPr>
              <a:t>Angst</a:t>
            </a:r>
            <a:r>
              <a:rPr lang="en-US" sz="3600" kern="1200" dirty="0">
                <a:solidFill>
                  <a:srgbClr val="FFFFFF"/>
                </a:solidFill>
                <a:latin typeface="+mj-lt"/>
                <a:ea typeface="+mj-ea"/>
                <a:cs typeface="+mj-cs"/>
              </a:rPr>
              <a:t>, 1838</a:t>
            </a:r>
          </a:p>
        </p:txBody>
      </p:sp>
      <p:pic>
        <p:nvPicPr>
          <p:cNvPr id="5" name="Pladsholder til indhold 4" descr="Et billede, der indeholder tekst, skærmbillede, Font/skrifttype, sort-hvid&#10;&#10;Automatisk genereret beskrivelse">
            <a:extLst>
              <a:ext uri="{FF2B5EF4-FFF2-40B4-BE49-F238E27FC236}">
                <a16:creationId xmlns:a16="http://schemas.microsoft.com/office/drawing/2014/main" id="{BB8555F8-838E-C165-CCE0-1F0E2A0528C8}"/>
              </a:ext>
            </a:extLst>
          </p:cNvPr>
          <p:cNvPicPr>
            <a:picLocks noGrp="1" noChangeAspect="1"/>
          </p:cNvPicPr>
          <p:nvPr>
            <p:ph idx="1"/>
          </p:nvPr>
        </p:nvPicPr>
        <p:blipFill>
          <a:blip r:embed="rId2"/>
          <a:stretch>
            <a:fillRect/>
          </a:stretch>
        </p:blipFill>
        <p:spPr>
          <a:xfrm>
            <a:off x="5981937" y="643466"/>
            <a:ext cx="4371458" cy="5568739"/>
          </a:xfrm>
          <a:prstGeom prst="rect">
            <a:avLst/>
          </a:prstGeom>
        </p:spPr>
      </p:pic>
      <p:sp>
        <p:nvSpPr>
          <p:cNvPr id="9" name="Tekstfelt 8">
            <a:extLst>
              <a:ext uri="{FF2B5EF4-FFF2-40B4-BE49-F238E27FC236}">
                <a16:creationId xmlns:a16="http://schemas.microsoft.com/office/drawing/2014/main" id="{A540BE4E-110B-BEAA-5151-B999709F52F8}"/>
              </a:ext>
            </a:extLst>
          </p:cNvPr>
          <p:cNvSpPr txBox="1"/>
          <p:nvPr/>
        </p:nvSpPr>
        <p:spPr>
          <a:xfrm>
            <a:off x="717422" y="5301016"/>
            <a:ext cx="4832773" cy="923330"/>
          </a:xfrm>
          <a:prstGeom prst="rect">
            <a:avLst/>
          </a:prstGeom>
          <a:noFill/>
        </p:spPr>
        <p:txBody>
          <a:bodyPr wrap="square">
            <a:spAutoFit/>
          </a:bodyPr>
          <a:lstStyle/>
          <a:p>
            <a:pPr marL="342900" indent="-342900">
              <a:buAutoNum type="arabicPeriod"/>
            </a:pPr>
            <a:r>
              <a:rPr lang="en-US" sz="1800" kern="1200" dirty="0" err="1">
                <a:solidFill>
                  <a:srgbClr val="FFFFFF"/>
                </a:solidFill>
                <a:ea typeface="+mj-ea"/>
                <a:cs typeface="+mj-cs"/>
              </a:rPr>
              <a:t>Forklar</a:t>
            </a:r>
            <a:r>
              <a:rPr lang="en-US" sz="1800" kern="1200" dirty="0">
                <a:solidFill>
                  <a:srgbClr val="FFFFFF"/>
                </a:solidFill>
                <a:ea typeface="+mj-ea"/>
                <a:cs typeface="+mj-cs"/>
              </a:rPr>
              <a:t>, </a:t>
            </a:r>
            <a:r>
              <a:rPr lang="en-US" sz="1800" kern="1200" dirty="0" err="1">
                <a:solidFill>
                  <a:srgbClr val="FFFFFF"/>
                </a:solidFill>
                <a:ea typeface="+mj-ea"/>
                <a:cs typeface="+mj-cs"/>
              </a:rPr>
              <a:t>hvorfor</a:t>
            </a:r>
            <a:r>
              <a:rPr lang="en-US" sz="1800" kern="1200" dirty="0">
                <a:solidFill>
                  <a:srgbClr val="FFFFFF"/>
                </a:solidFill>
                <a:ea typeface="+mj-ea"/>
                <a:cs typeface="+mj-cs"/>
              </a:rPr>
              <a:t> </a:t>
            </a:r>
            <a:r>
              <a:rPr lang="en-US" sz="1800" kern="1200" dirty="0" err="1">
                <a:solidFill>
                  <a:srgbClr val="FFFFFF"/>
                </a:solidFill>
                <a:ea typeface="+mj-ea"/>
                <a:cs typeface="+mj-cs"/>
              </a:rPr>
              <a:t>digtet</a:t>
            </a:r>
            <a:r>
              <a:rPr lang="en-US" sz="1800" kern="1200" dirty="0">
                <a:solidFill>
                  <a:srgbClr val="FFFFFF"/>
                </a:solidFill>
                <a:ea typeface="+mj-ea"/>
                <a:cs typeface="+mj-cs"/>
              </a:rPr>
              <a:t> </a:t>
            </a:r>
            <a:r>
              <a:rPr lang="en-US" sz="1800" kern="1200" dirty="0" err="1">
                <a:solidFill>
                  <a:srgbClr val="FFFFFF"/>
                </a:solidFill>
                <a:ea typeface="+mj-ea"/>
                <a:cs typeface="+mj-cs"/>
              </a:rPr>
              <a:t>hører</a:t>
            </a:r>
            <a:r>
              <a:rPr lang="en-US" sz="1800" kern="1200" dirty="0">
                <a:solidFill>
                  <a:srgbClr val="FFFFFF"/>
                </a:solidFill>
                <a:ea typeface="+mj-ea"/>
                <a:cs typeface="+mj-cs"/>
              </a:rPr>
              <a:t> </a:t>
            </a:r>
            <a:r>
              <a:rPr lang="en-US" sz="1800" kern="1200" dirty="0" err="1">
                <a:solidFill>
                  <a:srgbClr val="FFFFFF"/>
                </a:solidFill>
                <a:ea typeface="+mj-ea"/>
                <a:cs typeface="+mj-cs"/>
              </a:rPr>
              <a:t>til</a:t>
            </a:r>
            <a:r>
              <a:rPr lang="en-US" sz="1800" kern="1200" dirty="0">
                <a:solidFill>
                  <a:srgbClr val="FFFFFF"/>
                </a:solidFill>
                <a:ea typeface="+mj-ea"/>
                <a:cs typeface="+mj-cs"/>
              </a:rPr>
              <a:t> </a:t>
            </a:r>
            <a:r>
              <a:rPr lang="en-US" sz="1800" kern="1200" dirty="0" err="1">
                <a:solidFill>
                  <a:srgbClr val="FFFFFF"/>
                </a:solidFill>
                <a:ea typeface="+mj-ea"/>
                <a:cs typeface="+mj-cs"/>
              </a:rPr>
              <a:t>romantismen</a:t>
            </a:r>
            <a:r>
              <a:rPr lang="en-US" sz="1800" kern="1200" dirty="0">
                <a:solidFill>
                  <a:srgbClr val="FFFFFF"/>
                </a:solidFill>
                <a:ea typeface="+mj-ea"/>
                <a:cs typeface="+mj-cs"/>
              </a:rPr>
              <a:t>.</a:t>
            </a:r>
          </a:p>
          <a:p>
            <a:pPr marL="342900" indent="-342900">
              <a:buAutoNum type="arabicPeriod"/>
            </a:pPr>
            <a:r>
              <a:rPr lang="en-US" dirty="0" err="1">
                <a:solidFill>
                  <a:srgbClr val="FFFFFF"/>
                </a:solidFill>
                <a:ea typeface="+mj-ea"/>
                <a:cs typeface="+mj-cs"/>
              </a:rPr>
              <a:t>Diskuter</a:t>
            </a:r>
            <a:r>
              <a:rPr lang="en-US" dirty="0">
                <a:solidFill>
                  <a:srgbClr val="FFFFFF"/>
                </a:solidFill>
                <a:ea typeface="+mj-ea"/>
                <a:cs typeface="+mj-cs"/>
              </a:rPr>
              <a:t>, </a:t>
            </a:r>
            <a:r>
              <a:rPr lang="en-US" dirty="0" err="1">
                <a:solidFill>
                  <a:srgbClr val="FFFFFF"/>
                </a:solidFill>
                <a:ea typeface="+mj-ea"/>
                <a:cs typeface="+mj-cs"/>
              </a:rPr>
              <a:t>på</a:t>
            </a:r>
            <a:r>
              <a:rPr lang="en-US" dirty="0">
                <a:solidFill>
                  <a:srgbClr val="FFFFFF"/>
                </a:solidFill>
                <a:ea typeface="+mj-ea"/>
                <a:cs typeface="+mj-cs"/>
              </a:rPr>
              <a:t> </a:t>
            </a:r>
            <a:r>
              <a:rPr lang="en-US" dirty="0" err="1">
                <a:solidFill>
                  <a:srgbClr val="FFFFFF"/>
                </a:solidFill>
                <a:ea typeface="+mj-ea"/>
                <a:cs typeface="+mj-cs"/>
              </a:rPr>
              <a:t>hvilken</a:t>
            </a:r>
            <a:r>
              <a:rPr lang="en-US" dirty="0">
                <a:solidFill>
                  <a:srgbClr val="FFFFFF"/>
                </a:solidFill>
                <a:ea typeface="+mj-ea"/>
                <a:cs typeface="+mj-cs"/>
              </a:rPr>
              <a:t> </a:t>
            </a:r>
            <a:r>
              <a:rPr lang="en-US" dirty="0" err="1">
                <a:solidFill>
                  <a:srgbClr val="FFFFFF"/>
                </a:solidFill>
                <a:ea typeface="+mj-ea"/>
                <a:cs typeface="+mj-cs"/>
              </a:rPr>
              <a:t>måde</a:t>
            </a:r>
            <a:r>
              <a:rPr lang="en-US" dirty="0">
                <a:solidFill>
                  <a:srgbClr val="FFFFFF"/>
                </a:solidFill>
                <a:ea typeface="+mj-ea"/>
                <a:cs typeface="+mj-cs"/>
              </a:rPr>
              <a:t> (I </a:t>
            </a:r>
            <a:r>
              <a:rPr lang="en-US" dirty="0" err="1">
                <a:solidFill>
                  <a:srgbClr val="FFFFFF"/>
                </a:solidFill>
                <a:ea typeface="+mj-ea"/>
                <a:cs typeface="+mj-cs"/>
              </a:rPr>
              <a:t>hvilke</a:t>
            </a:r>
            <a:r>
              <a:rPr lang="en-US" dirty="0">
                <a:solidFill>
                  <a:srgbClr val="FFFFFF"/>
                </a:solidFill>
                <a:ea typeface="+mj-ea"/>
                <a:cs typeface="+mj-cs"/>
              </a:rPr>
              <a:t> </a:t>
            </a:r>
            <a:r>
              <a:rPr lang="en-US" dirty="0" err="1">
                <a:solidFill>
                  <a:srgbClr val="FFFFFF"/>
                </a:solidFill>
                <a:ea typeface="+mj-ea"/>
                <a:cs typeface="+mj-cs"/>
              </a:rPr>
              <a:t>ord</a:t>
            </a:r>
            <a:r>
              <a:rPr lang="en-US" dirty="0">
                <a:solidFill>
                  <a:srgbClr val="FFFFFF"/>
                </a:solidFill>
                <a:ea typeface="+mj-ea"/>
                <a:cs typeface="+mj-cs"/>
              </a:rPr>
              <a:t>) der bade er </a:t>
            </a:r>
            <a:r>
              <a:rPr lang="en-US" dirty="0" err="1">
                <a:solidFill>
                  <a:srgbClr val="FFFFFF"/>
                </a:solidFill>
                <a:ea typeface="+mj-ea"/>
                <a:cs typeface="+mj-cs"/>
              </a:rPr>
              <a:t>skønhed</a:t>
            </a:r>
            <a:r>
              <a:rPr lang="en-US" dirty="0">
                <a:solidFill>
                  <a:srgbClr val="FFFFFF"/>
                </a:solidFill>
                <a:ea typeface="+mj-ea"/>
                <a:cs typeface="+mj-cs"/>
              </a:rPr>
              <a:t> </a:t>
            </a:r>
            <a:r>
              <a:rPr lang="en-US" dirty="0" err="1">
                <a:solidFill>
                  <a:srgbClr val="FFFFFF"/>
                </a:solidFill>
                <a:ea typeface="+mj-ea"/>
                <a:cs typeface="+mj-cs"/>
              </a:rPr>
              <a:t>og</a:t>
            </a:r>
            <a:r>
              <a:rPr lang="en-US" dirty="0">
                <a:solidFill>
                  <a:srgbClr val="FFFFFF"/>
                </a:solidFill>
                <a:ea typeface="+mj-ea"/>
                <a:cs typeface="+mj-cs"/>
              </a:rPr>
              <a:t> </a:t>
            </a:r>
            <a:r>
              <a:rPr lang="en-US" dirty="0" err="1">
                <a:solidFill>
                  <a:srgbClr val="FFFFFF"/>
                </a:solidFill>
                <a:ea typeface="+mj-ea"/>
                <a:cs typeface="+mj-cs"/>
              </a:rPr>
              <a:t>smerte</a:t>
            </a:r>
            <a:r>
              <a:rPr lang="en-US" dirty="0">
                <a:solidFill>
                  <a:srgbClr val="FFFFFF"/>
                </a:solidFill>
                <a:ea typeface="+mj-ea"/>
                <a:cs typeface="+mj-cs"/>
              </a:rPr>
              <a:t> I </a:t>
            </a:r>
            <a:r>
              <a:rPr lang="en-US" dirty="0" err="1">
                <a:solidFill>
                  <a:srgbClr val="FFFFFF"/>
                </a:solidFill>
                <a:ea typeface="+mj-ea"/>
                <a:cs typeface="+mj-cs"/>
              </a:rPr>
              <a:t>digtet</a:t>
            </a:r>
            <a:r>
              <a:rPr lang="en-US" dirty="0">
                <a:solidFill>
                  <a:srgbClr val="FFFFFF"/>
                </a:solidFill>
                <a:ea typeface="+mj-ea"/>
                <a:cs typeface="+mj-cs"/>
              </a:rPr>
              <a:t>.</a:t>
            </a:r>
            <a:endParaRPr lang="da-DK" dirty="0"/>
          </a:p>
        </p:txBody>
      </p:sp>
    </p:spTree>
    <p:extLst>
      <p:ext uri="{BB962C8B-B14F-4D97-AF65-F5344CB8AC3E}">
        <p14:creationId xmlns:p14="http://schemas.microsoft.com/office/powerpoint/2010/main" val="308006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40858C-7F40-14AB-BE80-D2E9686E019A}"/>
              </a:ext>
            </a:extLst>
          </p:cNvPr>
          <p:cNvSpPr>
            <a:spLocks noGrp="1"/>
          </p:cNvSpPr>
          <p:nvPr>
            <p:ph type="title"/>
          </p:nvPr>
        </p:nvSpPr>
        <p:spPr>
          <a:xfrm>
            <a:off x="838200" y="365125"/>
            <a:ext cx="10515600" cy="1325563"/>
          </a:xfrm>
        </p:spPr>
        <p:txBody>
          <a:bodyPr>
            <a:normAutofit/>
          </a:bodyPr>
          <a:lstStyle/>
          <a:p>
            <a:r>
              <a:rPr lang="da-DK" sz="5400"/>
              <a:t>H.C. Andersen: Skyggen, 1847</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60DBC29E-4773-95B8-2ECE-E684FF360A70}"/>
              </a:ext>
            </a:extLst>
          </p:cNvPr>
          <p:cNvSpPr>
            <a:spLocks noGrp="1"/>
          </p:cNvSpPr>
          <p:nvPr>
            <p:ph idx="1"/>
          </p:nvPr>
        </p:nvSpPr>
        <p:spPr>
          <a:xfrm>
            <a:off x="838200" y="1929384"/>
            <a:ext cx="10515600" cy="4251960"/>
          </a:xfrm>
        </p:spPr>
        <p:txBody>
          <a:bodyPr>
            <a:normAutofit/>
          </a:bodyPr>
          <a:lstStyle/>
          <a:p>
            <a:pPr marL="0" indent="0">
              <a:buNone/>
            </a:pPr>
            <a:r>
              <a:rPr lang="da-DK" sz="1900" b="0" i="0">
                <a:effectLst/>
              </a:rPr>
              <a:t>H.C. Andersen havde som få i sin periode blik for menneskesindets afkroge og skildrede utallige gange splittelsen mellem at synes og at være. Dermed blev han en af dem, der bedst gav </a:t>
            </a:r>
            <a:r>
              <a:rPr lang="da-DK" sz="1900" b="0" i="0" u="none" strike="noStrike">
                <a:effectLst/>
              </a:rPr>
              <a:t>romantismens</a:t>
            </a:r>
            <a:r>
              <a:rPr lang="da-DK" sz="1900" b="0" i="0">
                <a:effectLst/>
              </a:rPr>
              <a:t> livsfølelse stemme. I den henseende er eventyret om skyggen fra 1847 en kernetekst.</a:t>
            </a:r>
          </a:p>
          <a:p>
            <a:pPr marL="0" indent="0">
              <a:buNone/>
            </a:pPr>
            <a:endParaRPr lang="da-DK" sz="1900" b="0" i="0">
              <a:effectLst/>
            </a:endParaRPr>
          </a:p>
          <a:p>
            <a:pPr marL="342900" lvl="0" indent="-342900">
              <a:buFont typeface="+mj-lt"/>
              <a:buAutoNum type="arabicPeriod"/>
              <a:tabLst>
                <a:tab pos="228600" algn="l"/>
              </a:tabLst>
            </a:pPr>
            <a:r>
              <a:rPr lang="da-DK" sz="1900">
                <a:effectLst/>
                <a:latin typeface="Calibri" panose="020F0502020204030204" pitchFamily="34" charset="0"/>
                <a:ea typeface="Times New Roman" panose="02020603050405020304" pitchFamily="18" charset="0"/>
              </a:rPr>
              <a:t>Fortællingen tilhører eventyrgenren. Begrund hvorfor og diskuter, om den følger den klassiske eventyrmodel: hjem – ude – hjem?</a:t>
            </a:r>
            <a:endParaRPr lang="da-DK" sz="190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228600" algn="l"/>
              </a:tabLst>
            </a:pPr>
            <a:r>
              <a:rPr lang="da-DK" sz="1900">
                <a:effectLst/>
                <a:latin typeface="Calibri" panose="020F0502020204030204" pitchFamily="34" charset="0"/>
                <a:ea typeface="Times New Roman" panose="02020603050405020304" pitchFamily="18" charset="0"/>
              </a:rPr>
              <a:t>Diskuter synsvinklen i historien. Hvem følger vi gennem fortælleren? Skifter det undervejs?</a:t>
            </a:r>
            <a:endParaRPr lang="da-DK" sz="190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228600" algn="l"/>
              </a:tabLst>
            </a:pPr>
            <a:r>
              <a:rPr lang="da-DK" sz="1900">
                <a:latin typeface="Calibri" panose="020F0502020204030204" pitchFamily="34" charset="0"/>
                <a:ea typeface="Times New Roman" panose="02020603050405020304" pitchFamily="18" charset="0"/>
              </a:rPr>
              <a:t>Lav en k</a:t>
            </a:r>
            <a:r>
              <a:rPr lang="da-DK" sz="1900">
                <a:effectLst/>
                <a:latin typeface="Calibri" panose="020F0502020204030204" pitchFamily="34" charset="0"/>
                <a:ea typeface="Times New Roman" panose="02020603050405020304" pitchFamily="18" charset="0"/>
              </a:rPr>
              <a:t>arakteristik af både skyggen og af manden.</a:t>
            </a:r>
          </a:p>
          <a:p>
            <a:pPr marL="342900" lvl="0" indent="-342900">
              <a:buFont typeface="+mj-lt"/>
              <a:buAutoNum type="arabicPeriod"/>
              <a:tabLst>
                <a:tab pos="228600" algn="l"/>
              </a:tabLst>
            </a:pPr>
            <a:r>
              <a:rPr lang="da-DK" sz="1900">
                <a:effectLst/>
                <a:latin typeface="Calibri" panose="020F0502020204030204" pitchFamily="34" charset="0"/>
                <a:ea typeface="Times New Roman" panose="02020603050405020304" pitchFamily="18" charset="0"/>
              </a:rPr>
              <a:t>Find modsætninger/kontraster</a:t>
            </a:r>
            <a:endParaRPr lang="da-DK" sz="190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228600" algn="l"/>
              </a:tabLst>
            </a:pPr>
            <a:r>
              <a:rPr lang="da-DK" sz="1900">
                <a:effectLst/>
                <a:latin typeface="Calibri" panose="020F0502020204030204" pitchFamily="34" charset="0"/>
                <a:ea typeface="Times New Roman" panose="02020603050405020304" pitchFamily="18" charset="0"/>
              </a:rPr>
              <a:t>Hvordan beskrives poesien? Forstår den lærde og skyggen den?</a:t>
            </a:r>
            <a:endParaRPr lang="da-DK" sz="190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228600" algn="l"/>
              </a:tabLst>
            </a:pPr>
            <a:r>
              <a:rPr lang="da-DK" sz="1900">
                <a:effectLst/>
                <a:latin typeface="Calibri" panose="020F0502020204030204" pitchFamily="34" charset="0"/>
                <a:ea typeface="Times New Roman" panose="02020603050405020304" pitchFamily="18" charset="0"/>
              </a:rPr>
              <a:t>Tilhører teksten romantikken eller romantismens tankegods? Begrund.</a:t>
            </a:r>
            <a:endParaRPr lang="da-DK" sz="190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228600" algn="l"/>
              </a:tabLst>
            </a:pPr>
            <a:r>
              <a:rPr lang="da-DK" sz="1900">
                <a:effectLst/>
                <a:latin typeface="Calibri" panose="020F0502020204030204" pitchFamily="34" charset="0"/>
                <a:ea typeface="Times New Roman" panose="02020603050405020304" pitchFamily="18" charset="0"/>
              </a:rPr>
              <a:t>Hvad betyder slutningen? - altså at skyggen overlever og den lærde dør.</a:t>
            </a:r>
            <a:endParaRPr lang="da-DK" sz="1900">
              <a:effectLst/>
              <a:latin typeface="Times New Roman" panose="02020603050405020304" pitchFamily="18" charset="0"/>
              <a:ea typeface="Times New Roman" panose="02020603050405020304" pitchFamily="18" charset="0"/>
            </a:endParaRPr>
          </a:p>
          <a:p>
            <a:pPr marL="0" indent="0">
              <a:buNone/>
            </a:pPr>
            <a:endParaRPr lang="da-DK" sz="1900"/>
          </a:p>
          <a:p>
            <a:pPr marL="0" indent="0">
              <a:buNone/>
            </a:pPr>
            <a:endParaRPr lang="da-DK" sz="1900"/>
          </a:p>
        </p:txBody>
      </p:sp>
    </p:spTree>
    <p:extLst>
      <p:ext uri="{BB962C8B-B14F-4D97-AF65-F5344CB8AC3E}">
        <p14:creationId xmlns:p14="http://schemas.microsoft.com/office/powerpoint/2010/main" val="237326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3161C9-3814-EF58-D83E-8435F06A2A21}"/>
              </a:ext>
            </a:extLst>
          </p:cNvPr>
          <p:cNvSpPr>
            <a:spLocks noGrp="1"/>
          </p:cNvSpPr>
          <p:nvPr>
            <p:ph type="title"/>
          </p:nvPr>
        </p:nvSpPr>
        <p:spPr>
          <a:xfrm>
            <a:off x="838200" y="365125"/>
            <a:ext cx="10515600" cy="1325563"/>
          </a:xfrm>
        </p:spPr>
        <p:txBody>
          <a:bodyPr>
            <a:normAutofit/>
          </a:bodyPr>
          <a:lstStyle/>
          <a:p>
            <a:r>
              <a:rPr lang="da-DK" sz="5400"/>
              <a:t>Fokus: sproglig analyse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B58B8AA-D376-4D15-AA72-4DCB3B31CA47}"/>
              </a:ext>
            </a:extLst>
          </p:cNvPr>
          <p:cNvSpPr>
            <a:spLocks noGrp="1"/>
          </p:cNvSpPr>
          <p:nvPr>
            <p:ph idx="1"/>
          </p:nvPr>
        </p:nvSpPr>
        <p:spPr>
          <a:xfrm>
            <a:off x="838200" y="1929384"/>
            <a:ext cx="10515600" cy="4251960"/>
          </a:xfrm>
        </p:spPr>
        <p:txBody>
          <a:bodyPr>
            <a:normAutofit/>
          </a:bodyPr>
          <a:lstStyle/>
          <a:p>
            <a:pPr marL="0" lvl="0" indent="0">
              <a:buNone/>
              <a:tabLst>
                <a:tab pos="228600" algn="l"/>
              </a:tabLst>
            </a:pPr>
            <a:r>
              <a:rPr lang="da-DK" sz="2200" dirty="0">
                <a:effectLst/>
                <a:latin typeface="Calibri" panose="020F0502020204030204" pitchFamily="34" charset="0"/>
                <a:ea typeface="Times New Roman" panose="02020603050405020304" pitchFamily="18" charset="0"/>
              </a:rPr>
              <a:t>Karakteriser sproget i ”Skyggen” og diskuter bl.a. hvilke stiltræk der bruges i følgende sætninger:</a:t>
            </a:r>
          </a:p>
          <a:p>
            <a:pPr marL="0" lvl="0" indent="0">
              <a:buNone/>
              <a:tabLst>
                <a:tab pos="228600" algn="l"/>
              </a:tabLst>
            </a:pPr>
            <a:endParaRPr lang="da-DK" sz="22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da-DK" sz="2200" dirty="0">
                <a:effectLst/>
                <a:latin typeface="Calibri" panose="020F0502020204030204" pitchFamily="34" charset="0"/>
                <a:ea typeface="Times New Roman" panose="02020603050405020304" pitchFamily="18" charset="0"/>
              </a:rPr>
              <a:t>“</a:t>
            </a:r>
            <a:r>
              <a:rPr lang="da-DK" sz="2200" i="1" dirty="0">
                <a:effectLst/>
                <a:latin typeface="Calibri" panose="020F0502020204030204" pitchFamily="34" charset="0"/>
                <a:ea typeface="Times New Roman" panose="02020603050405020304" pitchFamily="18" charset="0"/>
              </a:rPr>
              <a:t>Der blev lig begravet med salmesang, gadedrengene skød med troldkællinger, og kirkeklokkerne ringede, jo der var rigtignok levende nede på gaden</a:t>
            </a:r>
            <a:r>
              <a:rPr lang="da-DK" sz="2200" dirty="0">
                <a:effectLst/>
                <a:latin typeface="Calibri" panose="020F0502020204030204" pitchFamily="34" charset="0"/>
                <a:ea typeface="Times New Roman" panose="02020603050405020304" pitchFamily="18" charset="0"/>
              </a:rPr>
              <a:t>” </a:t>
            </a:r>
          </a:p>
          <a:p>
            <a:pPr marL="0" lvl="0" indent="0">
              <a:buNone/>
              <a:tabLst>
                <a:tab pos="457200" algn="l"/>
              </a:tabLst>
            </a:pPr>
            <a:endParaRPr lang="da-DK" sz="22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da-DK" sz="2200" dirty="0">
                <a:effectLst/>
                <a:latin typeface="Calibri" panose="020F0502020204030204" pitchFamily="34" charset="0"/>
                <a:ea typeface="Times New Roman" panose="02020603050405020304" pitchFamily="18" charset="0"/>
              </a:rPr>
              <a:t>“</a:t>
            </a:r>
            <a:r>
              <a:rPr lang="da-DK" sz="2200" i="1" dirty="0">
                <a:effectLst/>
                <a:latin typeface="Calibri" panose="020F0502020204030204" pitchFamily="34" charset="0"/>
                <a:ea typeface="Times New Roman" panose="02020603050405020304" pitchFamily="18" charset="0"/>
              </a:rPr>
              <a:t>Jo skyggen var overordentligt godt klædt på, og det var just det, som gjorde, at den var et ganske menneske</a:t>
            </a:r>
            <a:r>
              <a:rPr lang="da-DK" sz="2200" dirty="0">
                <a:effectLst/>
                <a:latin typeface="Calibri" panose="020F0502020204030204" pitchFamily="34" charset="0"/>
                <a:ea typeface="Times New Roman" panose="02020603050405020304" pitchFamily="18" charset="0"/>
              </a:rPr>
              <a:t>”</a:t>
            </a:r>
            <a:endParaRPr lang="da-DK" sz="2200" dirty="0">
              <a:effectLst/>
              <a:latin typeface="Times New Roman" panose="02020603050405020304" pitchFamily="18" charset="0"/>
              <a:ea typeface="Times New Roman" panose="02020603050405020304" pitchFamily="18" charset="0"/>
            </a:endParaRPr>
          </a:p>
          <a:p>
            <a:pPr marL="0" indent="0">
              <a:buNone/>
            </a:pPr>
            <a:endParaRPr lang="da-DK" sz="2200" dirty="0"/>
          </a:p>
        </p:txBody>
      </p:sp>
    </p:spTree>
    <p:extLst>
      <p:ext uri="{BB962C8B-B14F-4D97-AF65-F5344CB8AC3E}">
        <p14:creationId xmlns:p14="http://schemas.microsoft.com/office/powerpoint/2010/main" val="154580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388B68B-F51A-394C-6A02-985602401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0"/>
            <a:ext cx="5461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EA284C11-F6A3-29E7-06E4-6BE9E8AA5B1E}"/>
              </a:ext>
            </a:extLst>
          </p:cNvPr>
          <p:cNvSpPr txBox="1"/>
          <p:nvPr/>
        </p:nvSpPr>
        <p:spPr>
          <a:xfrm>
            <a:off x="356992" y="6053295"/>
            <a:ext cx="2887249" cy="584775"/>
          </a:xfrm>
          <a:prstGeom prst="rect">
            <a:avLst/>
          </a:prstGeom>
          <a:noFill/>
        </p:spPr>
        <p:txBody>
          <a:bodyPr wrap="square">
            <a:spAutoFit/>
          </a:bodyPr>
          <a:lstStyle/>
          <a:p>
            <a:r>
              <a:rPr lang="da-DK" sz="1600" b="0" i="0" dirty="0">
                <a:effectLst/>
                <a:latin typeface="Helvetica" pitchFamily="2" charset="0"/>
              </a:rPr>
              <a:t>Johann Heinrich Füssli: </a:t>
            </a:r>
            <a:r>
              <a:rPr lang="da-DK" sz="1600" b="0" i="1" dirty="0">
                <a:effectLst/>
                <a:latin typeface="Helvetica" pitchFamily="2" charset="0"/>
              </a:rPr>
              <a:t>Mareridtet</a:t>
            </a:r>
            <a:r>
              <a:rPr lang="da-DK" sz="1600" dirty="0">
                <a:latin typeface="Helvetica" pitchFamily="2" charset="0"/>
              </a:rPr>
              <a:t>, </a:t>
            </a:r>
            <a:r>
              <a:rPr lang="da-DK" sz="1600" b="0" i="0" dirty="0">
                <a:effectLst/>
                <a:latin typeface="Helvetica" pitchFamily="2" charset="0"/>
              </a:rPr>
              <a:t>1790</a:t>
            </a:r>
            <a:endParaRPr lang="da-DK" sz="1600" dirty="0"/>
          </a:p>
        </p:txBody>
      </p:sp>
      <p:sp>
        <p:nvSpPr>
          <p:cNvPr id="8" name="Tekstfelt 7">
            <a:extLst>
              <a:ext uri="{FF2B5EF4-FFF2-40B4-BE49-F238E27FC236}">
                <a16:creationId xmlns:a16="http://schemas.microsoft.com/office/drawing/2014/main" id="{A0A1CFB0-A194-57C1-FE2E-D0CC9C19D5CC}"/>
              </a:ext>
            </a:extLst>
          </p:cNvPr>
          <p:cNvSpPr txBox="1"/>
          <p:nvPr/>
        </p:nvSpPr>
        <p:spPr>
          <a:xfrm>
            <a:off x="626301" y="694923"/>
            <a:ext cx="2348630" cy="2308324"/>
          </a:xfrm>
          <a:prstGeom prst="rect">
            <a:avLst/>
          </a:prstGeom>
          <a:noFill/>
        </p:spPr>
        <p:txBody>
          <a:bodyPr wrap="square">
            <a:spAutoFit/>
          </a:bodyPr>
          <a:lstStyle/>
          <a:p>
            <a:r>
              <a:rPr lang="da-DK" b="0" i="0" dirty="0">
                <a:effectLst/>
                <a:latin typeface="Helvetica" pitchFamily="2" charset="0"/>
              </a:rPr>
              <a:t>Bemærk årstallet! </a:t>
            </a:r>
          </a:p>
          <a:p>
            <a:endParaRPr lang="da-DK" dirty="0">
              <a:latin typeface="Helvetica" pitchFamily="2" charset="0"/>
            </a:endParaRPr>
          </a:p>
          <a:p>
            <a:r>
              <a:rPr lang="da-DK" b="0" i="0" dirty="0">
                <a:effectLst/>
                <a:latin typeface="Helvetica" pitchFamily="2" charset="0"/>
              </a:rPr>
              <a:t>Kunsten lader sig sjældent sætte i faste kasser – her ses allerede tidligt træk, der peger frem mod romantismen…</a:t>
            </a:r>
            <a:endParaRPr lang="da-DK" dirty="0"/>
          </a:p>
        </p:txBody>
      </p:sp>
    </p:spTree>
    <p:extLst>
      <p:ext uri="{BB962C8B-B14F-4D97-AF65-F5344CB8AC3E}">
        <p14:creationId xmlns:p14="http://schemas.microsoft.com/office/powerpoint/2010/main" val="3578912904"/>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387</TotalTime>
  <Words>876</Words>
  <Application>Microsoft Macintosh PowerPoint</Application>
  <PresentationFormat>Widescreen</PresentationFormat>
  <Paragraphs>58</Paragraphs>
  <Slides>12</Slides>
  <Notes>0</Notes>
  <HiddenSlides>0</HiddenSlides>
  <MMClips>1</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vt:i4>
      </vt:variant>
    </vt:vector>
  </HeadingPairs>
  <TitlesOfParts>
    <vt:vector size="18" baseType="lpstr">
      <vt:lpstr>Arial</vt:lpstr>
      <vt:lpstr>Calibri</vt:lpstr>
      <vt:lpstr>Calibri Light</vt:lpstr>
      <vt:lpstr>Helvetica</vt:lpstr>
      <vt:lpstr>Times New Roman</vt:lpstr>
      <vt:lpstr>Office-tema</vt:lpstr>
      <vt:lpstr>Romantismen </vt:lpstr>
      <vt:lpstr>Romantisme Det spilttede individ </vt:lpstr>
      <vt:lpstr>Teoriopgave</vt:lpstr>
      <vt:lpstr>Komparativ analyse</vt:lpstr>
      <vt:lpstr>PowerPoint-præsentation</vt:lpstr>
      <vt:lpstr>Emil Aarestrup: Angst, 1838</vt:lpstr>
      <vt:lpstr>H.C. Andersen: Skyggen, 1847</vt:lpstr>
      <vt:lpstr>Fokus: sproglig analyse</vt:lpstr>
      <vt:lpstr>PowerPoint-præsentation</vt:lpstr>
      <vt:lpstr>Analyseopgave</vt:lpstr>
      <vt:lpstr>St. St. Blicher</vt:lpstr>
      <vt:lpstr>St. St. Blicher: ”En erindring fra Vesterhavet”, 1836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Romantismen </dc:title>
  <dc:creator>Ditte Bang Skovgård-Hansen</dc:creator>
  <cp:lastModifiedBy>Ditte Bang Skovgård-Hansen</cp:lastModifiedBy>
  <cp:revision>13</cp:revision>
  <dcterms:created xsi:type="dcterms:W3CDTF">2022-08-08T18:31:58Z</dcterms:created>
  <dcterms:modified xsi:type="dcterms:W3CDTF">2024-02-29T12:23:34Z</dcterms:modified>
</cp:coreProperties>
</file>