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4"/>
  </p:notesMasterIdLst>
  <p:sldIdLst>
    <p:sldId id="398" r:id="rId2"/>
    <p:sldId id="331" r:id="rId3"/>
    <p:sldId id="399" r:id="rId4"/>
    <p:sldId id="349" r:id="rId5"/>
    <p:sldId id="392" r:id="rId6"/>
    <p:sldId id="288" r:id="rId7"/>
    <p:sldId id="393" r:id="rId8"/>
    <p:sldId id="362" r:id="rId9"/>
    <p:sldId id="257" r:id="rId10"/>
    <p:sldId id="364" r:id="rId11"/>
    <p:sldId id="365" r:id="rId12"/>
    <p:sldId id="391" r:id="rId13"/>
    <p:sldId id="263" r:id="rId14"/>
    <p:sldId id="386" r:id="rId15"/>
    <p:sldId id="366" r:id="rId16"/>
    <p:sldId id="258" r:id="rId17"/>
    <p:sldId id="385" r:id="rId18"/>
    <p:sldId id="397" r:id="rId19"/>
    <p:sldId id="388" r:id="rId20"/>
    <p:sldId id="384" r:id="rId21"/>
    <p:sldId id="381" r:id="rId22"/>
    <p:sldId id="380" r:id="rId23"/>
    <p:sldId id="310" r:id="rId24"/>
    <p:sldId id="327" r:id="rId25"/>
    <p:sldId id="279" r:id="rId26"/>
    <p:sldId id="387" r:id="rId27"/>
    <p:sldId id="394" r:id="rId28"/>
    <p:sldId id="429" r:id="rId29"/>
    <p:sldId id="383" r:id="rId30"/>
    <p:sldId id="395" r:id="rId31"/>
    <p:sldId id="338" r:id="rId32"/>
    <p:sldId id="396" r:id="rId33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572"/>
    <p:restoredTop sz="92500"/>
  </p:normalViewPr>
  <p:slideViewPr>
    <p:cSldViewPr snapToGrid="0" snapToObjects="1">
      <p:cViewPr varScale="1">
        <p:scale>
          <a:sx n="107" d="100"/>
          <a:sy n="107" d="100"/>
        </p:scale>
        <p:origin x="45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F51251-513A-114E-8207-A279BADECBCE}" type="datetimeFigureOut">
              <a:rPr lang="da-DK" smtClean="0"/>
              <a:t>18.08.2024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0CA352-7147-B24D-B699-CD2547FC86C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78839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E3BF0-2A98-8C4E-A0A3-359AB110F8E2}" type="datetimeFigureOut">
              <a:rPr lang="da-DK" smtClean="0"/>
              <a:t>18.08.2024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31FF9-9166-454D-9233-B0EC0CDDB3FA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E3BF0-2A98-8C4E-A0A3-359AB110F8E2}" type="datetimeFigureOut">
              <a:rPr lang="da-DK" smtClean="0"/>
              <a:t>18.08.2024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31FF9-9166-454D-9233-B0EC0CDDB3FA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E3BF0-2A98-8C4E-A0A3-359AB110F8E2}" type="datetimeFigureOut">
              <a:rPr lang="da-DK" smtClean="0"/>
              <a:t>18.08.2024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31FF9-9166-454D-9233-B0EC0CDDB3FA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E3BF0-2A98-8C4E-A0A3-359AB110F8E2}" type="datetimeFigureOut">
              <a:rPr lang="da-DK" smtClean="0"/>
              <a:t>18.08.2024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31FF9-9166-454D-9233-B0EC0CDDB3FA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E3BF0-2A98-8C4E-A0A3-359AB110F8E2}" type="datetimeFigureOut">
              <a:rPr lang="da-DK" smtClean="0"/>
              <a:t>18.08.2024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31FF9-9166-454D-9233-B0EC0CDDB3FA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E3BF0-2A98-8C4E-A0A3-359AB110F8E2}" type="datetimeFigureOut">
              <a:rPr lang="da-DK" smtClean="0"/>
              <a:t>18.08.2024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31FF9-9166-454D-9233-B0EC0CDDB3FA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E3BF0-2A98-8C4E-A0A3-359AB110F8E2}" type="datetimeFigureOut">
              <a:rPr lang="da-DK" smtClean="0"/>
              <a:t>18.08.2024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31FF9-9166-454D-9233-B0EC0CDDB3FA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E3BF0-2A98-8C4E-A0A3-359AB110F8E2}" type="datetimeFigureOut">
              <a:rPr lang="da-DK" smtClean="0"/>
              <a:t>18.08.2024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31FF9-9166-454D-9233-B0EC0CDDB3FA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E3BF0-2A98-8C4E-A0A3-359AB110F8E2}" type="datetimeFigureOut">
              <a:rPr lang="da-DK" smtClean="0"/>
              <a:t>18.08.2024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31FF9-9166-454D-9233-B0EC0CDDB3FA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E3BF0-2A98-8C4E-A0A3-359AB110F8E2}" type="datetimeFigureOut">
              <a:rPr lang="da-DK" smtClean="0"/>
              <a:t>18.08.2024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31FF9-9166-454D-9233-B0EC0CDDB3FA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Træk billede til pladsholder, eller klik på symbol for at tilføje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E3BF0-2A98-8C4E-A0A3-359AB110F8E2}" type="datetimeFigureOut">
              <a:rPr lang="da-DK" smtClean="0"/>
              <a:t>18.08.2024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31FF9-9166-454D-9233-B0EC0CDDB3FA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E3BF0-2A98-8C4E-A0A3-359AB110F8E2}" type="datetimeFigureOut">
              <a:rPr lang="da-DK" smtClean="0"/>
              <a:t>18.08.2024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831FF9-9166-454D-9233-B0EC0CDDB3F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589960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www.thisted-gymnasium.dk/a/Klassikere/Graesk-romersk%20skulptur.htm#figur 03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www.thisted-gymnasium.dk/a/Klassikere/Graesk-romersk%20skulptur.htm#figur 0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www.thisted-gymnasium.dk/a/Klassikere/Graesk-romersk%20skulptur.htm#figur 10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isted-gymnasium.dk/a/Klassikere/Graesk-romersk%20skulptur.htm#figur 10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www.thisted-gymnasium.dk/a/Klassikere/Figur%2001.%20Farao%20Ramses.htm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www.thisted-gymnasium.dk/a/Klassikere/Graesk-romersk%20skulptur.htm#figur 02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hyperlink" Target="http://www.thisted-gymnasium.dk/a/Klassikere/Graesk-romersk%20skulptur.htm#figur 07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mertes pensel og palet">
            <a:extLst>
              <a:ext uri="{FF2B5EF4-FFF2-40B4-BE49-F238E27FC236}">
                <a16:creationId xmlns:a16="http://schemas.microsoft.com/office/drawing/2014/main" id="{F6BD8500-5629-AF5A-E1D5-4CBEA333B1F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15730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329B6C3-23F4-5907-CDC5-099A53764D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da-DK" dirty="0">
                <a:solidFill>
                  <a:srgbClr val="FFFFFF"/>
                </a:solidFill>
              </a:rPr>
              <a:t>Introduktion til faget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C6A50E3-9449-4460-BC72-11D0E351BC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da-DK">
                <a:solidFill>
                  <a:srgbClr val="FFFFFF"/>
                </a:solidFill>
              </a:rPr>
              <a:t>Billedkunst B</a:t>
            </a:r>
          </a:p>
        </p:txBody>
      </p:sp>
    </p:spTree>
    <p:extLst>
      <p:ext uri="{BB962C8B-B14F-4D97-AF65-F5344CB8AC3E}">
        <p14:creationId xmlns:p14="http://schemas.microsoft.com/office/powerpoint/2010/main" val="219257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el 1">
            <a:extLst>
              <a:ext uri="{FF2B5EF4-FFF2-40B4-BE49-F238E27FC236}">
                <a16:creationId xmlns:a16="http://schemas.microsoft.com/office/drawing/2014/main" id="{29FBDF71-0FC4-BC4D-AE98-E8AE51A0F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912" y="3717371"/>
            <a:ext cx="2686050" cy="3500437"/>
          </a:xfrm>
        </p:spPr>
        <p:txBody>
          <a:bodyPr/>
          <a:lstStyle/>
          <a:p>
            <a:pPr eaLnBrk="1" hangingPunct="1"/>
            <a:r>
              <a:rPr lang="da-DK" altLang="da-DK" sz="1600" b="1" dirty="0"/>
              <a:t>Kore</a:t>
            </a:r>
            <a:r>
              <a:rPr lang="da-DK" altLang="da-DK" sz="1600" dirty="0"/>
              <a:t> (ung pige) med spor af oprindelig farvelægning. </a:t>
            </a:r>
            <a:br>
              <a:rPr lang="da-DK" altLang="da-DK" sz="1600" dirty="0"/>
            </a:br>
            <a:br>
              <a:rPr lang="da-DK" altLang="da-DK" sz="1600" dirty="0"/>
            </a:br>
            <a:r>
              <a:rPr lang="da-DK" altLang="da-DK" sz="1600" dirty="0"/>
              <a:t>Figuren, der måler fra isse til knæ (underben mangler) 50 cm, er udført i marmor. </a:t>
            </a:r>
            <a:br>
              <a:rPr lang="da-DK" altLang="da-DK" sz="1600" dirty="0"/>
            </a:br>
            <a:br>
              <a:rPr lang="da-DK" altLang="da-DK" sz="1600" dirty="0"/>
            </a:br>
            <a:r>
              <a:rPr lang="da-DK" altLang="da-DK" sz="1600" dirty="0"/>
              <a:t>Ca. 500 f.Kr. </a:t>
            </a:r>
          </a:p>
        </p:txBody>
      </p:sp>
      <p:pic>
        <p:nvPicPr>
          <p:cNvPr id="6147" name="Picture 2" descr="http://www.thisted-gymnasium.dk/a/Klassikere/Kore%20fra%20Akropolis-2.jpg">
            <a:hlinkClick r:id="rId2"/>
            <a:extLst>
              <a:ext uri="{FF2B5EF4-FFF2-40B4-BE49-F238E27FC236}">
                <a16:creationId xmlns:a16="http://schemas.microsoft.com/office/drawing/2014/main" id="{8B194BC1-5CF9-2348-A9EF-C89F43B0B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0" y="96864"/>
            <a:ext cx="3873500" cy="651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CA7B9502-3C02-BE43-8BBF-CF8B2A171BE6}"/>
              </a:ext>
            </a:extLst>
          </p:cNvPr>
          <p:cNvSpPr/>
          <p:nvPr/>
        </p:nvSpPr>
        <p:spPr>
          <a:xfrm>
            <a:off x="470912" y="516632"/>
            <a:ext cx="276550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altLang="da-DK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ndale Mono" panose="020B0509000000000004" pitchFamily="49" charset="0"/>
              </a:rPr>
              <a:t>Græsk arkaisk </a:t>
            </a:r>
          </a:p>
          <a:p>
            <a:r>
              <a:rPr lang="da-DK" altLang="da-DK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ndale Mono" panose="020B0509000000000004" pitchFamily="49" charset="0"/>
              </a:rPr>
              <a:t>skulptur</a:t>
            </a:r>
          </a:p>
        </p:txBody>
      </p:sp>
    </p:spTree>
    <p:extLst>
      <p:ext uri="{BB962C8B-B14F-4D97-AF65-F5344CB8AC3E}">
        <p14:creationId xmlns:p14="http://schemas.microsoft.com/office/powerpoint/2010/main" val="359696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075C24-8C04-CD4B-9568-CD404FD22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842" y="3428999"/>
            <a:ext cx="2011583" cy="3119358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da-DK" sz="1600" dirty="0"/>
              <a:t>Diskoskasteren</a:t>
            </a:r>
            <a:br>
              <a:rPr lang="da-DK" sz="1600" dirty="0"/>
            </a:br>
            <a:br>
              <a:rPr lang="da-DK" sz="1600" i="1" dirty="0"/>
            </a:br>
            <a:r>
              <a:rPr lang="da-DK" sz="1600" dirty="0"/>
              <a:t>Moderne kopier af græsk </a:t>
            </a:r>
            <a:r>
              <a:rPr lang="da-DK" sz="1600" dirty="0" err="1"/>
              <a:t>skulpur</a:t>
            </a:r>
            <a:r>
              <a:rPr lang="da-DK" sz="1600" dirty="0"/>
              <a:t> fra omkring 450 f. Kr. af kunstneren </a:t>
            </a:r>
            <a:r>
              <a:rPr lang="da-DK" sz="1600" dirty="0" err="1"/>
              <a:t>Myron</a:t>
            </a:r>
            <a:r>
              <a:rPr lang="da-DK" sz="1600" dirty="0"/>
              <a:t>. </a:t>
            </a:r>
          </a:p>
        </p:txBody>
      </p:sp>
      <p:pic>
        <p:nvPicPr>
          <p:cNvPr id="8195" name="Picture 2" descr="http://www.thisted-gymnasium.dk/a/Klassikere/III-75-02.jpg">
            <a:hlinkClick r:id="rId2"/>
            <a:extLst>
              <a:ext uri="{FF2B5EF4-FFF2-40B4-BE49-F238E27FC236}">
                <a16:creationId xmlns:a16="http://schemas.microsoft.com/office/drawing/2014/main" id="{9CF5D95A-6BC3-7841-8F28-AD7ACA70A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363" y="464343"/>
            <a:ext cx="3260725" cy="592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Diskoskasteren. Romersk marmorkopi efter Myrons bronzestatue fra ca. 470-450 f.Kr. Termemuseet, Rom.">
            <a:extLst>
              <a:ext uri="{FF2B5EF4-FFF2-40B4-BE49-F238E27FC236}">
                <a16:creationId xmlns:a16="http://schemas.microsoft.com/office/drawing/2014/main" id="{0FD609AE-A9ED-4946-AD8A-2C68AE639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75" y="897731"/>
            <a:ext cx="3286125" cy="549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9C2AA2FD-CD27-754D-B871-6B3F5CC83BC3}"/>
              </a:ext>
            </a:extLst>
          </p:cNvPr>
          <p:cNvSpPr/>
          <p:nvPr/>
        </p:nvSpPr>
        <p:spPr>
          <a:xfrm>
            <a:off x="263391" y="428626"/>
            <a:ext cx="29498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altLang="da-DK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ndale Mono" panose="020B0509000000000004" pitchFamily="49" charset="0"/>
              </a:rPr>
              <a:t>Græsk klassisk </a:t>
            </a:r>
          </a:p>
          <a:p>
            <a:r>
              <a:rPr lang="da-DK" altLang="da-DK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ndale Mono" panose="020B0509000000000004" pitchFamily="49" charset="0"/>
              </a:rPr>
              <a:t>skulptur</a:t>
            </a:r>
            <a:endParaRPr lang="da-DK" altLang="da-DK" dirty="0">
              <a:solidFill>
                <a:schemeClr val="accent2">
                  <a:lumMod val="60000"/>
                  <a:lumOff val="40000"/>
                </a:schemeClr>
              </a:solidFill>
              <a:latin typeface="Andale Mono" panose="020B0509000000000004" pitchFamily="49" charset="0"/>
            </a:endParaRPr>
          </a:p>
        </p:txBody>
      </p:sp>
      <p:pic>
        <p:nvPicPr>
          <p:cNvPr id="3074" name="Picture 2" descr="Myrons diskoskaster - på Palazzo Massimo">
            <a:extLst>
              <a:ext uri="{FF2B5EF4-FFF2-40B4-BE49-F238E27FC236}">
                <a16:creationId xmlns:a16="http://schemas.microsoft.com/office/drawing/2014/main" id="{93131E94-FC09-F64F-BD5C-705DED7E2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451" y="177799"/>
            <a:ext cx="2425700" cy="650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9520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9C2AA2FD-CD27-754D-B871-6B3F5CC83BC3}"/>
              </a:ext>
            </a:extLst>
          </p:cNvPr>
          <p:cNvSpPr/>
          <p:nvPr/>
        </p:nvSpPr>
        <p:spPr>
          <a:xfrm>
            <a:off x="263391" y="428626"/>
            <a:ext cx="29498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altLang="da-DK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ndale Mono" panose="020B0509000000000004" pitchFamily="49" charset="0"/>
              </a:rPr>
              <a:t>Græsk klassisk </a:t>
            </a:r>
          </a:p>
          <a:p>
            <a:r>
              <a:rPr lang="da-DK" altLang="da-DK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ndale Mono" panose="020B0509000000000004" pitchFamily="49" charset="0"/>
              </a:rPr>
              <a:t>skulptur</a:t>
            </a:r>
            <a:endParaRPr lang="da-DK" altLang="da-DK" dirty="0">
              <a:solidFill>
                <a:schemeClr val="accent2">
                  <a:lumMod val="60000"/>
                  <a:lumOff val="40000"/>
                </a:schemeClr>
              </a:solidFill>
              <a:latin typeface="Andale Mono" panose="020B0509000000000004" pitchFamily="49" charset="0"/>
            </a:endParaRP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516CCCDD-6C61-A068-AC1A-3B12DD0BA6FF}"/>
              </a:ext>
            </a:extLst>
          </p:cNvPr>
          <p:cNvSpPr txBox="1"/>
          <p:nvPr/>
        </p:nvSpPr>
        <p:spPr>
          <a:xfrm>
            <a:off x="158598" y="1402804"/>
            <a:ext cx="3159431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a-DK" sz="1600" b="0" i="0" dirty="0">
                <a:effectLst/>
                <a:latin typeface="Calibri" panose="020F0502020204030204" pitchFamily="34" charset="0"/>
              </a:rPr>
              <a:t>Denne statue, 2,12 m. høj og lavet af marmor, blev fundet på en sportsplads i Pompei og  står nu på Nationalmuseet i Napoli. </a:t>
            </a:r>
          </a:p>
          <a:p>
            <a:pPr algn="l"/>
            <a:endParaRPr lang="da-DK" sz="1600" dirty="0">
              <a:latin typeface="Calibri" panose="020F0502020204030204" pitchFamily="34" charset="0"/>
            </a:endParaRPr>
          </a:p>
          <a:p>
            <a:pPr algn="l"/>
            <a:r>
              <a:rPr lang="da-DK" sz="1600" b="0" i="0" dirty="0">
                <a:effectLst/>
                <a:latin typeface="Calibri" panose="020F0502020204030204" pitchFamily="34" charset="0"/>
              </a:rPr>
              <a:t>Den er en k</a:t>
            </a:r>
            <a:r>
              <a:rPr lang="da-DK" sz="1600" dirty="0">
                <a:latin typeface="Calibri" panose="020F0502020204030204" pitchFamily="34" charset="0"/>
              </a:rPr>
              <a:t>opi af originalen</a:t>
            </a:r>
            <a:r>
              <a:rPr lang="da-DK" sz="1600" b="0" i="0" dirty="0">
                <a:effectLst/>
                <a:latin typeface="Calibri" panose="020F0502020204030204" pitchFamily="34" charset="0"/>
              </a:rPr>
              <a:t> </a:t>
            </a:r>
            <a:r>
              <a:rPr lang="da-DK" sz="1600" b="0" i="1" dirty="0">
                <a:effectLst/>
                <a:latin typeface="Calibri" panose="020F0502020204030204" pitchFamily="34" charset="0"/>
              </a:rPr>
              <a:t>Spydbæreren</a:t>
            </a:r>
            <a:r>
              <a:rPr lang="da-DK" sz="1600" b="0" i="0" dirty="0">
                <a:effectLst/>
                <a:latin typeface="Calibri" panose="020F0502020204030204" pitchFamily="34" charset="0"/>
              </a:rPr>
              <a:t>, som blev fremstillet i bronze engang omkring år 440 </a:t>
            </a:r>
            <a:r>
              <a:rPr lang="da-DK" sz="1600" b="0" i="0" dirty="0" err="1">
                <a:effectLst/>
                <a:latin typeface="Calibri" panose="020F0502020204030204" pitchFamily="34" charset="0"/>
              </a:rPr>
              <a:t>fvt</a:t>
            </a:r>
            <a:r>
              <a:rPr lang="da-DK" sz="1600" b="0" i="0" dirty="0">
                <a:effectLst/>
                <a:latin typeface="Calibri" panose="020F0502020204030204" pitchFamily="34" charset="0"/>
              </a:rPr>
              <a:t>., og den blev altså meget succesrig. Statuen kaldes også </a:t>
            </a:r>
            <a:r>
              <a:rPr lang="da-DK" sz="1600" b="0" i="1" dirty="0">
                <a:effectLst/>
                <a:latin typeface="Calibri" panose="020F0502020204030204" pitchFamily="34" charset="0"/>
              </a:rPr>
              <a:t>Kanón</a:t>
            </a:r>
            <a:r>
              <a:rPr lang="da-DK" sz="1600" b="0" i="0" dirty="0">
                <a:effectLst/>
                <a:latin typeface="Calibri" panose="020F0502020204030204" pitchFamily="34" charset="0"/>
              </a:rPr>
              <a:t>, 'Rettesnoren', fordi kunstneren mente, at den var udtryk for de korrekte måleforhold mellem legemets dele og derfor kunne tjene til forbillede for alle andre billedhuggere.</a:t>
            </a:r>
          </a:p>
          <a:p>
            <a:pPr algn="l"/>
            <a:endParaRPr lang="da-DK" sz="1600" b="0" i="0" dirty="0">
              <a:effectLst/>
              <a:latin typeface="Calibri" panose="020F0502020204030204" pitchFamily="34" charset="0"/>
            </a:endParaRPr>
          </a:p>
          <a:p>
            <a:pPr algn="l"/>
            <a:r>
              <a:rPr lang="da-DK" sz="1600" dirty="0">
                <a:latin typeface="Calibri" panose="020F0502020204030204" pitchFamily="34" charset="0"/>
              </a:rPr>
              <a:t>S</a:t>
            </a:r>
            <a:r>
              <a:rPr lang="da-DK" sz="1600" b="0" i="0" dirty="0">
                <a:effectLst/>
                <a:latin typeface="Calibri" panose="020F0502020204030204" pitchFamily="34" charset="0"/>
              </a:rPr>
              <a:t>tatuen </a:t>
            </a:r>
            <a:r>
              <a:rPr lang="da-DK" sz="1600" b="0" i="1" dirty="0">
                <a:effectLst/>
                <a:latin typeface="Calibri" panose="020F0502020204030204" pitchFamily="34" charset="0"/>
              </a:rPr>
              <a:t>blev</a:t>
            </a:r>
            <a:r>
              <a:rPr lang="da-DK" sz="1600" b="0" i="0" dirty="0">
                <a:effectLst/>
                <a:latin typeface="Calibri" panose="020F0502020204030204" pitchFamily="34" charset="0"/>
              </a:rPr>
              <a:t> meget indflydelsesrig. Ikke mindst stillingen, der kaldes </a:t>
            </a:r>
            <a:r>
              <a:rPr lang="da-DK" sz="1600" b="0" i="1" dirty="0">
                <a:effectLst/>
                <a:latin typeface="Calibri" panose="020F0502020204030204" pitchFamily="34" charset="0"/>
              </a:rPr>
              <a:t>kontrapost</a:t>
            </a:r>
            <a:r>
              <a:rPr lang="da-DK" sz="1600" b="0" i="0" dirty="0">
                <a:effectLst/>
                <a:latin typeface="Calibri" panose="020F0502020204030204" pitchFamily="34" charset="0"/>
              </a:rPr>
              <a:t>, blev meget almindelig.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71B59F5-8B28-79F6-22F6-1FE0A76B7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079" y="0"/>
            <a:ext cx="29749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100B37B-A9BE-87F3-2A34-48E8AE759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029" y="0"/>
            <a:ext cx="29400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499EE553-7122-1290-13CB-C6E1A2432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4487" y="0"/>
            <a:ext cx="2957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277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780537D6-34C4-6442-B041-B26FA85AD8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842361"/>
              </p:ext>
            </p:extLst>
          </p:nvPr>
        </p:nvGraphicFramePr>
        <p:xfrm>
          <a:off x="4616719" y="482328"/>
          <a:ext cx="4013433" cy="5893344"/>
        </p:xfrm>
        <a:graphic>
          <a:graphicData uri="http://schemas.openxmlformats.org/drawingml/2006/table">
            <a:tbl>
              <a:tblPr/>
              <a:tblGrid>
                <a:gridCol w="40134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3512">
                <a:tc>
                  <a:txBody>
                    <a:bodyPr/>
                    <a:lstStyle/>
                    <a:p>
                      <a:r>
                        <a:rPr lang="da-DK" sz="3300" b="0" dirty="0" err="1"/>
                        <a:t>Kontraposto</a:t>
                      </a:r>
                      <a:endParaRPr lang="da-DK" sz="3300" b="0" dirty="0"/>
                    </a:p>
                  </a:txBody>
                  <a:tcPr marL="89185" marR="89185" marT="44586" marB="445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34895">
                <a:tc>
                  <a:txBody>
                    <a:bodyPr/>
                    <a:lstStyle/>
                    <a:p>
                      <a:endParaRPr lang="da-DK" sz="1800" b="1" dirty="0"/>
                    </a:p>
                    <a:p>
                      <a:r>
                        <a:rPr lang="da-DK" sz="1800" dirty="0" err="1"/>
                        <a:t>Kontraposto</a:t>
                      </a:r>
                      <a:r>
                        <a:rPr lang="da-DK" sz="1800" dirty="0"/>
                        <a:t> er en stilling, der blev brugt i antikkens kunst til at give menneskefiguren en naturtro bevægelse. </a:t>
                      </a:r>
                    </a:p>
                    <a:p>
                      <a:br>
                        <a:rPr lang="da-DK" sz="1800" dirty="0"/>
                      </a:br>
                      <a:r>
                        <a:rPr lang="da-DK" sz="1800" dirty="0"/>
                        <a:t>I kontraposto hviler figuren på det ene ben, mens det andet ben bøjer og kun bruges som støtte til at holde balancen. Stillingen giver en hældning i hoften og en forskydning i resten af kroppen. </a:t>
                      </a:r>
                      <a:br>
                        <a:rPr lang="da-DK" sz="1800" dirty="0"/>
                      </a:br>
                      <a:endParaRPr lang="da-DK" sz="1800" dirty="0"/>
                    </a:p>
                    <a:p>
                      <a:r>
                        <a:rPr lang="da-DK" sz="1800" dirty="0"/>
                        <a:t>Står du oprejst, vil du højst sandsynligt stå i kontraposto, da du i den stilling står mest afslappet.</a:t>
                      </a:r>
                    </a:p>
                    <a:p>
                      <a:endParaRPr lang="da-DK" sz="1800" dirty="0"/>
                    </a:p>
                    <a:p>
                      <a:r>
                        <a:rPr lang="da-DK" sz="1800" dirty="0"/>
                        <a:t>Den antikke skulptur </a:t>
                      </a:r>
                      <a:r>
                        <a:rPr lang="da-DK" sz="1800" i="1" dirty="0"/>
                        <a:t>Spydbæreren</a:t>
                      </a:r>
                      <a:r>
                        <a:rPr lang="da-DK" sz="1800" dirty="0"/>
                        <a:t> fra 450-440 f.Kr. viser et godt eksempel på kontraposto.</a:t>
                      </a:r>
                    </a:p>
                    <a:p>
                      <a:endParaRPr lang="da-DK" sz="1800" dirty="0"/>
                    </a:p>
                  </a:txBody>
                  <a:tcPr marL="89185" marR="89185" marT="44586" marB="445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6628" name="Picture 4" descr="Contrapposto - Wikipedia">
            <a:extLst>
              <a:ext uri="{FF2B5EF4-FFF2-40B4-BE49-F238E27FC236}">
                <a16:creationId xmlns:a16="http://schemas.microsoft.com/office/drawing/2014/main" id="{9B8344F6-A16D-9B44-A8F4-BC18E1A74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231" y="243159"/>
            <a:ext cx="3260725" cy="61325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illede 5" descr="Et billede, der indeholder tekst, linjetegning&#10;&#10;Automatisk genereret beskrivelse">
            <a:extLst>
              <a:ext uri="{FF2B5EF4-FFF2-40B4-BE49-F238E27FC236}">
                <a16:creationId xmlns:a16="http://schemas.microsoft.com/office/drawing/2014/main" id="{BED928CE-5E06-782F-E5C5-0D1C374C2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428641" cy="6858000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6FAF7BBF-F09A-D4EB-C218-CFE54059B051}"/>
              </a:ext>
            </a:extLst>
          </p:cNvPr>
          <p:cNvSpPr txBox="1"/>
          <p:nvPr/>
        </p:nvSpPr>
        <p:spPr>
          <a:xfrm>
            <a:off x="3050931" y="3244334"/>
            <a:ext cx="61018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800" dirty="0"/>
              <a:t>hoften og en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16962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A2A63961-BAD1-5A4E-AA17-EC6A2922F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1129117"/>
            <a:ext cx="9956800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A21C168E-2925-0348-A96E-CFA25EC550E2}"/>
              </a:ext>
            </a:extLst>
          </p:cNvPr>
          <p:cNvSpPr/>
          <p:nvPr/>
        </p:nvSpPr>
        <p:spPr>
          <a:xfrm>
            <a:off x="335796" y="172819"/>
            <a:ext cx="93196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altLang="da-DK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ndale Mono" panose="020B0509000000000004" pitchFamily="49" charset="0"/>
              </a:rPr>
              <a:t>Udviklingen i skulpturens bevægelse fra arkaisk tid til den klassiske periode…</a:t>
            </a:r>
            <a:endParaRPr lang="da-DK" sz="2400" dirty="0">
              <a:solidFill>
                <a:schemeClr val="accent2">
                  <a:lumMod val="60000"/>
                  <a:lumOff val="40000"/>
                </a:schemeClr>
              </a:solidFill>
              <a:latin typeface="Andale Mono" panose="020B05090000000000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235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>
            <a:extLst>
              <a:ext uri="{FF2B5EF4-FFF2-40B4-BE49-F238E27FC236}">
                <a16:creationId xmlns:a16="http://schemas.microsoft.com/office/drawing/2014/main" id="{F8E21A50-39B1-854C-959D-2F1F67EAA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8314" y="5214938"/>
            <a:ext cx="2928937" cy="1143000"/>
          </a:xfrm>
        </p:spPr>
        <p:txBody>
          <a:bodyPr/>
          <a:lstStyle/>
          <a:p>
            <a:pPr eaLnBrk="1" hangingPunct="1"/>
            <a:r>
              <a:rPr lang="da-DK" altLang="da-DK" sz="1600" dirty="0"/>
              <a:t>Præsten </a:t>
            </a:r>
            <a:r>
              <a:rPr lang="da-DK" altLang="da-DK" sz="1600" dirty="0" err="1"/>
              <a:t>Laokoon</a:t>
            </a:r>
            <a:r>
              <a:rPr lang="da-DK" altLang="da-DK" sz="1600" dirty="0"/>
              <a:t> og hans sønner dræbes af slanger. </a:t>
            </a:r>
            <a:r>
              <a:rPr lang="da-DK" altLang="da-DK" sz="1600" dirty="0" err="1"/>
              <a:t>Rhodisk</a:t>
            </a:r>
            <a:r>
              <a:rPr lang="da-DK" altLang="da-DK" sz="1600" dirty="0"/>
              <a:t> arbejde i marmor fra omkring 150 f. Kr. Musei Vaticani, Rom</a:t>
            </a:r>
          </a:p>
        </p:txBody>
      </p:sp>
      <p:pic>
        <p:nvPicPr>
          <p:cNvPr id="9219" name="Picture 2" descr="http://www.thisted-gymnasium.dk/a/Klassikere/Italia%201987-175c.jpg">
            <a:hlinkClick r:id="rId2"/>
            <a:extLst>
              <a:ext uri="{FF2B5EF4-FFF2-40B4-BE49-F238E27FC236}">
                <a16:creationId xmlns:a16="http://schemas.microsoft.com/office/drawing/2014/main" id="{CE4360C8-84B0-1440-9300-B49390EA9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564" y="0"/>
            <a:ext cx="5418137" cy="664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A8C14A97-D003-C847-A541-F4208FAE87D1}"/>
              </a:ext>
            </a:extLst>
          </p:cNvPr>
          <p:cNvSpPr/>
          <p:nvPr/>
        </p:nvSpPr>
        <p:spPr>
          <a:xfrm>
            <a:off x="457666" y="500062"/>
            <a:ext cx="36872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altLang="da-DK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ndale Mono" panose="020B0509000000000004" pitchFamily="49" charset="0"/>
              </a:rPr>
              <a:t>Græsk hellenistisk </a:t>
            </a:r>
          </a:p>
          <a:p>
            <a:r>
              <a:rPr lang="da-DK" altLang="da-DK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ndale Mono" panose="020B0509000000000004" pitchFamily="49" charset="0"/>
              </a:rPr>
              <a:t>skulptur</a:t>
            </a:r>
          </a:p>
        </p:txBody>
      </p:sp>
    </p:spTree>
    <p:extLst>
      <p:ext uri="{BB962C8B-B14F-4D97-AF65-F5344CB8AC3E}">
        <p14:creationId xmlns:p14="http://schemas.microsoft.com/office/powerpoint/2010/main" val="15758771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631825"/>
            <a:ext cx="10515600" cy="1325563"/>
          </a:xfrm>
        </p:spPr>
        <p:txBody>
          <a:bodyPr>
            <a:normAutofit/>
          </a:bodyPr>
          <a:lstStyle/>
          <a:p>
            <a:r>
              <a:rPr lang="da-DK" b="1" dirty="0">
                <a:solidFill>
                  <a:schemeClr val="bg1"/>
                </a:solidFill>
              </a:rPr>
              <a:t>ANTIKKEN – og den skulpturelle krop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8E35B83-1EC3-4F87-9D54-D86346335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7636" y="1957388"/>
            <a:ext cx="10396728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838200" y="2269173"/>
            <a:ext cx="10515600" cy="3659988"/>
          </a:xfrm>
        </p:spPr>
        <p:txBody>
          <a:bodyPr>
            <a:normAutofit lnSpcReduction="10000"/>
          </a:bodyPr>
          <a:lstStyle/>
          <a:p>
            <a:r>
              <a:rPr lang="da-DK" sz="2200" dirty="0">
                <a:solidFill>
                  <a:schemeClr val="bg1"/>
                </a:solidFill>
              </a:rPr>
              <a:t>Antikken er en fællesbetegnelse for den græske og romerske kunst og kultur fra ca. 1000 </a:t>
            </a:r>
            <a:r>
              <a:rPr lang="da-DK" sz="2200" dirty="0" err="1">
                <a:solidFill>
                  <a:schemeClr val="bg1"/>
                </a:solidFill>
              </a:rPr>
              <a:t>f.v.t</a:t>
            </a:r>
            <a:r>
              <a:rPr lang="da-DK" sz="2200" dirty="0">
                <a:solidFill>
                  <a:schemeClr val="bg1"/>
                </a:solidFill>
              </a:rPr>
              <a:t>. til 400 </a:t>
            </a:r>
            <a:r>
              <a:rPr lang="da-DK" sz="2200" dirty="0" err="1">
                <a:solidFill>
                  <a:schemeClr val="bg1"/>
                </a:solidFill>
              </a:rPr>
              <a:t>e.v.t</a:t>
            </a:r>
            <a:r>
              <a:rPr lang="da-DK" sz="2200" dirty="0">
                <a:solidFill>
                  <a:schemeClr val="bg1"/>
                </a:solidFill>
              </a:rPr>
              <a:t>. </a:t>
            </a:r>
          </a:p>
          <a:p>
            <a:r>
              <a:rPr lang="da-DK" sz="2200" dirty="0">
                <a:solidFill>
                  <a:schemeClr val="bg1"/>
                </a:solidFill>
              </a:rPr>
              <a:t>De første </a:t>
            </a:r>
            <a:r>
              <a:rPr lang="da-DK" sz="2200" dirty="0" err="1">
                <a:solidFill>
                  <a:schemeClr val="bg1"/>
                </a:solidFill>
              </a:rPr>
              <a:t>fritstående</a:t>
            </a:r>
            <a:r>
              <a:rPr lang="da-DK" sz="2200" dirty="0">
                <a:solidFill>
                  <a:schemeClr val="bg1"/>
                </a:solidFill>
              </a:rPr>
              <a:t> skulpturer i legemsstørrelse blev skabt af grækerne. Grækerne blev dermed ophavsmænd til det, vi kalder den vestlige skulpturtradition. </a:t>
            </a:r>
          </a:p>
          <a:p>
            <a:r>
              <a:rPr lang="da-DK" sz="2200" dirty="0">
                <a:solidFill>
                  <a:schemeClr val="bg1"/>
                </a:solidFill>
              </a:rPr>
              <a:t>Den græske kunst rummer stilarterne arkaisk, klassisk og hellenistisk, hvor den klassiske periode betragtes som højtepunktet. Den klassiske kunst (ca. 480-323 </a:t>
            </a:r>
            <a:r>
              <a:rPr lang="da-DK" sz="2200" dirty="0" err="1">
                <a:solidFill>
                  <a:schemeClr val="bg1"/>
                </a:solidFill>
              </a:rPr>
              <a:t>f.v.t</a:t>
            </a:r>
            <a:r>
              <a:rPr lang="da-DK" sz="2200" dirty="0">
                <a:solidFill>
                  <a:schemeClr val="bg1"/>
                </a:solidFill>
              </a:rPr>
              <a:t>.) er indbegrebet af antikkens skønhedsideal, der kan karakteriseres som </a:t>
            </a:r>
            <a:r>
              <a:rPr lang="da-DK" sz="2200" i="1" dirty="0">
                <a:solidFill>
                  <a:schemeClr val="bg1"/>
                </a:solidFill>
              </a:rPr>
              <a:t>idealiseret naturalisme</a:t>
            </a:r>
            <a:r>
              <a:rPr lang="da-DK" sz="2200" dirty="0">
                <a:solidFill>
                  <a:schemeClr val="bg1"/>
                </a:solidFill>
              </a:rPr>
              <a:t>. </a:t>
            </a:r>
          </a:p>
          <a:p>
            <a:pPr marL="0" indent="0">
              <a:buNone/>
            </a:pPr>
            <a:r>
              <a:rPr lang="da-DK" sz="2200" dirty="0">
                <a:solidFill>
                  <a:schemeClr val="accent2">
                    <a:lumMod val="75000"/>
                  </a:schemeClr>
                </a:solidFill>
              </a:rPr>
              <a:t>IDEALISERET NATURALISME</a:t>
            </a:r>
            <a:r>
              <a:rPr lang="da-DK" sz="2200" dirty="0">
                <a:solidFill>
                  <a:schemeClr val="bg1"/>
                </a:solidFill>
              </a:rPr>
              <a:t>: Naturens former er forskønnet og ophøjet til et ideal, der intet sidestykke har i virkeligheden. Harmoni, balance, rene linjer, orden og en stram form er karakteristika, der kan bruges til at beskrive formsproget i den klassiske kunst. </a:t>
            </a:r>
          </a:p>
          <a:p>
            <a:endParaRPr lang="da-DK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6963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03D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oldskulpturperiodisering">
            <a:extLst>
              <a:ext uri="{FF2B5EF4-FFF2-40B4-BE49-F238E27FC236}">
                <a16:creationId xmlns:a16="http://schemas.microsoft.com/office/drawing/2014/main" id="{F8DF37D7-ABA4-0F4A-82EC-78CDE16C6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702733"/>
            <a:ext cx="10905066" cy="545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F0AC5FA5-4697-12AE-B323-E79D305CDE77}"/>
              </a:ext>
            </a:extLst>
          </p:cNvPr>
          <p:cNvSpPr txBox="1"/>
          <p:nvPr/>
        </p:nvSpPr>
        <p:spPr>
          <a:xfrm>
            <a:off x="477012" y="5958826"/>
            <a:ext cx="25875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dirty="0">
                <a:solidFill>
                  <a:schemeClr val="accent6">
                    <a:lumMod val="75000"/>
                  </a:schemeClr>
                </a:solidFill>
              </a:rPr>
              <a:t>* Værdsat af eftertiden som skøn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9790F2CA-2C97-F45B-801F-6C7990720252}"/>
              </a:ext>
            </a:extLst>
          </p:cNvPr>
          <p:cNvSpPr txBox="1"/>
          <p:nvPr/>
        </p:nvSpPr>
        <p:spPr>
          <a:xfrm>
            <a:off x="724762" y="2026508"/>
            <a:ext cx="14982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800" dirty="0">
                <a:solidFill>
                  <a:schemeClr val="accent6">
                    <a:lumMod val="75000"/>
                  </a:schemeClr>
                </a:solidFill>
              </a:rPr>
              <a:t>* </a:t>
            </a:r>
          </a:p>
        </p:txBody>
      </p:sp>
    </p:spTree>
    <p:extLst>
      <p:ext uri="{BB962C8B-B14F-4D97-AF65-F5344CB8AC3E}">
        <p14:creationId xmlns:p14="http://schemas.microsoft.com/office/powerpoint/2010/main" val="3482621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DDBB197-D710-4A4F-A9CA-FD2177498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5D1CFA-2CDB-4B64-BD9F-85744E8DA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5776EE-C977-741D-81E4-7F07955E3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1" y="802955"/>
            <a:ext cx="5447847" cy="1454051"/>
          </a:xfrm>
        </p:spPr>
        <p:txBody>
          <a:bodyPr>
            <a:normAutofit/>
          </a:bodyPr>
          <a:lstStyle/>
          <a:p>
            <a:r>
              <a:rPr lang="da-DK" sz="3600" dirty="0">
                <a:solidFill>
                  <a:schemeClr val="tx2"/>
                </a:solidFill>
              </a:rPr>
              <a:t>Visualiseringsøvelse: </a:t>
            </a:r>
            <a:br>
              <a:rPr lang="da-DK" sz="3600" dirty="0">
                <a:solidFill>
                  <a:schemeClr val="tx2"/>
                </a:solidFill>
              </a:rPr>
            </a:br>
            <a:r>
              <a:rPr lang="da-DK" sz="3600" dirty="0">
                <a:solidFill>
                  <a:schemeClr val="tx2"/>
                </a:solidFill>
              </a:rPr>
              <a:t>Husk de centrale begreber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23F80A4-32CE-BE25-1207-CEBEFCD529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421682"/>
            <a:ext cx="6866802" cy="363928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da-DK" sz="1800" dirty="0">
                <a:solidFill>
                  <a:schemeClr val="tx2"/>
                </a:solidFill>
              </a:rPr>
              <a:t>I skal i grupper af to eller tre visualisere og forklare et af de to centrale begreber fra antikken:</a:t>
            </a:r>
          </a:p>
          <a:p>
            <a:pPr marL="0" indent="0">
              <a:buNone/>
            </a:pPr>
            <a:r>
              <a:rPr lang="da-DK" sz="1800" dirty="0">
                <a:solidFill>
                  <a:schemeClr val="tx2"/>
                </a:solidFill>
              </a:rPr>
              <a:t> </a:t>
            </a:r>
            <a:r>
              <a:rPr lang="da-DK" sz="3200" dirty="0" err="1">
                <a:solidFill>
                  <a:srgbClr val="92D050"/>
                </a:solidFill>
              </a:rPr>
              <a:t>contraposto</a:t>
            </a:r>
            <a:r>
              <a:rPr lang="da-DK" sz="1800" dirty="0">
                <a:solidFill>
                  <a:schemeClr val="tx2"/>
                </a:solidFill>
              </a:rPr>
              <a:t> eller </a:t>
            </a:r>
            <a:r>
              <a:rPr lang="da-DK" sz="3200" dirty="0">
                <a:solidFill>
                  <a:srgbClr val="92D050"/>
                </a:solidFill>
              </a:rPr>
              <a:t>idealiseret naturalisme</a:t>
            </a:r>
            <a:endParaRPr lang="da-DK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da-DK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da-DK" sz="1800" dirty="0">
                <a:solidFill>
                  <a:schemeClr val="tx2"/>
                </a:solidFill>
              </a:rPr>
              <a:t>I vælger selv, hvordan I vil gribe opgaven an, men jeres visualisering skal kunne gemmes i holdets OneNote-mappe, så I altid nemt og hurtigt kan finde tilbage til det, hvis I bliver i tvivl om, hvad udtrykkene betyder.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5EE5136-01F1-466C-962D-BA9B4C675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69897" y="0"/>
            <a:ext cx="5822103" cy="6685267"/>
            <a:chOff x="6357228" y="0"/>
            <a:chExt cx="5822103" cy="6685267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11D3AD4-AF9B-4EB5-8C7B-C45D173B4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57228" y="0"/>
              <a:ext cx="5822102" cy="6685267"/>
            </a:xfrm>
            <a:custGeom>
              <a:avLst/>
              <a:gdLst>
                <a:gd name="connsiteX0" fmla="*/ 2605444 w 5822102"/>
                <a:gd name="connsiteY0" fmla="*/ 0 h 6685267"/>
                <a:gd name="connsiteX1" fmla="*/ 4757391 w 5822102"/>
                <a:gd name="connsiteY1" fmla="*/ 0 h 6685267"/>
                <a:gd name="connsiteX2" fmla="*/ 4913680 w 5822102"/>
                <a:gd name="connsiteY2" fmla="*/ 56274 h 6685267"/>
                <a:gd name="connsiteX3" fmla="*/ 5376238 w 5822102"/>
                <a:gd name="connsiteY3" fmla="*/ 282027 h 6685267"/>
                <a:gd name="connsiteX4" fmla="*/ 5658024 w 5822102"/>
                <a:gd name="connsiteY4" fmla="*/ 471014 h 6685267"/>
                <a:gd name="connsiteX5" fmla="*/ 5822102 w 5822102"/>
                <a:gd name="connsiteY5" fmla="*/ 609109 h 6685267"/>
                <a:gd name="connsiteX6" fmla="*/ 5822102 w 5822102"/>
                <a:gd name="connsiteY6" fmla="*/ 760697 h 6685267"/>
                <a:gd name="connsiteX7" fmla="*/ 5707785 w 5822102"/>
                <a:gd name="connsiteY7" fmla="*/ 666601 h 6685267"/>
                <a:gd name="connsiteX8" fmla="*/ 5577306 w 5822102"/>
                <a:gd name="connsiteY8" fmla="*/ 571666 h 6685267"/>
                <a:gd name="connsiteX9" fmla="*/ 5298630 w 5822102"/>
                <a:gd name="connsiteY9" fmla="*/ 407449 h 6685267"/>
                <a:gd name="connsiteX10" fmla="*/ 4690768 w 5822102"/>
                <a:gd name="connsiteY10" fmla="*/ 184979 h 6685267"/>
                <a:gd name="connsiteX11" fmla="*/ 4048577 w 5822102"/>
                <a:gd name="connsiteY11" fmla="*/ 99280 h 6685267"/>
                <a:gd name="connsiteX12" fmla="*/ 3405404 w 5822102"/>
                <a:gd name="connsiteY12" fmla="*/ 131937 h 6685267"/>
                <a:gd name="connsiteX13" fmla="*/ 3089702 w 5822102"/>
                <a:gd name="connsiteY13" fmla="*/ 190190 h 6685267"/>
                <a:gd name="connsiteX14" fmla="*/ 2780132 w 5822102"/>
                <a:gd name="connsiteY14" fmla="*/ 273457 h 6685267"/>
                <a:gd name="connsiteX15" fmla="*/ 2478040 w 5822102"/>
                <a:gd name="connsiteY15" fmla="*/ 379654 h 6685267"/>
                <a:gd name="connsiteX16" fmla="*/ 2184897 w 5822102"/>
                <a:gd name="connsiteY16" fmla="*/ 507972 h 6685267"/>
                <a:gd name="connsiteX17" fmla="*/ 1629141 w 5822102"/>
                <a:gd name="connsiteY17" fmla="*/ 823205 h 6685267"/>
                <a:gd name="connsiteX18" fmla="*/ 1497711 w 5822102"/>
                <a:gd name="connsiteY18" fmla="*/ 914000 h 6685267"/>
                <a:gd name="connsiteX19" fmla="*/ 1433099 w 5822102"/>
                <a:gd name="connsiteY19" fmla="*/ 960903 h 6685267"/>
                <a:gd name="connsiteX20" fmla="*/ 1369346 w 5822102"/>
                <a:gd name="connsiteY20" fmla="*/ 1008963 h 6685267"/>
                <a:gd name="connsiteX21" fmla="*/ 1123406 w 5822102"/>
                <a:gd name="connsiteY21" fmla="*/ 1212905 h 6685267"/>
                <a:gd name="connsiteX22" fmla="*/ 684367 w 5822102"/>
                <a:gd name="connsiteY22" fmla="*/ 1675564 h 6685267"/>
                <a:gd name="connsiteX23" fmla="*/ 497153 w 5822102"/>
                <a:gd name="connsiteY23" fmla="*/ 1933588 h 6685267"/>
                <a:gd name="connsiteX24" fmla="*/ 337770 w 5822102"/>
                <a:gd name="connsiteY24" fmla="*/ 2208983 h 6685267"/>
                <a:gd name="connsiteX25" fmla="*/ 302461 w 5822102"/>
                <a:gd name="connsiteY25" fmla="*/ 2280207 h 6685267"/>
                <a:gd name="connsiteX26" fmla="*/ 285296 w 5822102"/>
                <a:gd name="connsiteY26" fmla="*/ 2316107 h 6685267"/>
                <a:gd name="connsiteX27" fmla="*/ 268991 w 5822102"/>
                <a:gd name="connsiteY27" fmla="*/ 2352355 h 6685267"/>
                <a:gd name="connsiteX28" fmla="*/ 237849 w 5822102"/>
                <a:gd name="connsiteY28" fmla="*/ 2425432 h 6685267"/>
                <a:gd name="connsiteX29" fmla="*/ 208670 w 5822102"/>
                <a:gd name="connsiteY29" fmla="*/ 2499319 h 6685267"/>
                <a:gd name="connsiteX30" fmla="*/ 113775 w 5822102"/>
                <a:gd name="connsiteY30" fmla="*/ 2801929 h 6685267"/>
                <a:gd name="connsiteX31" fmla="*/ 36781 w 5822102"/>
                <a:gd name="connsiteY31" fmla="*/ 3428922 h 6685267"/>
                <a:gd name="connsiteX32" fmla="*/ 69148 w 5822102"/>
                <a:gd name="connsiteY32" fmla="*/ 3741955 h 6685267"/>
                <a:gd name="connsiteX33" fmla="*/ 167966 w 5822102"/>
                <a:gd name="connsiteY33" fmla="*/ 4041323 h 6685267"/>
                <a:gd name="connsiteX34" fmla="*/ 202049 w 5822102"/>
                <a:gd name="connsiteY34" fmla="*/ 4112894 h 6685267"/>
                <a:gd name="connsiteX35" fmla="*/ 239933 w 5822102"/>
                <a:gd name="connsiteY35" fmla="*/ 4182843 h 6685267"/>
                <a:gd name="connsiteX36" fmla="*/ 323916 w 5822102"/>
                <a:gd name="connsiteY36" fmla="*/ 4318456 h 6685267"/>
                <a:gd name="connsiteX37" fmla="*/ 416604 w 5822102"/>
                <a:gd name="connsiteY37" fmla="*/ 4449436 h 6685267"/>
                <a:gd name="connsiteX38" fmla="*/ 515911 w 5822102"/>
                <a:gd name="connsiteY38" fmla="*/ 4576711 h 6685267"/>
                <a:gd name="connsiteX39" fmla="*/ 722619 w 5822102"/>
                <a:gd name="connsiteY39" fmla="*/ 4828482 h 6685267"/>
                <a:gd name="connsiteX40" fmla="*/ 825972 w 5822102"/>
                <a:gd name="connsiteY40" fmla="*/ 4956104 h 6685267"/>
                <a:gd name="connsiteX41" fmla="*/ 926506 w 5822102"/>
                <a:gd name="connsiteY41" fmla="*/ 5085347 h 6685267"/>
                <a:gd name="connsiteX42" fmla="*/ 1027040 w 5822102"/>
                <a:gd name="connsiteY42" fmla="*/ 5210191 h 6685267"/>
                <a:gd name="connsiteX43" fmla="*/ 1132110 w 5822102"/>
                <a:gd name="connsiteY43" fmla="*/ 5330748 h 6685267"/>
                <a:gd name="connsiteX44" fmla="*/ 1354880 w 5822102"/>
                <a:gd name="connsiteY44" fmla="*/ 5558083 h 6685267"/>
                <a:gd name="connsiteX45" fmla="*/ 1855220 w 5822102"/>
                <a:gd name="connsiteY45" fmla="*/ 5937591 h 6685267"/>
                <a:gd name="connsiteX46" fmla="*/ 2131810 w 5822102"/>
                <a:gd name="connsiteY46" fmla="*/ 6080268 h 6685267"/>
                <a:gd name="connsiteX47" fmla="*/ 2423726 w 5822102"/>
                <a:gd name="connsiteY47" fmla="*/ 6188087 h 6685267"/>
                <a:gd name="connsiteX48" fmla="*/ 2727780 w 5822102"/>
                <a:gd name="connsiteY48" fmla="*/ 6262552 h 6685267"/>
                <a:gd name="connsiteX49" fmla="*/ 3041276 w 5822102"/>
                <a:gd name="connsiteY49" fmla="*/ 6304245 h 6685267"/>
                <a:gd name="connsiteX50" fmla="*/ 3360532 w 5822102"/>
                <a:gd name="connsiteY50" fmla="*/ 6317331 h 6685267"/>
                <a:gd name="connsiteX51" fmla="*/ 3439855 w 5822102"/>
                <a:gd name="connsiteY51" fmla="*/ 6316751 h 6685267"/>
                <a:gd name="connsiteX52" fmla="*/ 3478721 w 5822102"/>
                <a:gd name="connsiteY52" fmla="*/ 6315826 h 6685267"/>
                <a:gd name="connsiteX53" fmla="*/ 3517463 w 5822102"/>
                <a:gd name="connsiteY53" fmla="*/ 6313971 h 6685267"/>
                <a:gd name="connsiteX54" fmla="*/ 3671452 w 5822102"/>
                <a:gd name="connsiteY54" fmla="*/ 6301233 h 6685267"/>
                <a:gd name="connsiteX55" fmla="*/ 4265460 w 5822102"/>
                <a:gd name="connsiteY55" fmla="*/ 6149638 h 6685267"/>
                <a:gd name="connsiteX56" fmla="*/ 4546587 w 5822102"/>
                <a:gd name="connsiteY56" fmla="*/ 6018079 h 6685267"/>
                <a:gd name="connsiteX57" fmla="*/ 4818030 w 5822102"/>
                <a:gd name="connsiteY57" fmla="*/ 5858029 h 6685267"/>
                <a:gd name="connsiteX58" fmla="*/ 5081870 w 5822102"/>
                <a:gd name="connsiteY58" fmla="*/ 5676903 h 6685267"/>
                <a:gd name="connsiteX59" fmla="*/ 5212073 w 5822102"/>
                <a:gd name="connsiteY59" fmla="*/ 5581013 h 6685267"/>
                <a:gd name="connsiteX60" fmla="*/ 5343625 w 5822102"/>
                <a:gd name="connsiteY60" fmla="*/ 5481533 h 6685267"/>
                <a:gd name="connsiteX61" fmla="*/ 5610378 w 5822102"/>
                <a:gd name="connsiteY61" fmla="*/ 5284425 h 6685267"/>
                <a:gd name="connsiteX62" fmla="*/ 5822102 w 5822102"/>
                <a:gd name="connsiteY62" fmla="*/ 5126414 h 6685267"/>
                <a:gd name="connsiteX63" fmla="*/ 5822102 w 5822102"/>
                <a:gd name="connsiteY63" fmla="*/ 5556641 h 6685267"/>
                <a:gd name="connsiteX64" fmla="*/ 5576325 w 5822102"/>
                <a:gd name="connsiteY64" fmla="*/ 5749979 h 6685267"/>
                <a:gd name="connsiteX65" fmla="*/ 5447715 w 5822102"/>
                <a:gd name="connsiteY65" fmla="*/ 5852818 h 6685267"/>
                <a:gd name="connsiteX66" fmla="*/ 5315059 w 5822102"/>
                <a:gd name="connsiteY66" fmla="*/ 5956236 h 6685267"/>
                <a:gd name="connsiteX67" fmla="*/ 5038468 w 5822102"/>
                <a:gd name="connsiteY67" fmla="*/ 6155776 h 6685267"/>
                <a:gd name="connsiteX68" fmla="*/ 4741892 w 5822102"/>
                <a:gd name="connsiteY68" fmla="*/ 6338292 h 6685267"/>
                <a:gd name="connsiteX69" fmla="*/ 4420920 w 5822102"/>
                <a:gd name="connsiteY69" fmla="*/ 6492203 h 6685267"/>
                <a:gd name="connsiteX70" fmla="*/ 3717672 w 5822102"/>
                <a:gd name="connsiteY70" fmla="*/ 6670434 h 6685267"/>
                <a:gd name="connsiteX71" fmla="*/ 3535853 w 5822102"/>
                <a:gd name="connsiteY71" fmla="*/ 6683289 h 6685267"/>
                <a:gd name="connsiteX72" fmla="*/ 3490367 w 5822102"/>
                <a:gd name="connsiteY72" fmla="*/ 6684910 h 6685267"/>
                <a:gd name="connsiteX73" fmla="*/ 3445005 w 5822102"/>
                <a:gd name="connsiteY73" fmla="*/ 6685142 h 6685267"/>
                <a:gd name="connsiteX74" fmla="*/ 3355872 w 5822102"/>
                <a:gd name="connsiteY74" fmla="*/ 6684100 h 6685267"/>
                <a:gd name="connsiteX75" fmla="*/ 3179203 w 5822102"/>
                <a:gd name="connsiteY75" fmla="*/ 6677150 h 6685267"/>
                <a:gd name="connsiteX76" fmla="*/ 3002410 w 5822102"/>
                <a:gd name="connsiteY76" fmla="*/ 6661169 h 6685267"/>
                <a:gd name="connsiteX77" fmla="*/ 2650296 w 5822102"/>
                <a:gd name="connsiteY77" fmla="*/ 6604191 h 6685267"/>
                <a:gd name="connsiteX78" fmla="*/ 2306028 w 5822102"/>
                <a:gd name="connsiteY78" fmla="*/ 6505869 h 6685267"/>
                <a:gd name="connsiteX79" fmla="*/ 1978803 w 5822102"/>
                <a:gd name="connsiteY79" fmla="*/ 6363307 h 6685267"/>
                <a:gd name="connsiteX80" fmla="*/ 1678428 w 5822102"/>
                <a:gd name="connsiteY80" fmla="*/ 6177779 h 6685267"/>
                <a:gd name="connsiteX81" fmla="*/ 1175880 w 5822102"/>
                <a:gd name="connsiteY81" fmla="*/ 5710373 h 6685267"/>
                <a:gd name="connsiteX82" fmla="*/ 971502 w 5822102"/>
                <a:gd name="connsiteY82" fmla="*/ 5445399 h 6685267"/>
                <a:gd name="connsiteX83" fmla="*/ 790909 w 5822102"/>
                <a:gd name="connsiteY83" fmla="*/ 5169078 h 6685267"/>
                <a:gd name="connsiteX84" fmla="*/ 706680 w 5822102"/>
                <a:gd name="connsiteY84" fmla="*/ 5031959 h 6685267"/>
                <a:gd name="connsiteX85" fmla="*/ 619143 w 5822102"/>
                <a:gd name="connsiteY85" fmla="*/ 4897157 h 6685267"/>
                <a:gd name="connsiteX86" fmla="*/ 436465 w 5822102"/>
                <a:gd name="connsiteY86" fmla="*/ 4628710 h 6685267"/>
                <a:gd name="connsiteX87" fmla="*/ 347088 w 5822102"/>
                <a:gd name="connsiteY87" fmla="*/ 4492171 h 6685267"/>
                <a:gd name="connsiteX88" fmla="*/ 262001 w 5822102"/>
                <a:gd name="connsiteY88" fmla="*/ 4352619 h 6685267"/>
                <a:gd name="connsiteX89" fmla="*/ 118679 w 5822102"/>
                <a:gd name="connsiteY89" fmla="*/ 4059853 h 6685267"/>
                <a:gd name="connsiteX90" fmla="*/ 28322 w 5822102"/>
                <a:gd name="connsiteY90" fmla="*/ 3749136 h 6685267"/>
                <a:gd name="connsiteX91" fmla="*/ 0 w 5822102"/>
                <a:gd name="connsiteY91" fmla="*/ 3428922 h 6685267"/>
                <a:gd name="connsiteX92" fmla="*/ 253052 w 5822102"/>
                <a:gd name="connsiteY92" fmla="*/ 2174356 h 6685267"/>
                <a:gd name="connsiteX93" fmla="*/ 389141 w 5822102"/>
                <a:gd name="connsiteY93" fmla="*/ 1877652 h 6685267"/>
                <a:gd name="connsiteX94" fmla="*/ 552079 w 5822102"/>
                <a:gd name="connsiteY94" fmla="*/ 1591834 h 6685267"/>
                <a:gd name="connsiteX95" fmla="*/ 954950 w 5822102"/>
                <a:gd name="connsiteY95" fmla="*/ 1061773 h 6685267"/>
                <a:gd name="connsiteX96" fmla="*/ 1192922 w 5822102"/>
                <a:gd name="connsiteY96" fmla="*/ 822626 h 6685267"/>
                <a:gd name="connsiteX97" fmla="*/ 1255939 w 5822102"/>
                <a:gd name="connsiteY97" fmla="*/ 765880 h 6685267"/>
                <a:gd name="connsiteX98" fmla="*/ 1320183 w 5822102"/>
                <a:gd name="connsiteY98" fmla="*/ 710291 h 6685267"/>
                <a:gd name="connsiteX99" fmla="*/ 1452961 w 5822102"/>
                <a:gd name="connsiteY99" fmla="*/ 603514 h 6685267"/>
                <a:gd name="connsiteX100" fmla="*/ 2033360 w 5822102"/>
                <a:gd name="connsiteY100" fmla="*/ 235818 h 6685267"/>
                <a:gd name="connsiteX101" fmla="*/ 2512513 w 5822102"/>
                <a:gd name="connsiteY101" fmla="*/ 30012 h 668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5822102" h="6685267">
                  <a:moveTo>
                    <a:pt x="2605444" y="0"/>
                  </a:moveTo>
                  <a:lnTo>
                    <a:pt x="4757391" y="0"/>
                  </a:lnTo>
                  <a:lnTo>
                    <a:pt x="4913680" y="56274"/>
                  </a:lnTo>
                  <a:cubicBezTo>
                    <a:pt x="5074659" y="119278"/>
                    <a:pt x="5229483" y="195083"/>
                    <a:pt x="5376238" y="282027"/>
                  </a:cubicBezTo>
                  <a:cubicBezTo>
                    <a:pt x="5474014" y="340105"/>
                    <a:pt x="5568080" y="403280"/>
                    <a:pt x="5658024" y="471014"/>
                  </a:cubicBezTo>
                  <a:lnTo>
                    <a:pt x="5822102" y="609109"/>
                  </a:lnTo>
                  <a:lnTo>
                    <a:pt x="5822102" y="760697"/>
                  </a:lnTo>
                  <a:lnTo>
                    <a:pt x="5707785" y="666601"/>
                  </a:lnTo>
                  <a:cubicBezTo>
                    <a:pt x="5665273" y="633682"/>
                    <a:pt x="5621749" y="602008"/>
                    <a:pt x="5577306" y="571666"/>
                  </a:cubicBezTo>
                  <a:cubicBezTo>
                    <a:pt x="5487929" y="511562"/>
                    <a:pt x="5395118" y="456089"/>
                    <a:pt x="5298630" y="407449"/>
                  </a:cubicBezTo>
                  <a:cubicBezTo>
                    <a:pt x="5106266" y="309010"/>
                    <a:pt x="4901153" y="235355"/>
                    <a:pt x="4690768" y="184979"/>
                  </a:cubicBezTo>
                  <a:cubicBezTo>
                    <a:pt x="4480382" y="134486"/>
                    <a:pt x="4264724" y="106807"/>
                    <a:pt x="4048577" y="99280"/>
                  </a:cubicBezTo>
                  <a:cubicBezTo>
                    <a:pt x="3832182" y="90709"/>
                    <a:pt x="3617997" y="102290"/>
                    <a:pt x="3405404" y="131937"/>
                  </a:cubicBezTo>
                  <a:cubicBezTo>
                    <a:pt x="3299353" y="147340"/>
                    <a:pt x="3193915" y="166449"/>
                    <a:pt x="3089702" y="190190"/>
                  </a:cubicBezTo>
                  <a:cubicBezTo>
                    <a:pt x="2985491" y="214278"/>
                    <a:pt x="2882137" y="241725"/>
                    <a:pt x="2780132" y="273457"/>
                  </a:cubicBezTo>
                  <a:cubicBezTo>
                    <a:pt x="2678126" y="305073"/>
                    <a:pt x="2577348" y="340510"/>
                    <a:pt x="2478040" y="379654"/>
                  </a:cubicBezTo>
                  <a:cubicBezTo>
                    <a:pt x="2378854" y="418914"/>
                    <a:pt x="2281017" y="461763"/>
                    <a:pt x="2184897" y="507972"/>
                  </a:cubicBezTo>
                  <a:cubicBezTo>
                    <a:pt x="1992657" y="600271"/>
                    <a:pt x="1806791" y="705542"/>
                    <a:pt x="1629141" y="823205"/>
                  </a:cubicBezTo>
                  <a:cubicBezTo>
                    <a:pt x="1584882" y="852736"/>
                    <a:pt x="1540745" y="882731"/>
                    <a:pt x="1497711" y="914000"/>
                  </a:cubicBezTo>
                  <a:cubicBezTo>
                    <a:pt x="1475888" y="929286"/>
                    <a:pt x="1454555" y="945153"/>
                    <a:pt x="1433099" y="960903"/>
                  </a:cubicBezTo>
                  <a:cubicBezTo>
                    <a:pt x="1411521" y="976537"/>
                    <a:pt x="1390311" y="992634"/>
                    <a:pt x="1369346" y="1008963"/>
                  </a:cubicBezTo>
                  <a:cubicBezTo>
                    <a:pt x="1285119" y="1074165"/>
                    <a:pt x="1202730" y="1141797"/>
                    <a:pt x="1123406" y="1212905"/>
                  </a:cubicBezTo>
                  <a:cubicBezTo>
                    <a:pt x="964391" y="1354656"/>
                    <a:pt x="816900" y="1509261"/>
                    <a:pt x="684367" y="1675564"/>
                  </a:cubicBezTo>
                  <a:cubicBezTo>
                    <a:pt x="618161" y="1758716"/>
                    <a:pt x="555512" y="1844763"/>
                    <a:pt x="497153" y="1933588"/>
                  </a:cubicBezTo>
                  <a:cubicBezTo>
                    <a:pt x="439775" y="2022877"/>
                    <a:pt x="385584" y="2114367"/>
                    <a:pt x="337770" y="2208983"/>
                  </a:cubicBezTo>
                  <a:cubicBezTo>
                    <a:pt x="325388" y="2232493"/>
                    <a:pt x="313862" y="2256349"/>
                    <a:pt x="302461" y="2280207"/>
                  </a:cubicBezTo>
                  <a:lnTo>
                    <a:pt x="285296" y="2316107"/>
                  </a:lnTo>
                  <a:lnTo>
                    <a:pt x="268991" y="2352355"/>
                  </a:lnTo>
                  <a:cubicBezTo>
                    <a:pt x="258324" y="2376560"/>
                    <a:pt x="247535" y="2400764"/>
                    <a:pt x="237849" y="2425432"/>
                  </a:cubicBezTo>
                  <a:cubicBezTo>
                    <a:pt x="228163" y="2450099"/>
                    <a:pt x="217498" y="2474419"/>
                    <a:pt x="208670" y="2499319"/>
                  </a:cubicBezTo>
                  <a:cubicBezTo>
                    <a:pt x="170909" y="2598219"/>
                    <a:pt x="138908" y="2699206"/>
                    <a:pt x="113775" y="2801929"/>
                  </a:cubicBezTo>
                  <a:cubicBezTo>
                    <a:pt x="62773" y="3006911"/>
                    <a:pt x="36659" y="3217917"/>
                    <a:pt x="36781" y="3428922"/>
                  </a:cubicBezTo>
                  <a:cubicBezTo>
                    <a:pt x="37394" y="3534078"/>
                    <a:pt x="47816" y="3639001"/>
                    <a:pt x="69148" y="3741955"/>
                  </a:cubicBezTo>
                  <a:cubicBezTo>
                    <a:pt x="91585" y="3844679"/>
                    <a:pt x="124074" y="3945202"/>
                    <a:pt x="167966" y="4041323"/>
                  </a:cubicBezTo>
                  <a:cubicBezTo>
                    <a:pt x="178387" y="4065528"/>
                    <a:pt x="190525" y="4089153"/>
                    <a:pt x="202049" y="4112894"/>
                  </a:cubicBezTo>
                  <a:cubicBezTo>
                    <a:pt x="214555" y="4136288"/>
                    <a:pt x="226447" y="4159912"/>
                    <a:pt x="239933" y="4182843"/>
                  </a:cubicBezTo>
                  <a:cubicBezTo>
                    <a:pt x="265680" y="4229167"/>
                    <a:pt x="294368" y="4274101"/>
                    <a:pt x="323916" y="4318456"/>
                  </a:cubicBezTo>
                  <a:cubicBezTo>
                    <a:pt x="353341" y="4362927"/>
                    <a:pt x="384849" y="4406240"/>
                    <a:pt x="416604" y="4449436"/>
                  </a:cubicBezTo>
                  <a:cubicBezTo>
                    <a:pt x="448847" y="4492286"/>
                    <a:pt x="482319" y="4534557"/>
                    <a:pt x="515911" y="4576711"/>
                  </a:cubicBezTo>
                  <a:cubicBezTo>
                    <a:pt x="583219" y="4661137"/>
                    <a:pt x="653594" y="4743825"/>
                    <a:pt x="722619" y="4828482"/>
                  </a:cubicBezTo>
                  <a:cubicBezTo>
                    <a:pt x="757315" y="4870637"/>
                    <a:pt x="791889" y="4913138"/>
                    <a:pt x="825972" y="4956104"/>
                  </a:cubicBezTo>
                  <a:cubicBezTo>
                    <a:pt x="859934" y="4998722"/>
                    <a:pt x="893649" y="5044004"/>
                    <a:pt x="926506" y="5085347"/>
                  </a:cubicBezTo>
                  <a:cubicBezTo>
                    <a:pt x="959119" y="5127734"/>
                    <a:pt x="993324" y="5168847"/>
                    <a:pt x="1027040" y="5210191"/>
                  </a:cubicBezTo>
                  <a:cubicBezTo>
                    <a:pt x="1061737" y="5250840"/>
                    <a:pt x="1096188" y="5291488"/>
                    <a:pt x="1132110" y="5330748"/>
                  </a:cubicBezTo>
                  <a:cubicBezTo>
                    <a:pt x="1203465" y="5409731"/>
                    <a:pt x="1277639" y="5485818"/>
                    <a:pt x="1354880" y="5558083"/>
                  </a:cubicBezTo>
                  <a:cubicBezTo>
                    <a:pt x="1509603" y="5702266"/>
                    <a:pt x="1676588" y="5830930"/>
                    <a:pt x="1855220" y="5937591"/>
                  </a:cubicBezTo>
                  <a:cubicBezTo>
                    <a:pt x="1944720" y="5990632"/>
                    <a:pt x="2036549" y="6039272"/>
                    <a:pt x="2131810" y="6080268"/>
                  </a:cubicBezTo>
                  <a:cubicBezTo>
                    <a:pt x="2226460" y="6122423"/>
                    <a:pt x="2324173" y="6157977"/>
                    <a:pt x="2423726" y="6188087"/>
                  </a:cubicBezTo>
                  <a:cubicBezTo>
                    <a:pt x="2523280" y="6218313"/>
                    <a:pt x="2624794" y="6242749"/>
                    <a:pt x="2727780" y="6262552"/>
                  </a:cubicBezTo>
                  <a:cubicBezTo>
                    <a:pt x="2830890" y="6282008"/>
                    <a:pt x="2935714" y="6295326"/>
                    <a:pt x="3041276" y="6304245"/>
                  </a:cubicBezTo>
                  <a:cubicBezTo>
                    <a:pt x="3146836" y="6313277"/>
                    <a:pt x="3253499" y="6317215"/>
                    <a:pt x="3360532" y="6317331"/>
                  </a:cubicBezTo>
                  <a:cubicBezTo>
                    <a:pt x="3387259" y="6317331"/>
                    <a:pt x="3414354" y="6317794"/>
                    <a:pt x="3439855" y="6316751"/>
                  </a:cubicBezTo>
                  <a:lnTo>
                    <a:pt x="3478721" y="6315826"/>
                  </a:lnTo>
                  <a:lnTo>
                    <a:pt x="3517463" y="6313971"/>
                  </a:lnTo>
                  <a:cubicBezTo>
                    <a:pt x="3569078" y="6311772"/>
                    <a:pt x="3620449" y="6306907"/>
                    <a:pt x="3671452" y="6301233"/>
                  </a:cubicBezTo>
                  <a:cubicBezTo>
                    <a:pt x="3875707" y="6277608"/>
                    <a:pt x="4074445" y="6225841"/>
                    <a:pt x="4265460" y="6149638"/>
                  </a:cubicBezTo>
                  <a:cubicBezTo>
                    <a:pt x="4361212" y="6111884"/>
                    <a:pt x="4454636" y="6067065"/>
                    <a:pt x="4546587" y="6018079"/>
                  </a:cubicBezTo>
                  <a:cubicBezTo>
                    <a:pt x="4638662" y="5969322"/>
                    <a:pt x="4729020" y="5915240"/>
                    <a:pt x="4818030" y="5858029"/>
                  </a:cubicBezTo>
                  <a:cubicBezTo>
                    <a:pt x="4907038" y="5800703"/>
                    <a:pt x="4994577" y="5739672"/>
                    <a:pt x="5081870" y="5676903"/>
                  </a:cubicBezTo>
                  <a:cubicBezTo>
                    <a:pt x="5125392" y="5645519"/>
                    <a:pt x="5168794" y="5613324"/>
                    <a:pt x="5212073" y="5581013"/>
                  </a:cubicBezTo>
                  <a:lnTo>
                    <a:pt x="5343625" y="5481533"/>
                  </a:lnTo>
                  <a:cubicBezTo>
                    <a:pt x="5432696" y="5414768"/>
                    <a:pt x="5521951" y="5349452"/>
                    <a:pt x="5610378" y="5284425"/>
                  </a:cubicBezTo>
                  <a:lnTo>
                    <a:pt x="5822102" y="5126414"/>
                  </a:lnTo>
                  <a:lnTo>
                    <a:pt x="5822102" y="5556641"/>
                  </a:lnTo>
                  <a:lnTo>
                    <a:pt x="5576325" y="5749979"/>
                  </a:lnTo>
                  <a:lnTo>
                    <a:pt x="5447715" y="5852818"/>
                  </a:lnTo>
                  <a:cubicBezTo>
                    <a:pt x="5403945" y="5887445"/>
                    <a:pt x="5359932" y="5922073"/>
                    <a:pt x="5315059" y="5956236"/>
                  </a:cubicBezTo>
                  <a:cubicBezTo>
                    <a:pt x="5225682" y="6024680"/>
                    <a:pt x="5133976" y="6091734"/>
                    <a:pt x="5038468" y="6155776"/>
                  </a:cubicBezTo>
                  <a:cubicBezTo>
                    <a:pt x="4943084" y="6219703"/>
                    <a:pt x="4845002" y="6281777"/>
                    <a:pt x="4741892" y="6338292"/>
                  </a:cubicBezTo>
                  <a:cubicBezTo>
                    <a:pt x="4638784" y="6394692"/>
                    <a:pt x="4532120" y="6447038"/>
                    <a:pt x="4420920" y="6492203"/>
                  </a:cubicBezTo>
                  <a:cubicBezTo>
                    <a:pt x="4199255" y="6583693"/>
                    <a:pt x="3959813" y="6644840"/>
                    <a:pt x="3717672" y="6670434"/>
                  </a:cubicBezTo>
                  <a:cubicBezTo>
                    <a:pt x="3657106" y="6676456"/>
                    <a:pt x="3596419" y="6681321"/>
                    <a:pt x="3535853" y="6683289"/>
                  </a:cubicBezTo>
                  <a:lnTo>
                    <a:pt x="3490367" y="6684910"/>
                  </a:lnTo>
                  <a:lnTo>
                    <a:pt x="3445005" y="6685142"/>
                  </a:lnTo>
                  <a:cubicBezTo>
                    <a:pt x="3414354" y="6685605"/>
                    <a:pt x="3385297" y="6684679"/>
                    <a:pt x="3355872" y="6684100"/>
                  </a:cubicBezTo>
                  <a:cubicBezTo>
                    <a:pt x="3297146" y="6683405"/>
                    <a:pt x="3238052" y="6680047"/>
                    <a:pt x="3179203" y="6677150"/>
                  </a:cubicBezTo>
                  <a:cubicBezTo>
                    <a:pt x="3120232" y="6672519"/>
                    <a:pt x="3061259" y="6668233"/>
                    <a:pt x="3002410" y="6661169"/>
                  </a:cubicBezTo>
                  <a:cubicBezTo>
                    <a:pt x="2884589" y="6647851"/>
                    <a:pt x="2766891" y="6629669"/>
                    <a:pt x="2650296" y="6604191"/>
                  </a:cubicBezTo>
                  <a:cubicBezTo>
                    <a:pt x="2533702" y="6578713"/>
                    <a:pt x="2418456" y="6545938"/>
                    <a:pt x="2306028" y="6505869"/>
                  </a:cubicBezTo>
                  <a:cubicBezTo>
                    <a:pt x="2193602" y="6465683"/>
                    <a:pt x="2084118" y="6417738"/>
                    <a:pt x="1978803" y="6363307"/>
                  </a:cubicBezTo>
                  <a:cubicBezTo>
                    <a:pt x="1873855" y="6308066"/>
                    <a:pt x="1773077" y="6246340"/>
                    <a:pt x="1678428" y="6177779"/>
                  </a:cubicBezTo>
                  <a:cubicBezTo>
                    <a:pt x="1488393" y="6041356"/>
                    <a:pt x="1321900" y="5881423"/>
                    <a:pt x="1175880" y="5710373"/>
                  </a:cubicBezTo>
                  <a:cubicBezTo>
                    <a:pt x="1103177" y="5624441"/>
                    <a:pt x="1035501" y="5535732"/>
                    <a:pt x="971502" y="5445399"/>
                  </a:cubicBezTo>
                  <a:cubicBezTo>
                    <a:pt x="907380" y="5355069"/>
                    <a:pt x="847550" y="5262768"/>
                    <a:pt x="790909" y="5169078"/>
                  </a:cubicBezTo>
                  <a:cubicBezTo>
                    <a:pt x="761974" y="5121712"/>
                    <a:pt x="735492" y="5077357"/>
                    <a:pt x="706680" y="5031959"/>
                  </a:cubicBezTo>
                  <a:cubicBezTo>
                    <a:pt x="678114" y="4986910"/>
                    <a:pt x="649058" y="4941860"/>
                    <a:pt x="619143" y="4897157"/>
                  </a:cubicBezTo>
                  <a:lnTo>
                    <a:pt x="436465" y="4628710"/>
                  </a:lnTo>
                  <a:cubicBezTo>
                    <a:pt x="406182" y="4583544"/>
                    <a:pt x="376267" y="4538147"/>
                    <a:pt x="347088" y="4492171"/>
                  </a:cubicBezTo>
                  <a:cubicBezTo>
                    <a:pt x="317908" y="4446194"/>
                    <a:pt x="288974" y="4400102"/>
                    <a:pt x="262001" y="4352619"/>
                  </a:cubicBezTo>
                  <a:cubicBezTo>
                    <a:pt x="207934" y="4258119"/>
                    <a:pt x="158280" y="4160840"/>
                    <a:pt x="118679" y="4059853"/>
                  </a:cubicBezTo>
                  <a:cubicBezTo>
                    <a:pt x="78343" y="3959214"/>
                    <a:pt x="48429" y="3854870"/>
                    <a:pt x="28322" y="3749136"/>
                  </a:cubicBezTo>
                  <a:cubicBezTo>
                    <a:pt x="9073" y="3643402"/>
                    <a:pt x="0" y="3536046"/>
                    <a:pt x="0" y="3428922"/>
                  </a:cubicBezTo>
                  <a:cubicBezTo>
                    <a:pt x="1594" y="3001816"/>
                    <a:pt x="89010" y="2575868"/>
                    <a:pt x="253052" y="2174356"/>
                  </a:cubicBezTo>
                  <a:cubicBezTo>
                    <a:pt x="294246" y="2074066"/>
                    <a:pt x="338873" y="1974700"/>
                    <a:pt x="389141" y="1877652"/>
                  </a:cubicBezTo>
                  <a:cubicBezTo>
                    <a:pt x="438672" y="1780256"/>
                    <a:pt x="493230" y="1684945"/>
                    <a:pt x="552079" y="1591834"/>
                  </a:cubicBezTo>
                  <a:cubicBezTo>
                    <a:pt x="669900" y="1405728"/>
                    <a:pt x="804394" y="1227729"/>
                    <a:pt x="954950" y="1061773"/>
                  </a:cubicBezTo>
                  <a:cubicBezTo>
                    <a:pt x="1030597" y="979085"/>
                    <a:pt x="1109552" y="898829"/>
                    <a:pt x="1192922" y="822626"/>
                  </a:cubicBezTo>
                  <a:cubicBezTo>
                    <a:pt x="1213642" y="803402"/>
                    <a:pt x="1234483" y="784409"/>
                    <a:pt x="1255939" y="765880"/>
                  </a:cubicBezTo>
                  <a:cubicBezTo>
                    <a:pt x="1277273" y="747234"/>
                    <a:pt x="1298237" y="728241"/>
                    <a:pt x="1320183" y="710291"/>
                  </a:cubicBezTo>
                  <a:cubicBezTo>
                    <a:pt x="1363585" y="673811"/>
                    <a:pt x="1408088" y="638489"/>
                    <a:pt x="1452961" y="603514"/>
                  </a:cubicBezTo>
                  <a:cubicBezTo>
                    <a:pt x="1633310" y="464543"/>
                    <a:pt x="1828125" y="341437"/>
                    <a:pt x="2033360" y="235818"/>
                  </a:cubicBezTo>
                  <a:cubicBezTo>
                    <a:pt x="2187242" y="156561"/>
                    <a:pt x="2347554" y="87597"/>
                    <a:pt x="2512513" y="3001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5102EBE-A80F-4CFF-B1DD-941EF9728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04998" y="98659"/>
              <a:ext cx="5774333" cy="6315453"/>
            </a:xfrm>
            <a:custGeom>
              <a:avLst/>
              <a:gdLst>
                <a:gd name="connsiteX0" fmla="*/ 3707237 w 5774333"/>
                <a:gd name="connsiteY0" fmla="*/ 1489 h 6315453"/>
                <a:gd name="connsiteX1" fmla="*/ 4037665 w 5774333"/>
                <a:gd name="connsiteY1" fmla="*/ 6121 h 6315453"/>
                <a:gd name="connsiteX2" fmla="*/ 4692239 w 5774333"/>
                <a:gd name="connsiteY2" fmla="*/ 102128 h 6315453"/>
                <a:gd name="connsiteX3" fmla="*/ 5315059 w 5774333"/>
                <a:gd name="connsiteY3" fmla="*/ 324945 h 6315453"/>
                <a:gd name="connsiteX4" fmla="*/ 5738325 w 5774333"/>
                <a:gd name="connsiteY4" fmla="*/ 578286 h 6315453"/>
                <a:gd name="connsiteX5" fmla="*/ 5774333 w 5774333"/>
                <a:gd name="connsiteY5" fmla="*/ 606551 h 6315453"/>
                <a:gd name="connsiteX6" fmla="*/ 5774333 w 5774333"/>
                <a:gd name="connsiteY6" fmla="*/ 975490 h 6315453"/>
                <a:gd name="connsiteX7" fmla="*/ 5676001 w 5774333"/>
                <a:gd name="connsiteY7" fmla="*/ 889749 h 6315453"/>
                <a:gd name="connsiteX8" fmla="*/ 5177132 w 5774333"/>
                <a:gd name="connsiteY8" fmla="*/ 581926 h 6315453"/>
                <a:gd name="connsiteX9" fmla="*/ 4615735 w 5774333"/>
                <a:gd name="connsiteY9" fmla="*/ 388640 h 6315453"/>
                <a:gd name="connsiteX10" fmla="*/ 4020010 w 5774333"/>
                <a:gd name="connsiteY10" fmla="*/ 308500 h 6315453"/>
                <a:gd name="connsiteX11" fmla="*/ 3416315 w 5774333"/>
                <a:gd name="connsiteY11" fmla="*/ 328882 h 6315453"/>
                <a:gd name="connsiteX12" fmla="*/ 2823779 w 5774333"/>
                <a:gd name="connsiteY12" fmla="*/ 446545 h 6315453"/>
                <a:gd name="connsiteX13" fmla="*/ 2256987 w 5774333"/>
                <a:gd name="connsiteY13" fmla="*/ 651296 h 6315453"/>
                <a:gd name="connsiteX14" fmla="*/ 1244169 w 5774333"/>
                <a:gd name="connsiteY14" fmla="*/ 1280374 h 6315453"/>
                <a:gd name="connsiteX15" fmla="*/ 830141 w 5774333"/>
                <a:gd name="connsiteY15" fmla="*/ 1700184 h 6315453"/>
                <a:gd name="connsiteX16" fmla="*/ 502792 w 5774333"/>
                <a:gd name="connsiteY16" fmla="*/ 2182300 h 6315453"/>
                <a:gd name="connsiteX17" fmla="*/ 280637 w 5774333"/>
                <a:gd name="connsiteY17" fmla="*/ 2715256 h 6315453"/>
                <a:gd name="connsiteX18" fmla="*/ 199843 w 5774333"/>
                <a:gd name="connsiteY18" fmla="*/ 3283418 h 6315453"/>
                <a:gd name="connsiteX19" fmla="*/ 233926 w 5774333"/>
                <a:gd name="connsiteY19" fmla="*/ 3561593 h 6315453"/>
                <a:gd name="connsiteX20" fmla="*/ 334582 w 5774333"/>
                <a:gd name="connsiteY20" fmla="*/ 3821816 h 6315453"/>
                <a:gd name="connsiteX21" fmla="*/ 404834 w 5774333"/>
                <a:gd name="connsiteY21" fmla="*/ 3944343 h 6315453"/>
                <a:gd name="connsiteX22" fmla="*/ 485506 w 5774333"/>
                <a:gd name="connsiteY22" fmla="*/ 4062932 h 6315453"/>
                <a:gd name="connsiteX23" fmla="*/ 671861 w 5774333"/>
                <a:gd name="connsiteY23" fmla="*/ 4292120 h 6315453"/>
                <a:gd name="connsiteX24" fmla="*/ 873542 w 5774333"/>
                <a:gd name="connsiteY24" fmla="*/ 4523044 h 6315453"/>
                <a:gd name="connsiteX25" fmla="*/ 973831 w 5774333"/>
                <a:gd name="connsiteY25" fmla="*/ 4643601 h 6315453"/>
                <a:gd name="connsiteX26" fmla="*/ 1022014 w 5774333"/>
                <a:gd name="connsiteY26" fmla="*/ 4702780 h 6315453"/>
                <a:gd name="connsiteX27" fmla="*/ 1069215 w 5774333"/>
                <a:gd name="connsiteY27" fmla="*/ 4759411 h 6315453"/>
                <a:gd name="connsiteX28" fmla="*/ 1474784 w 5774333"/>
                <a:gd name="connsiteY28" fmla="*/ 5177948 h 6315453"/>
                <a:gd name="connsiteX29" fmla="*/ 1690442 w 5774333"/>
                <a:gd name="connsiteY29" fmla="*/ 5366255 h 6315453"/>
                <a:gd name="connsiteX30" fmla="*/ 1916276 w 5774333"/>
                <a:gd name="connsiteY30" fmla="*/ 5539852 h 6315453"/>
                <a:gd name="connsiteX31" fmla="*/ 2420784 w 5774333"/>
                <a:gd name="connsiteY31" fmla="*/ 5814437 h 6315453"/>
                <a:gd name="connsiteX32" fmla="*/ 2703015 w 5774333"/>
                <a:gd name="connsiteY32" fmla="*/ 5892029 h 6315453"/>
                <a:gd name="connsiteX33" fmla="*/ 2775350 w 5774333"/>
                <a:gd name="connsiteY33" fmla="*/ 5905695 h 6315453"/>
                <a:gd name="connsiteX34" fmla="*/ 2848299 w 5774333"/>
                <a:gd name="connsiteY34" fmla="*/ 5917161 h 6315453"/>
                <a:gd name="connsiteX35" fmla="*/ 2995544 w 5774333"/>
                <a:gd name="connsiteY35" fmla="*/ 5933605 h 6315453"/>
                <a:gd name="connsiteX36" fmla="*/ 3069596 w 5774333"/>
                <a:gd name="connsiteY36" fmla="*/ 5938933 h 6315453"/>
                <a:gd name="connsiteX37" fmla="*/ 3143894 w 5774333"/>
                <a:gd name="connsiteY37" fmla="*/ 5942639 h 6315453"/>
                <a:gd name="connsiteX38" fmla="*/ 3218436 w 5774333"/>
                <a:gd name="connsiteY38" fmla="*/ 5944260 h 6315453"/>
                <a:gd name="connsiteX39" fmla="*/ 3293101 w 5774333"/>
                <a:gd name="connsiteY39" fmla="*/ 5943913 h 6315453"/>
                <a:gd name="connsiteX40" fmla="*/ 3330494 w 5774333"/>
                <a:gd name="connsiteY40" fmla="*/ 5943565 h 6315453"/>
                <a:gd name="connsiteX41" fmla="*/ 3366540 w 5774333"/>
                <a:gd name="connsiteY41" fmla="*/ 5942059 h 6315453"/>
                <a:gd name="connsiteX42" fmla="*/ 3402462 w 5774333"/>
                <a:gd name="connsiteY42" fmla="*/ 5940323 h 6315453"/>
                <a:gd name="connsiteX43" fmla="*/ 3438262 w 5774333"/>
                <a:gd name="connsiteY43" fmla="*/ 5937543 h 6315453"/>
                <a:gd name="connsiteX44" fmla="*/ 3580236 w 5774333"/>
                <a:gd name="connsiteY44" fmla="*/ 5920982 h 6315453"/>
                <a:gd name="connsiteX45" fmla="*/ 4121034 w 5774333"/>
                <a:gd name="connsiteY45" fmla="*/ 5753290 h 6315453"/>
                <a:gd name="connsiteX46" fmla="*/ 4620639 w 5774333"/>
                <a:gd name="connsiteY46" fmla="*/ 5459364 h 6315453"/>
                <a:gd name="connsiteX47" fmla="*/ 4741771 w 5774333"/>
                <a:gd name="connsiteY47" fmla="*/ 5372971 h 6315453"/>
                <a:gd name="connsiteX48" fmla="*/ 4862901 w 5774333"/>
                <a:gd name="connsiteY48" fmla="*/ 5283682 h 6315453"/>
                <a:gd name="connsiteX49" fmla="*/ 5108229 w 5774333"/>
                <a:gd name="connsiteY49" fmla="*/ 5098386 h 6315453"/>
                <a:gd name="connsiteX50" fmla="*/ 5612493 w 5774333"/>
                <a:gd name="connsiteY50" fmla="*/ 4739724 h 6315453"/>
                <a:gd name="connsiteX51" fmla="*/ 5774333 w 5774333"/>
                <a:gd name="connsiteY51" fmla="*/ 4623488 h 6315453"/>
                <a:gd name="connsiteX52" fmla="*/ 5774333 w 5774333"/>
                <a:gd name="connsiteY52" fmla="*/ 5232926 h 6315453"/>
                <a:gd name="connsiteX53" fmla="*/ 5676492 w 5774333"/>
                <a:gd name="connsiteY53" fmla="*/ 5306859 h 6315453"/>
                <a:gd name="connsiteX54" fmla="*/ 5426260 w 5774333"/>
                <a:gd name="connsiteY54" fmla="*/ 5486233 h 6315453"/>
                <a:gd name="connsiteX55" fmla="*/ 5300225 w 5774333"/>
                <a:gd name="connsiteY55" fmla="*/ 5576217 h 6315453"/>
                <a:gd name="connsiteX56" fmla="*/ 5170757 w 5774333"/>
                <a:gd name="connsiteY56" fmla="*/ 5666780 h 6315453"/>
                <a:gd name="connsiteX57" fmla="*/ 5038100 w 5774333"/>
                <a:gd name="connsiteY57" fmla="*/ 5756185 h 6315453"/>
                <a:gd name="connsiteX58" fmla="*/ 4901276 w 5774333"/>
                <a:gd name="connsiteY58" fmla="*/ 5843043 h 6315453"/>
                <a:gd name="connsiteX59" fmla="*/ 4614019 w 5774333"/>
                <a:gd name="connsiteY59" fmla="*/ 6006103 h 6315453"/>
                <a:gd name="connsiteX60" fmla="*/ 4305061 w 5774333"/>
                <a:gd name="connsiteY60" fmla="*/ 6144726 h 6315453"/>
                <a:gd name="connsiteX61" fmla="*/ 3632710 w 5774333"/>
                <a:gd name="connsiteY61" fmla="*/ 6304196 h 6315453"/>
                <a:gd name="connsiteX62" fmla="*/ 3459594 w 5774333"/>
                <a:gd name="connsiteY62" fmla="*/ 6314504 h 6315453"/>
                <a:gd name="connsiteX63" fmla="*/ 3416315 w 5774333"/>
                <a:gd name="connsiteY63" fmla="*/ 6315429 h 6315453"/>
                <a:gd name="connsiteX64" fmla="*/ 3373159 w 5774333"/>
                <a:gd name="connsiteY64" fmla="*/ 6315198 h 6315453"/>
                <a:gd name="connsiteX65" fmla="*/ 3330127 w 5774333"/>
                <a:gd name="connsiteY65" fmla="*/ 6314735 h 6315453"/>
                <a:gd name="connsiteX66" fmla="*/ 3288320 w 5774333"/>
                <a:gd name="connsiteY66" fmla="*/ 6313230 h 6315453"/>
                <a:gd name="connsiteX67" fmla="*/ 2954350 w 5774333"/>
                <a:gd name="connsiteY67" fmla="*/ 6288098 h 6315453"/>
                <a:gd name="connsiteX68" fmla="*/ 2622466 w 5774333"/>
                <a:gd name="connsiteY68" fmla="*/ 6232742 h 6315453"/>
                <a:gd name="connsiteX69" fmla="*/ 2296466 w 5774333"/>
                <a:gd name="connsiteY69" fmla="*/ 6146001 h 6315453"/>
                <a:gd name="connsiteX70" fmla="*/ 1672419 w 5774333"/>
                <a:gd name="connsiteY70" fmla="*/ 5885197 h 6315453"/>
                <a:gd name="connsiteX71" fmla="*/ 1146578 w 5774333"/>
                <a:gd name="connsiteY71" fmla="*/ 5479168 h 6315453"/>
                <a:gd name="connsiteX72" fmla="*/ 933372 w 5774333"/>
                <a:gd name="connsiteY72" fmla="*/ 5234810 h 6315453"/>
                <a:gd name="connsiteX73" fmla="*/ 747140 w 5774333"/>
                <a:gd name="connsiteY73" fmla="*/ 4976091 h 6315453"/>
                <a:gd name="connsiteX74" fmla="*/ 703616 w 5774333"/>
                <a:gd name="connsiteY74" fmla="*/ 4910196 h 6315453"/>
                <a:gd name="connsiteX75" fmla="*/ 662053 w 5774333"/>
                <a:gd name="connsiteY75" fmla="*/ 4846269 h 6315453"/>
                <a:gd name="connsiteX76" fmla="*/ 580033 w 5774333"/>
                <a:gd name="connsiteY76" fmla="*/ 4722352 h 6315453"/>
                <a:gd name="connsiteX77" fmla="*/ 410105 w 5774333"/>
                <a:gd name="connsiteY77" fmla="*/ 4469193 h 6315453"/>
                <a:gd name="connsiteX78" fmla="*/ 244224 w 5774333"/>
                <a:gd name="connsiteY78" fmla="*/ 4201556 h 6315453"/>
                <a:gd name="connsiteX79" fmla="*/ 169437 w 5774333"/>
                <a:gd name="connsiteY79" fmla="*/ 4059690 h 6315453"/>
                <a:gd name="connsiteX80" fmla="*/ 105929 w 5774333"/>
                <a:gd name="connsiteY80" fmla="*/ 3911221 h 6315453"/>
                <a:gd name="connsiteX81" fmla="*/ 57256 w 5774333"/>
                <a:gd name="connsiteY81" fmla="*/ 3757195 h 6315453"/>
                <a:gd name="connsiteX82" fmla="*/ 39111 w 5774333"/>
                <a:gd name="connsiteY82" fmla="*/ 3678677 h 6315453"/>
                <a:gd name="connsiteX83" fmla="*/ 31142 w 5774333"/>
                <a:gd name="connsiteY83" fmla="*/ 3639300 h 6315453"/>
                <a:gd name="connsiteX84" fmla="*/ 24521 w 5774333"/>
                <a:gd name="connsiteY84" fmla="*/ 3599809 h 6315453"/>
                <a:gd name="connsiteX85" fmla="*/ 0 w 5774333"/>
                <a:gd name="connsiteY85" fmla="*/ 3283418 h 6315453"/>
                <a:gd name="connsiteX86" fmla="*/ 68045 w 5774333"/>
                <a:gd name="connsiteY86" fmla="*/ 2666963 h 6315453"/>
                <a:gd name="connsiteX87" fmla="*/ 272546 w 5774333"/>
                <a:gd name="connsiteY87" fmla="*/ 2076334 h 6315453"/>
                <a:gd name="connsiteX88" fmla="*/ 1039300 w 5774333"/>
                <a:gd name="connsiteY88" fmla="*/ 1073307 h 6315453"/>
                <a:gd name="connsiteX89" fmla="*/ 1547733 w 5774333"/>
                <a:gd name="connsiteY89" fmla="*/ 680365 h 6315453"/>
                <a:gd name="connsiteX90" fmla="*/ 2115995 w 5774333"/>
                <a:gd name="connsiteY90" fmla="*/ 368373 h 6315453"/>
                <a:gd name="connsiteX91" fmla="*/ 3377451 w 5774333"/>
                <a:gd name="connsiteY91" fmla="*/ 24304 h 6315453"/>
                <a:gd name="connsiteX92" fmla="*/ 3707237 w 5774333"/>
                <a:gd name="connsiteY92" fmla="*/ 1489 h 6315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5774333" h="6315453">
                  <a:moveTo>
                    <a:pt x="3707237" y="1489"/>
                  </a:moveTo>
                  <a:cubicBezTo>
                    <a:pt x="3817502" y="-1522"/>
                    <a:pt x="3927875" y="41"/>
                    <a:pt x="4037665" y="6121"/>
                  </a:cubicBezTo>
                  <a:cubicBezTo>
                    <a:pt x="4257614" y="18745"/>
                    <a:pt x="4477439" y="49665"/>
                    <a:pt x="4692239" y="102128"/>
                  </a:cubicBezTo>
                  <a:cubicBezTo>
                    <a:pt x="4907039" y="154474"/>
                    <a:pt x="5116811" y="228592"/>
                    <a:pt x="5315059" y="324945"/>
                  </a:cubicBezTo>
                  <a:cubicBezTo>
                    <a:pt x="5463562" y="397211"/>
                    <a:pt x="5606133" y="481527"/>
                    <a:pt x="5738325" y="578286"/>
                  </a:cubicBezTo>
                  <a:lnTo>
                    <a:pt x="5774333" y="606551"/>
                  </a:lnTo>
                  <a:lnTo>
                    <a:pt x="5774333" y="975490"/>
                  </a:lnTo>
                  <a:lnTo>
                    <a:pt x="5676001" y="889749"/>
                  </a:lnTo>
                  <a:cubicBezTo>
                    <a:pt x="5522381" y="769886"/>
                    <a:pt x="5355519" y="665657"/>
                    <a:pt x="5177132" y="581926"/>
                  </a:cubicBezTo>
                  <a:cubicBezTo>
                    <a:pt x="4998867" y="497965"/>
                    <a:pt x="4810183" y="433574"/>
                    <a:pt x="4615735" y="388640"/>
                  </a:cubicBezTo>
                  <a:cubicBezTo>
                    <a:pt x="4421289" y="343591"/>
                    <a:pt x="4221446" y="317649"/>
                    <a:pt x="4020010" y="308500"/>
                  </a:cubicBezTo>
                  <a:cubicBezTo>
                    <a:pt x="3818207" y="298887"/>
                    <a:pt x="3616649" y="305257"/>
                    <a:pt x="3416315" y="328882"/>
                  </a:cubicBezTo>
                  <a:cubicBezTo>
                    <a:pt x="3216106" y="352623"/>
                    <a:pt x="3017736" y="392346"/>
                    <a:pt x="2823779" y="446545"/>
                  </a:cubicBezTo>
                  <a:cubicBezTo>
                    <a:pt x="2629699" y="500513"/>
                    <a:pt x="2440401" y="570345"/>
                    <a:pt x="2256987" y="651296"/>
                  </a:cubicBezTo>
                  <a:cubicBezTo>
                    <a:pt x="1889058" y="811461"/>
                    <a:pt x="1545527" y="1023856"/>
                    <a:pt x="1244169" y="1280374"/>
                  </a:cubicBezTo>
                  <a:cubicBezTo>
                    <a:pt x="1093982" y="1409039"/>
                    <a:pt x="954828" y="1549400"/>
                    <a:pt x="830141" y="1700184"/>
                  </a:cubicBezTo>
                  <a:cubicBezTo>
                    <a:pt x="705209" y="1850736"/>
                    <a:pt x="594989" y="2012176"/>
                    <a:pt x="502792" y="2182300"/>
                  </a:cubicBezTo>
                  <a:cubicBezTo>
                    <a:pt x="410595" y="2352308"/>
                    <a:pt x="333847" y="2530307"/>
                    <a:pt x="280637" y="2715256"/>
                  </a:cubicBezTo>
                  <a:cubicBezTo>
                    <a:pt x="227306" y="2899741"/>
                    <a:pt x="199719" y="3091521"/>
                    <a:pt x="199843" y="3283418"/>
                  </a:cubicBezTo>
                  <a:cubicBezTo>
                    <a:pt x="200946" y="3377687"/>
                    <a:pt x="210754" y="3471261"/>
                    <a:pt x="233926" y="3561593"/>
                  </a:cubicBezTo>
                  <a:cubicBezTo>
                    <a:pt x="256730" y="3652040"/>
                    <a:pt x="292162" y="3738550"/>
                    <a:pt x="334582" y="3821816"/>
                  </a:cubicBezTo>
                  <a:cubicBezTo>
                    <a:pt x="356038" y="3863392"/>
                    <a:pt x="379823" y="3904157"/>
                    <a:pt x="404834" y="3944343"/>
                  </a:cubicBezTo>
                  <a:cubicBezTo>
                    <a:pt x="430212" y="3984413"/>
                    <a:pt x="457308" y="4023905"/>
                    <a:pt x="485506" y="4062932"/>
                  </a:cubicBezTo>
                  <a:cubicBezTo>
                    <a:pt x="542639" y="4140757"/>
                    <a:pt x="606146" y="4216265"/>
                    <a:pt x="671861" y="4292120"/>
                  </a:cubicBezTo>
                  <a:cubicBezTo>
                    <a:pt x="737576" y="4368091"/>
                    <a:pt x="806234" y="4444062"/>
                    <a:pt x="873542" y="4523044"/>
                  </a:cubicBezTo>
                  <a:cubicBezTo>
                    <a:pt x="907258" y="4562419"/>
                    <a:pt x="940606" y="4602721"/>
                    <a:pt x="973831" y="4643601"/>
                  </a:cubicBezTo>
                  <a:lnTo>
                    <a:pt x="1022014" y="4702780"/>
                  </a:lnTo>
                  <a:cubicBezTo>
                    <a:pt x="1037829" y="4721658"/>
                    <a:pt x="1052910" y="4740998"/>
                    <a:pt x="1069215" y="4759411"/>
                  </a:cubicBezTo>
                  <a:cubicBezTo>
                    <a:pt x="1196477" y="4909269"/>
                    <a:pt x="1334527" y="5047199"/>
                    <a:pt x="1474784" y="5177948"/>
                  </a:cubicBezTo>
                  <a:cubicBezTo>
                    <a:pt x="1545281" y="5243033"/>
                    <a:pt x="1617003" y="5305917"/>
                    <a:pt x="1690442" y="5366255"/>
                  </a:cubicBezTo>
                  <a:cubicBezTo>
                    <a:pt x="1763881" y="5426591"/>
                    <a:pt x="1838668" y="5484959"/>
                    <a:pt x="1916276" y="5539852"/>
                  </a:cubicBezTo>
                  <a:cubicBezTo>
                    <a:pt x="2070877" y="5649872"/>
                    <a:pt x="2237617" y="5748194"/>
                    <a:pt x="2420784" y="5814437"/>
                  </a:cubicBezTo>
                  <a:cubicBezTo>
                    <a:pt x="2512124" y="5847559"/>
                    <a:pt x="2606773" y="5872921"/>
                    <a:pt x="2703015" y="5892029"/>
                  </a:cubicBezTo>
                  <a:cubicBezTo>
                    <a:pt x="2727168" y="5896546"/>
                    <a:pt x="2751075" y="5901758"/>
                    <a:pt x="2775350" y="5905695"/>
                  </a:cubicBezTo>
                  <a:lnTo>
                    <a:pt x="2848299" y="5917161"/>
                  </a:lnTo>
                  <a:cubicBezTo>
                    <a:pt x="2897218" y="5923298"/>
                    <a:pt x="2946136" y="5929784"/>
                    <a:pt x="2995544" y="5933605"/>
                  </a:cubicBezTo>
                  <a:cubicBezTo>
                    <a:pt x="3020188" y="5935806"/>
                    <a:pt x="3044831" y="5937891"/>
                    <a:pt x="3069596" y="5938933"/>
                  </a:cubicBezTo>
                  <a:cubicBezTo>
                    <a:pt x="3094362" y="5940090"/>
                    <a:pt x="3119005" y="5941943"/>
                    <a:pt x="3143894" y="5942639"/>
                  </a:cubicBezTo>
                  <a:lnTo>
                    <a:pt x="3218436" y="5944260"/>
                  </a:lnTo>
                  <a:cubicBezTo>
                    <a:pt x="3243201" y="5944838"/>
                    <a:pt x="3268212" y="5944029"/>
                    <a:pt x="3293101" y="5943913"/>
                  </a:cubicBezTo>
                  <a:lnTo>
                    <a:pt x="3330494" y="5943565"/>
                  </a:lnTo>
                  <a:cubicBezTo>
                    <a:pt x="3342632" y="5943218"/>
                    <a:pt x="3354524" y="5942523"/>
                    <a:pt x="3366540" y="5942059"/>
                  </a:cubicBezTo>
                  <a:cubicBezTo>
                    <a:pt x="3378554" y="5941480"/>
                    <a:pt x="3390570" y="5941134"/>
                    <a:pt x="3402462" y="5940323"/>
                  </a:cubicBezTo>
                  <a:lnTo>
                    <a:pt x="3438262" y="5937543"/>
                  </a:lnTo>
                  <a:cubicBezTo>
                    <a:pt x="3485954" y="5933953"/>
                    <a:pt x="3533279" y="5927931"/>
                    <a:pt x="3580236" y="5920982"/>
                  </a:cubicBezTo>
                  <a:cubicBezTo>
                    <a:pt x="3768185" y="5891567"/>
                    <a:pt x="3948901" y="5834010"/>
                    <a:pt x="4121034" y="5753290"/>
                  </a:cubicBezTo>
                  <a:cubicBezTo>
                    <a:pt x="4293782" y="5673497"/>
                    <a:pt x="4458191" y="5571353"/>
                    <a:pt x="4620639" y="5459364"/>
                  </a:cubicBezTo>
                  <a:cubicBezTo>
                    <a:pt x="4661221" y="5431455"/>
                    <a:pt x="4701557" y="5402271"/>
                    <a:pt x="4741771" y="5372971"/>
                  </a:cubicBezTo>
                  <a:cubicBezTo>
                    <a:pt x="4782230" y="5343672"/>
                    <a:pt x="4822566" y="5313908"/>
                    <a:pt x="4862901" y="5283682"/>
                  </a:cubicBezTo>
                  <a:lnTo>
                    <a:pt x="5108229" y="5098386"/>
                  </a:lnTo>
                  <a:cubicBezTo>
                    <a:pt x="5276563" y="4972270"/>
                    <a:pt x="5446489" y="4854838"/>
                    <a:pt x="5612493" y="4739724"/>
                  </a:cubicBezTo>
                  <a:lnTo>
                    <a:pt x="5774333" y="4623488"/>
                  </a:lnTo>
                  <a:lnTo>
                    <a:pt x="5774333" y="5232926"/>
                  </a:lnTo>
                  <a:lnTo>
                    <a:pt x="5676492" y="5306859"/>
                  </a:lnTo>
                  <a:cubicBezTo>
                    <a:pt x="5592693" y="5367905"/>
                    <a:pt x="5508955" y="5427286"/>
                    <a:pt x="5426260" y="5486233"/>
                  </a:cubicBezTo>
                  <a:lnTo>
                    <a:pt x="5300225" y="5576217"/>
                  </a:lnTo>
                  <a:cubicBezTo>
                    <a:pt x="5257559" y="5606443"/>
                    <a:pt x="5214525" y="5636901"/>
                    <a:pt x="5170757" y="5666780"/>
                  </a:cubicBezTo>
                  <a:cubicBezTo>
                    <a:pt x="5127110" y="5696775"/>
                    <a:pt x="5082973" y="5726654"/>
                    <a:pt x="5038100" y="5756185"/>
                  </a:cubicBezTo>
                  <a:cubicBezTo>
                    <a:pt x="4993106" y="5785486"/>
                    <a:pt x="4947743" y="5814553"/>
                    <a:pt x="4901276" y="5843043"/>
                  </a:cubicBezTo>
                  <a:cubicBezTo>
                    <a:pt x="4808835" y="5900136"/>
                    <a:pt x="4713449" y="5955494"/>
                    <a:pt x="4614019" y="6006103"/>
                  </a:cubicBezTo>
                  <a:cubicBezTo>
                    <a:pt x="4514711" y="6056943"/>
                    <a:pt x="4411971" y="6104192"/>
                    <a:pt x="4305061" y="6144726"/>
                  </a:cubicBezTo>
                  <a:cubicBezTo>
                    <a:pt x="4092223" y="6226952"/>
                    <a:pt x="3863569" y="6282424"/>
                    <a:pt x="3632710" y="6304196"/>
                  </a:cubicBezTo>
                  <a:cubicBezTo>
                    <a:pt x="3574964" y="6309408"/>
                    <a:pt x="3517218" y="6313345"/>
                    <a:pt x="3459594" y="6314504"/>
                  </a:cubicBezTo>
                  <a:lnTo>
                    <a:pt x="3416315" y="6315429"/>
                  </a:lnTo>
                  <a:cubicBezTo>
                    <a:pt x="3401971" y="6315546"/>
                    <a:pt x="3387505" y="6315198"/>
                    <a:pt x="3373159" y="6315198"/>
                  </a:cubicBezTo>
                  <a:lnTo>
                    <a:pt x="3330127" y="6314735"/>
                  </a:lnTo>
                  <a:lnTo>
                    <a:pt x="3288320" y="6313230"/>
                  </a:lnTo>
                  <a:cubicBezTo>
                    <a:pt x="3176996" y="6309870"/>
                    <a:pt x="3065428" y="6301533"/>
                    <a:pt x="2954350" y="6288098"/>
                  </a:cubicBezTo>
                  <a:cubicBezTo>
                    <a:pt x="2843150" y="6275360"/>
                    <a:pt x="2732194" y="6257061"/>
                    <a:pt x="2622466" y="6232742"/>
                  </a:cubicBezTo>
                  <a:cubicBezTo>
                    <a:pt x="2512859" y="6208190"/>
                    <a:pt x="2404110" y="6179122"/>
                    <a:pt x="2296466" y="6146001"/>
                  </a:cubicBezTo>
                  <a:cubicBezTo>
                    <a:pt x="2081544" y="6079179"/>
                    <a:pt x="1869073" y="5996027"/>
                    <a:pt x="1672419" y="5885197"/>
                  </a:cubicBezTo>
                  <a:cubicBezTo>
                    <a:pt x="1475643" y="5774599"/>
                    <a:pt x="1299954" y="5634353"/>
                    <a:pt x="1146578" y="5479168"/>
                  </a:cubicBezTo>
                  <a:cubicBezTo>
                    <a:pt x="1069461" y="5401692"/>
                    <a:pt x="999333" y="5319235"/>
                    <a:pt x="933372" y="5234810"/>
                  </a:cubicBezTo>
                  <a:cubicBezTo>
                    <a:pt x="867781" y="5150038"/>
                    <a:pt x="805375" y="5063991"/>
                    <a:pt x="747140" y="4976091"/>
                  </a:cubicBezTo>
                  <a:cubicBezTo>
                    <a:pt x="732182" y="4954319"/>
                    <a:pt x="718082" y="4932199"/>
                    <a:pt x="703616" y="4910196"/>
                  </a:cubicBezTo>
                  <a:lnTo>
                    <a:pt x="662053" y="4846269"/>
                  </a:lnTo>
                  <a:cubicBezTo>
                    <a:pt x="635449" y="4804925"/>
                    <a:pt x="607864" y="4763928"/>
                    <a:pt x="580033" y="4722352"/>
                  </a:cubicBezTo>
                  <a:lnTo>
                    <a:pt x="410105" y="4469193"/>
                  </a:lnTo>
                  <a:cubicBezTo>
                    <a:pt x="353095" y="4382915"/>
                    <a:pt x="296820" y="4294089"/>
                    <a:pt x="244224" y="4201556"/>
                  </a:cubicBezTo>
                  <a:cubicBezTo>
                    <a:pt x="217987" y="4155232"/>
                    <a:pt x="192609" y="4108098"/>
                    <a:pt x="169437" y="4059690"/>
                  </a:cubicBezTo>
                  <a:cubicBezTo>
                    <a:pt x="146388" y="4011165"/>
                    <a:pt x="124932" y="3961715"/>
                    <a:pt x="105929" y="3911221"/>
                  </a:cubicBezTo>
                  <a:cubicBezTo>
                    <a:pt x="87293" y="3860613"/>
                    <a:pt x="70742" y="3809309"/>
                    <a:pt x="57256" y="3757195"/>
                  </a:cubicBezTo>
                  <a:cubicBezTo>
                    <a:pt x="50881" y="3731138"/>
                    <a:pt x="44383" y="3704965"/>
                    <a:pt x="39111" y="3678677"/>
                  </a:cubicBezTo>
                  <a:lnTo>
                    <a:pt x="31142" y="3639300"/>
                  </a:lnTo>
                  <a:lnTo>
                    <a:pt x="24521" y="3599809"/>
                  </a:lnTo>
                  <a:cubicBezTo>
                    <a:pt x="7234" y="3494423"/>
                    <a:pt x="0" y="3388457"/>
                    <a:pt x="0" y="3283418"/>
                  </a:cubicBezTo>
                  <a:cubicBezTo>
                    <a:pt x="491" y="3076698"/>
                    <a:pt x="23418" y="2869978"/>
                    <a:pt x="68045" y="2666963"/>
                  </a:cubicBezTo>
                  <a:cubicBezTo>
                    <a:pt x="112550" y="2464064"/>
                    <a:pt x="180717" y="2265104"/>
                    <a:pt x="272546" y="2076334"/>
                  </a:cubicBezTo>
                  <a:cubicBezTo>
                    <a:pt x="457062" y="1698794"/>
                    <a:pt x="724457" y="1360978"/>
                    <a:pt x="1039300" y="1073307"/>
                  </a:cubicBezTo>
                  <a:cubicBezTo>
                    <a:pt x="1197090" y="929472"/>
                    <a:pt x="1367630" y="798259"/>
                    <a:pt x="1547733" y="680365"/>
                  </a:cubicBezTo>
                  <a:cubicBezTo>
                    <a:pt x="1728081" y="562587"/>
                    <a:pt x="1917870" y="457663"/>
                    <a:pt x="2115995" y="368373"/>
                  </a:cubicBezTo>
                  <a:cubicBezTo>
                    <a:pt x="2512737" y="191070"/>
                    <a:pt x="2939883" y="73870"/>
                    <a:pt x="3377451" y="24304"/>
                  </a:cubicBezTo>
                  <a:cubicBezTo>
                    <a:pt x="3486812" y="12086"/>
                    <a:pt x="3596971" y="4500"/>
                    <a:pt x="3707237" y="148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C18CE1F-9DF1-47AF-9E66-6CE348AC23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10220" y="131729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464911 h 6229400"/>
                <a:gd name="connsiteX4" fmla="*/ 5660063 w 5769111"/>
                <a:gd name="connsiteY4" fmla="*/ 1328105 h 6229400"/>
                <a:gd name="connsiteX5" fmla="*/ 4910471 w 5769111"/>
                <a:gd name="connsiteY5" fmla="*/ 781599 h 6229400"/>
                <a:gd name="connsiteX6" fmla="*/ 3882695 w 5769111"/>
                <a:gd name="connsiteY6" fmla="*/ 579048 h 6229400"/>
                <a:gd name="connsiteX7" fmla="*/ 2683153 w 5769111"/>
                <a:gd name="connsiteY7" fmla="*/ 797003 h 6229400"/>
                <a:gd name="connsiteX8" fmla="*/ 1617493 w 5769111"/>
                <a:gd name="connsiteY8" fmla="*/ 1395738 h 6229400"/>
                <a:gd name="connsiteX9" fmla="*/ 880408 w 5769111"/>
                <a:gd name="connsiteY9" fmla="*/ 2259099 h 6229400"/>
                <a:gd name="connsiteX10" fmla="*/ 613135 w 5769111"/>
                <a:gd name="connsiteY10" fmla="*/ 3263863 h 6229400"/>
                <a:gd name="connsiteX11" fmla="*/ 1055484 w 5769111"/>
                <a:gd name="connsiteY11" fmla="*/ 4196825 h 6229400"/>
                <a:gd name="connsiteX12" fmla="*/ 1278376 w 5769111"/>
                <a:gd name="connsiteY12" fmla="*/ 4492950 h 6229400"/>
                <a:gd name="connsiteX13" fmla="*/ 3369851 w 5769111"/>
                <a:gd name="connsiteY13" fmla="*/ 5650468 h 6229400"/>
                <a:gd name="connsiteX14" fmla="*/ 4957551 w 5769111"/>
                <a:gd name="connsiteY14" fmla="*/ 4938355 h 6229400"/>
                <a:gd name="connsiteX15" fmla="*/ 5150773 w 5769111"/>
                <a:gd name="connsiteY15" fmla="*/ 4796950 h 6229400"/>
                <a:gd name="connsiteX16" fmla="*/ 5747247 w 5769111"/>
                <a:gd name="connsiteY16" fmla="*/ 4338176 h 6229400"/>
                <a:gd name="connsiteX17" fmla="*/ 5769111 w 5769111"/>
                <a:gd name="connsiteY17" fmla="*/ 4318497 h 6229400"/>
                <a:gd name="connsiteX18" fmla="*/ 5769111 w 5769111"/>
                <a:gd name="connsiteY18" fmla="*/ 5074612 h 6229400"/>
                <a:gd name="connsiteX19" fmla="*/ 5636252 w 5769111"/>
                <a:gd name="connsiteY19" fmla="*/ 5174208 h 6229400"/>
                <a:gd name="connsiteX20" fmla="*/ 5334922 w 5769111"/>
                <a:gd name="connsiteY20" fmla="*/ 5394528 h 6229400"/>
                <a:gd name="connsiteX21" fmla="*/ 3369727 w 5769111"/>
                <a:gd name="connsiteY21" fmla="*/ 6229400 h 6229400"/>
                <a:gd name="connsiteX22" fmla="*/ 771046 w 5769111"/>
                <a:gd name="connsiteY22" fmla="*/ 4817913 h 6229400"/>
                <a:gd name="connsiteX23" fmla="*/ 0 w 5769111"/>
                <a:gd name="connsiteY23" fmla="*/ 3263748 h 6229400"/>
                <a:gd name="connsiteX24" fmla="*/ 3882695 w 5769111"/>
                <a:gd name="connsiteY24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464911"/>
                  </a:lnTo>
                  <a:lnTo>
                    <a:pt x="5660063" y="1328105"/>
                  </a:lnTo>
                  <a:cubicBezTo>
                    <a:pt x="5449800" y="1091506"/>
                    <a:pt x="5197607" y="907600"/>
                    <a:pt x="4910471" y="781599"/>
                  </a:cubicBezTo>
                  <a:cubicBezTo>
                    <a:pt x="4604088" y="647260"/>
                    <a:pt x="4258349" y="579048"/>
                    <a:pt x="3882695" y="579048"/>
                  </a:cubicBezTo>
                  <a:cubicBezTo>
                    <a:pt x="3484238" y="579048"/>
                    <a:pt x="3080631" y="652240"/>
                    <a:pt x="2683153" y="797003"/>
                  </a:cubicBezTo>
                  <a:cubicBezTo>
                    <a:pt x="2296098" y="937595"/>
                    <a:pt x="1927678" y="1144662"/>
                    <a:pt x="1617493" y="1395738"/>
                  </a:cubicBezTo>
                  <a:cubicBezTo>
                    <a:pt x="1301915" y="1651098"/>
                    <a:pt x="1053890" y="1941665"/>
                    <a:pt x="880408" y="2259099"/>
                  </a:cubicBezTo>
                  <a:cubicBezTo>
                    <a:pt x="703125" y="2583597"/>
                    <a:pt x="613135" y="2921645"/>
                    <a:pt x="613135" y="3263863"/>
                  </a:cubicBezTo>
                  <a:cubicBezTo>
                    <a:pt x="613135" y="3608512"/>
                    <a:pt x="756702" y="3809789"/>
                    <a:pt x="1055484" y="4196825"/>
                  </a:cubicBezTo>
                  <a:cubicBezTo>
                    <a:pt x="1127574" y="4290167"/>
                    <a:pt x="1202116" y="4386753"/>
                    <a:pt x="1278376" y="4492950"/>
                  </a:cubicBezTo>
                  <a:cubicBezTo>
                    <a:pt x="1861105" y="5304313"/>
                    <a:pt x="2486623" y="5650468"/>
                    <a:pt x="3369851" y="5650468"/>
                  </a:cubicBezTo>
                  <a:cubicBezTo>
                    <a:pt x="3949515" y="5650468"/>
                    <a:pt x="4374822" y="5368471"/>
                    <a:pt x="4957551" y="4938355"/>
                  </a:cubicBezTo>
                  <a:cubicBezTo>
                    <a:pt x="5022653" y="4890293"/>
                    <a:pt x="5087755" y="4842811"/>
                    <a:pt x="5150773" y="4796950"/>
                  </a:cubicBezTo>
                  <a:cubicBezTo>
                    <a:pt x="5364254" y="4641404"/>
                    <a:pt x="5570313" y="4491241"/>
                    <a:pt x="5747247" y="4338176"/>
                  </a:cubicBezTo>
                  <a:lnTo>
                    <a:pt x="5769111" y="4318497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BD26A8C-8D1D-41E6-A71E-FE9AC75F3F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10220" y="131729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675390 h 6229400"/>
                <a:gd name="connsiteX4" fmla="*/ 5711488 w 5769111"/>
                <a:gd name="connsiteY4" fmla="*/ 1585205 h 6229400"/>
                <a:gd name="connsiteX5" fmla="*/ 5566027 w 5769111"/>
                <a:gd name="connsiteY5" fmla="*/ 1402571 h 6229400"/>
                <a:gd name="connsiteX6" fmla="*/ 4858734 w 5769111"/>
                <a:gd name="connsiteY6" fmla="*/ 886639 h 6229400"/>
                <a:gd name="connsiteX7" fmla="*/ 3882695 w 5769111"/>
                <a:gd name="connsiteY7" fmla="*/ 694858 h 6229400"/>
                <a:gd name="connsiteX8" fmla="*/ 2727046 w 5769111"/>
                <a:gd name="connsiteY8" fmla="*/ 905053 h 6229400"/>
                <a:gd name="connsiteX9" fmla="*/ 1697186 w 5769111"/>
                <a:gd name="connsiteY9" fmla="*/ 1483638 h 6229400"/>
                <a:gd name="connsiteX10" fmla="*/ 989279 w 5769111"/>
                <a:gd name="connsiteY10" fmla="*/ 2312139 h 6229400"/>
                <a:gd name="connsiteX11" fmla="*/ 735615 w 5769111"/>
                <a:gd name="connsiteY11" fmla="*/ 3263863 h 6229400"/>
                <a:gd name="connsiteX12" fmla="*/ 1154424 w 5769111"/>
                <a:gd name="connsiteY12" fmla="*/ 4128614 h 6229400"/>
                <a:gd name="connsiteX13" fmla="*/ 1379768 w 5769111"/>
                <a:gd name="connsiteY13" fmla="*/ 4427981 h 6229400"/>
                <a:gd name="connsiteX14" fmla="*/ 2239456 w 5769111"/>
                <a:gd name="connsiteY14" fmla="*/ 5256947 h 6229400"/>
                <a:gd name="connsiteX15" fmla="*/ 3369727 w 5769111"/>
                <a:gd name="connsiteY15" fmla="*/ 5534658 h 6229400"/>
                <a:gd name="connsiteX16" fmla="*/ 4096760 w 5769111"/>
                <a:gd name="connsiteY16" fmla="*/ 5357817 h 6229400"/>
                <a:gd name="connsiteX17" fmla="*/ 4881905 w 5769111"/>
                <a:gd name="connsiteY17" fmla="*/ 4847212 h 6229400"/>
                <a:gd name="connsiteX18" fmla="*/ 5075739 w 5769111"/>
                <a:gd name="connsiteY18" fmla="*/ 4705346 h 6229400"/>
                <a:gd name="connsiteX19" fmla="*/ 5759930 w 5769111"/>
                <a:gd name="connsiteY19" fmla="*/ 4166809 h 6229400"/>
                <a:gd name="connsiteX20" fmla="*/ 5769111 w 5769111"/>
                <a:gd name="connsiteY20" fmla="*/ 4157764 h 6229400"/>
                <a:gd name="connsiteX21" fmla="*/ 5769111 w 5769111"/>
                <a:gd name="connsiteY21" fmla="*/ 5074612 h 6229400"/>
                <a:gd name="connsiteX22" fmla="*/ 5636252 w 5769111"/>
                <a:gd name="connsiteY22" fmla="*/ 5174208 h 6229400"/>
                <a:gd name="connsiteX23" fmla="*/ 5334922 w 5769111"/>
                <a:gd name="connsiteY23" fmla="*/ 5394528 h 6229400"/>
                <a:gd name="connsiteX24" fmla="*/ 3369727 w 5769111"/>
                <a:gd name="connsiteY24" fmla="*/ 6229400 h 6229400"/>
                <a:gd name="connsiteX25" fmla="*/ 771046 w 5769111"/>
                <a:gd name="connsiteY25" fmla="*/ 4817913 h 6229400"/>
                <a:gd name="connsiteX26" fmla="*/ 0 w 5769111"/>
                <a:gd name="connsiteY26" fmla="*/ 3263748 h 6229400"/>
                <a:gd name="connsiteX27" fmla="*/ 3882695 w 5769111"/>
                <a:gd name="connsiteY27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675390"/>
                  </a:lnTo>
                  <a:lnTo>
                    <a:pt x="5711488" y="1585205"/>
                  </a:lnTo>
                  <a:cubicBezTo>
                    <a:pt x="5665942" y="1521390"/>
                    <a:pt x="5617428" y="1460432"/>
                    <a:pt x="5566027" y="1402571"/>
                  </a:cubicBezTo>
                  <a:cubicBezTo>
                    <a:pt x="5367411" y="1179058"/>
                    <a:pt x="5129563" y="1005460"/>
                    <a:pt x="4858734" y="886639"/>
                  </a:cubicBezTo>
                  <a:cubicBezTo>
                    <a:pt x="4568779" y="759363"/>
                    <a:pt x="4240327" y="694858"/>
                    <a:pt x="3882695" y="694858"/>
                  </a:cubicBezTo>
                  <a:cubicBezTo>
                    <a:pt x="3504835" y="694858"/>
                    <a:pt x="3105151" y="767471"/>
                    <a:pt x="2727046" y="905053"/>
                  </a:cubicBezTo>
                  <a:cubicBezTo>
                    <a:pt x="2352985" y="1041013"/>
                    <a:pt x="1996826" y="1241132"/>
                    <a:pt x="1697186" y="1483638"/>
                  </a:cubicBezTo>
                  <a:cubicBezTo>
                    <a:pt x="1397913" y="1725796"/>
                    <a:pt x="1153199" y="2012308"/>
                    <a:pt x="989279" y="2312139"/>
                  </a:cubicBezTo>
                  <a:cubicBezTo>
                    <a:pt x="820946" y="2620077"/>
                    <a:pt x="735615" y="2940290"/>
                    <a:pt x="735615" y="3263863"/>
                  </a:cubicBezTo>
                  <a:cubicBezTo>
                    <a:pt x="735615" y="3573074"/>
                    <a:pt x="863980" y="3752464"/>
                    <a:pt x="1154424" y="4128614"/>
                  </a:cubicBezTo>
                  <a:cubicBezTo>
                    <a:pt x="1227127" y="4222767"/>
                    <a:pt x="1302282" y="4320162"/>
                    <a:pt x="1379768" y="4427981"/>
                  </a:cubicBezTo>
                  <a:cubicBezTo>
                    <a:pt x="1653784" y="4809458"/>
                    <a:pt x="1934912" y="5080685"/>
                    <a:pt x="2239456" y="5256947"/>
                  </a:cubicBezTo>
                  <a:cubicBezTo>
                    <a:pt x="2562268" y="5443863"/>
                    <a:pt x="2932037" y="5534658"/>
                    <a:pt x="3369727" y="5534658"/>
                  </a:cubicBezTo>
                  <a:cubicBezTo>
                    <a:pt x="3618120" y="5534658"/>
                    <a:pt x="3849103" y="5478491"/>
                    <a:pt x="4096760" y="5357817"/>
                  </a:cubicBezTo>
                  <a:cubicBezTo>
                    <a:pt x="4351037" y="5233901"/>
                    <a:pt x="4602740" y="5053238"/>
                    <a:pt x="4881905" y="4847212"/>
                  </a:cubicBezTo>
                  <a:cubicBezTo>
                    <a:pt x="4947375" y="4798920"/>
                    <a:pt x="5012599" y="4751322"/>
                    <a:pt x="5075739" y="4705346"/>
                  </a:cubicBezTo>
                  <a:cubicBezTo>
                    <a:pt x="5327320" y="4521990"/>
                    <a:pt x="5568418" y="4346256"/>
                    <a:pt x="5759930" y="4166809"/>
                  </a:cubicBezTo>
                  <a:lnTo>
                    <a:pt x="5769111" y="4157764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Graphic 6" descr="Question mark">
            <a:extLst>
              <a:ext uri="{FF2B5EF4-FFF2-40B4-BE49-F238E27FC236}">
                <a16:creationId xmlns:a16="http://schemas.microsoft.com/office/drawing/2014/main" id="{6B874FC2-7C6A-51AF-DF95-047C5E8103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21726" y="1629089"/>
            <a:ext cx="3620021" cy="362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9358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>
            <a:extLst>
              <a:ext uri="{FF2B5EF4-FFF2-40B4-BE49-F238E27FC236}">
                <a16:creationId xmlns:a16="http://schemas.microsoft.com/office/drawing/2014/main" id="{D1520B01-A2E4-41C2-8A8F-7683F2508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1AACE57-7400-2843-944D-B18BA1ACD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513" y="841375"/>
            <a:ext cx="3505200" cy="311469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9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Det </a:t>
            </a:r>
            <a:r>
              <a:rPr lang="en-US" sz="39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klassiske</a:t>
            </a:r>
            <a:r>
              <a:rPr lang="en-US" sz="39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9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skønhedsbegreb</a:t>
            </a:r>
            <a:endParaRPr lang="en-US" sz="39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84334BC5-3AA7-4353-F005-12C4133A8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513" y="4337072"/>
            <a:ext cx="3506264" cy="167161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…hvad er det egentlig helt præcis?</a:t>
            </a:r>
          </a:p>
        </p:txBody>
      </p:sp>
      <p:grpSp>
        <p:nvGrpSpPr>
          <p:cNvPr id="1035" name="Group 1034">
            <a:extLst>
              <a:ext uri="{FF2B5EF4-FFF2-40B4-BE49-F238E27FC236}">
                <a16:creationId xmlns:a16="http://schemas.microsoft.com/office/drawing/2014/main" id="{1F634C0A-A487-42AF-8DFD-4DAD62FE92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1036" name="Freeform: Shape 1035">
              <a:extLst>
                <a:ext uri="{FF2B5EF4-FFF2-40B4-BE49-F238E27FC236}">
                  <a16:creationId xmlns:a16="http://schemas.microsoft.com/office/drawing/2014/main" id="{7412B137-E115-42F2-8CF9-67E40B5D2C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3986041" cy="6858000"/>
            </a:xfrm>
            <a:custGeom>
              <a:avLst/>
              <a:gdLst>
                <a:gd name="connsiteX0" fmla="*/ 0 w 3986041"/>
                <a:gd name="connsiteY0" fmla="*/ 0 h 6858000"/>
                <a:gd name="connsiteX1" fmla="*/ 3066495 w 3986041"/>
                <a:gd name="connsiteY1" fmla="*/ 0 h 6858000"/>
                <a:gd name="connsiteX2" fmla="*/ 3427241 w 3986041"/>
                <a:gd name="connsiteY2" fmla="*/ 1211943 h 6858000"/>
                <a:gd name="connsiteX3" fmla="*/ 3986041 w 3986041"/>
                <a:gd name="connsiteY3" fmla="*/ 4122057 h 6858000"/>
                <a:gd name="connsiteX4" fmla="*/ 3751724 w 3986041"/>
                <a:gd name="connsiteY4" fmla="*/ 6858000 h 6858000"/>
                <a:gd name="connsiteX5" fmla="*/ 0 w 3986041"/>
                <a:gd name="connsiteY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86041" h="6858000">
                  <a:moveTo>
                    <a:pt x="0" y="0"/>
                  </a:moveTo>
                  <a:lnTo>
                    <a:pt x="3066495" y="0"/>
                  </a:lnTo>
                  <a:lnTo>
                    <a:pt x="3427241" y="1211943"/>
                  </a:lnTo>
                  <a:lnTo>
                    <a:pt x="3986041" y="4122057"/>
                  </a:lnTo>
                  <a:lnTo>
                    <a:pt x="3751724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7" name="Freeform: Shape 1036">
              <a:extLst>
                <a:ext uri="{FF2B5EF4-FFF2-40B4-BE49-F238E27FC236}">
                  <a16:creationId xmlns:a16="http://schemas.microsoft.com/office/drawing/2014/main" id="{0779E94B-3A8C-4695-9DA1-2EDEFB170B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70CCF3B1-B429-984C-B590-7E00064225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0" b="4648"/>
          <a:stretch/>
        </p:blipFill>
        <p:spPr bwMode="auto">
          <a:xfrm>
            <a:off x="20" y="10"/>
            <a:ext cx="3910064" cy="6857990"/>
          </a:xfrm>
          <a:custGeom>
            <a:avLst/>
            <a:gdLst/>
            <a:ahLst/>
            <a:cxnLst/>
            <a:rect l="l" t="t" r="r" b="b"/>
            <a:pathLst>
              <a:path w="3910084" h="6858000">
                <a:moveTo>
                  <a:pt x="0" y="0"/>
                </a:moveTo>
                <a:lnTo>
                  <a:pt x="2996382" y="0"/>
                </a:lnTo>
                <a:lnTo>
                  <a:pt x="3563333" y="1750276"/>
                </a:lnTo>
                <a:lnTo>
                  <a:pt x="3910084" y="6054385"/>
                </a:lnTo>
                <a:lnTo>
                  <a:pt x="3791309" y="6858000"/>
                </a:lnTo>
                <a:lnTo>
                  <a:pt x="0" y="6858000"/>
                </a:ln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9" name="Group 1038">
            <a:extLst>
              <a:ext uri="{FF2B5EF4-FFF2-40B4-BE49-F238E27FC236}">
                <a16:creationId xmlns:a16="http://schemas.microsoft.com/office/drawing/2014/main" id="{066EE5A2-0D35-4D6A-A5C7-1CA91F740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8589" y="0"/>
            <a:ext cx="1339053" cy="6858000"/>
            <a:chOff x="2661507" y="0"/>
            <a:chExt cx="1339053" cy="6858000"/>
          </a:xfrm>
        </p:grpSpPr>
        <p:sp>
          <p:nvSpPr>
            <p:cNvPr id="1040" name="Freeform: Shape 1039">
              <a:extLst>
                <a:ext uri="{FF2B5EF4-FFF2-40B4-BE49-F238E27FC236}">
                  <a16:creationId xmlns:a16="http://schemas.microsoft.com/office/drawing/2014/main" id="{4DFBB771-C61C-4F38-ABBB-98A2D8476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41" name="Freeform: Shape 1040">
              <a:extLst>
                <a:ext uri="{FF2B5EF4-FFF2-40B4-BE49-F238E27FC236}">
                  <a16:creationId xmlns:a16="http://schemas.microsoft.com/office/drawing/2014/main" id="{A2432BD6-3DCC-4397-BD7F-3FE84F3210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043" name="Group 1042">
            <a:extLst>
              <a:ext uri="{FF2B5EF4-FFF2-40B4-BE49-F238E27FC236}">
                <a16:creationId xmlns:a16="http://schemas.microsoft.com/office/drawing/2014/main" id="{56AA1647-0DA6-4A17-B3E1-95D61BD54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1044" name="Freeform: Shape 1043">
              <a:extLst>
                <a:ext uri="{FF2B5EF4-FFF2-40B4-BE49-F238E27FC236}">
                  <a16:creationId xmlns:a16="http://schemas.microsoft.com/office/drawing/2014/main" id="{1F1D8352-2F00-4057-8781-E455C455B9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3986041" cy="6858000"/>
            </a:xfrm>
            <a:custGeom>
              <a:avLst/>
              <a:gdLst>
                <a:gd name="connsiteX0" fmla="*/ 0 w 3986041"/>
                <a:gd name="connsiteY0" fmla="*/ 0 h 6858000"/>
                <a:gd name="connsiteX1" fmla="*/ 3066495 w 3986041"/>
                <a:gd name="connsiteY1" fmla="*/ 0 h 6858000"/>
                <a:gd name="connsiteX2" fmla="*/ 3427241 w 3986041"/>
                <a:gd name="connsiteY2" fmla="*/ 1211943 h 6858000"/>
                <a:gd name="connsiteX3" fmla="*/ 3986041 w 3986041"/>
                <a:gd name="connsiteY3" fmla="*/ 4122057 h 6858000"/>
                <a:gd name="connsiteX4" fmla="*/ 3751724 w 3986041"/>
                <a:gd name="connsiteY4" fmla="*/ 6858000 h 6858000"/>
                <a:gd name="connsiteX5" fmla="*/ 0 w 3986041"/>
                <a:gd name="connsiteY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86041" h="6858000">
                  <a:moveTo>
                    <a:pt x="0" y="0"/>
                  </a:moveTo>
                  <a:lnTo>
                    <a:pt x="3066495" y="0"/>
                  </a:lnTo>
                  <a:lnTo>
                    <a:pt x="3427241" y="1211943"/>
                  </a:lnTo>
                  <a:lnTo>
                    <a:pt x="3986041" y="4122057"/>
                  </a:lnTo>
                  <a:lnTo>
                    <a:pt x="3751724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5" name="Freeform: Shape 1044">
              <a:extLst>
                <a:ext uri="{FF2B5EF4-FFF2-40B4-BE49-F238E27FC236}">
                  <a16:creationId xmlns:a16="http://schemas.microsoft.com/office/drawing/2014/main" id="{3BE70D92-7E07-4A6F-BD82-729F71C268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47E95790-DB7D-0549-A0D9-FBBCB133CA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6" r="17343"/>
          <a:stretch/>
        </p:blipFill>
        <p:spPr bwMode="auto">
          <a:xfrm>
            <a:off x="8281916" y="1"/>
            <a:ext cx="3910084" cy="6858000"/>
          </a:xfrm>
          <a:custGeom>
            <a:avLst/>
            <a:gdLst/>
            <a:ahLst/>
            <a:cxnLst/>
            <a:rect l="l" t="t" r="r" b="b"/>
            <a:pathLst>
              <a:path w="3910084" h="6858000">
                <a:moveTo>
                  <a:pt x="118775" y="0"/>
                </a:moveTo>
                <a:lnTo>
                  <a:pt x="3910084" y="0"/>
                </a:lnTo>
                <a:lnTo>
                  <a:pt x="3910084" y="6858000"/>
                </a:lnTo>
                <a:lnTo>
                  <a:pt x="913702" y="6858000"/>
                </a:lnTo>
                <a:lnTo>
                  <a:pt x="346751" y="5107724"/>
                </a:lnTo>
                <a:lnTo>
                  <a:pt x="0" y="803615"/>
                </a:ln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47" name="Group 1046">
            <a:extLst>
              <a:ext uri="{FF2B5EF4-FFF2-40B4-BE49-F238E27FC236}">
                <a16:creationId xmlns:a16="http://schemas.microsoft.com/office/drawing/2014/main" id="{08D20F07-CD49-4F17-BC00-9429DA80C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59" y="-2"/>
            <a:ext cx="1339053" cy="6858000"/>
            <a:chOff x="2661507" y="0"/>
            <a:chExt cx="1339053" cy="6858000"/>
          </a:xfr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grpSpPr>
        <p:sp>
          <p:nvSpPr>
            <p:cNvPr id="1048" name="Freeform: Shape 1047">
              <a:extLst>
                <a:ext uri="{FF2B5EF4-FFF2-40B4-BE49-F238E27FC236}">
                  <a16:creationId xmlns:a16="http://schemas.microsoft.com/office/drawing/2014/main" id="{11F66703-4D0D-42DF-8150-991FE9F86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49" name="Freeform: Shape 1048">
              <a:extLst>
                <a:ext uri="{FF2B5EF4-FFF2-40B4-BE49-F238E27FC236}">
                  <a16:creationId xmlns:a16="http://schemas.microsoft.com/office/drawing/2014/main" id="{E96840F9-95E6-4C98-BFE4-21B5954236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60565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omputergenereret alternativ tekst:&#10;TEORI &#10;PRAKSIS &#10;ANALYSE ">
            <a:extLst>
              <a:ext uri="{FF2B5EF4-FFF2-40B4-BE49-F238E27FC236}">
                <a16:creationId xmlns:a16="http://schemas.microsoft.com/office/drawing/2014/main" id="{1D648DA3-83C0-334B-8982-6AD56ACA0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34974" y="642884"/>
            <a:ext cx="6122051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F8666028-4A9D-620D-5B5D-07B1BE742A62}"/>
              </a:ext>
            </a:extLst>
          </p:cNvPr>
          <p:cNvSpPr txBox="1"/>
          <p:nvPr/>
        </p:nvSpPr>
        <p:spPr>
          <a:xfrm>
            <a:off x="336331" y="798051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4800" dirty="0">
                <a:solidFill>
                  <a:schemeClr val="accent2">
                    <a:lumMod val="75000"/>
                  </a:schemeClr>
                </a:solidFill>
              </a:rPr>
              <a:t>Fagets opbygning </a:t>
            </a:r>
          </a:p>
        </p:txBody>
      </p:sp>
      <p:sp>
        <p:nvSpPr>
          <p:cNvPr id="3" name="Krans 2">
            <a:extLst>
              <a:ext uri="{FF2B5EF4-FFF2-40B4-BE49-F238E27FC236}">
                <a16:creationId xmlns:a16="http://schemas.microsoft.com/office/drawing/2014/main" id="{47A3C216-19E5-C797-64B0-CBFB27471145}"/>
              </a:ext>
            </a:extLst>
          </p:cNvPr>
          <p:cNvSpPr/>
          <p:nvPr/>
        </p:nvSpPr>
        <p:spPr>
          <a:xfrm>
            <a:off x="2426631" y="223345"/>
            <a:ext cx="7338738" cy="6411310"/>
          </a:xfrm>
          <a:prstGeom prst="donut">
            <a:avLst>
              <a:gd name="adj" fmla="val 5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92CDE93C-B3FD-FA62-EAE0-2EFB0699E239}"/>
              </a:ext>
            </a:extLst>
          </p:cNvPr>
          <p:cNvSpPr txBox="1"/>
          <p:nvPr/>
        </p:nvSpPr>
        <p:spPr>
          <a:xfrm>
            <a:off x="9748346" y="1743981"/>
            <a:ext cx="14661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800" dirty="0">
                <a:solidFill>
                  <a:srgbClr val="0070C0"/>
                </a:solidFill>
                <a:latin typeface="American Typewriter" panose="02090604020004020304" pitchFamily="18" charset="77"/>
              </a:rPr>
              <a:t>TEMA</a:t>
            </a:r>
          </a:p>
        </p:txBody>
      </p:sp>
    </p:spTree>
    <p:extLst>
      <p:ext uri="{BB962C8B-B14F-4D97-AF65-F5344CB8AC3E}">
        <p14:creationId xmlns:p14="http://schemas.microsoft.com/office/powerpoint/2010/main" val="18543709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10E109-F79B-5945-9873-7EB9F6A6A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579" y="629266"/>
            <a:ext cx="6422849" cy="1676603"/>
          </a:xfrm>
        </p:spPr>
        <p:txBody>
          <a:bodyPr>
            <a:normAutofit/>
          </a:bodyPr>
          <a:lstStyle/>
          <a:p>
            <a:r>
              <a:rPr lang="da-DK"/>
              <a:t>Forståelsesspørgsmål til dagens lektie: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E20FA99-AAAC-4AF3-9FAE-707420324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solidFill>
            <a:srgbClr val="584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ounded Rectangle 9">
            <a:extLst>
              <a:ext uri="{FF2B5EF4-FFF2-40B4-BE49-F238E27FC236}">
                <a16:creationId xmlns:a16="http://schemas.microsoft.com/office/drawing/2014/main" id="{9573BE85-6043-4C3A-A7DD-483A0A5FB7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559407"/>
            <a:ext cx="366674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57820C0-647B-8E4B-A20A-50B73118E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2022" y="877824"/>
            <a:ext cx="2091964" cy="510235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CABBFF8-47D9-B74D-94B3-6B9B3D397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4581" y="2438400"/>
            <a:ext cx="6422848" cy="3785419"/>
          </a:xfrm>
        </p:spPr>
        <p:txBody>
          <a:bodyPr>
            <a:normAutofit/>
          </a:bodyPr>
          <a:lstStyle/>
          <a:p>
            <a:r>
              <a:rPr lang="da-DK" sz="2000" dirty="0"/>
              <a:t>Hvad kendertegner den klassiske æstetik? Nævn så mange træk som muligt.</a:t>
            </a:r>
          </a:p>
          <a:p>
            <a:r>
              <a:rPr lang="da-DK" sz="2000" dirty="0"/>
              <a:t>I hvilke historiske perioder dyrker man de klassiske skønhedsidealer?</a:t>
            </a:r>
          </a:p>
          <a:p>
            <a:pPr marL="0" indent="0">
              <a:buNone/>
            </a:pPr>
            <a:r>
              <a:rPr lang="da-DK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892728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Fortrappe og søjler til en majestætisk bygning">
            <a:extLst>
              <a:ext uri="{FF2B5EF4-FFF2-40B4-BE49-F238E27FC236}">
                <a16:creationId xmlns:a16="http://schemas.microsoft.com/office/drawing/2014/main" id="{E10FF238-360F-4C83-BF1A-C61ED5F252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8" r="4115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7038B40-533D-0042-892B-E1772B450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da-DK" sz="4000"/>
              <a:t>Det klassiske skønhedsideal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A1A6CBF-035F-EC44-B211-D4F71616FB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 fontScale="92500" lnSpcReduction="10000"/>
          </a:bodyPr>
          <a:lstStyle/>
          <a:p>
            <a:r>
              <a:rPr lang="da-DK" sz="2000" dirty="0"/>
              <a:t>Harmoni</a:t>
            </a:r>
          </a:p>
          <a:p>
            <a:r>
              <a:rPr lang="da-DK" sz="2000" dirty="0"/>
              <a:t>Balance</a:t>
            </a:r>
          </a:p>
          <a:p>
            <a:r>
              <a:rPr lang="da-DK" sz="2000" dirty="0"/>
              <a:t>Symmetri</a:t>
            </a:r>
          </a:p>
          <a:p>
            <a:r>
              <a:rPr lang="da-DK" sz="2000" dirty="0"/>
              <a:t>Harmonisk forhold mellem del og helhed</a:t>
            </a:r>
          </a:p>
          <a:p>
            <a:r>
              <a:rPr lang="da-DK" sz="2000" dirty="0"/>
              <a:t>Dyrker idealet</a:t>
            </a:r>
          </a:p>
          <a:p>
            <a:r>
              <a:rPr lang="da-DK" sz="2000" dirty="0"/>
              <a:t>Evigt</a:t>
            </a:r>
          </a:p>
          <a:p>
            <a:r>
              <a:rPr lang="da-DK" sz="2000" dirty="0"/>
              <a:t>Rent </a:t>
            </a:r>
          </a:p>
          <a:p>
            <a:r>
              <a:rPr lang="da-DK" sz="2000" dirty="0"/>
              <a:t>Hvidt </a:t>
            </a:r>
          </a:p>
          <a:p>
            <a:r>
              <a:rPr lang="da-DK" sz="2000" dirty="0"/>
              <a:t>Betragter kontraposten som ultimativt skønne stilling</a:t>
            </a:r>
          </a:p>
          <a:p>
            <a:pPr marL="0" indent="0">
              <a:buNone/>
            </a:pPr>
            <a:endParaRPr lang="da-DK" sz="2000" dirty="0"/>
          </a:p>
          <a:p>
            <a:pPr marL="0" indent="0">
              <a:buNone/>
            </a:pPr>
            <a:endParaRPr lang="da-DK" sz="2000" dirty="0"/>
          </a:p>
          <a:p>
            <a:pPr marL="0" indent="0">
              <a:buNone/>
            </a:pPr>
            <a:endParaRPr lang="da-DK" sz="2000" dirty="0"/>
          </a:p>
          <a:p>
            <a:pPr marL="0" indent="0">
              <a:buNone/>
            </a:pPr>
            <a:endParaRPr lang="da-DK" sz="2000" dirty="0"/>
          </a:p>
        </p:txBody>
      </p:sp>
    </p:spTree>
    <p:extLst>
      <p:ext uri="{BB962C8B-B14F-4D97-AF65-F5344CB8AC3E}">
        <p14:creationId xmlns:p14="http://schemas.microsoft.com/office/powerpoint/2010/main" val="33923623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7038B40-533D-0042-892B-E1772B450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1546" y="419652"/>
            <a:ext cx="5080335" cy="1807305"/>
          </a:xfrm>
        </p:spPr>
        <p:txBody>
          <a:bodyPr>
            <a:normAutofit/>
          </a:bodyPr>
          <a:lstStyle/>
          <a:p>
            <a:r>
              <a:rPr lang="da-DK" dirty="0"/>
              <a:t>Den klassiske æstetik</a:t>
            </a:r>
          </a:p>
        </p:txBody>
      </p:sp>
      <p:pic>
        <p:nvPicPr>
          <p:cNvPr id="5" name="Picture 4" descr="Fortrappe og søjler til en majestætisk bygning">
            <a:extLst>
              <a:ext uri="{FF2B5EF4-FFF2-40B4-BE49-F238E27FC236}">
                <a16:creationId xmlns:a16="http://schemas.microsoft.com/office/drawing/2014/main" id="{E10FF238-360F-4C83-BF1A-C61ED5F252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59" r="21407" b="-1"/>
          <a:stretch/>
        </p:blipFill>
        <p:spPr>
          <a:xfrm>
            <a:off x="-22073" y="365125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A1A6CBF-035F-EC44-B211-D4F71616FB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788" y="2333297"/>
            <a:ext cx="4840010" cy="38436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2000" dirty="0"/>
              <a:t>Grundlægges i antikken omkr. 400 </a:t>
            </a:r>
            <a:r>
              <a:rPr lang="da-DK" sz="2000" dirty="0" err="1"/>
              <a:t>f.v.t</a:t>
            </a:r>
            <a:r>
              <a:rPr lang="da-DK" sz="2000" dirty="0"/>
              <a:t>. -&gt; klassisk tid</a:t>
            </a:r>
          </a:p>
          <a:p>
            <a:pPr marL="0" indent="0">
              <a:buNone/>
            </a:pPr>
            <a:r>
              <a:rPr lang="da-DK" sz="2000" dirty="0"/>
              <a:t>Genopdages i renæssancen i 1500-tallet -&gt; klassicismen</a:t>
            </a:r>
          </a:p>
          <a:p>
            <a:pPr marL="0" indent="0">
              <a:buNone/>
            </a:pPr>
            <a:r>
              <a:rPr lang="da-DK" sz="2000" dirty="0"/>
              <a:t>Vender tilbage i 1700-tallet og frem -&gt; nyklassicismen</a:t>
            </a:r>
          </a:p>
          <a:p>
            <a:pPr marL="0" indent="0">
              <a:buNone/>
            </a:pPr>
            <a:endParaRPr lang="da-DK" sz="2000" dirty="0"/>
          </a:p>
          <a:p>
            <a:pPr marL="0" indent="0">
              <a:buNone/>
            </a:pPr>
            <a:endParaRPr lang="da-DK" sz="2000" dirty="0"/>
          </a:p>
          <a:p>
            <a:pPr marL="914400" lvl="2" indent="0">
              <a:buNone/>
            </a:pPr>
            <a:r>
              <a:rPr lang="da-DK" dirty="0"/>
              <a:t>Fælles for disse perioder er, at de dyrker de klassiske skønhedsidealer</a:t>
            </a:r>
          </a:p>
          <a:p>
            <a:pPr marL="0" indent="0">
              <a:buNone/>
            </a:pPr>
            <a:endParaRPr lang="da-DK" sz="2000" dirty="0"/>
          </a:p>
          <a:p>
            <a:pPr marL="0" indent="0">
              <a:buNone/>
            </a:pPr>
            <a:endParaRPr lang="da-DK" sz="2000" dirty="0"/>
          </a:p>
        </p:txBody>
      </p:sp>
      <p:sp>
        <p:nvSpPr>
          <p:cNvPr id="4" name="Højrepil 3">
            <a:extLst>
              <a:ext uri="{FF2B5EF4-FFF2-40B4-BE49-F238E27FC236}">
                <a16:creationId xmlns:a16="http://schemas.microsoft.com/office/drawing/2014/main" id="{020494AA-3050-FE4B-BFA0-14A886C91231}"/>
              </a:ext>
            </a:extLst>
          </p:cNvPr>
          <p:cNvSpPr/>
          <p:nvPr/>
        </p:nvSpPr>
        <p:spPr>
          <a:xfrm>
            <a:off x="6241345" y="515557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381865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6" descr="http://upload.wikimedia.org/wikipedia/commons/c/c9/Da_Vinci_Studies_of_Embryos_Luc_Viatour.jpg">
            <a:extLst>
              <a:ext uri="{FF2B5EF4-FFF2-40B4-BE49-F238E27FC236}">
                <a16:creationId xmlns:a16="http://schemas.microsoft.com/office/drawing/2014/main" id="{36EA871F-123F-D644-A48D-181072A8F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7559" y="1123527"/>
            <a:ext cx="3131265" cy="46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272" name="Straight Connector 11271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6" name="Picture 2" descr="http://content.answers.com/main/content/img/oxford/Oxford_Body/019852403x.leonardo-da-vinci.2.jpg">
            <a:extLst>
              <a:ext uri="{FF2B5EF4-FFF2-40B4-BE49-F238E27FC236}">
                <a16:creationId xmlns:a16="http://schemas.microsoft.com/office/drawing/2014/main" id="{7E09FB4E-D53F-334E-A4E7-B00C016B9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0676" y="1215086"/>
            <a:ext cx="3537345" cy="4421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274" name="Straight Connector 11273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Billede 3" descr="Leonardo da Vinci - Homo Vitruvianus, studier af menneskekroppens proportioneri følge Vitruvius (ca. 1490).jpg">
            <a:extLst>
              <a:ext uri="{FF2B5EF4-FFF2-40B4-BE49-F238E27FC236}">
                <a16:creationId xmlns:a16="http://schemas.microsoft.com/office/drawing/2014/main" id="{BCCBF99E-ABEE-A116-7F84-A0D54F5ECB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4680" y="1123528"/>
            <a:ext cx="3292432" cy="46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242D8BDA-2ABE-DD91-6A38-ADCDB9B8F1F7}"/>
              </a:ext>
            </a:extLst>
          </p:cNvPr>
          <p:cNvSpPr txBox="1"/>
          <p:nvPr/>
        </p:nvSpPr>
        <p:spPr>
          <a:xfrm>
            <a:off x="293472" y="300851"/>
            <a:ext cx="114578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altLang="da-DK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Leonardo da Vinci – naturalistiske undersøgelser i et guddommeligt lys…</a:t>
            </a:r>
            <a:endParaRPr lang="da-DK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942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el 1">
            <a:extLst>
              <a:ext uri="{FF2B5EF4-FFF2-40B4-BE49-F238E27FC236}">
                <a16:creationId xmlns:a16="http://schemas.microsoft.com/office/drawing/2014/main" id="{8C8B51CE-D0FC-654E-A933-E8E2CD53A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664" y="5899378"/>
            <a:ext cx="7886700" cy="993775"/>
          </a:xfrm>
        </p:spPr>
        <p:txBody>
          <a:bodyPr>
            <a:normAutofit/>
          </a:bodyPr>
          <a:lstStyle/>
          <a:p>
            <a:r>
              <a:rPr lang="da-DK" altLang="da-DK" sz="1600" dirty="0"/>
              <a:t>Michelangelo: </a:t>
            </a:r>
            <a:r>
              <a:rPr lang="da-DK" altLang="da-DK" sz="1600" i="1" dirty="0"/>
              <a:t>David</a:t>
            </a:r>
            <a:r>
              <a:rPr lang="da-DK" altLang="da-DK" sz="1600" dirty="0"/>
              <a:t>, 1501-4, marmor, 4,13 cm, Galleria </a:t>
            </a:r>
            <a:r>
              <a:rPr lang="da-DK" altLang="da-DK" sz="1600" dirty="0" err="1"/>
              <a:t>dell'Accademia</a:t>
            </a:r>
            <a:r>
              <a:rPr lang="da-DK" altLang="da-DK" sz="1600" dirty="0"/>
              <a:t>, Firenze</a:t>
            </a:r>
          </a:p>
        </p:txBody>
      </p:sp>
      <p:pic>
        <p:nvPicPr>
          <p:cNvPr id="71682" name="Billede 4">
            <a:extLst>
              <a:ext uri="{FF2B5EF4-FFF2-40B4-BE49-F238E27FC236}">
                <a16:creationId xmlns:a16="http://schemas.microsoft.com/office/drawing/2014/main" id="{34B8F2F6-F709-BC47-8D7E-C874D37AD1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778" y="290758"/>
            <a:ext cx="4480222" cy="637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Billede 6">
            <a:extLst>
              <a:ext uri="{FF2B5EF4-FFF2-40B4-BE49-F238E27FC236}">
                <a16:creationId xmlns:a16="http://schemas.microsoft.com/office/drawing/2014/main" id="{AC090960-3C4E-654E-8E0A-E73808A155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197" y="543904"/>
            <a:ext cx="3499984" cy="5249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Billede 7">
            <a:extLst>
              <a:ext uri="{FF2B5EF4-FFF2-40B4-BE49-F238E27FC236}">
                <a16:creationId xmlns:a16="http://schemas.microsoft.com/office/drawing/2014/main" id="{E3513779-BEDF-AC47-B493-D0B9780FB3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87" y="555086"/>
            <a:ext cx="3414714" cy="5237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52541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2A6A0A24-0818-124F-BD16-1B104F2EF6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0479" y="4948849"/>
            <a:ext cx="2028092" cy="122787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da-DK" altLang="da-DK" sz="1600" dirty="0"/>
              <a:t>	   Michelangelo: ”David”, 1501-03, marmor, 4,13 cm høj	</a:t>
            </a:r>
          </a:p>
        </p:txBody>
      </p:sp>
      <p:pic>
        <p:nvPicPr>
          <p:cNvPr id="25603" name="Picture 4">
            <a:extLst>
              <a:ext uri="{FF2B5EF4-FFF2-40B4-BE49-F238E27FC236}">
                <a16:creationId xmlns:a16="http://schemas.microsoft.com/office/drawing/2014/main" id="{0D0A14F3-F94A-7244-BD6F-B4A0B6AFB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847" y="284162"/>
            <a:ext cx="2601912" cy="628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5">
            <a:extLst>
              <a:ext uri="{FF2B5EF4-FFF2-40B4-BE49-F238E27FC236}">
                <a16:creationId xmlns:a16="http://schemas.microsoft.com/office/drawing/2014/main" id="{E15407CF-639A-8A43-955A-BF5DF8CE7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517" y="1145563"/>
            <a:ext cx="3749636" cy="49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4C68EE1C-23E7-9B44-AC79-3CA12244C920}"/>
              </a:ext>
            </a:extLst>
          </p:cNvPr>
          <p:cNvSpPr/>
          <p:nvPr/>
        </p:nvSpPr>
        <p:spPr>
          <a:xfrm>
            <a:off x="9683429" y="5345723"/>
            <a:ext cx="20982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altLang="da-DK" sz="1600" dirty="0">
                <a:latin typeface="+mj-lt"/>
              </a:rPr>
              <a:t>Bernini: ”David”, 1623, marmor, legemsstørrelse </a:t>
            </a:r>
            <a:endParaRPr lang="da-DK" sz="1600" dirty="0">
              <a:latin typeface="+mj-lt"/>
            </a:endParaRP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EBB98103-881D-ED03-E84B-FA1DD29802CC}"/>
              </a:ext>
            </a:extLst>
          </p:cNvPr>
          <p:cNvSpPr txBox="1"/>
          <p:nvPr/>
        </p:nvSpPr>
        <p:spPr>
          <a:xfrm>
            <a:off x="1072050" y="1145563"/>
            <a:ext cx="60980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altLang="da-DK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Renæssancen</a:t>
            </a:r>
            <a:endParaRPr lang="da-DK" sz="2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636F3141-E457-106D-2802-4E2DE3BF9EF2}"/>
              </a:ext>
            </a:extLst>
          </p:cNvPr>
          <p:cNvSpPr txBox="1"/>
          <p:nvPr/>
        </p:nvSpPr>
        <p:spPr>
          <a:xfrm>
            <a:off x="8584858" y="1494378"/>
            <a:ext cx="60980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altLang="da-DK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Barokken</a:t>
            </a:r>
            <a:endParaRPr lang="da-DK" sz="1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5738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15197C-A6FA-1348-887A-DCA9B782E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625" y="-23814"/>
            <a:ext cx="6002110" cy="1495425"/>
          </a:xfrm>
        </p:spPr>
        <p:txBody>
          <a:bodyPr>
            <a:normAutofit/>
          </a:bodyPr>
          <a:lstStyle/>
          <a:p>
            <a:r>
              <a:rPr lang="da-DK" sz="4000" dirty="0"/>
              <a:t>Praktisk øvelse I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B1B8821-5964-F843-B3FB-3375949C4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123" y="1183932"/>
            <a:ext cx="3698249" cy="372903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a-DK" sz="2000" dirty="0"/>
              <a:t>En skulpturs placering betyder noget. Men hvad sker der hvis vi flytter den klassiske skulptur væk fra museer, parker og pladser og hen til helt nye steder?</a:t>
            </a:r>
          </a:p>
          <a:p>
            <a:pPr marL="0" indent="0">
              <a:buNone/>
            </a:pPr>
            <a:endParaRPr lang="da-DK" sz="2000" dirty="0"/>
          </a:p>
          <a:p>
            <a:pPr marL="0" indent="0">
              <a:buNone/>
            </a:pPr>
            <a:r>
              <a:rPr lang="da-DK" sz="2000" dirty="0"/>
              <a:t>Klip i papir eller ved hjælp af Photoshop </a:t>
            </a:r>
            <a:r>
              <a:rPr lang="da-DK" sz="2000"/>
              <a:t>en antik </a:t>
            </a:r>
            <a:r>
              <a:rPr lang="da-DK" sz="2000" dirty="0"/>
              <a:t>skulptur ud og placer den i en moderne kontekst, der ikke kan betegnes som klassisk skøn og undersøg, hvilke nye betydninger, der opstår.</a:t>
            </a:r>
          </a:p>
          <a:p>
            <a:pPr marL="0" indent="0">
              <a:buNone/>
            </a:pPr>
            <a:endParaRPr lang="da-DK" sz="2000" dirty="0"/>
          </a:p>
          <a:p>
            <a:pPr marL="0" indent="0">
              <a:buNone/>
            </a:pPr>
            <a:endParaRPr lang="da-DK" sz="2000" dirty="0"/>
          </a:p>
        </p:txBody>
      </p:sp>
      <p:pic>
        <p:nvPicPr>
          <p:cNvPr id="5" name="Billede 4" descr="Et billede, der indeholder væg, indendørs, person, hånd&#10;&#10;Automatisk genereret beskrivelse">
            <a:extLst>
              <a:ext uri="{FF2B5EF4-FFF2-40B4-BE49-F238E27FC236}">
                <a16:creationId xmlns:a16="http://schemas.microsoft.com/office/drawing/2014/main" id="{E9CFAE80-F536-714E-AE87-4C61AA5322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54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  <p:pic>
        <p:nvPicPr>
          <p:cNvPr id="6" name="Billede 5" descr="Et billede, der indeholder tekst&#10;&#10;Automatisk genereret beskrivelse">
            <a:extLst>
              <a:ext uri="{FF2B5EF4-FFF2-40B4-BE49-F238E27FC236}">
                <a16:creationId xmlns:a16="http://schemas.microsoft.com/office/drawing/2014/main" id="{00D840A1-1498-644B-9274-2C4A81277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3051" y="607933"/>
            <a:ext cx="3392229" cy="3919909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E59B1D1F-AF6A-38C8-E07D-11E484D678B0}"/>
              </a:ext>
            </a:extLst>
          </p:cNvPr>
          <p:cNvSpPr txBox="1"/>
          <p:nvPr/>
        </p:nvSpPr>
        <p:spPr>
          <a:xfrm>
            <a:off x="783194" y="6120712"/>
            <a:ext cx="92041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a-DK" sz="1800" dirty="0"/>
              <a:t>Vær lige helt sikker på at det er en </a:t>
            </a:r>
            <a:r>
              <a:rPr lang="da-DK" sz="1800" i="1" dirty="0"/>
              <a:t>antik</a:t>
            </a:r>
            <a:r>
              <a:rPr lang="da-DK" sz="1800" dirty="0"/>
              <a:t> skulptur, du har fundet. Som I skal se næste gang er mange senere perioder nemlig ret optagede af at lave noget, der ligner! 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B466B83C-D35E-83FB-30C3-2C95EB8E7245}"/>
              </a:ext>
            </a:extLst>
          </p:cNvPr>
          <p:cNvSpPr txBox="1"/>
          <p:nvPr/>
        </p:nvSpPr>
        <p:spPr>
          <a:xfrm rot="20800866">
            <a:off x="215466" y="5369304"/>
            <a:ext cx="18547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</a:t>
            </a:r>
          </a:p>
        </p:txBody>
      </p:sp>
    </p:spTree>
    <p:extLst>
      <p:ext uri="{BB962C8B-B14F-4D97-AF65-F5344CB8AC3E}">
        <p14:creationId xmlns:p14="http://schemas.microsoft.com/office/powerpoint/2010/main" val="36146069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5" name="Rectangle 1030">
            <a:extLst>
              <a:ext uri="{FF2B5EF4-FFF2-40B4-BE49-F238E27FC236}">
                <a16:creationId xmlns:a16="http://schemas.microsoft.com/office/drawing/2014/main" id="{60E9A6ED-B880-44EA-8D60-C9D3C82CC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F45972-D49C-DCD9-3F18-F7FD5BD12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557190"/>
            <a:ext cx="5170852" cy="1671564"/>
          </a:xfrm>
        </p:spPr>
        <p:txBody>
          <a:bodyPr>
            <a:normAutofit/>
          </a:bodyPr>
          <a:lstStyle/>
          <a:p>
            <a:r>
              <a:rPr lang="da-DK" sz="4000"/>
              <a:t>Praktisk øvelse II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5151B7C-7D55-9486-C036-1AECA83041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398030"/>
            <a:ext cx="5180245" cy="37310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2000" dirty="0"/>
              <a:t>Lav med udgangspunkt i de materialer, der ligger på bordet en gengivelse af én af de klassiske skulpturer, vi har arbejdet med.</a:t>
            </a:r>
          </a:p>
          <a:p>
            <a:pPr marL="0" indent="0">
              <a:buNone/>
            </a:pPr>
            <a:r>
              <a:rPr lang="da-DK" sz="2000" dirty="0"/>
              <a:t>Diskutér materialernes betydning for udtrykket.</a:t>
            </a:r>
          </a:p>
          <a:p>
            <a:pPr marL="0" indent="0">
              <a:buNone/>
            </a:pPr>
            <a:endParaRPr lang="da-DK" sz="2000" dirty="0"/>
          </a:p>
          <a:p>
            <a:pPr marL="0" indent="0">
              <a:buNone/>
            </a:pPr>
            <a:endParaRPr lang="da-DK" sz="2000" dirty="0"/>
          </a:p>
        </p:txBody>
      </p:sp>
      <p:pic>
        <p:nvPicPr>
          <p:cNvPr id="1026" name="Picture 2" descr="Fotografering | September 2022">
            <a:extLst>
              <a:ext uri="{FF2B5EF4-FFF2-40B4-BE49-F238E27FC236}">
                <a16:creationId xmlns:a16="http://schemas.microsoft.com/office/drawing/2014/main" id="{60D32CFB-3AB1-8C7C-B968-3784D9C9E8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0" r="7044" b="1"/>
          <a:stretch/>
        </p:blipFill>
        <p:spPr bwMode="auto">
          <a:xfrm>
            <a:off x="6182944" y="557189"/>
            <a:ext cx="5170852" cy="557189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799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B7D4276-6692-7F48-8020-DC77792F6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1247078"/>
            <a:ext cx="3220850" cy="4363844"/>
          </a:xfrm>
        </p:spPr>
        <p:txBody>
          <a:bodyPr anchor="t">
            <a:normAutofit fontScale="90000"/>
          </a:bodyPr>
          <a:lstStyle/>
          <a:p>
            <a:r>
              <a:rPr lang="da-DK" sz="3100" dirty="0">
                <a:solidFill>
                  <a:srgbClr val="FFFFFF"/>
                </a:solidFill>
              </a:rPr>
              <a:t>Værktøjskassen:</a:t>
            </a:r>
            <a:br>
              <a:rPr lang="da-DK" sz="3100" dirty="0">
                <a:solidFill>
                  <a:srgbClr val="FFFFFF"/>
                </a:solidFill>
              </a:rPr>
            </a:br>
            <a:r>
              <a:rPr lang="da-DK" sz="3100" dirty="0">
                <a:solidFill>
                  <a:srgbClr val="92D050"/>
                </a:solidFill>
              </a:rPr>
              <a:t>Skulpturanalyse</a:t>
            </a:r>
            <a:br>
              <a:rPr lang="da-DK" sz="3100" dirty="0">
                <a:solidFill>
                  <a:srgbClr val="92D050"/>
                </a:solidFill>
              </a:rPr>
            </a:br>
            <a:br>
              <a:rPr lang="da-DK" sz="3100" dirty="0">
                <a:solidFill>
                  <a:srgbClr val="92D050"/>
                </a:solidFill>
              </a:rPr>
            </a:br>
            <a:br>
              <a:rPr lang="da-DK" sz="3100" dirty="0">
                <a:solidFill>
                  <a:srgbClr val="92D050"/>
                </a:solidFill>
              </a:rPr>
            </a:br>
            <a:br>
              <a:rPr lang="da-DK" sz="3100" dirty="0">
                <a:solidFill>
                  <a:srgbClr val="92D050"/>
                </a:solidFill>
              </a:rPr>
            </a:br>
            <a:br>
              <a:rPr lang="da-DK" sz="3100" dirty="0">
                <a:solidFill>
                  <a:srgbClr val="92D050"/>
                </a:solidFill>
              </a:rPr>
            </a:br>
            <a:r>
              <a:rPr lang="da-DK" sz="2000" u="sng" dirty="0"/>
              <a:t>Teoritekster om skulpturanalyse:</a:t>
            </a:r>
            <a:br>
              <a:rPr lang="da-DK" sz="2000" u="sng" dirty="0"/>
            </a:br>
            <a:br>
              <a:rPr lang="da-DK" sz="2000" dirty="0"/>
            </a:br>
            <a:r>
              <a:rPr lang="da-DK" sz="2000" dirty="0"/>
              <a:t> ”Skulpturanalyse – en grundig gennemgang”</a:t>
            </a:r>
            <a:br>
              <a:rPr lang="da-DK" sz="2000" dirty="0"/>
            </a:br>
            <a:br>
              <a:rPr lang="da-DK" sz="2000" dirty="0"/>
            </a:br>
            <a:r>
              <a:rPr lang="da-DK" sz="2000" dirty="0"/>
              <a:t>”Om SKULPTUR som udtryksform”</a:t>
            </a:r>
            <a:br>
              <a:rPr lang="da-DK" sz="2000" dirty="0"/>
            </a:br>
            <a:br>
              <a:rPr lang="da-DK" sz="3100" dirty="0">
                <a:solidFill>
                  <a:srgbClr val="FFFFFF"/>
                </a:solidFill>
              </a:rPr>
            </a:br>
            <a:endParaRPr lang="da-DK" sz="3100" dirty="0">
              <a:solidFill>
                <a:srgbClr val="FFFFFF"/>
              </a:solidFill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E451E5E-A7D0-974C-972C-4B54CE4E43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80855" y="1412489"/>
            <a:ext cx="3427283" cy="43638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2000" i="1"/>
              <a:t>Start med en kort beskrivelse</a:t>
            </a:r>
          </a:p>
          <a:p>
            <a:pPr marL="0" indent="0">
              <a:buNone/>
            </a:pPr>
            <a:endParaRPr lang="da-DK" sz="2000" i="1"/>
          </a:p>
          <a:p>
            <a:r>
              <a:rPr lang="da-DK" sz="2000"/>
              <a:t>Materialer</a:t>
            </a:r>
          </a:p>
          <a:p>
            <a:r>
              <a:rPr lang="da-DK" sz="2000"/>
              <a:t>Overflade</a:t>
            </a:r>
          </a:p>
          <a:p>
            <a:r>
              <a:rPr lang="da-DK" sz="2000"/>
              <a:t>Teknik</a:t>
            </a:r>
          </a:p>
          <a:p>
            <a:r>
              <a:rPr lang="da-DK" sz="2000"/>
              <a:t>Lys/skygge</a:t>
            </a:r>
          </a:p>
          <a:p>
            <a:r>
              <a:rPr lang="da-DK" sz="2000"/>
              <a:t>Farver</a:t>
            </a:r>
          </a:p>
          <a:p>
            <a:r>
              <a:rPr lang="da-DK" sz="2000"/>
              <a:t>Komposition</a:t>
            </a:r>
          </a:p>
          <a:p>
            <a:r>
              <a:rPr lang="da-DK" sz="2000"/>
              <a:t>Synsvinkel</a:t>
            </a:r>
          </a:p>
          <a:p>
            <a:endParaRPr lang="da-DK" sz="2000"/>
          </a:p>
          <a:p>
            <a:endParaRPr lang="da-DK" sz="200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964BA760-800A-0140-A28B-4511E8942F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1604" y="1412489"/>
            <a:ext cx="3197701" cy="4363844"/>
          </a:xfrm>
        </p:spPr>
        <p:txBody>
          <a:bodyPr>
            <a:normAutofit/>
          </a:bodyPr>
          <a:lstStyle/>
          <a:p>
            <a:r>
              <a:rPr lang="da-DK" sz="2000"/>
              <a:t>Bevægelse</a:t>
            </a:r>
          </a:p>
          <a:p>
            <a:r>
              <a:rPr lang="da-DK" sz="2000"/>
              <a:t>Massivitet/lethed</a:t>
            </a:r>
          </a:p>
          <a:p>
            <a:r>
              <a:rPr lang="da-DK" sz="2000"/>
              <a:t>Detaljer</a:t>
            </a:r>
          </a:p>
          <a:p>
            <a:r>
              <a:rPr lang="da-DK" sz="2000"/>
              <a:t>Skala</a:t>
            </a:r>
          </a:p>
          <a:p>
            <a:r>
              <a:rPr lang="da-DK" sz="2000"/>
              <a:t>Rum- og beskuerinddragelse</a:t>
            </a:r>
          </a:p>
          <a:p>
            <a:r>
              <a:rPr lang="da-DK" sz="2000"/>
              <a:t>Sokkel</a:t>
            </a:r>
          </a:p>
          <a:p>
            <a:pPr marL="0" indent="0">
              <a:buNone/>
            </a:pPr>
            <a:endParaRPr lang="da-DK" sz="2000" i="1"/>
          </a:p>
          <a:p>
            <a:pPr marL="0" indent="0">
              <a:buNone/>
            </a:pPr>
            <a:r>
              <a:rPr lang="da-DK" sz="2000" i="1"/>
              <a:t>Sammenfat dine betragtninger i en fortolkning</a:t>
            </a:r>
          </a:p>
          <a:p>
            <a:endParaRPr lang="da-DK" sz="2000"/>
          </a:p>
        </p:txBody>
      </p:sp>
    </p:spTree>
    <p:extLst>
      <p:ext uri="{BB962C8B-B14F-4D97-AF65-F5344CB8AC3E}">
        <p14:creationId xmlns:p14="http://schemas.microsoft.com/office/powerpoint/2010/main" val="25786907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643C1F-8601-C149-A070-ACCEDEE66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8" y="338328"/>
            <a:ext cx="3685032" cy="1608328"/>
          </a:xfrm>
        </p:spPr>
        <p:txBody>
          <a:bodyPr>
            <a:normAutofit/>
          </a:bodyPr>
          <a:lstStyle/>
          <a:p>
            <a:r>
              <a:rPr lang="da-DK" sz="3600" dirty="0"/>
              <a:t>Analyseøvelse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524E1A4-C209-1443-9F1F-01C6E47B3C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4100" y="338328"/>
            <a:ext cx="6675627" cy="160508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da-DK" sz="2000" dirty="0"/>
              <a:t>Lav en analyse af én af parafraserne herunder og på de to næste slides. Diskuter, hvordan skulpturen forholder sig til det klassiske skønhedsideal.</a:t>
            </a:r>
          </a:p>
          <a:p>
            <a:pPr marL="0" indent="0">
              <a:buNone/>
            </a:pPr>
            <a:r>
              <a:rPr lang="da-DK" sz="2000" dirty="0"/>
              <a:t>Find gerne flere og bedre billeder af skulpturerne på nettet.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AE9118-0436-4488-AC4A-C14DF6A7B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2211010"/>
            <a:ext cx="12192002" cy="464699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26">
            <a:extLst>
              <a:ext uri="{FF2B5EF4-FFF2-40B4-BE49-F238E27FC236}">
                <a16:creationId xmlns:a16="http://schemas.microsoft.com/office/drawing/2014/main" id="{1B10F861-B8F1-49C7-BD58-EAB20CEE7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lede 3" descr="Et billede, der indeholder tekst, skulptur&#10;&#10;Automatisk genereret beskrivelse">
            <a:extLst>
              <a:ext uri="{FF2B5EF4-FFF2-40B4-BE49-F238E27FC236}">
                <a16:creationId xmlns:a16="http://schemas.microsoft.com/office/drawing/2014/main" id="{9590AF20-B2DF-714B-978F-217396EBF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282" y="2742397"/>
            <a:ext cx="3730131" cy="3291840"/>
          </a:xfrm>
          <a:prstGeom prst="rect">
            <a:avLst/>
          </a:prstGeom>
        </p:spPr>
      </p:pic>
      <p:sp>
        <p:nvSpPr>
          <p:cNvPr id="15" name="Rounded Rectangle 16">
            <a:extLst>
              <a:ext uri="{FF2B5EF4-FFF2-40B4-BE49-F238E27FC236}">
                <a16:creationId xmlns:a16="http://schemas.microsoft.com/office/drawing/2014/main" id="{61F6E425-22AB-4DA2-8FAC-58ADB58EF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lede 5" descr="Et billede, der indeholder tekst, person, poserer&#10;&#10;Automatisk genereret beskrivelse">
            <a:extLst>
              <a:ext uri="{FF2B5EF4-FFF2-40B4-BE49-F238E27FC236}">
                <a16:creationId xmlns:a16="http://schemas.microsoft.com/office/drawing/2014/main" id="{0855BAE3-0D68-434B-BA10-46196659F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239" y="2742397"/>
            <a:ext cx="4206825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157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 descr="Stak af filer">
            <a:extLst>
              <a:ext uri="{FF2B5EF4-FFF2-40B4-BE49-F238E27FC236}">
                <a16:creationId xmlns:a16="http://schemas.microsoft.com/office/drawing/2014/main" id="{B483BE4A-C601-37BF-0BBE-FA8F36D36C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26" r="56" b="-1"/>
          <a:stretch/>
        </p:blipFill>
        <p:spPr>
          <a:xfrm>
            <a:off x="0" y="0"/>
            <a:ext cx="9947062" cy="685799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9F95BF6-556F-DC8F-776D-C50D0A8FB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0" y="1840578"/>
            <a:ext cx="3633746" cy="1588422"/>
          </a:xfrm>
        </p:spPr>
        <p:txBody>
          <a:bodyPr anchor="b">
            <a:normAutofit/>
          </a:bodyPr>
          <a:lstStyle/>
          <a:p>
            <a:r>
              <a:rPr lang="da-DK" sz="3600" dirty="0"/>
              <a:t>Dit vigtigste arbejdsredskab: </a:t>
            </a:r>
            <a:br>
              <a:rPr lang="da-DK" sz="3600" dirty="0"/>
            </a:br>
            <a:r>
              <a:rPr lang="da-DK" sz="3600" dirty="0">
                <a:solidFill>
                  <a:srgbClr val="92D050"/>
                </a:solidFill>
              </a:rPr>
              <a:t>Din </a:t>
            </a:r>
            <a:r>
              <a:rPr lang="da-DK" sz="3600" dirty="0" err="1">
                <a:solidFill>
                  <a:srgbClr val="92D050"/>
                </a:solidFill>
              </a:rPr>
              <a:t>portfolio</a:t>
            </a:r>
            <a:endParaRPr lang="da-DK" sz="3600" dirty="0">
              <a:solidFill>
                <a:srgbClr val="92D050"/>
              </a:solidFill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FA8DF2C-1841-ECD5-3E9A-D6AA95E07D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19" y="3554603"/>
            <a:ext cx="3633747" cy="2700062"/>
          </a:xfrm>
        </p:spPr>
        <p:txBody>
          <a:bodyPr>
            <a:normAutofit/>
          </a:bodyPr>
          <a:lstStyle/>
          <a:p>
            <a:r>
              <a:rPr lang="da-DK" sz="2000" dirty="0"/>
              <a:t>Pap-mappen</a:t>
            </a:r>
          </a:p>
          <a:p>
            <a:r>
              <a:rPr lang="da-DK" sz="2000" dirty="0"/>
              <a:t>OneNote </a:t>
            </a:r>
          </a:p>
        </p:txBody>
      </p:sp>
    </p:spTree>
    <p:extLst>
      <p:ext uri="{BB962C8B-B14F-4D97-AF65-F5344CB8AC3E}">
        <p14:creationId xmlns:p14="http://schemas.microsoft.com/office/powerpoint/2010/main" val="18893904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F35210DB-FA88-515C-CE41-4285846D9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68" y="3442955"/>
            <a:ext cx="5010350" cy="340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8A03F8F1-F559-F4FB-467B-012D2600A880}"/>
              </a:ext>
            </a:extLst>
          </p:cNvPr>
          <p:cNvSpPr txBox="1"/>
          <p:nvPr/>
        </p:nvSpPr>
        <p:spPr>
          <a:xfrm>
            <a:off x="92571" y="6550223"/>
            <a:ext cx="38869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a-DK" sz="1400" b="0" i="0" dirty="0">
                <a:effectLst/>
                <a:latin typeface="Tate regular"/>
              </a:rPr>
              <a:t>Michelangelo </a:t>
            </a:r>
            <a:r>
              <a:rPr lang="da-DK" sz="1400" b="0" i="0" dirty="0" err="1">
                <a:effectLst/>
                <a:latin typeface="Tate regular"/>
              </a:rPr>
              <a:t>Pistoletto</a:t>
            </a:r>
            <a:r>
              <a:rPr lang="da-DK" sz="1400" b="0" i="0" dirty="0">
                <a:effectLst/>
                <a:latin typeface="Tate regular"/>
              </a:rPr>
              <a:t>: </a:t>
            </a:r>
            <a:r>
              <a:rPr lang="da-DK" sz="1400" b="0" i="1" dirty="0">
                <a:effectLst/>
                <a:latin typeface="Tate regular"/>
              </a:rPr>
              <a:t>Venus of the Rags</a:t>
            </a:r>
            <a:r>
              <a:rPr lang="da-DK" sz="1400" b="0" i="0" dirty="0">
                <a:effectLst/>
                <a:latin typeface="Tate regular"/>
              </a:rPr>
              <a:t>, 1967</a:t>
            </a:r>
          </a:p>
        </p:txBody>
      </p:sp>
      <p:pic>
        <p:nvPicPr>
          <p:cNvPr id="1026" name="Picture 2" descr="Venus of the Rags' artwork replaced after original burned down in Naples |  CNN">
            <a:extLst>
              <a:ext uri="{FF2B5EF4-FFF2-40B4-BE49-F238E27FC236}">
                <a16:creationId xmlns:a16="http://schemas.microsoft.com/office/drawing/2014/main" id="{6E894B2B-7C9D-3B3B-0574-7D6E7A3F3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68" y="181670"/>
            <a:ext cx="5010351" cy="336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15C1200A-9704-36C4-F888-C44EFA95C09D}"/>
              </a:ext>
            </a:extLst>
          </p:cNvPr>
          <p:cNvSpPr txBox="1"/>
          <p:nvPr/>
        </p:nvSpPr>
        <p:spPr>
          <a:xfrm>
            <a:off x="-236825" y="3261156"/>
            <a:ext cx="52607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a-DK" sz="1400" b="0" i="0" dirty="0">
                <a:effectLst/>
                <a:latin typeface="Tate regular"/>
              </a:rPr>
              <a:t>Michelangelo </a:t>
            </a:r>
            <a:r>
              <a:rPr lang="da-DK" sz="1400" b="0" i="0" dirty="0" err="1">
                <a:effectLst/>
                <a:latin typeface="Tate regular"/>
              </a:rPr>
              <a:t>Pistoletto</a:t>
            </a:r>
            <a:r>
              <a:rPr lang="da-DK" sz="1400" b="0" i="0" dirty="0">
                <a:effectLst/>
                <a:latin typeface="Tate regular"/>
              </a:rPr>
              <a:t>: </a:t>
            </a:r>
            <a:r>
              <a:rPr lang="da-DK" sz="1400" b="0" i="1" dirty="0">
                <a:effectLst/>
                <a:latin typeface="Tate regular"/>
              </a:rPr>
              <a:t>Venus of the Rags</a:t>
            </a:r>
            <a:r>
              <a:rPr lang="da-DK" sz="1400" b="0" i="0" dirty="0">
                <a:effectLst/>
                <a:latin typeface="Tate regular"/>
              </a:rPr>
              <a:t>, </a:t>
            </a:r>
            <a:r>
              <a:rPr lang="da-DK" sz="1400" b="0" i="1" dirty="0">
                <a:effectLst/>
                <a:latin typeface="Tate regular"/>
              </a:rPr>
              <a:t>Napoli version, </a:t>
            </a:r>
            <a:r>
              <a:rPr lang="da-DK" sz="1400" b="0" i="0" dirty="0">
                <a:effectLst/>
                <a:latin typeface="Tate regular"/>
              </a:rPr>
              <a:t>2023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B4574B71-1EE1-1D89-9F6F-12EFB16147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3418" y="13955"/>
            <a:ext cx="4059302" cy="6858000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B3E8125D-FE51-C7F3-4191-9FDA80CDE90E}"/>
              </a:ext>
            </a:extLst>
          </p:cNvPr>
          <p:cNvSpPr txBox="1"/>
          <p:nvPr/>
        </p:nvSpPr>
        <p:spPr>
          <a:xfrm>
            <a:off x="10807449" y="4382929"/>
            <a:ext cx="1291980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dirty="0">
                <a:effectLst/>
                <a:latin typeface="Tate regular"/>
              </a:rPr>
              <a:t>Venus fra Milo, 200 </a:t>
            </a:r>
            <a:r>
              <a:rPr lang="da-DK" sz="1400" b="0" i="1" dirty="0" err="1">
                <a:effectLst/>
                <a:latin typeface="Tate regular"/>
              </a:rPr>
              <a:t>f.kr.</a:t>
            </a:r>
            <a:r>
              <a:rPr lang="da-DK" sz="1400" b="0" i="1" dirty="0">
                <a:effectLst/>
                <a:latin typeface="Tate regular"/>
              </a:rPr>
              <a:t> (hellenistiske periode), </a:t>
            </a:r>
          </a:p>
          <a:p>
            <a:r>
              <a:rPr lang="da-DK" sz="1400" b="0" i="1" dirty="0">
                <a:effectLst/>
                <a:latin typeface="Tate regular"/>
              </a:rPr>
              <a:t>204 cm, marmor, armene er brækket af ellers er skulpturen intakt</a:t>
            </a:r>
            <a:endParaRPr lang="da-DK" sz="1400" dirty="0"/>
          </a:p>
        </p:txBody>
      </p:sp>
    </p:spTree>
    <p:extLst>
      <p:ext uri="{BB962C8B-B14F-4D97-AF65-F5344CB8AC3E}">
        <p14:creationId xmlns:p14="http://schemas.microsoft.com/office/powerpoint/2010/main" val="38237490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659086"/>
            <a:ext cx="3932237" cy="1600200"/>
          </a:xfrm>
        </p:spPr>
        <p:txBody>
          <a:bodyPr>
            <a:normAutofit/>
          </a:bodyPr>
          <a:lstStyle/>
          <a:p>
            <a:r>
              <a:rPr lang="da-DK" sz="2000" dirty="0"/>
              <a:t>Elmgreen og </a:t>
            </a:r>
            <a:r>
              <a:rPr lang="da-DK" sz="2000" dirty="0" err="1"/>
              <a:t>Dragset</a:t>
            </a:r>
            <a:r>
              <a:rPr lang="da-DK" sz="2000" dirty="0"/>
              <a:t>: </a:t>
            </a:r>
            <a:r>
              <a:rPr lang="da-DK" sz="2000" i="1" dirty="0"/>
              <a:t>Merkur (sokker)</a:t>
            </a:r>
            <a:r>
              <a:rPr lang="da-DK" sz="2000" dirty="0"/>
              <a:t>, fotografi, 2009</a:t>
            </a:r>
          </a:p>
        </p:txBody>
      </p:sp>
      <p:pic>
        <p:nvPicPr>
          <p:cNvPr id="7" name="Billede 6" descr="Elmgreen &amp; Dragset: Mercury (Socks) 2009.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463" y="0"/>
            <a:ext cx="5093081" cy="67348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1218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5" name="Rectangle 1030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6" name="Rectangle 1032">
            <a:extLst>
              <a:ext uri="{FF2B5EF4-FFF2-40B4-BE49-F238E27FC236}">
                <a16:creationId xmlns:a16="http://schemas.microsoft.com/office/drawing/2014/main" id="{676D6CDF-C512-4739-B158-55EE955E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503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26ED54B-94B3-C953-D706-0C9106F28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552" y="478155"/>
            <a:ext cx="4683321" cy="2148841"/>
          </a:xfrm>
        </p:spPr>
        <p:txBody>
          <a:bodyPr anchor="t">
            <a:normAutofit/>
          </a:bodyPr>
          <a:lstStyle/>
          <a:p>
            <a:r>
              <a:rPr lang="da-DK" sz="5400" dirty="0"/>
              <a:t>Praktisk øvelse </a:t>
            </a:r>
            <a:endParaRPr lang="da-DK" sz="5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6" name="Picture 2" descr="oldskulpturklassisk">
            <a:extLst>
              <a:ext uri="{FF2B5EF4-FFF2-40B4-BE49-F238E27FC236}">
                <a16:creationId xmlns:a16="http://schemas.microsoft.com/office/drawing/2014/main" id="{27647F94-D2E8-5E67-E3D4-68D327BDCD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6" r="-1" b="-1"/>
          <a:stretch/>
        </p:blipFill>
        <p:spPr bwMode="auto">
          <a:xfrm>
            <a:off x="1" y="3105151"/>
            <a:ext cx="6448424" cy="3752849"/>
          </a:xfrm>
          <a:custGeom>
            <a:avLst/>
            <a:gdLst/>
            <a:ahLst/>
            <a:cxnLst/>
            <a:rect l="l" t="t" r="r" b="b"/>
            <a:pathLst>
              <a:path w="6448424" h="3752849">
                <a:moveTo>
                  <a:pt x="0" y="0"/>
                </a:moveTo>
                <a:lnTo>
                  <a:pt x="137978" y="22215"/>
                </a:lnTo>
                <a:cubicBezTo>
                  <a:pt x="196046" y="32277"/>
                  <a:pt x="252469" y="42437"/>
                  <a:pt x="295660" y="49771"/>
                </a:cubicBezTo>
                <a:cubicBezTo>
                  <a:pt x="364885" y="66610"/>
                  <a:pt x="403214" y="32071"/>
                  <a:pt x="456941" y="65635"/>
                </a:cubicBezTo>
                <a:cubicBezTo>
                  <a:pt x="529612" y="69090"/>
                  <a:pt x="662508" y="71245"/>
                  <a:pt x="731691" y="70501"/>
                </a:cubicBezTo>
                <a:cubicBezTo>
                  <a:pt x="768741" y="62400"/>
                  <a:pt x="808263" y="64633"/>
                  <a:pt x="841820" y="61171"/>
                </a:cubicBezTo>
                <a:cubicBezTo>
                  <a:pt x="958973" y="43639"/>
                  <a:pt x="1009730" y="45863"/>
                  <a:pt x="1068219" y="39136"/>
                </a:cubicBezTo>
                <a:cubicBezTo>
                  <a:pt x="1104329" y="33447"/>
                  <a:pt x="1156536" y="44203"/>
                  <a:pt x="1174190" y="38808"/>
                </a:cubicBezTo>
                <a:cubicBezTo>
                  <a:pt x="1188943" y="36385"/>
                  <a:pt x="1213832" y="14880"/>
                  <a:pt x="1225923" y="34507"/>
                </a:cubicBezTo>
                <a:cubicBezTo>
                  <a:pt x="1305283" y="8501"/>
                  <a:pt x="1319617" y="30839"/>
                  <a:pt x="1385617" y="18003"/>
                </a:cubicBezTo>
                <a:cubicBezTo>
                  <a:pt x="1461876" y="-26747"/>
                  <a:pt x="1519510" y="56342"/>
                  <a:pt x="1563967" y="4638"/>
                </a:cubicBezTo>
                <a:lnTo>
                  <a:pt x="1676634" y="10582"/>
                </a:lnTo>
                <a:lnTo>
                  <a:pt x="1769429" y="20265"/>
                </a:lnTo>
                <a:cubicBezTo>
                  <a:pt x="1790625" y="23534"/>
                  <a:pt x="1880369" y="18448"/>
                  <a:pt x="1900584" y="27732"/>
                </a:cubicBezTo>
                <a:cubicBezTo>
                  <a:pt x="2072430" y="22762"/>
                  <a:pt x="2014935" y="5831"/>
                  <a:pt x="2127041" y="22101"/>
                </a:cubicBezTo>
                <a:cubicBezTo>
                  <a:pt x="2168847" y="65820"/>
                  <a:pt x="2153052" y="28773"/>
                  <a:pt x="2211644" y="44507"/>
                </a:cubicBezTo>
                <a:cubicBezTo>
                  <a:pt x="2211201" y="9921"/>
                  <a:pt x="2277596" y="73686"/>
                  <a:pt x="2299605" y="38004"/>
                </a:cubicBezTo>
                <a:cubicBezTo>
                  <a:pt x="2309570" y="41997"/>
                  <a:pt x="2318531" y="46991"/>
                  <a:pt x="2327359" y="52270"/>
                </a:cubicBezTo>
                <a:lnTo>
                  <a:pt x="2331995" y="55017"/>
                </a:lnTo>
                <a:lnTo>
                  <a:pt x="2353777" y="59755"/>
                </a:lnTo>
                <a:lnTo>
                  <a:pt x="2355893" y="68914"/>
                </a:lnTo>
                <a:lnTo>
                  <a:pt x="2385794" y="81650"/>
                </a:lnTo>
                <a:cubicBezTo>
                  <a:pt x="2397613" y="85211"/>
                  <a:pt x="2411061" y="87627"/>
                  <a:pt x="2427010" y="88184"/>
                </a:cubicBezTo>
                <a:cubicBezTo>
                  <a:pt x="2486314" y="76422"/>
                  <a:pt x="2553170" y="126870"/>
                  <a:pt x="2627153" y="110451"/>
                </a:cubicBezTo>
                <a:cubicBezTo>
                  <a:pt x="2653722" y="107383"/>
                  <a:pt x="2732043" y="116068"/>
                  <a:pt x="2744462" y="128780"/>
                </a:cubicBezTo>
                <a:cubicBezTo>
                  <a:pt x="2760299" y="132873"/>
                  <a:pt x="2780248" y="130843"/>
                  <a:pt x="2785202" y="143610"/>
                </a:cubicBezTo>
                <a:cubicBezTo>
                  <a:pt x="2794558" y="159316"/>
                  <a:pt x="2856498" y="142821"/>
                  <a:pt x="2844667" y="159029"/>
                </a:cubicBezTo>
                <a:cubicBezTo>
                  <a:pt x="2888530" y="147871"/>
                  <a:pt x="2914187" y="181391"/>
                  <a:pt x="2946649" y="192330"/>
                </a:cubicBezTo>
                <a:cubicBezTo>
                  <a:pt x="2981872" y="180417"/>
                  <a:pt x="3015239" y="215115"/>
                  <a:pt x="3088812" y="226485"/>
                </a:cubicBezTo>
                <a:cubicBezTo>
                  <a:pt x="3127734" y="212524"/>
                  <a:pt x="3138301" y="234381"/>
                  <a:pt x="3208669" y="217774"/>
                </a:cubicBezTo>
                <a:cubicBezTo>
                  <a:pt x="3242208" y="219284"/>
                  <a:pt x="3229623" y="233297"/>
                  <a:pt x="3290045" y="235553"/>
                </a:cubicBezTo>
                <a:cubicBezTo>
                  <a:pt x="3399655" y="215239"/>
                  <a:pt x="3444518" y="245862"/>
                  <a:pt x="3529335" y="249571"/>
                </a:cubicBezTo>
                <a:cubicBezTo>
                  <a:pt x="3623697" y="257405"/>
                  <a:pt x="3587652" y="268832"/>
                  <a:pt x="3716766" y="252690"/>
                </a:cubicBezTo>
                <a:cubicBezTo>
                  <a:pt x="3723469" y="267318"/>
                  <a:pt x="3737863" y="269842"/>
                  <a:pt x="3765333" y="266823"/>
                </a:cubicBezTo>
                <a:cubicBezTo>
                  <a:pt x="3810754" y="271601"/>
                  <a:pt x="3792745" y="303866"/>
                  <a:pt x="3846897" y="290090"/>
                </a:cubicBezTo>
                <a:cubicBezTo>
                  <a:pt x="3830941" y="306608"/>
                  <a:pt x="3929114" y="308026"/>
                  <a:pt x="3900217" y="323590"/>
                </a:cubicBezTo>
                <a:cubicBezTo>
                  <a:pt x="3922367" y="343425"/>
                  <a:pt x="3948574" y="318948"/>
                  <a:pt x="3971444" y="336662"/>
                </a:cubicBezTo>
                <a:cubicBezTo>
                  <a:pt x="4002781" y="344193"/>
                  <a:pt x="3960997" y="315419"/>
                  <a:pt x="3997868" y="318867"/>
                </a:cubicBezTo>
                <a:cubicBezTo>
                  <a:pt x="4041159" y="326219"/>
                  <a:pt x="4055435" y="293981"/>
                  <a:pt x="4070852" y="339615"/>
                </a:cubicBezTo>
                <a:cubicBezTo>
                  <a:pt x="4121286" y="335828"/>
                  <a:pt x="4121920" y="355506"/>
                  <a:pt x="4180483" y="373369"/>
                </a:cubicBezTo>
                <a:cubicBezTo>
                  <a:pt x="4211379" y="366707"/>
                  <a:pt x="4230171" y="374664"/>
                  <a:pt x="4246264" y="387458"/>
                </a:cubicBezTo>
                <a:cubicBezTo>
                  <a:pt x="4308508" y="393310"/>
                  <a:pt x="4357326" y="416142"/>
                  <a:pt x="4423169" y="431783"/>
                </a:cubicBezTo>
                <a:lnTo>
                  <a:pt x="4446752" y="435383"/>
                </a:lnTo>
                <a:lnTo>
                  <a:pt x="4446954" y="435566"/>
                </a:lnTo>
                <a:cubicBezTo>
                  <a:pt x="4508528" y="480137"/>
                  <a:pt x="4617740" y="529869"/>
                  <a:pt x="4662523" y="553169"/>
                </a:cubicBezTo>
                <a:cubicBezTo>
                  <a:pt x="4720320" y="547046"/>
                  <a:pt x="4678644" y="560102"/>
                  <a:pt x="4715641" y="575354"/>
                </a:cubicBezTo>
                <a:cubicBezTo>
                  <a:pt x="4682056" y="593278"/>
                  <a:pt x="4768370" y="586520"/>
                  <a:pt x="4742071" y="614016"/>
                </a:cubicBezTo>
                <a:cubicBezTo>
                  <a:pt x="4749637" y="615922"/>
                  <a:pt x="4757797" y="616899"/>
                  <a:pt x="4766183" y="617675"/>
                </a:cubicBezTo>
                <a:lnTo>
                  <a:pt x="4770562" y="618094"/>
                </a:lnTo>
                <a:lnTo>
                  <a:pt x="4783240" y="624350"/>
                </a:lnTo>
                <a:lnTo>
                  <a:pt x="4792882" y="620401"/>
                </a:lnTo>
                <a:lnTo>
                  <a:pt x="4816310" y="625721"/>
                </a:lnTo>
                <a:cubicBezTo>
                  <a:pt x="4824144" y="628595"/>
                  <a:pt x="4831482" y="632720"/>
                  <a:pt x="4837953" y="638824"/>
                </a:cubicBezTo>
                <a:cubicBezTo>
                  <a:pt x="4848645" y="668753"/>
                  <a:pt x="4922266" y="669148"/>
                  <a:pt x="4933914" y="707398"/>
                </a:cubicBezTo>
                <a:cubicBezTo>
                  <a:pt x="4940833" y="719653"/>
                  <a:pt x="4978358" y="746502"/>
                  <a:pt x="4995259" y="744825"/>
                </a:cubicBezTo>
                <a:cubicBezTo>
                  <a:pt x="5005107" y="749034"/>
                  <a:pt x="5010567" y="758092"/>
                  <a:pt x="5024744" y="753396"/>
                </a:cubicBezTo>
                <a:cubicBezTo>
                  <a:pt x="5047511" y="761361"/>
                  <a:pt x="5109162" y="783016"/>
                  <a:pt x="5131877" y="792613"/>
                </a:cubicBezTo>
                <a:cubicBezTo>
                  <a:pt x="5132671" y="802792"/>
                  <a:pt x="5144554" y="806683"/>
                  <a:pt x="5161031" y="810975"/>
                </a:cubicBezTo>
                <a:lnTo>
                  <a:pt x="5176815" y="815342"/>
                </a:lnTo>
                <a:lnTo>
                  <a:pt x="5180064" y="831233"/>
                </a:lnTo>
                <a:cubicBezTo>
                  <a:pt x="5202966" y="819270"/>
                  <a:pt x="5188976" y="863361"/>
                  <a:pt x="5215059" y="865080"/>
                </a:cubicBezTo>
                <a:cubicBezTo>
                  <a:pt x="5235765" y="864786"/>
                  <a:pt x="5236347" y="878098"/>
                  <a:pt x="5245643" y="887119"/>
                </a:cubicBezTo>
                <a:cubicBezTo>
                  <a:pt x="5267660" y="891609"/>
                  <a:pt x="5295742" y="939348"/>
                  <a:pt x="5295952" y="957174"/>
                </a:cubicBezTo>
                <a:cubicBezTo>
                  <a:pt x="5284322" y="1008946"/>
                  <a:pt x="5374979" y="1038019"/>
                  <a:pt x="5367826" y="1079140"/>
                </a:cubicBezTo>
                <a:cubicBezTo>
                  <a:pt x="5371668" y="1089190"/>
                  <a:pt x="5377921" y="1097135"/>
                  <a:pt x="5385646" y="1103730"/>
                </a:cubicBezTo>
                <a:lnTo>
                  <a:pt x="5410965" y="1119397"/>
                </a:lnTo>
                <a:lnTo>
                  <a:pt x="5436960" y="1130910"/>
                </a:lnTo>
                <a:lnTo>
                  <a:pt x="5442083" y="1133134"/>
                </a:lnTo>
                <a:cubicBezTo>
                  <a:pt x="5451910" y="1137346"/>
                  <a:pt x="5457170" y="1169188"/>
                  <a:pt x="5465219" y="1174479"/>
                </a:cubicBezTo>
                <a:cubicBezTo>
                  <a:pt x="5488744" y="1195184"/>
                  <a:pt x="5467141" y="1223401"/>
                  <a:pt x="5488171" y="1238604"/>
                </a:cubicBezTo>
                <a:cubicBezTo>
                  <a:pt x="5523491" y="1271811"/>
                  <a:pt x="5486623" y="1305961"/>
                  <a:pt x="5562172" y="1320840"/>
                </a:cubicBezTo>
                <a:cubicBezTo>
                  <a:pt x="5601634" y="1385316"/>
                  <a:pt x="5636528" y="1453139"/>
                  <a:pt x="5686905" y="1512529"/>
                </a:cubicBezTo>
                <a:cubicBezTo>
                  <a:pt x="5729049" y="1575678"/>
                  <a:pt x="5699691" y="1553768"/>
                  <a:pt x="5748726" y="1623716"/>
                </a:cubicBezTo>
                <a:cubicBezTo>
                  <a:pt x="5783098" y="1689734"/>
                  <a:pt x="5789710" y="1639740"/>
                  <a:pt x="5842593" y="1726595"/>
                </a:cubicBezTo>
                <a:cubicBezTo>
                  <a:pt x="5837824" y="1733043"/>
                  <a:pt x="5862023" y="1845188"/>
                  <a:pt x="5861042" y="1851837"/>
                </a:cubicBezTo>
                <a:cubicBezTo>
                  <a:pt x="5874156" y="1887981"/>
                  <a:pt x="5901790" y="1919218"/>
                  <a:pt x="5921290" y="1943460"/>
                </a:cubicBezTo>
                <a:lnTo>
                  <a:pt x="5978046" y="1997284"/>
                </a:lnTo>
                <a:lnTo>
                  <a:pt x="5992479" y="2056720"/>
                </a:lnTo>
                <a:cubicBezTo>
                  <a:pt x="6011078" y="2079033"/>
                  <a:pt x="6072687" y="2117397"/>
                  <a:pt x="6089639" y="2131171"/>
                </a:cubicBezTo>
                <a:lnTo>
                  <a:pt x="6094199" y="2139379"/>
                </a:lnTo>
                <a:lnTo>
                  <a:pt x="6094822" y="2139386"/>
                </a:lnTo>
                <a:cubicBezTo>
                  <a:pt x="6096947" y="2140841"/>
                  <a:pt x="6098876" y="2143416"/>
                  <a:pt x="6100692" y="2147736"/>
                </a:cubicBezTo>
                <a:lnTo>
                  <a:pt x="6102516" y="2154343"/>
                </a:lnTo>
                <a:lnTo>
                  <a:pt x="6111361" y="2170264"/>
                </a:lnTo>
                <a:lnTo>
                  <a:pt x="6215475" y="2270153"/>
                </a:lnTo>
                <a:lnTo>
                  <a:pt x="6255966" y="2335401"/>
                </a:lnTo>
                <a:lnTo>
                  <a:pt x="6272711" y="2385144"/>
                </a:lnTo>
                <a:cubicBezTo>
                  <a:pt x="6282320" y="2406495"/>
                  <a:pt x="6299066" y="2405139"/>
                  <a:pt x="6304347" y="2439388"/>
                </a:cubicBezTo>
                <a:cubicBezTo>
                  <a:pt x="6297131" y="2486231"/>
                  <a:pt x="6325530" y="2500962"/>
                  <a:pt x="6326729" y="2549400"/>
                </a:cubicBezTo>
                <a:cubicBezTo>
                  <a:pt x="6325926" y="2572066"/>
                  <a:pt x="6339111" y="2599957"/>
                  <a:pt x="6344663" y="2628839"/>
                </a:cubicBezTo>
                <a:lnTo>
                  <a:pt x="6375811" y="2639204"/>
                </a:lnTo>
                <a:cubicBezTo>
                  <a:pt x="6375427" y="2643533"/>
                  <a:pt x="6375041" y="2647863"/>
                  <a:pt x="6374657" y="2652193"/>
                </a:cubicBezTo>
                <a:cubicBezTo>
                  <a:pt x="6373555" y="2658134"/>
                  <a:pt x="6371943" y="2662665"/>
                  <a:pt x="6369740" y="2664642"/>
                </a:cubicBezTo>
                <a:cubicBezTo>
                  <a:pt x="6368032" y="2674540"/>
                  <a:pt x="6371528" y="2686899"/>
                  <a:pt x="6361964" y="2690172"/>
                </a:cubicBezTo>
                <a:cubicBezTo>
                  <a:pt x="6350507" y="2696218"/>
                  <a:pt x="6369375" y="2734440"/>
                  <a:pt x="6355511" y="2727335"/>
                </a:cubicBezTo>
                <a:cubicBezTo>
                  <a:pt x="6358746" y="2734104"/>
                  <a:pt x="6360434" y="2742096"/>
                  <a:pt x="6361058" y="2750592"/>
                </a:cubicBezTo>
                <a:cubicBezTo>
                  <a:pt x="6361013" y="2751998"/>
                  <a:pt x="6360970" y="2753408"/>
                  <a:pt x="6360926" y="2754814"/>
                </a:cubicBezTo>
                <a:lnTo>
                  <a:pt x="6339285" y="2810353"/>
                </a:lnTo>
                <a:cubicBezTo>
                  <a:pt x="6360091" y="2854187"/>
                  <a:pt x="6313103" y="2870086"/>
                  <a:pt x="6325672" y="2908809"/>
                </a:cubicBezTo>
                <a:cubicBezTo>
                  <a:pt x="6341563" y="2966972"/>
                  <a:pt x="6291836" y="2935388"/>
                  <a:pt x="6333498" y="3009772"/>
                </a:cubicBezTo>
                <a:cubicBezTo>
                  <a:pt x="6345476" y="3039254"/>
                  <a:pt x="6345955" y="3068963"/>
                  <a:pt x="6334947" y="3095405"/>
                </a:cubicBezTo>
                <a:lnTo>
                  <a:pt x="6344768" y="3155941"/>
                </a:lnTo>
                <a:cubicBezTo>
                  <a:pt x="6348643" y="3153663"/>
                  <a:pt x="6311793" y="3186588"/>
                  <a:pt x="6314754" y="3197987"/>
                </a:cubicBezTo>
                <a:cubicBezTo>
                  <a:pt x="6318695" y="3221971"/>
                  <a:pt x="6319257" y="3226752"/>
                  <a:pt x="6304230" y="3239690"/>
                </a:cubicBezTo>
                <a:cubicBezTo>
                  <a:pt x="6306321" y="3248567"/>
                  <a:pt x="6307305" y="3254005"/>
                  <a:pt x="6308837" y="3264003"/>
                </a:cubicBezTo>
                <a:cubicBezTo>
                  <a:pt x="6301812" y="3288243"/>
                  <a:pt x="6298529" y="3302527"/>
                  <a:pt x="6309285" y="3324103"/>
                </a:cubicBezTo>
                <a:cubicBezTo>
                  <a:pt x="6301188" y="3343007"/>
                  <a:pt x="6329285" y="3359307"/>
                  <a:pt x="6342503" y="3405661"/>
                </a:cubicBezTo>
                <a:cubicBezTo>
                  <a:pt x="6338012" y="3447477"/>
                  <a:pt x="6408325" y="3505721"/>
                  <a:pt x="6401531" y="3550593"/>
                </a:cubicBezTo>
                <a:cubicBezTo>
                  <a:pt x="6395655" y="3579549"/>
                  <a:pt x="6423437" y="3594758"/>
                  <a:pt x="6427705" y="3624684"/>
                </a:cubicBezTo>
                <a:cubicBezTo>
                  <a:pt x="6416402" y="3629199"/>
                  <a:pt x="6435787" y="3639516"/>
                  <a:pt x="6448424" y="3657106"/>
                </a:cubicBezTo>
                <a:lnTo>
                  <a:pt x="6444014" y="3752742"/>
                </a:lnTo>
                <a:cubicBezTo>
                  <a:pt x="6443990" y="3752777"/>
                  <a:pt x="6443967" y="3752813"/>
                  <a:pt x="6443946" y="3752849"/>
                </a:cubicBezTo>
                <a:lnTo>
                  <a:pt x="0" y="375284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844165E-BD39-F857-6A79-3929071AE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0354" y="670559"/>
            <a:ext cx="5617004" cy="544507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da-DK" sz="2000" dirty="0"/>
              <a:t>Lav med udgangspunkt i menneskekroppen en skulptur i hvid-ler, der er din hilsen til antikken. </a:t>
            </a:r>
          </a:p>
          <a:p>
            <a:pPr marL="0" indent="0">
              <a:buNone/>
            </a:pPr>
            <a:r>
              <a:rPr lang="da-DK" sz="2000" dirty="0"/>
              <a:t>Du bestemmer selv, om det skal være en parafrase over en konkret skulptur fra antikken eller din udformning er en mere generel kommentar og bearbejdning af antikkens former og tematikker.</a:t>
            </a:r>
          </a:p>
          <a:p>
            <a:pPr marL="0" indent="0">
              <a:buNone/>
            </a:pPr>
            <a:endParaRPr lang="da-DK" sz="2000" dirty="0"/>
          </a:p>
          <a:p>
            <a:pPr marL="0" indent="0">
              <a:buNone/>
            </a:pPr>
            <a:r>
              <a:rPr lang="da-DK" sz="2000" dirty="0"/>
              <a:t>Skulpturen skal udhules (max 1.5 cm tyk), så den efterfølgende kan brændes.</a:t>
            </a:r>
          </a:p>
        </p:txBody>
      </p:sp>
    </p:spTree>
    <p:extLst>
      <p:ext uri="{BB962C8B-B14F-4D97-AF65-F5344CB8AC3E}">
        <p14:creationId xmlns:p14="http://schemas.microsoft.com/office/powerpoint/2010/main" val="3523157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48976DB3-B751-6519-8C02-6C6EFDDF77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33440" y="4764457"/>
            <a:ext cx="7898332" cy="1062215"/>
          </a:xfrm>
        </p:spPr>
        <p:txBody>
          <a:bodyPr anchor="t">
            <a:normAutofit/>
          </a:bodyPr>
          <a:lstStyle/>
          <a:p>
            <a:pPr algn="l"/>
            <a:r>
              <a:rPr lang="da-DK" sz="4800" dirty="0">
                <a:latin typeface="Arial" panose="020B0604020202020204" pitchFamily="34" charset="0"/>
                <a:cs typeface="Arial" panose="020B0604020202020204" pitchFamily="34" charset="0"/>
              </a:rPr>
              <a:t>Fra </a:t>
            </a:r>
            <a:r>
              <a:rPr lang="da-DK" sz="4800" dirty="0" err="1">
                <a:latin typeface="Arial" panose="020B0604020202020204" pitchFamily="34" charset="0"/>
                <a:cs typeface="Arial" panose="020B0604020202020204" pitchFamily="34" charset="0"/>
              </a:rPr>
              <a:t>Laokoon</a:t>
            </a:r>
            <a:r>
              <a:rPr lang="da-DK" sz="4800" dirty="0">
                <a:latin typeface="Arial" panose="020B0604020202020204" pitchFamily="34" charset="0"/>
                <a:cs typeface="Arial" panose="020B0604020202020204" pitchFamily="34" charset="0"/>
              </a:rPr>
              <a:t> til lort på dåse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4E518C1-3B40-EB44-8E92-4509BC988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33440" y="5616448"/>
            <a:ext cx="7898332" cy="741331"/>
          </a:xfrm>
        </p:spPr>
        <p:txBody>
          <a:bodyPr anchor="b">
            <a:normAutofit fontScale="85000" lnSpcReduction="20000"/>
          </a:bodyPr>
          <a:lstStyle/>
          <a:p>
            <a:pPr algn="l"/>
            <a:r>
              <a:rPr lang="da-DK" sz="3500" dirty="0">
                <a:latin typeface="Arial" panose="020B0604020202020204" pitchFamily="34" charset="0"/>
                <a:cs typeface="Arial" panose="020B0604020202020204" pitchFamily="34" charset="0"/>
              </a:rPr>
              <a:t>Kroppen i kunsten, del I: </a:t>
            </a:r>
          </a:p>
          <a:p>
            <a:pPr algn="l"/>
            <a:r>
              <a:rPr lang="da-DK" sz="2000" dirty="0">
                <a:latin typeface="Arial" panose="020B0604020202020204" pitchFamily="34" charset="0"/>
                <a:cs typeface="Arial" panose="020B0604020202020204" pitchFamily="34" charset="0"/>
              </a:rPr>
              <a:t>Hvad forstår vi ved begrebet ‘klassisk æstetik’?</a:t>
            </a:r>
            <a:endParaRPr lang="da-DK" sz="2000" dirty="0"/>
          </a:p>
        </p:txBody>
      </p:sp>
      <p:sp>
        <p:nvSpPr>
          <p:cNvPr id="1044" name="Freeform: Shape 1043">
            <a:extLst>
              <a:ext uri="{FF2B5EF4-FFF2-40B4-BE49-F238E27FC236}">
                <a16:creationId xmlns:a16="http://schemas.microsoft.com/office/drawing/2014/main" id="{83FA766D-3260-4E0A-9E7F-A2C93DFF19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46518"/>
            <a:ext cx="4100079" cy="6194580"/>
          </a:xfrm>
          <a:custGeom>
            <a:avLst/>
            <a:gdLst>
              <a:gd name="connsiteX0" fmla="*/ 1002789 w 4100079"/>
              <a:gd name="connsiteY0" fmla="*/ 0 h 6194580"/>
              <a:gd name="connsiteX1" fmla="*/ 4100079 w 4100079"/>
              <a:gd name="connsiteY1" fmla="*/ 3097290 h 6194580"/>
              <a:gd name="connsiteX2" fmla="*/ 1002789 w 4100079"/>
              <a:gd name="connsiteY2" fmla="*/ 6194580 h 6194580"/>
              <a:gd name="connsiteX3" fmla="*/ 81750 w 4100079"/>
              <a:gd name="connsiteY3" fmla="*/ 6055332 h 6194580"/>
              <a:gd name="connsiteX4" fmla="*/ 0 w 4100079"/>
              <a:gd name="connsiteY4" fmla="*/ 6025411 h 6194580"/>
              <a:gd name="connsiteX5" fmla="*/ 0 w 4100079"/>
              <a:gd name="connsiteY5" fmla="*/ 169169 h 6194580"/>
              <a:gd name="connsiteX6" fmla="*/ 81750 w 4100079"/>
              <a:gd name="connsiteY6" fmla="*/ 139248 h 6194580"/>
              <a:gd name="connsiteX7" fmla="*/ 1002789 w 4100079"/>
              <a:gd name="connsiteY7" fmla="*/ 0 h 619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00079" h="6194580">
                <a:moveTo>
                  <a:pt x="1002789" y="0"/>
                </a:moveTo>
                <a:cubicBezTo>
                  <a:pt x="2713375" y="0"/>
                  <a:pt x="4100079" y="1386704"/>
                  <a:pt x="4100079" y="3097290"/>
                </a:cubicBezTo>
                <a:cubicBezTo>
                  <a:pt x="4100079" y="4807876"/>
                  <a:pt x="2713375" y="6194580"/>
                  <a:pt x="1002789" y="6194580"/>
                </a:cubicBezTo>
                <a:cubicBezTo>
                  <a:pt x="682054" y="6194580"/>
                  <a:pt x="372706" y="6145829"/>
                  <a:pt x="81750" y="6055332"/>
                </a:cubicBezTo>
                <a:lnTo>
                  <a:pt x="0" y="6025411"/>
                </a:lnTo>
                <a:lnTo>
                  <a:pt x="0" y="169169"/>
                </a:lnTo>
                <a:lnTo>
                  <a:pt x="81750" y="139248"/>
                </a:lnTo>
                <a:cubicBezTo>
                  <a:pt x="372706" y="48751"/>
                  <a:pt x="682054" y="0"/>
                  <a:pt x="1002789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Denne skulptur fra antikken kan perspektiveres til efterantikkens skulptur  &quot;The Three Graces by Antonio Canova… | Sculpture art, Marble sculpture,  Classic sculpture">
            <a:extLst>
              <a:ext uri="{FF2B5EF4-FFF2-40B4-BE49-F238E27FC236}">
                <a16:creationId xmlns:a16="http://schemas.microsoft.com/office/drawing/2014/main" id="{4B2125DA-B673-5F86-2FB8-F0F0EC3F48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11" r="-2" b="17655"/>
          <a:stretch/>
        </p:blipFill>
        <p:spPr bwMode="auto">
          <a:xfrm>
            <a:off x="20" y="413156"/>
            <a:ext cx="3933420" cy="5861304"/>
          </a:xfrm>
          <a:custGeom>
            <a:avLst/>
            <a:gdLst/>
            <a:ahLst/>
            <a:cxnLst/>
            <a:rect l="l" t="t" r="r" b="b"/>
            <a:pathLst>
              <a:path w="3933440" h="5861304">
                <a:moveTo>
                  <a:pt x="1002788" y="0"/>
                </a:moveTo>
                <a:cubicBezTo>
                  <a:pt x="2621342" y="0"/>
                  <a:pt x="3933440" y="1312098"/>
                  <a:pt x="3933440" y="2930652"/>
                </a:cubicBezTo>
                <a:cubicBezTo>
                  <a:pt x="3933440" y="4549206"/>
                  <a:pt x="2621342" y="5861304"/>
                  <a:pt x="1002788" y="5861304"/>
                </a:cubicBezTo>
                <a:cubicBezTo>
                  <a:pt x="699309" y="5861304"/>
                  <a:pt x="406604" y="5815176"/>
                  <a:pt x="131302" y="5729548"/>
                </a:cubicBezTo>
                <a:lnTo>
                  <a:pt x="0" y="5681491"/>
                </a:lnTo>
                <a:lnTo>
                  <a:pt x="0" y="179814"/>
                </a:lnTo>
                <a:lnTo>
                  <a:pt x="131302" y="131756"/>
                </a:lnTo>
                <a:cubicBezTo>
                  <a:pt x="406604" y="46129"/>
                  <a:pt x="699309" y="0"/>
                  <a:pt x="100278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0" name="Freeform: Shape 1045">
            <a:extLst>
              <a:ext uri="{FF2B5EF4-FFF2-40B4-BE49-F238E27FC236}">
                <a16:creationId xmlns:a16="http://schemas.microsoft.com/office/drawing/2014/main" id="{CB435A06-5FFD-4CF8-BE06-3796EC4200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53543" y="0"/>
            <a:ext cx="3566160" cy="3159748"/>
          </a:xfrm>
          <a:custGeom>
            <a:avLst/>
            <a:gdLst>
              <a:gd name="connsiteX0" fmla="*/ 649888 w 3566160"/>
              <a:gd name="connsiteY0" fmla="*/ 0 h 3159748"/>
              <a:gd name="connsiteX1" fmla="*/ 2916273 w 3566160"/>
              <a:gd name="connsiteY1" fmla="*/ 0 h 3159748"/>
              <a:gd name="connsiteX2" fmla="*/ 2917285 w 3566160"/>
              <a:gd name="connsiteY2" fmla="*/ 757 h 3159748"/>
              <a:gd name="connsiteX3" fmla="*/ 3566160 w 3566160"/>
              <a:gd name="connsiteY3" fmla="*/ 1376668 h 3159748"/>
              <a:gd name="connsiteX4" fmla="*/ 1783080 w 3566160"/>
              <a:gd name="connsiteY4" fmla="*/ 3159748 h 3159748"/>
              <a:gd name="connsiteX5" fmla="*/ 0 w 3566160"/>
              <a:gd name="connsiteY5" fmla="*/ 1376668 h 3159748"/>
              <a:gd name="connsiteX6" fmla="*/ 648876 w 3566160"/>
              <a:gd name="connsiteY6" fmla="*/ 757 h 3159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66160" h="3159748">
                <a:moveTo>
                  <a:pt x="649888" y="0"/>
                </a:moveTo>
                <a:lnTo>
                  <a:pt x="2916273" y="0"/>
                </a:lnTo>
                <a:lnTo>
                  <a:pt x="2917285" y="757"/>
                </a:lnTo>
                <a:cubicBezTo>
                  <a:pt x="3313569" y="327800"/>
                  <a:pt x="3566160" y="822736"/>
                  <a:pt x="3566160" y="1376668"/>
                </a:cubicBezTo>
                <a:cubicBezTo>
                  <a:pt x="3566160" y="2361436"/>
                  <a:pt x="2767848" y="3159748"/>
                  <a:pt x="1783080" y="3159748"/>
                </a:cubicBezTo>
                <a:cubicBezTo>
                  <a:pt x="798312" y="3159748"/>
                  <a:pt x="0" y="2361436"/>
                  <a:pt x="0" y="1376668"/>
                </a:cubicBezTo>
                <a:cubicBezTo>
                  <a:pt x="0" y="822736"/>
                  <a:pt x="252591" y="327800"/>
                  <a:pt x="648876" y="7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 descr="http://www.thisted-gymnasium.dk/a/Klassikere/Italia%201987-175c.jpg">
            <a:hlinkClick r:id="rId3"/>
            <a:extLst>
              <a:ext uri="{FF2B5EF4-FFF2-40B4-BE49-F238E27FC236}">
                <a16:creationId xmlns:a16="http://schemas.microsoft.com/office/drawing/2014/main" id="{C2214ED1-F840-BB47-B9D1-4B0BD18D75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61" r="-4" b="10825"/>
          <a:stretch/>
        </p:blipFill>
        <p:spPr bwMode="auto">
          <a:xfrm>
            <a:off x="4518135" y="10"/>
            <a:ext cx="3236976" cy="2995146"/>
          </a:xfrm>
          <a:custGeom>
            <a:avLst/>
            <a:gdLst/>
            <a:ahLst/>
            <a:cxnLst/>
            <a:rect l="l" t="t" r="r" b="b"/>
            <a:pathLst>
              <a:path w="3236976" h="2995156">
                <a:moveTo>
                  <a:pt x="770517" y="0"/>
                </a:moveTo>
                <a:lnTo>
                  <a:pt x="2466460" y="0"/>
                </a:lnTo>
                <a:lnTo>
                  <a:pt x="2523400" y="34592"/>
                </a:lnTo>
                <a:cubicBezTo>
                  <a:pt x="2953921" y="325446"/>
                  <a:pt x="3236976" y="818002"/>
                  <a:pt x="3236976" y="1376668"/>
                </a:cubicBezTo>
                <a:cubicBezTo>
                  <a:pt x="3236976" y="2270534"/>
                  <a:pt x="2512354" y="2995156"/>
                  <a:pt x="1618488" y="2995156"/>
                </a:cubicBezTo>
                <a:cubicBezTo>
                  <a:pt x="724622" y="2995156"/>
                  <a:pt x="0" y="2270534"/>
                  <a:pt x="0" y="1376668"/>
                </a:cubicBezTo>
                <a:cubicBezTo>
                  <a:pt x="0" y="818002"/>
                  <a:pt x="283056" y="325446"/>
                  <a:pt x="713576" y="3459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1" name="Freeform: Shape 1047">
            <a:extLst>
              <a:ext uri="{FF2B5EF4-FFF2-40B4-BE49-F238E27FC236}">
                <a16:creationId xmlns:a16="http://schemas.microsoft.com/office/drawing/2014/main" id="{5E10DA6E-C3FF-4539-BF84-4775BB7EC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4396" y="2042"/>
            <a:ext cx="3387604" cy="4183848"/>
          </a:xfrm>
          <a:custGeom>
            <a:avLst/>
            <a:gdLst>
              <a:gd name="connsiteX0" fmla="*/ 420128 w 3387604"/>
              <a:gd name="connsiteY0" fmla="*/ 0 h 4183848"/>
              <a:gd name="connsiteX1" fmla="*/ 3387604 w 3387604"/>
              <a:gd name="connsiteY1" fmla="*/ 0 h 4183848"/>
              <a:gd name="connsiteX2" fmla="*/ 3387604 w 3387604"/>
              <a:gd name="connsiteY2" fmla="*/ 4101530 h 4183848"/>
              <a:gd name="connsiteX3" fmla="*/ 3283372 w 3387604"/>
              <a:gd name="connsiteY3" fmla="*/ 4128330 h 4183848"/>
              <a:gd name="connsiteX4" fmla="*/ 2732648 w 3387604"/>
              <a:gd name="connsiteY4" fmla="*/ 4183848 h 4183848"/>
              <a:gd name="connsiteX5" fmla="*/ 0 w 3387604"/>
              <a:gd name="connsiteY5" fmla="*/ 1451200 h 4183848"/>
              <a:gd name="connsiteX6" fmla="*/ 329816 w 3387604"/>
              <a:gd name="connsiteY6" fmla="*/ 148658 h 4183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7604" h="4183848">
                <a:moveTo>
                  <a:pt x="420128" y="0"/>
                </a:moveTo>
                <a:lnTo>
                  <a:pt x="3387604" y="0"/>
                </a:lnTo>
                <a:lnTo>
                  <a:pt x="3387604" y="4101530"/>
                </a:lnTo>
                <a:lnTo>
                  <a:pt x="3283372" y="4128330"/>
                </a:lnTo>
                <a:cubicBezTo>
                  <a:pt x="3105483" y="4164732"/>
                  <a:pt x="2921298" y="4183848"/>
                  <a:pt x="2732648" y="4183848"/>
                </a:cubicBezTo>
                <a:cubicBezTo>
                  <a:pt x="1223448" y="4183848"/>
                  <a:pt x="0" y="2960400"/>
                  <a:pt x="0" y="1451200"/>
                </a:cubicBezTo>
                <a:cubicBezTo>
                  <a:pt x="0" y="979575"/>
                  <a:pt x="119477" y="535856"/>
                  <a:pt x="329816" y="14865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KIRSTEN JUSTESEN: SOKKEL STYKKER/BASE &amp; BODY - kunsten.nu - Online magasin  og kalender for billedkunst">
            <a:extLst>
              <a:ext uri="{FF2B5EF4-FFF2-40B4-BE49-F238E27FC236}">
                <a16:creationId xmlns:a16="http://schemas.microsoft.com/office/drawing/2014/main" id="{74727BAC-2526-13F8-F7C0-43E2CCB9DD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7" r="15779" b="3"/>
          <a:stretch/>
        </p:blipFill>
        <p:spPr bwMode="auto">
          <a:xfrm>
            <a:off x="8967592" y="2042"/>
            <a:ext cx="3224421" cy="4020664"/>
          </a:xfrm>
          <a:custGeom>
            <a:avLst/>
            <a:gdLst/>
            <a:ahLst/>
            <a:cxnLst/>
            <a:rect l="l" t="t" r="r" b="b"/>
            <a:pathLst>
              <a:path w="3224421" h="4020664">
                <a:moveTo>
                  <a:pt x="449733" y="0"/>
                </a:moveTo>
                <a:lnTo>
                  <a:pt x="3224421" y="0"/>
                </a:lnTo>
                <a:lnTo>
                  <a:pt x="3224421" y="3933205"/>
                </a:lnTo>
                <a:lnTo>
                  <a:pt x="3087301" y="3968462"/>
                </a:lnTo>
                <a:cubicBezTo>
                  <a:pt x="2920035" y="4002689"/>
                  <a:pt x="2746849" y="4020664"/>
                  <a:pt x="2569464" y="4020664"/>
                </a:cubicBezTo>
                <a:cubicBezTo>
                  <a:pt x="1150388" y="4020664"/>
                  <a:pt x="0" y="2870276"/>
                  <a:pt x="0" y="1451200"/>
                </a:cubicBezTo>
                <a:cubicBezTo>
                  <a:pt x="0" y="919047"/>
                  <a:pt x="161773" y="424677"/>
                  <a:pt x="438824" y="1458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C1EDEAC5-6C49-4F47-A460-848075D17DEA}"/>
              </a:ext>
            </a:extLst>
          </p:cNvPr>
          <p:cNvSpPr txBox="1"/>
          <p:nvPr/>
        </p:nvSpPr>
        <p:spPr>
          <a:xfrm>
            <a:off x="4400140" y="3938564"/>
            <a:ext cx="60980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3600" dirty="0">
                <a:solidFill>
                  <a:schemeClr val="accent2">
                    <a:lumMod val="75000"/>
                  </a:schemeClr>
                </a:solidFill>
              </a:rPr>
              <a:t>Første forløb:</a:t>
            </a:r>
          </a:p>
        </p:txBody>
      </p:sp>
    </p:spTree>
    <p:extLst>
      <p:ext uri="{BB962C8B-B14F-4D97-AF65-F5344CB8AC3E}">
        <p14:creationId xmlns:p14="http://schemas.microsoft.com/office/powerpoint/2010/main" val="1443884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Akropolis og omegn - Athen - Arrivalguides.com">
            <a:extLst>
              <a:ext uri="{FF2B5EF4-FFF2-40B4-BE49-F238E27FC236}">
                <a16:creationId xmlns:a16="http://schemas.microsoft.com/office/drawing/2014/main" id="{0151F2DA-0D8D-A1E7-E580-484A7E5D6F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8" r="-1" b="-1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BB18A65F-5B32-4DE0-56E0-1E4D19119213}"/>
              </a:ext>
            </a:extLst>
          </p:cNvPr>
          <p:cNvSpPr txBox="1"/>
          <p:nvPr/>
        </p:nvSpPr>
        <p:spPr>
          <a:xfrm>
            <a:off x="618295" y="4954602"/>
            <a:ext cx="11136528" cy="1797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Den </a:t>
            </a:r>
            <a:r>
              <a:rPr lang="en-US" sz="1600" dirty="0" err="1"/>
              <a:t>antikke</a:t>
            </a:r>
            <a:r>
              <a:rPr lang="en-US" sz="1600" dirty="0"/>
              <a:t> </a:t>
            </a:r>
            <a:r>
              <a:rPr lang="en-US" sz="1600" dirty="0" err="1"/>
              <a:t>arkitekturs</a:t>
            </a:r>
            <a:r>
              <a:rPr lang="en-US" sz="1600" dirty="0"/>
              <a:t> </a:t>
            </a:r>
            <a:r>
              <a:rPr lang="en-US" sz="1600" dirty="0" err="1"/>
              <a:t>kendetegn</a:t>
            </a:r>
            <a:r>
              <a:rPr lang="en-US" sz="1600" dirty="0"/>
              <a:t> er </a:t>
            </a:r>
            <a:r>
              <a:rPr lang="en-US" sz="1600" dirty="0" err="1"/>
              <a:t>enkle</a:t>
            </a:r>
            <a:r>
              <a:rPr lang="en-US" sz="1600" dirty="0"/>
              <a:t> former </a:t>
            </a:r>
            <a:r>
              <a:rPr lang="en-US" sz="1600" dirty="0" err="1"/>
              <a:t>som</a:t>
            </a:r>
            <a:r>
              <a:rPr lang="en-US" sz="1600" dirty="0"/>
              <a:t> </a:t>
            </a:r>
            <a:r>
              <a:rPr lang="en-US" sz="1600" dirty="0" err="1"/>
              <a:t>søjler</a:t>
            </a:r>
            <a:r>
              <a:rPr lang="en-US" sz="1600" dirty="0"/>
              <a:t>, </a:t>
            </a:r>
            <a:r>
              <a:rPr lang="en-US" sz="1600" dirty="0" err="1"/>
              <a:t>trekantgavlen</a:t>
            </a:r>
            <a:r>
              <a:rPr lang="en-US" sz="1600" dirty="0"/>
              <a:t> </a:t>
            </a:r>
            <a:r>
              <a:rPr lang="en-US" sz="1600" dirty="0" err="1"/>
              <a:t>og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</a:t>
            </a:r>
            <a:r>
              <a:rPr lang="en-US" sz="1600" dirty="0" err="1"/>
              <a:t>stræben</a:t>
            </a:r>
            <a:r>
              <a:rPr lang="en-US" sz="1600" dirty="0"/>
              <a:t> </a:t>
            </a:r>
            <a:r>
              <a:rPr lang="en-US" sz="1600" dirty="0" err="1"/>
              <a:t>efter</a:t>
            </a:r>
            <a:r>
              <a:rPr lang="en-US" sz="1600" dirty="0"/>
              <a:t> </a:t>
            </a:r>
            <a:r>
              <a:rPr lang="en-US" sz="1600" dirty="0" err="1"/>
              <a:t>ideale</a:t>
            </a:r>
            <a:r>
              <a:rPr lang="en-US" sz="1600" dirty="0"/>
              <a:t> </a:t>
            </a:r>
            <a:r>
              <a:rPr lang="en-US" sz="1600" dirty="0" err="1"/>
              <a:t>størrelsesforhold</a:t>
            </a:r>
            <a:r>
              <a:rPr lang="en-US" sz="1600" dirty="0"/>
              <a:t> </a:t>
            </a:r>
            <a:r>
              <a:rPr lang="en-US" sz="1600" dirty="0" err="1"/>
              <a:t>mellem</a:t>
            </a:r>
            <a:r>
              <a:rPr lang="en-US" sz="1600" dirty="0"/>
              <a:t> </a:t>
            </a:r>
            <a:r>
              <a:rPr lang="en-US" sz="1600" dirty="0" err="1"/>
              <a:t>bygningens</a:t>
            </a:r>
            <a:r>
              <a:rPr lang="en-US" sz="1600" dirty="0"/>
              <a:t> dele, </a:t>
            </a:r>
            <a:r>
              <a:rPr lang="en-US" sz="1600" dirty="0" err="1"/>
              <a:t>symmetri</a:t>
            </a:r>
            <a:r>
              <a:rPr lang="en-US" sz="1600" dirty="0"/>
              <a:t>, balance </a:t>
            </a:r>
            <a:r>
              <a:rPr lang="en-US" sz="1600" dirty="0" err="1"/>
              <a:t>og</a:t>
            </a:r>
            <a:r>
              <a:rPr lang="en-US" sz="1600" dirty="0"/>
              <a:t> </a:t>
            </a:r>
            <a:r>
              <a:rPr lang="en-US" sz="1600" dirty="0" err="1"/>
              <a:t>harmoni</a:t>
            </a:r>
            <a:r>
              <a:rPr lang="en-US" sz="1600" dirty="0"/>
              <a:t>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 err="1"/>
              <a:t>Grækerne</a:t>
            </a:r>
            <a:r>
              <a:rPr lang="en-US" sz="1600" dirty="0"/>
              <a:t> tog </a:t>
            </a:r>
            <a:r>
              <a:rPr lang="en-US" sz="1600" dirty="0" err="1"/>
              <a:t>udgangspunkt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matematiske</a:t>
            </a:r>
            <a:r>
              <a:rPr lang="en-US" sz="1600" dirty="0"/>
              <a:t> </a:t>
            </a:r>
            <a:r>
              <a:rPr lang="en-US" sz="1600" dirty="0" err="1"/>
              <a:t>regler</a:t>
            </a:r>
            <a:r>
              <a:rPr lang="en-US" sz="1600" dirty="0"/>
              <a:t>, </a:t>
            </a:r>
            <a:r>
              <a:rPr lang="en-US" sz="1600" dirty="0" err="1"/>
              <a:t>og</a:t>
            </a:r>
            <a:r>
              <a:rPr lang="en-US" sz="1600" dirty="0"/>
              <a:t> </a:t>
            </a:r>
            <a:r>
              <a:rPr lang="en-US" sz="1600" dirty="0" err="1"/>
              <a:t>menneskets</a:t>
            </a:r>
            <a:r>
              <a:rPr lang="en-US" sz="1600" dirty="0"/>
              <a:t> </a:t>
            </a:r>
            <a:r>
              <a:rPr lang="en-US" sz="1600" dirty="0" err="1"/>
              <a:t>krop</a:t>
            </a:r>
            <a:r>
              <a:rPr lang="en-US" sz="1600" dirty="0"/>
              <a:t> </a:t>
            </a:r>
            <a:r>
              <a:rPr lang="en-US" sz="1600" dirty="0" err="1"/>
              <a:t>blev</a:t>
            </a:r>
            <a:r>
              <a:rPr lang="en-US" sz="1600" dirty="0"/>
              <a:t> </a:t>
            </a:r>
            <a:r>
              <a:rPr lang="en-US" sz="1600" dirty="0" err="1"/>
              <a:t>brugt</a:t>
            </a:r>
            <a:r>
              <a:rPr lang="en-US" sz="1600" dirty="0"/>
              <a:t> </a:t>
            </a:r>
            <a:r>
              <a:rPr lang="en-US" sz="1600" dirty="0" err="1"/>
              <a:t>som</a:t>
            </a:r>
            <a:r>
              <a:rPr lang="en-US" sz="1600" dirty="0"/>
              <a:t> </a:t>
            </a:r>
            <a:r>
              <a:rPr lang="en-US" sz="1600" dirty="0" err="1"/>
              <a:t>udgangspunkt</a:t>
            </a:r>
            <a:r>
              <a:rPr lang="en-US" sz="1600" dirty="0"/>
              <a:t> </a:t>
            </a:r>
            <a:r>
              <a:rPr lang="en-US" sz="1600" dirty="0" err="1"/>
              <a:t>til</a:t>
            </a:r>
            <a:r>
              <a:rPr lang="en-US" sz="1600" dirty="0"/>
              <a:t> at </a:t>
            </a:r>
            <a:r>
              <a:rPr lang="en-US" sz="1600" dirty="0" err="1"/>
              <a:t>regne</a:t>
            </a:r>
            <a:r>
              <a:rPr lang="en-US" sz="1600" dirty="0"/>
              <a:t> </a:t>
            </a:r>
            <a:r>
              <a:rPr lang="en-US" sz="1600" dirty="0" err="1"/>
              <a:t>proportionerne</a:t>
            </a:r>
            <a:r>
              <a:rPr lang="en-US" sz="1600" dirty="0"/>
              <a:t> </a:t>
            </a:r>
            <a:r>
              <a:rPr lang="en-US" sz="1600" dirty="0" err="1"/>
              <a:t>ud</a:t>
            </a:r>
            <a:r>
              <a:rPr lang="en-US" sz="1600" dirty="0"/>
              <a:t>. Det </a:t>
            </a:r>
            <a:r>
              <a:rPr lang="en-US" sz="1600" dirty="0" err="1"/>
              <a:t>skyldtes</a:t>
            </a:r>
            <a:r>
              <a:rPr lang="en-US" sz="1600" dirty="0"/>
              <a:t>, at </a:t>
            </a:r>
            <a:r>
              <a:rPr lang="en-US" sz="1600" dirty="0" err="1"/>
              <a:t>menneskekroppen</a:t>
            </a:r>
            <a:r>
              <a:rPr lang="en-US" sz="1600" dirty="0"/>
              <a:t> </a:t>
            </a:r>
            <a:r>
              <a:rPr lang="en-US" sz="1600" dirty="0" err="1"/>
              <a:t>blev</a:t>
            </a:r>
            <a:r>
              <a:rPr lang="en-US" sz="1600" dirty="0"/>
              <a:t> </a:t>
            </a:r>
            <a:r>
              <a:rPr lang="en-US" sz="1600" dirty="0" err="1"/>
              <a:t>anset</a:t>
            </a:r>
            <a:r>
              <a:rPr lang="en-US" sz="1600" dirty="0"/>
              <a:t> for et </a:t>
            </a:r>
            <a:r>
              <a:rPr lang="en-US" sz="1600" dirty="0" err="1"/>
              <a:t>guddommeligt</a:t>
            </a:r>
            <a:r>
              <a:rPr lang="en-US" sz="1600" dirty="0"/>
              <a:t> ideal, </a:t>
            </a:r>
            <a:r>
              <a:rPr lang="en-US" sz="1600" dirty="0" err="1"/>
              <a:t>som</a:t>
            </a:r>
            <a:r>
              <a:rPr lang="en-US" sz="1600" dirty="0"/>
              <a:t> </a:t>
            </a:r>
            <a:r>
              <a:rPr lang="en-US" sz="1600" dirty="0" err="1"/>
              <a:t>naturen</a:t>
            </a:r>
            <a:r>
              <a:rPr lang="en-US" sz="1600" dirty="0"/>
              <a:t> var </a:t>
            </a:r>
            <a:r>
              <a:rPr lang="en-US" sz="1600" dirty="0" err="1"/>
              <a:t>indordnet</a:t>
            </a:r>
            <a:r>
              <a:rPr lang="en-US" sz="1600" dirty="0"/>
              <a:t> </a:t>
            </a:r>
            <a:r>
              <a:rPr lang="en-US" sz="1600" dirty="0" err="1"/>
              <a:t>efter</a:t>
            </a:r>
            <a:r>
              <a:rPr lang="en-US" sz="1600" dirty="0"/>
              <a:t>. </a:t>
            </a:r>
            <a:r>
              <a:rPr lang="en-US" sz="1600" dirty="0" err="1"/>
              <a:t>Så</a:t>
            </a:r>
            <a:r>
              <a:rPr lang="en-US" sz="1600" dirty="0"/>
              <a:t> </a:t>
            </a:r>
            <a:r>
              <a:rPr lang="en-US" sz="1600" dirty="0" err="1"/>
              <a:t>bygningens</a:t>
            </a:r>
            <a:r>
              <a:rPr lang="en-US" sz="1600" dirty="0"/>
              <a:t> dele </a:t>
            </a:r>
            <a:r>
              <a:rPr lang="en-US" sz="1600" dirty="0" err="1"/>
              <a:t>skulle</a:t>
            </a:r>
            <a:r>
              <a:rPr lang="en-US" sz="1600" dirty="0"/>
              <a:t> </a:t>
            </a:r>
            <a:r>
              <a:rPr lang="en-US" sz="1600" dirty="0" err="1"/>
              <a:t>forholde</a:t>
            </a:r>
            <a:r>
              <a:rPr lang="en-US" sz="1600" dirty="0"/>
              <a:t> sig </a:t>
            </a:r>
            <a:r>
              <a:rPr lang="en-US" sz="1600" dirty="0" err="1"/>
              <a:t>til</a:t>
            </a:r>
            <a:r>
              <a:rPr lang="en-US" sz="1600" dirty="0"/>
              <a:t> </a:t>
            </a:r>
            <a:r>
              <a:rPr lang="en-US" sz="1600" dirty="0" err="1"/>
              <a:t>hinanden</a:t>
            </a:r>
            <a:r>
              <a:rPr lang="en-US" sz="1600" dirty="0"/>
              <a:t> </a:t>
            </a:r>
            <a:r>
              <a:rPr lang="en-US" sz="1600" dirty="0" err="1"/>
              <a:t>på</a:t>
            </a:r>
            <a:r>
              <a:rPr lang="en-US" sz="1600" dirty="0"/>
              <a:t> </a:t>
            </a:r>
            <a:r>
              <a:rPr lang="en-US" sz="1600" dirty="0" err="1"/>
              <a:t>samme</a:t>
            </a:r>
            <a:r>
              <a:rPr lang="en-US" sz="1600" dirty="0"/>
              <a:t> </a:t>
            </a:r>
            <a:r>
              <a:rPr lang="en-US" sz="1600" dirty="0" err="1"/>
              <a:t>måde</a:t>
            </a:r>
            <a:r>
              <a:rPr lang="en-US" sz="1600" dirty="0"/>
              <a:t>, </a:t>
            </a:r>
            <a:r>
              <a:rPr lang="en-US" sz="1600" dirty="0" err="1"/>
              <a:t>som</a:t>
            </a:r>
            <a:r>
              <a:rPr lang="en-US" sz="1600" dirty="0"/>
              <a:t> dele </a:t>
            </a:r>
            <a:r>
              <a:rPr lang="en-US" sz="1600" dirty="0" err="1"/>
              <a:t>af</a:t>
            </a:r>
            <a:r>
              <a:rPr lang="en-US" sz="1600" dirty="0"/>
              <a:t> </a:t>
            </a:r>
            <a:r>
              <a:rPr lang="en-US" sz="1600" dirty="0" err="1"/>
              <a:t>menneskets</a:t>
            </a:r>
            <a:r>
              <a:rPr lang="en-US" sz="1600" dirty="0"/>
              <a:t> </a:t>
            </a:r>
            <a:r>
              <a:rPr lang="en-US" sz="1600" dirty="0" err="1"/>
              <a:t>krop</a:t>
            </a:r>
            <a:r>
              <a:rPr lang="en-US" sz="1600" dirty="0"/>
              <a:t> </a:t>
            </a:r>
            <a:r>
              <a:rPr lang="en-US" sz="1600" dirty="0" err="1"/>
              <a:t>forholdt</a:t>
            </a:r>
            <a:r>
              <a:rPr lang="en-US" sz="1600" dirty="0"/>
              <a:t> sig </a:t>
            </a:r>
            <a:r>
              <a:rPr lang="en-US" sz="1600" dirty="0" err="1"/>
              <a:t>til</a:t>
            </a:r>
            <a:r>
              <a:rPr lang="en-US" sz="1600" dirty="0"/>
              <a:t> </a:t>
            </a:r>
            <a:r>
              <a:rPr lang="en-US" sz="1600" dirty="0" err="1"/>
              <a:t>hinanden</a:t>
            </a:r>
            <a:r>
              <a:rPr lang="en-US" sz="1600" dirty="0"/>
              <a:t>. </a:t>
            </a:r>
            <a:r>
              <a:rPr lang="en-US" sz="1600" dirty="0" err="1"/>
              <a:t>Forholdet</a:t>
            </a:r>
            <a:r>
              <a:rPr lang="en-US" sz="1600" dirty="0"/>
              <a:t> </a:t>
            </a:r>
            <a:r>
              <a:rPr lang="en-US" sz="1600" dirty="0" err="1"/>
              <a:t>mellem</a:t>
            </a:r>
            <a:r>
              <a:rPr lang="en-US" sz="1600" dirty="0"/>
              <a:t> ben </a:t>
            </a:r>
            <a:r>
              <a:rPr lang="en-US" sz="1600" dirty="0" err="1"/>
              <a:t>og</a:t>
            </a:r>
            <a:r>
              <a:rPr lang="en-US" sz="1600" dirty="0"/>
              <a:t> </a:t>
            </a:r>
            <a:r>
              <a:rPr lang="en-US" sz="1600" dirty="0" err="1"/>
              <a:t>overkrop</a:t>
            </a:r>
            <a:r>
              <a:rPr lang="en-US" sz="1600" dirty="0"/>
              <a:t> </a:t>
            </a:r>
            <a:r>
              <a:rPr lang="en-US" sz="1600" dirty="0" err="1"/>
              <a:t>kunne</a:t>
            </a:r>
            <a:r>
              <a:rPr lang="en-US" sz="1600" dirty="0"/>
              <a:t> </a:t>
            </a:r>
            <a:r>
              <a:rPr lang="en-US" sz="1600" dirty="0" err="1"/>
              <a:t>fx</a:t>
            </a:r>
            <a:r>
              <a:rPr lang="en-US" sz="1600" dirty="0"/>
              <a:t> </a:t>
            </a:r>
            <a:r>
              <a:rPr lang="en-US" sz="1600" dirty="0" err="1"/>
              <a:t>være</a:t>
            </a:r>
            <a:r>
              <a:rPr lang="en-US" sz="1600" dirty="0"/>
              <a:t> </a:t>
            </a:r>
            <a:r>
              <a:rPr lang="en-US" sz="1600" dirty="0" err="1"/>
              <a:t>udgangspunkt</a:t>
            </a:r>
            <a:r>
              <a:rPr lang="en-US" sz="1600" dirty="0"/>
              <a:t> for </a:t>
            </a:r>
            <a:r>
              <a:rPr lang="en-US" sz="1600" dirty="0" err="1"/>
              <a:t>forholdet</a:t>
            </a:r>
            <a:r>
              <a:rPr lang="en-US" sz="1600" dirty="0"/>
              <a:t> </a:t>
            </a:r>
            <a:r>
              <a:rPr lang="en-US" sz="1600" dirty="0" err="1"/>
              <a:t>mellem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</a:t>
            </a:r>
            <a:r>
              <a:rPr lang="en-US" sz="1600" dirty="0" err="1"/>
              <a:t>bygnings</a:t>
            </a:r>
            <a:r>
              <a:rPr lang="en-US" sz="1600" dirty="0"/>
              <a:t> </a:t>
            </a:r>
            <a:r>
              <a:rPr lang="en-US" sz="1600" dirty="0" err="1"/>
              <a:t>mur</a:t>
            </a:r>
            <a:r>
              <a:rPr lang="en-US" sz="1600" dirty="0"/>
              <a:t> </a:t>
            </a:r>
            <a:r>
              <a:rPr lang="en-US" sz="1600" dirty="0" err="1"/>
              <a:t>og</a:t>
            </a:r>
            <a:r>
              <a:rPr lang="en-US" sz="1600" dirty="0"/>
              <a:t> tag. </a:t>
            </a:r>
            <a:endParaRPr lang="en-US" sz="1600" dirty="0">
              <a:effectLst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23435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ICTURES: Parthenon on the Acropolis - Athens, Greece | Franks Travelbox">
            <a:extLst>
              <a:ext uri="{FF2B5EF4-FFF2-40B4-BE49-F238E27FC236}">
                <a16:creationId xmlns:a16="http://schemas.microsoft.com/office/drawing/2014/main" id="{80BBC890-40C6-58F8-2BE0-4FF7E5164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EFFBCDBA-6374-49D2-0EBE-ED156E889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005648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da-DK" altLang="da-DK" sz="3600" dirty="0"/>
              <a:t>Parthenon</a:t>
            </a:r>
            <a:endParaRPr lang="da-DK" sz="3600" dirty="0"/>
          </a:p>
        </p:txBody>
      </p:sp>
      <p:sp>
        <p:nvSpPr>
          <p:cNvPr id="27650" name="Rectangle 3">
            <a:extLst>
              <a:ext uri="{FF2B5EF4-FFF2-40B4-BE49-F238E27FC236}">
                <a16:creationId xmlns:a16="http://schemas.microsoft.com/office/drawing/2014/main" id="{48DBDB00-D447-1CC5-657C-DCF0A8B86DB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05608" y="4354277"/>
            <a:ext cx="11780784" cy="435133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da-DK" altLang="da-DK" sz="1800" dirty="0"/>
              <a:t>De græske templer er bygget som huse til deres guder eller billeder af disse. De vigtigste guder var Zeus og Athene (skønhedsgudinden – som Athen er opkaldt efter). Parthenon-templet, der er det største fra den græske oldtid, er bygget til Athene og blev (nok) rejst som sejrsmonument til minde om grækernes sejr over perserne.</a:t>
            </a:r>
          </a:p>
          <a:p>
            <a:pPr eaLnBrk="1" hangingPunct="1"/>
            <a:endParaRPr lang="da-DK" altLang="da-DK" sz="1800" dirty="0"/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52C7B00A-21BC-E58F-3247-1547C29FD0F7}"/>
              </a:ext>
            </a:extLst>
          </p:cNvPr>
          <p:cNvSpPr txBox="1"/>
          <p:nvPr/>
        </p:nvSpPr>
        <p:spPr>
          <a:xfrm>
            <a:off x="205608" y="859480"/>
            <a:ext cx="15737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800" dirty="0"/>
              <a:t>447-438 f. Kr. </a:t>
            </a:r>
            <a:endParaRPr lang="da-DK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4" name="Rectangle 103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Glyptotekets arkitektur - Strandberg Publishing A/S">
            <a:extLst>
              <a:ext uri="{FF2B5EF4-FFF2-40B4-BE49-F238E27FC236}">
                <a16:creationId xmlns:a16="http://schemas.microsoft.com/office/drawing/2014/main" id="{864DC395-561F-C632-F17A-5A7C9744F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3" b="-1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99E7753-C949-EB54-36BD-072F10006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14" y="-268919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 err="1"/>
              <a:t>Antik</a:t>
            </a:r>
            <a:r>
              <a:rPr lang="en-US" sz="4000" dirty="0"/>
              <a:t> </a:t>
            </a:r>
            <a:r>
              <a:rPr lang="en-US" sz="4000" dirty="0" err="1"/>
              <a:t>arkitektur</a:t>
            </a:r>
            <a:endParaRPr lang="en-US" sz="4000" dirty="0"/>
          </a:p>
        </p:txBody>
      </p:sp>
      <p:sp>
        <p:nvSpPr>
          <p:cNvPr id="26" name="Tekstfelt 25">
            <a:extLst>
              <a:ext uri="{FF2B5EF4-FFF2-40B4-BE49-F238E27FC236}">
                <a16:creationId xmlns:a16="http://schemas.microsoft.com/office/drawing/2014/main" id="{4B4C3527-F9DE-1019-0264-421634386653}"/>
              </a:ext>
            </a:extLst>
          </p:cNvPr>
          <p:cNvSpPr txBox="1"/>
          <p:nvPr/>
        </p:nvSpPr>
        <p:spPr>
          <a:xfrm>
            <a:off x="282146" y="1099751"/>
            <a:ext cx="5389605" cy="57582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1600" dirty="0"/>
              <a:t>Den </a:t>
            </a:r>
            <a:r>
              <a:rPr lang="en-US" sz="1600" dirty="0" err="1"/>
              <a:t>antikke</a:t>
            </a:r>
            <a:r>
              <a:rPr lang="en-US" sz="1600" dirty="0"/>
              <a:t> </a:t>
            </a:r>
            <a:r>
              <a:rPr lang="en-US" sz="1600" dirty="0" err="1"/>
              <a:t>arkitektur</a:t>
            </a:r>
            <a:r>
              <a:rPr lang="en-US" sz="1600" dirty="0"/>
              <a:t> spiller </a:t>
            </a:r>
            <a:r>
              <a:rPr lang="en-US" sz="1600" dirty="0" err="1"/>
              <a:t>en</a:t>
            </a:r>
            <a:r>
              <a:rPr lang="en-US" sz="1600" dirty="0"/>
              <a:t> </a:t>
            </a:r>
            <a:r>
              <a:rPr lang="en-US" sz="1600" dirty="0" err="1"/>
              <a:t>betydelig</a:t>
            </a:r>
            <a:r>
              <a:rPr lang="en-US" sz="1600" dirty="0"/>
              <a:t> </a:t>
            </a:r>
            <a:r>
              <a:rPr lang="en-US" sz="1600" dirty="0" err="1"/>
              <a:t>rolle</a:t>
            </a:r>
            <a:r>
              <a:rPr lang="en-US" sz="1600" dirty="0"/>
              <a:t> for </a:t>
            </a:r>
            <a:r>
              <a:rPr lang="en-US" sz="1600" dirty="0" err="1"/>
              <a:t>vores</a:t>
            </a:r>
            <a:r>
              <a:rPr lang="en-US" sz="1600" dirty="0"/>
              <a:t> </a:t>
            </a:r>
            <a:r>
              <a:rPr lang="en-US" sz="1600" dirty="0" err="1"/>
              <a:t>arkitekturhistorie</a:t>
            </a:r>
            <a:r>
              <a:rPr lang="en-US" sz="1600" dirty="0"/>
              <a:t>. </a:t>
            </a:r>
            <a:r>
              <a:rPr lang="en-US" sz="1600" dirty="0" err="1"/>
              <a:t>Flere</a:t>
            </a:r>
            <a:r>
              <a:rPr lang="en-US" sz="1600" dirty="0"/>
              <a:t> </a:t>
            </a:r>
            <a:r>
              <a:rPr lang="en-US" sz="1600" dirty="0" err="1"/>
              <a:t>gange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løbet</a:t>
            </a:r>
            <a:r>
              <a:rPr lang="en-US" sz="1600" dirty="0"/>
              <a:t> </a:t>
            </a:r>
            <a:r>
              <a:rPr lang="en-US" sz="1600" dirty="0" err="1"/>
              <a:t>af</a:t>
            </a:r>
            <a:r>
              <a:rPr lang="en-US" sz="1600" dirty="0"/>
              <a:t> </a:t>
            </a:r>
            <a:r>
              <a:rPr lang="en-US" sz="1600" dirty="0" err="1"/>
              <a:t>historien</a:t>
            </a:r>
            <a:r>
              <a:rPr lang="en-US" sz="1600" dirty="0"/>
              <a:t> er </a:t>
            </a:r>
            <a:r>
              <a:rPr lang="en-US" sz="1600" dirty="0" err="1"/>
              <a:t>arkitekterne</a:t>
            </a:r>
            <a:r>
              <a:rPr lang="en-US" sz="1600" dirty="0"/>
              <a:t> </a:t>
            </a:r>
            <a:r>
              <a:rPr lang="en-US" sz="1600" dirty="0" err="1"/>
              <a:t>vendt</a:t>
            </a:r>
            <a:r>
              <a:rPr lang="en-US" sz="1600" dirty="0"/>
              <a:t> </a:t>
            </a:r>
            <a:r>
              <a:rPr lang="en-US" sz="1600" dirty="0" err="1"/>
              <a:t>tilbage</a:t>
            </a:r>
            <a:r>
              <a:rPr lang="en-US" sz="1600" dirty="0"/>
              <a:t> </a:t>
            </a:r>
            <a:r>
              <a:rPr lang="en-US" sz="1600" dirty="0" err="1"/>
              <a:t>til</a:t>
            </a:r>
            <a:r>
              <a:rPr lang="en-US" sz="1600" dirty="0"/>
              <a:t> </a:t>
            </a:r>
            <a:r>
              <a:rPr lang="en-US" sz="1600" dirty="0" err="1"/>
              <a:t>antikkens</a:t>
            </a:r>
            <a:r>
              <a:rPr lang="en-US" sz="1600" dirty="0"/>
              <a:t> </a:t>
            </a:r>
            <a:r>
              <a:rPr lang="en-US" sz="1600" dirty="0" err="1"/>
              <a:t>klassiske</a:t>
            </a:r>
            <a:r>
              <a:rPr lang="en-US" sz="1600" dirty="0"/>
              <a:t> former </a:t>
            </a:r>
            <a:r>
              <a:rPr lang="en-US" sz="1600" dirty="0" err="1"/>
              <a:t>og</a:t>
            </a:r>
            <a:r>
              <a:rPr lang="en-US" sz="1600" dirty="0"/>
              <a:t> </a:t>
            </a:r>
            <a:r>
              <a:rPr lang="en-US" sz="1600" dirty="0" err="1"/>
              <a:t>endnu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dag</a:t>
            </a:r>
            <a:r>
              <a:rPr lang="en-US" sz="1600" dirty="0"/>
              <a:t> ser vi de </a:t>
            </a:r>
            <a:r>
              <a:rPr lang="en-US" sz="1600" dirty="0" err="1"/>
              <a:t>bygningsdele</a:t>
            </a:r>
            <a:r>
              <a:rPr lang="en-US" sz="1600" dirty="0"/>
              <a:t> </a:t>
            </a:r>
            <a:r>
              <a:rPr lang="en-US" sz="1600" dirty="0" err="1"/>
              <a:t>hentet</a:t>
            </a:r>
            <a:r>
              <a:rPr lang="en-US" sz="1600" dirty="0"/>
              <a:t> </a:t>
            </a:r>
            <a:r>
              <a:rPr lang="en-US" sz="1600" dirty="0" err="1"/>
              <a:t>fra</a:t>
            </a:r>
            <a:r>
              <a:rPr lang="en-US" sz="1600" dirty="0"/>
              <a:t> </a:t>
            </a:r>
            <a:r>
              <a:rPr lang="en-US" sz="1600" dirty="0" err="1"/>
              <a:t>antikken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vores</a:t>
            </a:r>
            <a:r>
              <a:rPr lang="en-US" sz="1600" dirty="0"/>
              <a:t> </a:t>
            </a:r>
            <a:r>
              <a:rPr lang="en-US" sz="1600" dirty="0" err="1"/>
              <a:t>bygninger</a:t>
            </a:r>
            <a:r>
              <a:rPr lang="en-US" sz="1600" dirty="0"/>
              <a:t>.</a:t>
            </a:r>
          </a:p>
          <a:p>
            <a:pPr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1600" dirty="0">
                <a:effectLst/>
              </a:rPr>
              <a:t>I det </a:t>
            </a:r>
            <a:r>
              <a:rPr lang="en-US" sz="1600" dirty="0" err="1">
                <a:effectLst/>
              </a:rPr>
              <a:t>gamle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Grækenland</a:t>
            </a:r>
            <a:r>
              <a:rPr lang="en-US" sz="1600" dirty="0">
                <a:effectLst/>
              </a:rPr>
              <a:t> var templet det </a:t>
            </a:r>
            <a:r>
              <a:rPr lang="en-US" sz="1600" dirty="0" err="1">
                <a:effectLst/>
              </a:rPr>
              <a:t>vigtigste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bygningsværk</a:t>
            </a:r>
            <a:r>
              <a:rPr lang="en-US" sz="1600" dirty="0">
                <a:effectLst/>
              </a:rPr>
              <a:t>. </a:t>
            </a:r>
            <a:r>
              <a:rPr lang="en-US" sz="1600" dirty="0" err="1">
                <a:effectLst/>
              </a:rPr>
              <a:t>Arkitekturen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handlede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i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høj</a:t>
            </a:r>
            <a:r>
              <a:rPr lang="en-US" sz="1600" dirty="0">
                <a:effectLst/>
              </a:rPr>
              <a:t> grad om at </a:t>
            </a:r>
            <a:r>
              <a:rPr lang="en-US" sz="1600" dirty="0" err="1">
                <a:effectLst/>
              </a:rPr>
              <a:t>bygge</a:t>
            </a:r>
            <a:r>
              <a:rPr lang="en-US" sz="1600" dirty="0">
                <a:effectLst/>
              </a:rPr>
              <a:t> det </a:t>
            </a:r>
            <a:r>
              <a:rPr lang="en-US" sz="1600" dirty="0" err="1">
                <a:effectLst/>
              </a:rPr>
              <a:t>perfekte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tempel</a:t>
            </a:r>
            <a:r>
              <a:rPr lang="en-US" sz="1600" dirty="0">
                <a:effectLst/>
              </a:rPr>
              <a:t> med et </a:t>
            </a:r>
            <a:r>
              <a:rPr lang="en-US" sz="1600" dirty="0" err="1">
                <a:effectLst/>
              </a:rPr>
              <a:t>indre</a:t>
            </a:r>
            <a:r>
              <a:rPr lang="en-US" sz="1600" dirty="0">
                <a:effectLst/>
              </a:rPr>
              <a:t> rum </a:t>
            </a:r>
            <a:r>
              <a:rPr lang="en-US" sz="1600" dirty="0" err="1">
                <a:effectLst/>
              </a:rPr>
              <a:t>til</a:t>
            </a:r>
            <a:r>
              <a:rPr lang="en-US" sz="1600" dirty="0">
                <a:effectLst/>
              </a:rPr>
              <a:t> den </a:t>
            </a:r>
            <a:r>
              <a:rPr lang="en-US" sz="1600" dirty="0" err="1">
                <a:effectLst/>
              </a:rPr>
              <a:t>gud</a:t>
            </a:r>
            <a:r>
              <a:rPr lang="en-US" sz="1600" dirty="0">
                <a:effectLst/>
              </a:rPr>
              <a:t>, det var </a:t>
            </a:r>
            <a:r>
              <a:rPr lang="en-US" sz="1600" dirty="0" err="1">
                <a:effectLst/>
              </a:rPr>
              <a:t>opført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til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ære</a:t>
            </a:r>
            <a:r>
              <a:rPr lang="en-US" sz="1600" dirty="0">
                <a:effectLst/>
              </a:rPr>
              <a:t> for. Ingen </a:t>
            </a:r>
            <a:r>
              <a:rPr lang="en-US" sz="1600" dirty="0" err="1">
                <a:effectLst/>
              </a:rPr>
              <a:t>mennesker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brugte</a:t>
            </a:r>
            <a:r>
              <a:rPr lang="en-US" sz="1600" dirty="0">
                <a:effectLst/>
              </a:rPr>
              <a:t> det. Det var templets </a:t>
            </a:r>
            <a:r>
              <a:rPr lang="en-US" sz="1600" dirty="0" err="1">
                <a:effectLst/>
              </a:rPr>
              <a:t>ydre</a:t>
            </a:r>
            <a:r>
              <a:rPr lang="en-US" sz="1600" dirty="0">
                <a:effectLst/>
              </a:rPr>
              <a:t>, der var </a:t>
            </a:r>
            <a:r>
              <a:rPr lang="en-US" sz="1600" dirty="0" err="1">
                <a:effectLst/>
              </a:rPr>
              <a:t>vigtigt</a:t>
            </a:r>
            <a:r>
              <a:rPr lang="en-US" sz="1600" dirty="0">
                <a:effectLst/>
              </a:rPr>
              <a:t>. 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endParaRPr lang="en-US" sz="1600" dirty="0">
              <a:effectLst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1600" dirty="0">
                <a:effectLst/>
              </a:rPr>
              <a:t>Templets </a:t>
            </a:r>
            <a:r>
              <a:rPr lang="en-US" sz="1600" dirty="0" err="1">
                <a:effectLst/>
              </a:rPr>
              <a:t>vægge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bestod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af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en</a:t>
            </a:r>
            <a:r>
              <a:rPr lang="en-US" sz="1600" dirty="0">
                <a:effectLst/>
              </a:rPr>
              <a:t> krans </a:t>
            </a:r>
            <a:r>
              <a:rPr lang="en-US" sz="1600" dirty="0" err="1">
                <a:effectLst/>
              </a:rPr>
              <a:t>af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søjler</a:t>
            </a:r>
            <a:r>
              <a:rPr lang="en-US" sz="1600" dirty="0">
                <a:effectLst/>
              </a:rPr>
              <a:t>, der bar </a:t>
            </a:r>
            <a:r>
              <a:rPr lang="en-US" sz="1600" dirty="0" err="1">
                <a:effectLst/>
              </a:rPr>
              <a:t>taget</a:t>
            </a:r>
            <a:r>
              <a:rPr lang="en-US" sz="1600" dirty="0">
                <a:effectLst/>
              </a:rPr>
              <a:t>. Der var </a:t>
            </a:r>
            <a:r>
              <a:rPr lang="en-US" sz="1600" dirty="0" err="1">
                <a:effectLst/>
              </a:rPr>
              <a:t>ingen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mure</a:t>
            </a:r>
            <a:r>
              <a:rPr lang="en-US" sz="1600" dirty="0">
                <a:effectLst/>
              </a:rPr>
              <a:t> – </a:t>
            </a:r>
            <a:r>
              <a:rPr lang="en-US" sz="1600" dirty="0" err="1">
                <a:effectLst/>
              </a:rPr>
              <a:t>kun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søjlerne</a:t>
            </a:r>
            <a:r>
              <a:rPr lang="en-US" sz="1600" dirty="0">
                <a:effectLst/>
              </a:rPr>
              <a:t>. </a:t>
            </a:r>
            <a:r>
              <a:rPr lang="en-US" sz="1600" dirty="0" err="1">
                <a:effectLst/>
              </a:rPr>
              <a:t>Søjlerne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buede</a:t>
            </a:r>
            <a:r>
              <a:rPr lang="en-US" sz="1600" dirty="0">
                <a:effectLst/>
              </a:rPr>
              <a:t> let </a:t>
            </a:r>
            <a:r>
              <a:rPr lang="en-US" sz="1600" dirty="0" err="1">
                <a:effectLst/>
              </a:rPr>
              <a:t>ud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på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midten</a:t>
            </a:r>
            <a:r>
              <a:rPr lang="en-US" sz="1600" dirty="0">
                <a:effectLst/>
              </a:rPr>
              <a:t> for at give </a:t>
            </a:r>
            <a:r>
              <a:rPr lang="en-US" sz="1600" dirty="0" err="1">
                <a:effectLst/>
              </a:rPr>
              <a:t>indtryk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af</a:t>
            </a:r>
            <a:r>
              <a:rPr lang="en-US" sz="1600" dirty="0">
                <a:effectLst/>
              </a:rPr>
              <a:t>, at </a:t>
            </a:r>
            <a:r>
              <a:rPr lang="en-US" sz="1600" dirty="0" err="1">
                <a:effectLst/>
              </a:rPr>
              <a:t>søjlen</a:t>
            </a:r>
            <a:r>
              <a:rPr lang="en-US" sz="1600" dirty="0">
                <a:effectLst/>
              </a:rPr>
              <a:t> var </a:t>
            </a:r>
            <a:r>
              <a:rPr lang="en-US" sz="1600" dirty="0" err="1">
                <a:effectLst/>
              </a:rPr>
              <a:t>elastisk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og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gav</a:t>
            </a:r>
            <a:r>
              <a:rPr lang="en-US" sz="1600" dirty="0">
                <a:effectLst/>
              </a:rPr>
              <a:t> sig </a:t>
            </a:r>
            <a:r>
              <a:rPr lang="en-US" sz="1600" dirty="0" err="1">
                <a:effectLst/>
              </a:rPr>
              <a:t>lidt</a:t>
            </a:r>
            <a:r>
              <a:rPr lang="en-US" sz="1600" dirty="0">
                <a:effectLst/>
              </a:rPr>
              <a:t> under </a:t>
            </a:r>
            <a:r>
              <a:rPr lang="en-US" sz="1600" dirty="0" err="1">
                <a:effectLst/>
              </a:rPr>
              <a:t>tagets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vægt</a:t>
            </a:r>
            <a:r>
              <a:rPr lang="en-US" sz="1600" dirty="0">
                <a:effectLst/>
              </a:rPr>
              <a:t>. </a:t>
            </a:r>
            <a:r>
              <a:rPr lang="en-US" sz="1600" dirty="0" err="1">
                <a:effectLst/>
              </a:rPr>
              <a:t>Gavlen</a:t>
            </a:r>
            <a:r>
              <a:rPr lang="en-US" sz="1600" dirty="0">
                <a:effectLst/>
              </a:rPr>
              <a:t>, der var </a:t>
            </a:r>
            <a:r>
              <a:rPr lang="en-US" sz="1600" dirty="0" err="1">
                <a:effectLst/>
              </a:rPr>
              <a:t>formet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som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en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trekant</a:t>
            </a:r>
            <a:r>
              <a:rPr lang="en-US" sz="1600" dirty="0">
                <a:effectLst/>
              </a:rPr>
              <a:t>, var </a:t>
            </a:r>
            <a:r>
              <a:rPr lang="en-US" sz="1600" dirty="0" err="1">
                <a:effectLst/>
              </a:rPr>
              <a:t>udsmykket</a:t>
            </a:r>
            <a:r>
              <a:rPr lang="en-US" sz="1600" dirty="0">
                <a:effectLst/>
              </a:rPr>
              <a:t> med </a:t>
            </a:r>
            <a:r>
              <a:rPr lang="en-US" sz="1600" dirty="0" err="1">
                <a:effectLst/>
              </a:rPr>
              <a:t>skulpturelle</a:t>
            </a:r>
            <a:r>
              <a:rPr lang="en-US" sz="1600" dirty="0">
                <a:effectLst/>
              </a:rPr>
              <a:t> figurer. </a:t>
            </a:r>
            <a:r>
              <a:rPr lang="en-US" sz="1600" dirty="0" err="1"/>
              <a:t>Grækerne</a:t>
            </a:r>
            <a:r>
              <a:rPr lang="en-US" sz="1600" dirty="0"/>
              <a:t> </a:t>
            </a:r>
            <a:r>
              <a:rPr lang="en-US" sz="1600" dirty="0" err="1"/>
              <a:t>brugte</a:t>
            </a:r>
            <a:r>
              <a:rPr lang="en-US" sz="1600" dirty="0"/>
              <a:t> </a:t>
            </a:r>
            <a:r>
              <a:rPr lang="en-US" sz="1600" dirty="0" err="1"/>
              <a:t>få</a:t>
            </a:r>
            <a:r>
              <a:rPr lang="en-US" sz="1600" dirty="0"/>
              <a:t>, </a:t>
            </a:r>
            <a:r>
              <a:rPr lang="en-US" sz="1600" dirty="0" err="1"/>
              <a:t>enkle</a:t>
            </a:r>
            <a:r>
              <a:rPr lang="en-US" sz="1600" dirty="0"/>
              <a:t> former, der </a:t>
            </a:r>
            <a:r>
              <a:rPr lang="en-US" sz="1600" dirty="0" err="1"/>
              <a:t>blev</a:t>
            </a:r>
            <a:r>
              <a:rPr lang="en-US" sz="1600" dirty="0"/>
              <a:t> </a:t>
            </a:r>
            <a:r>
              <a:rPr lang="en-US" sz="1600" dirty="0" err="1"/>
              <a:t>perfektioneret</a:t>
            </a:r>
            <a:r>
              <a:rPr lang="en-US" sz="1600" dirty="0"/>
              <a:t> </a:t>
            </a:r>
            <a:r>
              <a:rPr lang="en-US" sz="1600" dirty="0" err="1"/>
              <a:t>til</a:t>
            </a:r>
            <a:r>
              <a:rPr lang="en-US" sz="1600" dirty="0"/>
              <a:t> det </a:t>
            </a:r>
            <a:r>
              <a:rPr lang="en-US" sz="1600" dirty="0" err="1"/>
              <a:t>yderste</a:t>
            </a:r>
            <a:r>
              <a:rPr lang="en-US" sz="1600" dirty="0"/>
              <a:t>. </a:t>
            </a:r>
            <a:r>
              <a:rPr lang="en-US" sz="1600" dirty="0" err="1"/>
              <a:t>Symmetri</a:t>
            </a:r>
            <a:r>
              <a:rPr lang="en-US" sz="1600" dirty="0"/>
              <a:t>, </a:t>
            </a:r>
            <a:r>
              <a:rPr lang="en-US" sz="1600" dirty="0" err="1"/>
              <a:t>regelmæssighed</a:t>
            </a:r>
            <a:r>
              <a:rPr lang="en-US" sz="1600" dirty="0"/>
              <a:t>, balance </a:t>
            </a:r>
            <a:r>
              <a:rPr lang="en-US" sz="1600" dirty="0" err="1"/>
              <a:t>og</a:t>
            </a:r>
            <a:r>
              <a:rPr lang="en-US" sz="1600" dirty="0"/>
              <a:t> </a:t>
            </a:r>
            <a:r>
              <a:rPr lang="en-US" sz="1600" dirty="0" err="1"/>
              <a:t>harmoni</a:t>
            </a:r>
            <a:r>
              <a:rPr lang="en-US" sz="1600" dirty="0"/>
              <a:t> er </a:t>
            </a:r>
            <a:r>
              <a:rPr lang="en-US" sz="1600" dirty="0" err="1"/>
              <a:t>nøgleordene</a:t>
            </a:r>
            <a:r>
              <a:rPr lang="en-US" sz="1600" dirty="0"/>
              <a:t> for de </a:t>
            </a:r>
            <a:r>
              <a:rPr lang="en-US" sz="1600" dirty="0" err="1"/>
              <a:t>græske</a:t>
            </a:r>
            <a:r>
              <a:rPr lang="en-US" sz="1600" dirty="0"/>
              <a:t> </a:t>
            </a:r>
            <a:r>
              <a:rPr lang="en-US" sz="1600" dirty="0" err="1"/>
              <a:t>templer</a:t>
            </a:r>
            <a:r>
              <a:rPr lang="en-US" sz="1600" dirty="0"/>
              <a:t>. Disse </a:t>
            </a:r>
            <a:r>
              <a:rPr lang="en-US" sz="1600" dirty="0" err="1"/>
              <a:t>idealer</a:t>
            </a:r>
            <a:r>
              <a:rPr lang="en-US" sz="1600" dirty="0"/>
              <a:t> </a:t>
            </a:r>
            <a:r>
              <a:rPr lang="en-US" sz="1600" dirty="0" err="1"/>
              <a:t>blev</a:t>
            </a:r>
            <a:r>
              <a:rPr lang="en-US" sz="1600" dirty="0"/>
              <a:t> </a:t>
            </a:r>
            <a:r>
              <a:rPr lang="en-US" sz="1600" dirty="0" err="1"/>
              <a:t>genoptaget</a:t>
            </a:r>
            <a:r>
              <a:rPr lang="en-US" sz="1600" dirty="0"/>
              <a:t> </a:t>
            </a:r>
            <a:r>
              <a:rPr lang="en-US" sz="1600" dirty="0" err="1"/>
              <a:t>både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renæssancen</a:t>
            </a:r>
            <a:r>
              <a:rPr lang="en-US" sz="1600" dirty="0"/>
              <a:t> </a:t>
            </a:r>
            <a:r>
              <a:rPr lang="en-US" sz="1600" dirty="0" err="1"/>
              <a:t>og</a:t>
            </a:r>
            <a:r>
              <a:rPr lang="en-US" sz="1600" dirty="0"/>
              <a:t> </a:t>
            </a:r>
            <a:r>
              <a:rPr lang="en-US" sz="1600" dirty="0" err="1"/>
              <a:t>klassicismen</a:t>
            </a:r>
            <a:r>
              <a:rPr lang="en-US" sz="1600" dirty="0"/>
              <a:t>. Her var den </a:t>
            </a:r>
            <a:r>
              <a:rPr lang="en-US" sz="1600" dirty="0" err="1"/>
              <a:t>klarhed</a:t>
            </a:r>
            <a:r>
              <a:rPr lang="en-US" sz="1600" dirty="0"/>
              <a:t> </a:t>
            </a:r>
            <a:r>
              <a:rPr lang="en-US" sz="1600" dirty="0" err="1"/>
              <a:t>og</a:t>
            </a:r>
            <a:r>
              <a:rPr lang="en-US" sz="1600" dirty="0"/>
              <a:t> </a:t>
            </a:r>
            <a:r>
              <a:rPr lang="en-US" sz="1600" dirty="0" err="1"/>
              <a:t>perfekte</a:t>
            </a:r>
            <a:r>
              <a:rPr lang="en-US" sz="1600" dirty="0"/>
              <a:t> balance </a:t>
            </a:r>
            <a:r>
              <a:rPr lang="en-US" sz="1600" dirty="0" err="1"/>
              <a:t>mellem</a:t>
            </a:r>
            <a:r>
              <a:rPr lang="en-US" sz="1600" dirty="0"/>
              <a:t> </a:t>
            </a:r>
            <a:r>
              <a:rPr lang="en-US" sz="1600" dirty="0" err="1"/>
              <a:t>bygningens</a:t>
            </a:r>
            <a:r>
              <a:rPr lang="en-US" sz="1600" dirty="0"/>
              <a:t> dele, </a:t>
            </a:r>
            <a:r>
              <a:rPr lang="en-US" sz="1600" dirty="0" err="1"/>
              <a:t>som</a:t>
            </a:r>
            <a:r>
              <a:rPr lang="en-US" sz="1600" dirty="0"/>
              <a:t> er </a:t>
            </a:r>
            <a:r>
              <a:rPr lang="en-US" sz="1600" dirty="0" err="1"/>
              <a:t>særlig</a:t>
            </a:r>
            <a:r>
              <a:rPr lang="en-US" sz="1600" dirty="0"/>
              <a:t> for den </a:t>
            </a:r>
            <a:r>
              <a:rPr lang="en-US" sz="1600" dirty="0" err="1"/>
              <a:t>græske</a:t>
            </a:r>
            <a:r>
              <a:rPr lang="en-US" sz="1600" dirty="0"/>
              <a:t> </a:t>
            </a:r>
            <a:r>
              <a:rPr lang="en-US" sz="1600" dirty="0" err="1"/>
              <a:t>arkitektur</a:t>
            </a:r>
            <a:r>
              <a:rPr lang="en-US" sz="1600" dirty="0"/>
              <a:t>. </a:t>
            </a:r>
          </a:p>
          <a:p>
            <a:pPr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</a:endParaRP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6218E177-5521-356D-5345-64E30A804E57}"/>
              </a:ext>
            </a:extLst>
          </p:cNvPr>
          <p:cNvSpPr txBox="1"/>
          <p:nvPr/>
        </p:nvSpPr>
        <p:spPr>
          <a:xfrm>
            <a:off x="5535827" y="6285800"/>
            <a:ext cx="66561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200" b="0" i="0" dirty="0">
                <a:solidFill>
                  <a:srgbClr val="444444"/>
                </a:solidFill>
                <a:effectLst/>
                <a:highlight>
                  <a:srgbClr val="FFFFFF"/>
                </a:highlight>
                <a:latin typeface="HCo Chronicle SSm"/>
              </a:rPr>
              <a:t>Ny Carlsberg Glyptoteks første bygning blev opført i 1897 af arkitekt Vilhelm Dahlerup. Siden er det udvidet med to tilbygninger, i 1906 af arkitekt Hack Kampmann og i 1996 af Henning Larsens Tegnestue. </a:t>
            </a:r>
            <a:endParaRPr lang="da-DK" sz="1200" dirty="0"/>
          </a:p>
        </p:txBody>
      </p:sp>
    </p:spTree>
    <p:extLst>
      <p:ext uri="{BB962C8B-B14F-4D97-AF65-F5344CB8AC3E}">
        <p14:creationId xmlns:p14="http://schemas.microsoft.com/office/powerpoint/2010/main" val="2514619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el 1">
            <a:extLst>
              <a:ext uri="{FF2B5EF4-FFF2-40B4-BE49-F238E27FC236}">
                <a16:creationId xmlns:a16="http://schemas.microsoft.com/office/drawing/2014/main" id="{26CB7BBD-D7FB-A04E-88BD-07F138E6B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1188" y="6000750"/>
            <a:ext cx="8229600" cy="1143000"/>
          </a:xfrm>
        </p:spPr>
        <p:txBody>
          <a:bodyPr/>
          <a:lstStyle/>
          <a:p>
            <a:pPr eaLnBrk="1" hangingPunct="1"/>
            <a:r>
              <a:rPr lang="da-DK" altLang="da-DK" sz="1600"/>
              <a:t>Farao Ramses II og skaberguden Ptah-Tatenen. Statue af rød granit. Højde 330 cm, 19. dynasti, Ramses den Andens regeringstid (1290-124 f. Kr.). Ny Carlsberg Glyptotek, København.</a:t>
            </a:r>
          </a:p>
        </p:txBody>
      </p:sp>
      <p:pic>
        <p:nvPicPr>
          <p:cNvPr id="3075" name="Picture 2" descr="http://www.thisted-gymnasium.dk/a/Klassikere/Farao.jpg">
            <a:hlinkClick r:id="rId2"/>
            <a:extLst>
              <a:ext uri="{FF2B5EF4-FFF2-40B4-BE49-F238E27FC236}">
                <a16:creationId xmlns:a16="http://schemas.microsoft.com/office/drawing/2014/main" id="{A9C3AFCB-BAF1-414E-A465-4B7C2D8F1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064" y="0"/>
            <a:ext cx="3214687" cy="633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A99E0F7E-5B38-204B-B33B-FCED84EB639E}"/>
              </a:ext>
            </a:extLst>
          </p:cNvPr>
          <p:cNvSpPr/>
          <p:nvPr/>
        </p:nvSpPr>
        <p:spPr>
          <a:xfrm>
            <a:off x="254145" y="288279"/>
            <a:ext cx="33185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altLang="da-DK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ndale Mono" panose="020B0509000000000004" pitchFamily="49" charset="0"/>
              </a:rPr>
              <a:t>Ægyptisk skulptur</a:t>
            </a:r>
          </a:p>
          <a:p>
            <a:r>
              <a:rPr lang="da-DK" altLang="da-DK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ndale Mono" panose="020B0509000000000004" pitchFamily="49" charset="0"/>
              </a:rPr>
              <a:t>fra oldtiden </a:t>
            </a:r>
            <a:endParaRPr lang="da-DK" sz="2400" dirty="0">
              <a:solidFill>
                <a:schemeClr val="accent2">
                  <a:lumMod val="60000"/>
                  <a:lumOff val="40000"/>
                </a:schemeClr>
              </a:solidFill>
              <a:latin typeface="Andale Mono" panose="020B05090000000000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466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 1">
            <a:extLst>
              <a:ext uri="{FF2B5EF4-FFF2-40B4-BE49-F238E27FC236}">
                <a16:creationId xmlns:a16="http://schemas.microsoft.com/office/drawing/2014/main" id="{19923319-A0A3-DF46-B5D0-A0BD1BD1D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5" y="4197210"/>
            <a:ext cx="2039157" cy="2406790"/>
          </a:xfrm>
        </p:spPr>
        <p:txBody>
          <a:bodyPr>
            <a:noAutofit/>
          </a:bodyPr>
          <a:lstStyle/>
          <a:p>
            <a:pPr eaLnBrk="1" hangingPunct="1"/>
            <a:r>
              <a:rPr lang="da-DK" altLang="da-DK" sz="1600" dirty="0"/>
              <a:t>"Kleobis og </a:t>
            </a:r>
            <a:r>
              <a:rPr lang="da-DK" altLang="da-DK" sz="1600" dirty="0" err="1"/>
              <a:t>Biton</a:t>
            </a:r>
            <a:r>
              <a:rPr lang="da-DK" altLang="da-DK" sz="1600" dirty="0"/>
              <a:t>". </a:t>
            </a:r>
            <a:br>
              <a:rPr lang="da-DK" altLang="da-DK" sz="1600" dirty="0"/>
            </a:br>
            <a:r>
              <a:rPr lang="da-DK" altLang="da-DK" sz="1600" dirty="0"/>
              <a:t>De to </a:t>
            </a:r>
            <a:r>
              <a:rPr lang="da-DK" altLang="da-DK" sz="1600" dirty="0" err="1"/>
              <a:t>kourosfigurer</a:t>
            </a:r>
            <a:r>
              <a:rPr lang="da-DK" altLang="da-DK" sz="1600" dirty="0"/>
              <a:t> er udført i marmor omkring 600 f. Kr. ca. 216 cm høje. </a:t>
            </a:r>
            <a:br>
              <a:rPr lang="da-DK" altLang="da-DK" sz="1600" dirty="0"/>
            </a:br>
            <a:r>
              <a:rPr lang="da-DK" altLang="da-DK" sz="1600" dirty="0"/>
              <a:t>Udført af </a:t>
            </a:r>
            <a:r>
              <a:rPr lang="da-DK" altLang="da-DK" sz="1600" dirty="0" err="1"/>
              <a:t>Polymedes</a:t>
            </a:r>
            <a:r>
              <a:rPr lang="da-DK" altLang="da-DK" sz="1600" dirty="0"/>
              <a:t> fra </a:t>
            </a:r>
            <a:r>
              <a:rPr lang="da-DK" altLang="da-DK" sz="1600" dirty="0" err="1"/>
              <a:t>Argos</a:t>
            </a:r>
            <a:br>
              <a:rPr lang="da-DK" altLang="da-DK" sz="1600" dirty="0"/>
            </a:br>
            <a:endParaRPr lang="da-DK" altLang="da-DK" sz="1600" dirty="0"/>
          </a:p>
        </p:txBody>
      </p:sp>
      <p:pic>
        <p:nvPicPr>
          <p:cNvPr id="4099" name="Picture 2" descr="http://www.thisted-gymnasium.dk/a/Klassikere/VI-75-268d.jpg">
            <a:hlinkClick r:id="rId2"/>
            <a:extLst>
              <a:ext uri="{FF2B5EF4-FFF2-40B4-BE49-F238E27FC236}">
                <a16:creationId xmlns:a16="http://schemas.microsoft.com/office/drawing/2014/main" id="{708BB5A9-77A1-B74F-8254-7C8B1D6FE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461" y="946150"/>
            <a:ext cx="3810000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3608D21A-068C-DD49-AABF-746AEFAF0CD3}"/>
              </a:ext>
            </a:extLst>
          </p:cNvPr>
          <p:cNvSpPr/>
          <p:nvPr/>
        </p:nvSpPr>
        <p:spPr>
          <a:xfrm>
            <a:off x="484635" y="285750"/>
            <a:ext cx="27653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altLang="da-DK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ndale Mono" panose="020B0509000000000004" pitchFamily="49" charset="0"/>
              </a:rPr>
              <a:t>Græsk arkaisk skulptur</a:t>
            </a:r>
          </a:p>
        </p:txBody>
      </p:sp>
      <p:pic>
        <p:nvPicPr>
          <p:cNvPr id="5" name="Picture 2" descr="http://www.thisted-gymnasium.dk/a/Klassikere/VI-75-166.jpg">
            <a:hlinkClick r:id="rId4"/>
            <a:extLst>
              <a:ext uri="{FF2B5EF4-FFF2-40B4-BE49-F238E27FC236}">
                <a16:creationId xmlns:a16="http://schemas.microsoft.com/office/drawing/2014/main" id="{F8F176BB-D8B2-0C4E-9781-D29FCD40A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131" y="254000"/>
            <a:ext cx="228600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F1B40EF1-C407-0040-89B9-7A855CC37263}"/>
              </a:ext>
            </a:extLst>
          </p:cNvPr>
          <p:cNvSpPr/>
          <p:nvPr/>
        </p:nvSpPr>
        <p:spPr>
          <a:xfrm>
            <a:off x="9892390" y="4465551"/>
            <a:ext cx="179286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altLang="da-DK" sz="1600" dirty="0"/>
              <a:t>Gravstatue af </a:t>
            </a:r>
            <a:r>
              <a:rPr lang="da-DK" altLang="da-DK" sz="1600" dirty="0" err="1"/>
              <a:t>Kroisos</a:t>
            </a:r>
            <a:r>
              <a:rPr lang="da-DK" altLang="da-DK" sz="1600" dirty="0"/>
              <a:t> fra </a:t>
            </a:r>
            <a:r>
              <a:rPr lang="da-DK" altLang="da-DK" sz="1600" dirty="0" err="1"/>
              <a:t>Anavyssos</a:t>
            </a:r>
            <a:r>
              <a:rPr lang="da-DK" altLang="da-DK" sz="1600" dirty="0"/>
              <a:t>, Attika. Midten af det 6. århundrede f. Kr. Marmor. Højde 194 cm. </a:t>
            </a:r>
            <a:endParaRPr lang="da-DK" sz="1600" dirty="0"/>
          </a:p>
        </p:txBody>
      </p:sp>
    </p:spTree>
    <p:extLst>
      <p:ext uri="{BB962C8B-B14F-4D97-AF65-F5344CB8AC3E}">
        <p14:creationId xmlns:p14="http://schemas.microsoft.com/office/powerpoint/2010/main" val="18020819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Kontor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2804</TotalTime>
  <Words>1637</Words>
  <Application>Microsoft Macintosh PowerPoint</Application>
  <PresentationFormat>Widescreen</PresentationFormat>
  <Paragraphs>138</Paragraphs>
  <Slides>32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9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32</vt:i4>
      </vt:variant>
    </vt:vector>
  </HeadingPairs>
  <TitlesOfParts>
    <vt:vector size="42" baseType="lpstr">
      <vt:lpstr>Meiryo</vt:lpstr>
      <vt:lpstr>American Typewriter</vt:lpstr>
      <vt:lpstr>Andale Mono</vt:lpstr>
      <vt:lpstr>Arial</vt:lpstr>
      <vt:lpstr>Calibri</vt:lpstr>
      <vt:lpstr>Calibri Light</vt:lpstr>
      <vt:lpstr>HCo Chronicle SSm</vt:lpstr>
      <vt:lpstr>Tate regular</vt:lpstr>
      <vt:lpstr>Times New Roman</vt:lpstr>
      <vt:lpstr>Office Theme</vt:lpstr>
      <vt:lpstr>Introduktion til faget</vt:lpstr>
      <vt:lpstr>PowerPoint-præsentation</vt:lpstr>
      <vt:lpstr>Dit vigtigste arbejdsredskab:  Din portfolio</vt:lpstr>
      <vt:lpstr>Fra Laokoon til lort på dåse</vt:lpstr>
      <vt:lpstr>PowerPoint-præsentation</vt:lpstr>
      <vt:lpstr>Parthenon</vt:lpstr>
      <vt:lpstr>Antik arkitektur</vt:lpstr>
      <vt:lpstr>Farao Ramses II og skaberguden Ptah-Tatenen. Statue af rød granit. Højde 330 cm, 19. dynasti, Ramses den Andens regeringstid (1290-124 f. Kr.). Ny Carlsberg Glyptotek, København.</vt:lpstr>
      <vt:lpstr>"Kleobis og Biton".  De to kourosfigurer er udført i marmor omkring 600 f. Kr. ca. 216 cm høje.  Udført af Polymedes fra Argos </vt:lpstr>
      <vt:lpstr>Kore (ung pige) med spor af oprindelig farvelægning.   Figuren, der måler fra isse til knæ (underben mangler) 50 cm, er udført i marmor.   Ca. 500 f.Kr. </vt:lpstr>
      <vt:lpstr>Diskoskasteren  Moderne kopier af græsk skulpur fra omkring 450 f. Kr. af kunstneren Myron. </vt:lpstr>
      <vt:lpstr>PowerPoint-præsentation</vt:lpstr>
      <vt:lpstr>PowerPoint-præsentation</vt:lpstr>
      <vt:lpstr>PowerPoint-præsentation</vt:lpstr>
      <vt:lpstr>Præsten Laokoon og hans sønner dræbes af slanger. Rhodisk arbejde i marmor fra omkring 150 f. Kr. Musei Vaticani, Rom</vt:lpstr>
      <vt:lpstr>ANTIKKEN – og den skulpturelle krop</vt:lpstr>
      <vt:lpstr>PowerPoint-præsentation</vt:lpstr>
      <vt:lpstr>Visualiseringsøvelse:  Husk de centrale begreber</vt:lpstr>
      <vt:lpstr>Det klassiske skønhedsbegreb</vt:lpstr>
      <vt:lpstr>Forståelsesspørgsmål til dagens lektie:</vt:lpstr>
      <vt:lpstr>Det klassiske skønhedsideal</vt:lpstr>
      <vt:lpstr>Den klassiske æstetik</vt:lpstr>
      <vt:lpstr>PowerPoint-præsentation</vt:lpstr>
      <vt:lpstr>Michelangelo: David, 1501-4, marmor, 4,13 cm, Galleria dell'Accademia, Firenze</vt:lpstr>
      <vt:lpstr>    Michelangelo: ”David”, 1501-03, marmor, 4,13 cm høj </vt:lpstr>
      <vt:lpstr>Praktisk øvelse I</vt:lpstr>
      <vt:lpstr>Praktisk øvelse II</vt:lpstr>
      <vt:lpstr>Værktøjskassen: Skulpturanalyse     Teoritekster om skulpturanalyse:   ”Skulpturanalyse – en grundig gennemgang”  ”Om SKULPTUR som udtryksform”  </vt:lpstr>
      <vt:lpstr>Analyseøvelse</vt:lpstr>
      <vt:lpstr>PowerPoint-præsentation</vt:lpstr>
      <vt:lpstr>Elmgreen og Dragset: Merkur (sokker), fotografi, 2009</vt:lpstr>
      <vt:lpstr>Praktisk øvelse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 Laokoon til lort på dåse</dc:title>
  <dc:creator>Ditte Bang Skovgård-Hansen</dc:creator>
  <cp:lastModifiedBy>Ditte Bang Skovgård-Hansen</cp:lastModifiedBy>
  <cp:revision>50</cp:revision>
  <cp:lastPrinted>2020-11-24T08:26:07Z</cp:lastPrinted>
  <dcterms:created xsi:type="dcterms:W3CDTF">2020-10-18T17:35:29Z</dcterms:created>
  <dcterms:modified xsi:type="dcterms:W3CDTF">2024-08-18T10:27:08Z</dcterms:modified>
</cp:coreProperties>
</file>