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350" r:id="rId2"/>
    <p:sldId id="330" r:id="rId3"/>
    <p:sldId id="331" r:id="rId4"/>
    <p:sldId id="339" r:id="rId5"/>
    <p:sldId id="336" r:id="rId6"/>
    <p:sldId id="355" r:id="rId7"/>
    <p:sldId id="333" r:id="rId8"/>
    <p:sldId id="262" r:id="rId9"/>
    <p:sldId id="271" r:id="rId10"/>
    <p:sldId id="261" r:id="rId11"/>
    <p:sldId id="357" r:id="rId12"/>
    <p:sldId id="358" r:id="rId13"/>
    <p:sldId id="359" r:id="rId14"/>
    <p:sldId id="360" r:id="rId15"/>
    <p:sldId id="374" r:id="rId16"/>
    <p:sldId id="354" r:id="rId17"/>
    <p:sldId id="274" r:id="rId18"/>
    <p:sldId id="299" r:id="rId19"/>
    <p:sldId id="300" r:id="rId20"/>
    <p:sldId id="275" r:id="rId2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92"/>
    <p:restoredTop sz="92500"/>
  </p:normalViewPr>
  <p:slideViewPr>
    <p:cSldViewPr snapToGrid="0" snapToObjects="1">
      <p:cViewPr varScale="1">
        <p:scale>
          <a:sx n="108" d="100"/>
          <a:sy n="108" d="100"/>
        </p:scale>
        <p:origin x="10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0BCCF5-2922-4D64-97E3-1CEAC43ED4D7}" type="doc">
      <dgm:prSet loTypeId="urn:microsoft.com/office/officeart/2005/8/layout/hProcess9" loCatId="process" qsTypeId="urn:microsoft.com/office/officeart/2005/8/quickstyle/simple1" qsCatId="simple" csTypeId="urn:microsoft.com/office/officeart/2005/8/colors/accent1_2" csCatId="accent1" phldr="1"/>
      <dgm:spPr/>
    </dgm:pt>
    <dgm:pt modelId="{45F55124-0336-4932-8482-6E73756546E0}">
      <dgm:prSet phldrT="[Tekst]" custT="1"/>
      <dgm:spPr/>
      <dgm:t>
        <a:bodyPr/>
        <a:lstStyle/>
        <a:p>
          <a:r>
            <a:rPr lang="da-DK" sz="2800" dirty="0"/>
            <a:t>Klassisk kunst </a:t>
          </a:r>
        </a:p>
        <a:p>
          <a:r>
            <a:rPr lang="da-DK" sz="1700" dirty="0"/>
            <a:t>(op til ca. 1870) </a:t>
          </a:r>
        </a:p>
        <a:p>
          <a:r>
            <a:rPr lang="da-DK" sz="1700" dirty="0"/>
            <a:t>Håndværk og traditioner fra antik og renæssance.</a:t>
          </a:r>
        </a:p>
      </dgm:t>
    </dgm:pt>
    <dgm:pt modelId="{79659EF3-3B38-4558-9535-E9AA56CA37A2}" type="parTrans" cxnId="{BAA4FCA5-D017-41C8-9DA5-6978DB18B1DA}">
      <dgm:prSet/>
      <dgm:spPr/>
      <dgm:t>
        <a:bodyPr/>
        <a:lstStyle/>
        <a:p>
          <a:endParaRPr lang="da-DK"/>
        </a:p>
      </dgm:t>
    </dgm:pt>
    <dgm:pt modelId="{B1FE4BCC-29B8-4CE9-9678-8A00B4FE2B5E}" type="sibTrans" cxnId="{BAA4FCA5-D017-41C8-9DA5-6978DB18B1DA}">
      <dgm:prSet/>
      <dgm:spPr/>
      <dgm:t>
        <a:bodyPr/>
        <a:lstStyle/>
        <a:p>
          <a:endParaRPr lang="da-DK"/>
        </a:p>
      </dgm:t>
    </dgm:pt>
    <dgm:pt modelId="{4A6AE7BD-BBC1-4BA2-A764-0EBDAECF5517}">
      <dgm:prSet phldrT="[Tekst]" custT="1"/>
      <dgm:spPr/>
      <dgm:t>
        <a:bodyPr/>
        <a:lstStyle/>
        <a:p>
          <a:r>
            <a:rPr lang="da-DK" sz="2800" dirty="0"/>
            <a:t>Moderne kunst </a:t>
          </a:r>
        </a:p>
        <a:p>
          <a:r>
            <a:rPr lang="da-DK" sz="1700" dirty="0"/>
            <a:t>(1870-2000)</a:t>
          </a:r>
        </a:p>
        <a:p>
          <a:r>
            <a:rPr lang="da-DK" sz="1700" dirty="0"/>
            <a:t>Tanken om Avantgarden* udvikles. Ny stil og syn på motivet</a:t>
          </a:r>
        </a:p>
      </dgm:t>
    </dgm:pt>
    <dgm:pt modelId="{E8FE7319-7D5F-462B-B272-2E97F7D64BE8}" type="parTrans" cxnId="{6FD44060-1B88-47B3-9566-80D146C9DFB8}">
      <dgm:prSet/>
      <dgm:spPr/>
      <dgm:t>
        <a:bodyPr/>
        <a:lstStyle/>
        <a:p>
          <a:endParaRPr lang="da-DK"/>
        </a:p>
      </dgm:t>
    </dgm:pt>
    <dgm:pt modelId="{6DCEFBA6-F726-42F8-820F-925CE60D2E75}" type="sibTrans" cxnId="{6FD44060-1B88-47B3-9566-80D146C9DFB8}">
      <dgm:prSet/>
      <dgm:spPr/>
      <dgm:t>
        <a:bodyPr/>
        <a:lstStyle/>
        <a:p>
          <a:endParaRPr lang="da-DK"/>
        </a:p>
      </dgm:t>
    </dgm:pt>
    <dgm:pt modelId="{ABD26C83-3FD4-4B94-AF4F-0EDEBBEF94CE}">
      <dgm:prSet phldrT="[Tekst]" custT="1"/>
      <dgm:spPr/>
      <dgm:t>
        <a:bodyPr/>
        <a:lstStyle/>
        <a:p>
          <a:r>
            <a:rPr lang="da-DK" sz="2800" dirty="0"/>
            <a:t>Samtidskunst </a:t>
          </a:r>
        </a:p>
        <a:p>
          <a:r>
            <a:rPr lang="da-DK" sz="1700" dirty="0"/>
            <a:t>(2000-) </a:t>
          </a:r>
        </a:p>
        <a:p>
          <a:r>
            <a:rPr lang="da-DK" sz="1700" dirty="0"/>
            <a:t>Avantgardens gentagne brud og lån fra den klassiske avantgarde – nye medier</a:t>
          </a:r>
        </a:p>
      </dgm:t>
    </dgm:pt>
    <dgm:pt modelId="{618843A8-1DA7-4F82-8DB2-D52593362D9F}" type="parTrans" cxnId="{6B64B41B-B709-49CC-949C-749EDE3E3941}">
      <dgm:prSet/>
      <dgm:spPr/>
      <dgm:t>
        <a:bodyPr/>
        <a:lstStyle/>
        <a:p>
          <a:endParaRPr lang="da-DK"/>
        </a:p>
      </dgm:t>
    </dgm:pt>
    <dgm:pt modelId="{695D13F4-47C4-4FE2-A8DF-764B22E75DEB}" type="sibTrans" cxnId="{6B64B41B-B709-49CC-949C-749EDE3E3941}">
      <dgm:prSet/>
      <dgm:spPr/>
      <dgm:t>
        <a:bodyPr/>
        <a:lstStyle/>
        <a:p>
          <a:endParaRPr lang="da-DK"/>
        </a:p>
      </dgm:t>
    </dgm:pt>
    <dgm:pt modelId="{D895524C-E0E4-4866-94DE-A7D6B552399B}" type="pres">
      <dgm:prSet presAssocID="{370BCCF5-2922-4D64-97E3-1CEAC43ED4D7}" presName="CompostProcess" presStyleCnt="0">
        <dgm:presLayoutVars>
          <dgm:dir/>
          <dgm:resizeHandles val="exact"/>
        </dgm:presLayoutVars>
      </dgm:prSet>
      <dgm:spPr/>
    </dgm:pt>
    <dgm:pt modelId="{ADB13916-8061-4A8D-8CB8-9CAF6400323E}" type="pres">
      <dgm:prSet presAssocID="{370BCCF5-2922-4D64-97E3-1CEAC43ED4D7}" presName="arrow" presStyleLbl="bgShp" presStyleIdx="0" presStyleCnt="1" custLinFactNeighborY="-13152"/>
      <dgm:spPr/>
    </dgm:pt>
    <dgm:pt modelId="{E582E46D-C7D9-4C8B-B4DB-3BF005AC35F7}" type="pres">
      <dgm:prSet presAssocID="{370BCCF5-2922-4D64-97E3-1CEAC43ED4D7}" presName="linearProcess" presStyleCnt="0"/>
      <dgm:spPr/>
    </dgm:pt>
    <dgm:pt modelId="{D0A4CA54-4BA0-4D6E-AC40-5D9D5A7F60EF}" type="pres">
      <dgm:prSet presAssocID="{45F55124-0336-4932-8482-6E73756546E0}" presName="textNode" presStyleLbl="node1" presStyleIdx="0" presStyleCnt="3">
        <dgm:presLayoutVars>
          <dgm:bulletEnabled val="1"/>
        </dgm:presLayoutVars>
      </dgm:prSet>
      <dgm:spPr/>
    </dgm:pt>
    <dgm:pt modelId="{C724950F-6420-491F-97D9-2B1C6CCB58E7}" type="pres">
      <dgm:prSet presAssocID="{B1FE4BCC-29B8-4CE9-9678-8A00B4FE2B5E}" presName="sibTrans" presStyleCnt="0"/>
      <dgm:spPr/>
    </dgm:pt>
    <dgm:pt modelId="{AE3DB908-46D7-4E06-82BA-909C36F9AAF5}" type="pres">
      <dgm:prSet presAssocID="{4A6AE7BD-BBC1-4BA2-A764-0EBDAECF5517}" presName="textNode" presStyleLbl="node1" presStyleIdx="1" presStyleCnt="3">
        <dgm:presLayoutVars>
          <dgm:bulletEnabled val="1"/>
        </dgm:presLayoutVars>
      </dgm:prSet>
      <dgm:spPr/>
    </dgm:pt>
    <dgm:pt modelId="{8998477C-DCB6-4BD4-9D37-9A7090975052}" type="pres">
      <dgm:prSet presAssocID="{6DCEFBA6-F726-42F8-820F-925CE60D2E75}" presName="sibTrans" presStyleCnt="0"/>
      <dgm:spPr/>
    </dgm:pt>
    <dgm:pt modelId="{C3221C19-2480-4CC6-82A4-BA1EE6D61E05}" type="pres">
      <dgm:prSet presAssocID="{ABD26C83-3FD4-4B94-AF4F-0EDEBBEF94CE}" presName="textNode" presStyleLbl="node1" presStyleIdx="2" presStyleCnt="3">
        <dgm:presLayoutVars>
          <dgm:bulletEnabled val="1"/>
        </dgm:presLayoutVars>
      </dgm:prSet>
      <dgm:spPr/>
    </dgm:pt>
  </dgm:ptLst>
  <dgm:cxnLst>
    <dgm:cxn modelId="{9B050506-BD2A-4155-BBCB-BB046A566982}" type="presOf" srcId="{370BCCF5-2922-4D64-97E3-1CEAC43ED4D7}" destId="{D895524C-E0E4-4866-94DE-A7D6B552399B}" srcOrd="0" destOrd="0" presId="urn:microsoft.com/office/officeart/2005/8/layout/hProcess9"/>
    <dgm:cxn modelId="{6B64B41B-B709-49CC-949C-749EDE3E3941}" srcId="{370BCCF5-2922-4D64-97E3-1CEAC43ED4D7}" destId="{ABD26C83-3FD4-4B94-AF4F-0EDEBBEF94CE}" srcOrd="2" destOrd="0" parTransId="{618843A8-1DA7-4F82-8DB2-D52593362D9F}" sibTransId="{695D13F4-47C4-4FE2-A8DF-764B22E75DEB}"/>
    <dgm:cxn modelId="{6FD44060-1B88-47B3-9566-80D146C9DFB8}" srcId="{370BCCF5-2922-4D64-97E3-1CEAC43ED4D7}" destId="{4A6AE7BD-BBC1-4BA2-A764-0EBDAECF5517}" srcOrd="1" destOrd="0" parTransId="{E8FE7319-7D5F-462B-B272-2E97F7D64BE8}" sibTransId="{6DCEFBA6-F726-42F8-820F-925CE60D2E75}"/>
    <dgm:cxn modelId="{633E738E-7C60-40BA-8CB1-9045AA3E3607}" type="presOf" srcId="{45F55124-0336-4932-8482-6E73756546E0}" destId="{D0A4CA54-4BA0-4D6E-AC40-5D9D5A7F60EF}" srcOrd="0" destOrd="0" presId="urn:microsoft.com/office/officeart/2005/8/layout/hProcess9"/>
    <dgm:cxn modelId="{42ED1E95-915B-4657-9AD0-73C769C88A0D}" type="presOf" srcId="{ABD26C83-3FD4-4B94-AF4F-0EDEBBEF94CE}" destId="{C3221C19-2480-4CC6-82A4-BA1EE6D61E05}" srcOrd="0" destOrd="0" presId="urn:microsoft.com/office/officeart/2005/8/layout/hProcess9"/>
    <dgm:cxn modelId="{BAA4FCA5-D017-41C8-9DA5-6978DB18B1DA}" srcId="{370BCCF5-2922-4D64-97E3-1CEAC43ED4D7}" destId="{45F55124-0336-4932-8482-6E73756546E0}" srcOrd="0" destOrd="0" parTransId="{79659EF3-3B38-4558-9535-E9AA56CA37A2}" sibTransId="{B1FE4BCC-29B8-4CE9-9678-8A00B4FE2B5E}"/>
    <dgm:cxn modelId="{09D61AB0-F247-48EA-B6BA-DCFA2351035B}" type="presOf" srcId="{4A6AE7BD-BBC1-4BA2-A764-0EBDAECF5517}" destId="{AE3DB908-46D7-4E06-82BA-909C36F9AAF5}" srcOrd="0" destOrd="0" presId="urn:microsoft.com/office/officeart/2005/8/layout/hProcess9"/>
    <dgm:cxn modelId="{B6CA9490-2A06-418A-A296-895F4B2A7969}" type="presParOf" srcId="{D895524C-E0E4-4866-94DE-A7D6B552399B}" destId="{ADB13916-8061-4A8D-8CB8-9CAF6400323E}" srcOrd="0" destOrd="0" presId="urn:microsoft.com/office/officeart/2005/8/layout/hProcess9"/>
    <dgm:cxn modelId="{C3F9BC78-1D73-4188-A485-5381B360333B}" type="presParOf" srcId="{D895524C-E0E4-4866-94DE-A7D6B552399B}" destId="{E582E46D-C7D9-4C8B-B4DB-3BF005AC35F7}" srcOrd="1" destOrd="0" presId="urn:microsoft.com/office/officeart/2005/8/layout/hProcess9"/>
    <dgm:cxn modelId="{527C6EF1-3D99-473D-B927-9F52868338B4}" type="presParOf" srcId="{E582E46D-C7D9-4C8B-B4DB-3BF005AC35F7}" destId="{D0A4CA54-4BA0-4D6E-AC40-5D9D5A7F60EF}" srcOrd="0" destOrd="0" presId="urn:microsoft.com/office/officeart/2005/8/layout/hProcess9"/>
    <dgm:cxn modelId="{8F0A32E5-2F18-415F-9F55-63C9F48EBB32}" type="presParOf" srcId="{E582E46D-C7D9-4C8B-B4DB-3BF005AC35F7}" destId="{C724950F-6420-491F-97D9-2B1C6CCB58E7}" srcOrd="1" destOrd="0" presId="urn:microsoft.com/office/officeart/2005/8/layout/hProcess9"/>
    <dgm:cxn modelId="{6DF41DFA-4622-4C40-9F85-E3B90C833654}" type="presParOf" srcId="{E582E46D-C7D9-4C8B-B4DB-3BF005AC35F7}" destId="{AE3DB908-46D7-4E06-82BA-909C36F9AAF5}" srcOrd="2" destOrd="0" presId="urn:microsoft.com/office/officeart/2005/8/layout/hProcess9"/>
    <dgm:cxn modelId="{52B0C045-9985-454B-ADEB-05E2E59BA928}" type="presParOf" srcId="{E582E46D-C7D9-4C8B-B4DB-3BF005AC35F7}" destId="{8998477C-DCB6-4BD4-9D37-9A7090975052}" srcOrd="3" destOrd="0" presId="urn:microsoft.com/office/officeart/2005/8/layout/hProcess9"/>
    <dgm:cxn modelId="{A2E02ACE-8CAA-431B-96C1-3C3C987DA13D}" type="presParOf" srcId="{E582E46D-C7D9-4C8B-B4DB-3BF005AC35F7}" destId="{C3221C19-2480-4CC6-82A4-BA1EE6D61E05}"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B13916-8061-4A8D-8CB8-9CAF6400323E}">
      <dsp:nvSpPr>
        <dsp:cNvPr id="0" name=""/>
        <dsp:cNvSpPr/>
      </dsp:nvSpPr>
      <dsp:spPr>
        <a:xfrm>
          <a:off x="788670" y="0"/>
          <a:ext cx="8938260" cy="43513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A4CA54-4BA0-4D6E-AC40-5D9D5A7F60EF}">
      <dsp:nvSpPr>
        <dsp:cNvPr id="0" name=""/>
        <dsp:cNvSpPr/>
      </dsp:nvSpPr>
      <dsp:spPr>
        <a:xfrm>
          <a:off x="3082" y="1305401"/>
          <a:ext cx="3209447"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a-DK" sz="2800" kern="1200" dirty="0"/>
            <a:t>Klassisk kunst </a:t>
          </a:r>
        </a:p>
        <a:p>
          <a:pPr marL="0" lvl="0" indent="0" algn="ctr" defTabSz="1244600">
            <a:lnSpc>
              <a:spcPct val="90000"/>
            </a:lnSpc>
            <a:spcBef>
              <a:spcPct val="0"/>
            </a:spcBef>
            <a:spcAft>
              <a:spcPct val="35000"/>
            </a:spcAft>
            <a:buNone/>
          </a:pPr>
          <a:r>
            <a:rPr lang="da-DK" sz="1700" kern="1200" dirty="0"/>
            <a:t>(op til ca. 1870) </a:t>
          </a:r>
        </a:p>
        <a:p>
          <a:pPr marL="0" lvl="0" indent="0" algn="ctr" defTabSz="1244600">
            <a:lnSpc>
              <a:spcPct val="90000"/>
            </a:lnSpc>
            <a:spcBef>
              <a:spcPct val="0"/>
            </a:spcBef>
            <a:spcAft>
              <a:spcPct val="35000"/>
            </a:spcAft>
            <a:buNone/>
          </a:pPr>
          <a:r>
            <a:rPr lang="da-DK" sz="1700" kern="1200" dirty="0"/>
            <a:t>Håndværk og traditioner fra antik og renæssance.</a:t>
          </a:r>
        </a:p>
      </dsp:txBody>
      <dsp:txXfrm>
        <a:off x="88048" y="1390367"/>
        <a:ext cx="3039515" cy="1570603"/>
      </dsp:txXfrm>
    </dsp:sp>
    <dsp:sp modelId="{AE3DB908-46D7-4E06-82BA-909C36F9AAF5}">
      <dsp:nvSpPr>
        <dsp:cNvPr id="0" name=""/>
        <dsp:cNvSpPr/>
      </dsp:nvSpPr>
      <dsp:spPr>
        <a:xfrm>
          <a:off x="3653076" y="1305401"/>
          <a:ext cx="3209447"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a-DK" sz="2800" kern="1200" dirty="0"/>
            <a:t>Moderne kunst </a:t>
          </a:r>
        </a:p>
        <a:p>
          <a:pPr marL="0" lvl="0" indent="0" algn="ctr" defTabSz="1244600">
            <a:lnSpc>
              <a:spcPct val="90000"/>
            </a:lnSpc>
            <a:spcBef>
              <a:spcPct val="0"/>
            </a:spcBef>
            <a:spcAft>
              <a:spcPct val="35000"/>
            </a:spcAft>
            <a:buNone/>
          </a:pPr>
          <a:r>
            <a:rPr lang="da-DK" sz="1700" kern="1200" dirty="0"/>
            <a:t>(1870-2000)</a:t>
          </a:r>
        </a:p>
        <a:p>
          <a:pPr marL="0" lvl="0" indent="0" algn="ctr" defTabSz="1244600">
            <a:lnSpc>
              <a:spcPct val="90000"/>
            </a:lnSpc>
            <a:spcBef>
              <a:spcPct val="0"/>
            </a:spcBef>
            <a:spcAft>
              <a:spcPct val="35000"/>
            </a:spcAft>
            <a:buNone/>
          </a:pPr>
          <a:r>
            <a:rPr lang="da-DK" sz="1700" kern="1200" dirty="0"/>
            <a:t>Tanken om Avantgarden* udvikles. Ny stil og syn på motivet</a:t>
          </a:r>
        </a:p>
      </dsp:txBody>
      <dsp:txXfrm>
        <a:off x="3738042" y="1390367"/>
        <a:ext cx="3039515" cy="1570603"/>
      </dsp:txXfrm>
    </dsp:sp>
    <dsp:sp modelId="{C3221C19-2480-4CC6-82A4-BA1EE6D61E05}">
      <dsp:nvSpPr>
        <dsp:cNvPr id="0" name=""/>
        <dsp:cNvSpPr/>
      </dsp:nvSpPr>
      <dsp:spPr>
        <a:xfrm>
          <a:off x="7303069" y="1305401"/>
          <a:ext cx="3209447" cy="1740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da-DK" sz="2800" kern="1200" dirty="0"/>
            <a:t>Samtidskunst </a:t>
          </a:r>
        </a:p>
        <a:p>
          <a:pPr marL="0" lvl="0" indent="0" algn="ctr" defTabSz="1244600">
            <a:lnSpc>
              <a:spcPct val="90000"/>
            </a:lnSpc>
            <a:spcBef>
              <a:spcPct val="0"/>
            </a:spcBef>
            <a:spcAft>
              <a:spcPct val="35000"/>
            </a:spcAft>
            <a:buNone/>
          </a:pPr>
          <a:r>
            <a:rPr lang="da-DK" sz="1700" kern="1200" dirty="0"/>
            <a:t>(2000-) </a:t>
          </a:r>
        </a:p>
        <a:p>
          <a:pPr marL="0" lvl="0" indent="0" algn="ctr" defTabSz="1244600">
            <a:lnSpc>
              <a:spcPct val="90000"/>
            </a:lnSpc>
            <a:spcBef>
              <a:spcPct val="0"/>
            </a:spcBef>
            <a:spcAft>
              <a:spcPct val="35000"/>
            </a:spcAft>
            <a:buNone/>
          </a:pPr>
          <a:r>
            <a:rPr lang="da-DK" sz="1700" kern="1200" dirty="0"/>
            <a:t>Avantgardens gentagne brud og lån fra den klassiske avantgarde – nye medier</a:t>
          </a:r>
        </a:p>
      </dsp:txBody>
      <dsp:txXfrm>
        <a:off x="7388035" y="1390367"/>
        <a:ext cx="3039515" cy="157060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7T13:23:46.301"/>
    </inkml:context>
    <inkml:brush xml:id="br0">
      <inkml:brushProperty name="width" value="0.05" units="cm"/>
      <inkml:brushProperty name="height" value="0.05" units="cm"/>
      <inkml:brushProperty name="color" value="#008C3A"/>
    </inkml:brush>
  </inkml:definitions>
  <inkml:trace contextRef="#ctx0" brushRef="#br0">0 3086 24575,'7'-37'0,"19"-34"0,7 4 0,9-10 0,-4 9 0,4-3 0,3-2-891,-5 9 1,3 0-1,2-2 1,0 0 890,5-5 0,0-1 0,2-1 0,0 2 0,1 0 0,1 0 0,1 1 0,1 0 0,3-1 0,2 0 0,1 1 0,1 0 0,4-1 0,0 1 0,2 0 0,2 1-299,-13 14 1,1-1-1,2 2 1,-1 0-1,1 2 299,15-10 0,0 1 0,0 3 0,1 2 0,-4 5 0,1 3 0,-1 2 0,0 3 188,13-4 0,0 4 0,-2 5-188,-9 7 0,-1 4 0,-2 2-39,22-5 1,-4 3 38,-16 6 0,-5 2 797,-11 3 1,-5 1-798,19-3 2174,-29 7-2174,-23 6 700,-18 2-700,-18-4 99,-23-4-99,-25-11 0,-24-9 0,38 16 0,-1-1 0,1 2 0,2 2 0,-29-4 0,24 8 0,24 4 0,16 4 0,9-2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7T13:23:48.217"/>
    </inkml:context>
    <inkml:brush xml:id="br0">
      <inkml:brushProperty name="width" value="0.05" units="cm"/>
      <inkml:brushProperty name="height" value="0.05" units="cm"/>
      <inkml:brushProperty name="color" value="#008C3A"/>
    </inkml:brush>
  </inkml:definitions>
  <inkml:trace contextRef="#ctx0" brushRef="#br0">24 1 24575,'0'19'0,"0"5"0,0 6 0,0 7 0,0 3 0,0-2 0,0-5 0,0-8 0,0-4 0,0 1 0,0 12 0,-1 10 0,-4 6 0,-1-4 0,-1-12 0,4-17 0,1-8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7T13:23:51.584"/>
    </inkml:context>
    <inkml:brush xml:id="br0">
      <inkml:brushProperty name="width" value="0.05" units="cm"/>
      <inkml:brushProperty name="height" value="0.05" units="cm"/>
      <inkml:brushProperty name="color" value="#008C3A"/>
    </inkml:brush>
  </inkml:definitions>
  <inkml:trace contextRef="#ctx0" brushRef="#br0">1 1 24575,'17'2'0,"18"10"0,16 5 0,13 4 0,2 0 0,7 2 0,5 1-902,-5-2 1,3 1 0,4-1 0,5 1 901,-10-5 0,5 1 0,2-1 0,3 1 0,2-1 0,1 0-578,0-1 0,1 1 0,2-1 0,2 0 0,1-1 0,2 1 0,2-1 578,-12-3 0,2 0 0,0 0 0,2 0 0,2 0 0,0 0 0,1-1 0,1 1 0,1 0-425,0 0 0,1 0 0,1 0 0,1 1 0,1-1 0,1 0 0,0 1 0,0-1 0,0 0 0,1-1 425,-7 0 0,1 0 0,0 0 0,0-1 0,0 1 0,1-1 0,0 1 0,0-1 0,1 0 0,0 0 0,-1 0-237,-4-1 0,-1 0 0,1 0 1,0-1-1,1 1 0,-1 0 0,1-1 1,0 0-1,-1 1 0,0-1 0,0 0 1,-1 0 236,7 0 0,-1 0 0,0 1 0,0-1 0,0 0 0,0 0 0,-1 0 0,0-1 0,-1 0 0,0 0 0,-1-1-97,2 0 0,1 0 0,-1-1 1,-1 0-1,0 0 0,-1-1 1,-1 0-1,0 0 0,-2 0 0,0-1 97,12 1 0,0-1 0,-1 0 0,-2 0 0,0-1 0,-2 0 0,-2 0 0,-2-1 118,-2-1 0,-2 1 1,-1-2-1,-2 1 0,-2-1 1,-1-1-1,-2 1-118,16-2 0,-2 0 0,-2-1 0,-4 0 0,-3 0 621,2-1 0,-2 1 1,-5-2-1,-6 0-621,-2-1 0,-5 0 0,-6 0 2002,8-1 0,-9 2-2002,11-2 4723,-35 4-4723,-15 3 2967,-5 0-2967,8 0 703,21 0-703,23 0 0,14-2 0,-5-1 0,-23 0 0,-28 0 0,-22 3 0,-33-2 0,-39-7 0,6-3 0,-9-3 0,-18-6 0,-5-4 0,27 7 0,-1-1 0,2-1 0,-30-9 0,6 0 0,23 6 0,5 2 0,-16-9 0,41 15 0,22 9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27T13:23:53.884"/>
    </inkml:context>
    <inkml:brush xml:id="br0">
      <inkml:brushProperty name="width" value="0.05" units="cm"/>
      <inkml:brushProperty name="height" value="0.05" units="cm"/>
      <inkml:brushProperty name="color" value="#008C3A"/>
    </inkml:brush>
  </inkml:definitions>
  <inkml:trace contextRef="#ctx0" brushRef="#br0">1248 0 24575,'-20'0'0,"-24"5"0,-47 20 0,28-2 0,-4 5 0,-10 10 0,0 5 0,-2 5 0,3 2 0,7-2 0,4 1 0,7-5 0,4 0 0,8-6 0,4-1 0,-25 24 0,13-11 0,9-4 0,3-7 0,3-3 0,7-6 0,8-7 0,13-11 0,5-6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51251-513A-114E-8207-A279BADECBCE}" type="datetimeFigureOut">
              <a:rPr lang="da-DK" smtClean="0"/>
              <a:t>05.09.2024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a-DK"/>
              <a:t>Rediger teksttypografien i masteren
Andet niveau
Tredje niveau
Fjerde niveau
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CA352-7147-B24D-B699-CD2547FC86CA}" type="slidenum">
              <a:rPr lang="da-DK" smtClean="0"/>
              <a:t>‹nr.›</a:t>
            </a:fld>
            <a:endParaRPr lang="da-DK"/>
          </a:p>
        </p:txBody>
      </p:sp>
    </p:spTree>
    <p:extLst>
      <p:ext uri="{BB962C8B-B14F-4D97-AF65-F5344CB8AC3E}">
        <p14:creationId xmlns:p14="http://schemas.microsoft.com/office/powerpoint/2010/main" val="4178839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da-DK" dirty="0"/>
          </a:p>
        </p:txBody>
      </p:sp>
      <p:sp>
        <p:nvSpPr>
          <p:cNvPr id="4" name="Pladsholder til diasnummer 3"/>
          <p:cNvSpPr>
            <a:spLocks noGrp="1"/>
          </p:cNvSpPr>
          <p:nvPr>
            <p:ph type="sldNum" sz="quarter" idx="10"/>
          </p:nvPr>
        </p:nvSpPr>
        <p:spPr/>
        <p:txBody>
          <a:bodyPr/>
          <a:lstStyle/>
          <a:p>
            <a:fld id="{E7404B86-A74B-42EE-951A-BAD870F44310}" type="slidenum">
              <a:rPr lang="da-DK" smtClean="0"/>
              <a:pPr/>
              <a:t>9</a:t>
            </a:fld>
            <a:endParaRPr lang="da-DK"/>
          </a:p>
        </p:txBody>
      </p:sp>
    </p:spTree>
    <p:extLst>
      <p:ext uri="{BB962C8B-B14F-4D97-AF65-F5344CB8AC3E}">
        <p14:creationId xmlns:p14="http://schemas.microsoft.com/office/powerpoint/2010/main" val="2753985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6">
            <a:extLst>
              <a:ext uri="{FF2B5EF4-FFF2-40B4-BE49-F238E27FC236}">
                <a16:creationId xmlns:a16="http://schemas.microsoft.com/office/drawing/2014/main" id="{89A68F40-A28F-A940-86C4-6054754F3F6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1pPr>
            <a:lvl2pPr eaLnBrk="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2pPr>
            <a:lvl3pPr eaLnBrk="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3pPr>
            <a:lvl4pPr eaLnBrk="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4pPr>
            <a:lvl5pPr eaLnBrk="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9pPr>
          </a:lstStyle>
          <a:p>
            <a:pPr eaLnBrk="1"/>
            <a:fld id="{D7356002-069D-D844-84A4-7C7684D82FBD}" type="slidenum">
              <a:rPr lang="da-DK" altLang="da-DK">
                <a:solidFill>
                  <a:srgbClr val="000000"/>
                </a:solidFill>
                <a:latin typeface="Times New Roman" panose="02020603050405020304" pitchFamily="18" charset="0"/>
                <a:ea typeface="Arial Unicode MS" panose="020B0604020202020204" pitchFamily="34" charset="-128"/>
              </a:rPr>
              <a:pPr eaLnBrk="1"/>
              <a:t>14</a:t>
            </a:fld>
            <a:endParaRPr lang="da-DK" altLang="da-DK">
              <a:solidFill>
                <a:srgbClr val="000000"/>
              </a:solidFill>
              <a:latin typeface="Times New Roman" panose="02020603050405020304" pitchFamily="18" charset="0"/>
              <a:ea typeface="Arial Unicode MS" panose="020B0604020202020204" pitchFamily="34" charset="-128"/>
            </a:endParaRPr>
          </a:p>
        </p:txBody>
      </p:sp>
      <p:sp>
        <p:nvSpPr>
          <p:cNvPr id="7171" name="Rectangle 1">
            <a:extLst>
              <a:ext uri="{FF2B5EF4-FFF2-40B4-BE49-F238E27FC236}">
                <a16:creationId xmlns:a16="http://schemas.microsoft.com/office/drawing/2014/main" id="{D96263F5-A6AD-AB48-90A9-32F5503A8ECE}"/>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7172" name="Rectangle 2">
            <a:extLst>
              <a:ext uri="{FF2B5EF4-FFF2-40B4-BE49-F238E27FC236}">
                <a16:creationId xmlns:a16="http://schemas.microsoft.com/office/drawing/2014/main" id="{C504A519-DEB4-CC48-B2FB-F85226CAE2A8}"/>
              </a:ext>
            </a:extLst>
          </p:cNvPr>
          <p:cNvSpPr txBox="1">
            <a:spLocks noGrp="1" noChangeArrowheads="1"/>
          </p:cNvSpPr>
          <p:nvPr>
            <p:ph type="body" idx="1"/>
          </p:nvPr>
        </p:nvSpPr>
        <p:spPr>
          <a:xfrm>
            <a:off x="755650" y="5078413"/>
            <a:ext cx="6048375" cy="4811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da-DK" altLang="da-DK">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endParaRPr lang="en-US" dirty="0"/>
          </a:p>
        </p:txBody>
      </p:sp>
      <p:sp>
        <p:nvSpPr>
          <p:cNvPr id="4" name="Date Placeholder 3"/>
          <p:cNvSpPr>
            <a:spLocks noGrp="1"/>
          </p:cNvSpPr>
          <p:nvPr>
            <p:ph type="dt" sz="half" idx="10"/>
          </p:nvPr>
        </p:nvSpPr>
        <p:spPr/>
        <p:txBody>
          <a:bodyPr/>
          <a:lstStyle/>
          <a:p>
            <a:fld id="{124E3BF0-2A98-8C4E-A0A3-359AB110F8E2}" type="datetimeFigureOut">
              <a:rPr lang="da-DK" smtClean="0"/>
              <a:t>05.09.2024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5831FF9-9166-454D-9233-B0EC0CDDB3FA}" type="slidenum">
              <a:rPr lang="da-DK" smtClean="0"/>
              <a:t>‹nr.›</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24E3BF0-2A98-8C4E-A0A3-359AB110F8E2}" type="datetimeFigureOut">
              <a:rPr lang="da-DK" smtClean="0"/>
              <a:t>05.09.2024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5831FF9-9166-454D-9233-B0EC0CDDB3FA}" type="slidenum">
              <a:rPr lang="da-DK" smtClean="0"/>
              <a:t>‹nr.›</a:t>
            </a:fld>
            <a:endParaRPr 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24E3BF0-2A98-8C4E-A0A3-359AB110F8E2}" type="datetimeFigureOut">
              <a:rPr lang="da-DK" smtClean="0"/>
              <a:t>05.09.2024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5831FF9-9166-454D-9233-B0EC0CDDB3FA}" type="slidenum">
              <a:rPr lang="da-DK" smtClean="0"/>
              <a:t>‹nr.›</a:t>
            </a:fld>
            <a:endParaRPr lang="da-DK"/>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a:xfrm>
            <a:off x="608641" y="273629"/>
            <a:ext cx="10968959" cy="1143480"/>
          </a:xfrm>
        </p:spPr>
        <p:txBody>
          <a:bodyPr/>
          <a:lstStyle/>
          <a:p>
            <a:r>
              <a:rPr lang="da-DK"/>
              <a:t>Klik for at redigere titeltypografi i masteren</a:t>
            </a:r>
          </a:p>
        </p:txBody>
      </p:sp>
      <p:sp>
        <p:nvSpPr>
          <p:cNvPr id="3" name="Rectangle 3">
            <a:extLst>
              <a:ext uri="{FF2B5EF4-FFF2-40B4-BE49-F238E27FC236}">
                <a16:creationId xmlns:a16="http://schemas.microsoft.com/office/drawing/2014/main" id="{80298ECD-2959-FE44-9CB9-1D18381F8B4B}"/>
              </a:ext>
            </a:extLst>
          </p:cNvPr>
          <p:cNvSpPr>
            <a:spLocks noGrp="1" noChangeArrowheads="1"/>
          </p:cNvSpPr>
          <p:nvPr>
            <p:ph type="dt" idx="10"/>
          </p:nvPr>
        </p:nvSpPr>
        <p:spPr>
          <a:ln/>
        </p:spPr>
        <p:txBody>
          <a:bodyPr/>
          <a:lstStyle>
            <a:lvl1pPr>
              <a:defRPr/>
            </a:lvl1pPr>
          </a:lstStyle>
          <a:p>
            <a:pPr>
              <a:defRPr/>
            </a:pPr>
            <a:endParaRPr lang="da-DK"/>
          </a:p>
        </p:txBody>
      </p:sp>
      <p:sp>
        <p:nvSpPr>
          <p:cNvPr id="4" name="Rectangle 4">
            <a:extLst>
              <a:ext uri="{FF2B5EF4-FFF2-40B4-BE49-F238E27FC236}">
                <a16:creationId xmlns:a16="http://schemas.microsoft.com/office/drawing/2014/main" id="{487F199A-0060-6846-90E3-7A2BC6CAC672}"/>
              </a:ext>
            </a:extLst>
          </p:cNvPr>
          <p:cNvSpPr>
            <a:spLocks noGrp="1" noChangeArrowheads="1"/>
          </p:cNvSpPr>
          <p:nvPr>
            <p:ph type="ftr" idx="11"/>
          </p:nvPr>
        </p:nvSpPr>
        <p:spPr>
          <a:ln/>
        </p:spPr>
        <p:txBody>
          <a:bodyPr/>
          <a:lstStyle>
            <a:lvl1pPr>
              <a:defRPr/>
            </a:lvl1pPr>
          </a:lstStyle>
          <a:p>
            <a:pPr>
              <a:defRPr/>
            </a:pPr>
            <a:endParaRPr lang="da-DK"/>
          </a:p>
        </p:txBody>
      </p:sp>
      <p:sp>
        <p:nvSpPr>
          <p:cNvPr id="5" name="Rectangle 5">
            <a:extLst>
              <a:ext uri="{FF2B5EF4-FFF2-40B4-BE49-F238E27FC236}">
                <a16:creationId xmlns:a16="http://schemas.microsoft.com/office/drawing/2014/main" id="{C16594A3-1EE2-FA48-A467-CE68E6509637}"/>
              </a:ext>
            </a:extLst>
          </p:cNvPr>
          <p:cNvSpPr>
            <a:spLocks noGrp="1" noChangeArrowheads="1"/>
          </p:cNvSpPr>
          <p:nvPr>
            <p:ph type="sldNum" idx="12"/>
          </p:nvPr>
        </p:nvSpPr>
        <p:spPr>
          <a:ln/>
        </p:spPr>
        <p:txBody>
          <a:bodyPr/>
          <a:lstStyle>
            <a:lvl1pPr>
              <a:defRPr/>
            </a:lvl1pPr>
          </a:lstStyle>
          <a:p>
            <a:fld id="{F0ABBF41-A4CC-7C49-9D3A-6D69A4D5D734}" type="slidenum">
              <a:rPr lang="da-DK" altLang="da-DK"/>
              <a:pPr/>
              <a:t>‹nr.›</a:t>
            </a:fld>
            <a:endParaRPr lang="da-DK" altLang="da-DK"/>
          </a:p>
        </p:txBody>
      </p:sp>
    </p:spTree>
    <p:extLst>
      <p:ext uri="{BB962C8B-B14F-4D97-AF65-F5344CB8AC3E}">
        <p14:creationId xmlns:p14="http://schemas.microsoft.com/office/powerpoint/2010/main" val="639281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24E3BF0-2A98-8C4E-A0A3-359AB110F8E2}" type="datetimeFigureOut">
              <a:rPr lang="da-DK" smtClean="0"/>
              <a:t>05.09.2024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5831FF9-9166-454D-9233-B0EC0CDDB3FA}" type="slidenum">
              <a:rPr lang="da-DK" smtClean="0"/>
              <a:t>‹nr.›</a:t>
            </a:fld>
            <a:endParaRPr 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124E3BF0-2A98-8C4E-A0A3-359AB110F8E2}" type="datetimeFigureOut">
              <a:rPr lang="da-DK" smtClean="0"/>
              <a:t>05.09.2024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35831FF9-9166-454D-9233-B0EC0CDDB3FA}" type="slidenum">
              <a:rPr lang="da-DK" smtClean="0"/>
              <a:t>‹nr.›</a:t>
            </a:fld>
            <a:endParaRPr 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124E3BF0-2A98-8C4E-A0A3-359AB110F8E2}" type="datetimeFigureOut">
              <a:rPr lang="da-DK" smtClean="0"/>
              <a:t>05.09.2024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35831FF9-9166-454D-9233-B0EC0CDDB3FA}" type="slidenum">
              <a:rPr lang="da-DK" smtClean="0"/>
              <a:t>‹nr.›</a:t>
            </a:fld>
            <a:endParaRPr 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24E3BF0-2A98-8C4E-A0A3-359AB110F8E2}" type="datetimeFigureOut">
              <a:rPr lang="da-DK" smtClean="0"/>
              <a:t>05.09.2024</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35831FF9-9166-454D-9233-B0EC0CDDB3FA}" type="slidenum">
              <a:rPr lang="da-DK" smtClean="0"/>
              <a:t>‹nr.›</a:t>
            </a:fld>
            <a:endParaRPr 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masteren</a:t>
            </a:r>
            <a:endParaRPr lang="en-US" dirty="0"/>
          </a:p>
        </p:txBody>
      </p:sp>
      <p:sp>
        <p:nvSpPr>
          <p:cNvPr id="3" name="Date Placeholder 2"/>
          <p:cNvSpPr>
            <a:spLocks noGrp="1"/>
          </p:cNvSpPr>
          <p:nvPr>
            <p:ph type="dt" sz="half" idx="10"/>
          </p:nvPr>
        </p:nvSpPr>
        <p:spPr/>
        <p:txBody>
          <a:bodyPr/>
          <a:lstStyle/>
          <a:p>
            <a:fld id="{124E3BF0-2A98-8C4E-A0A3-359AB110F8E2}" type="datetimeFigureOut">
              <a:rPr lang="da-DK" smtClean="0"/>
              <a:t>05.09.2024</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35831FF9-9166-454D-9233-B0EC0CDDB3FA}" type="slidenum">
              <a:rPr lang="da-DK" smtClean="0"/>
              <a:t>‹nr.›</a:t>
            </a:fld>
            <a:endParaRPr 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4E3BF0-2A98-8C4E-A0A3-359AB110F8E2}" type="datetimeFigureOut">
              <a:rPr lang="da-DK" smtClean="0"/>
              <a:t>05.09.2024</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35831FF9-9166-454D-9233-B0EC0CDDB3FA}" type="slidenum">
              <a:rPr lang="da-DK" smtClean="0"/>
              <a:t>‹nr.›</a:t>
            </a:fld>
            <a:endParaRPr 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124E3BF0-2A98-8C4E-A0A3-359AB110F8E2}" type="datetimeFigureOut">
              <a:rPr lang="da-DK" smtClean="0"/>
              <a:t>05.09.2024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35831FF9-9166-454D-9233-B0EC0CDDB3FA}" type="slidenum">
              <a:rPr lang="da-DK" smtClean="0"/>
              <a:t>‹nr.›</a:t>
            </a:fld>
            <a:endParaRPr 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Træk billede til pladsholder, eller klik på symbol for at tilføje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124E3BF0-2A98-8C4E-A0A3-359AB110F8E2}" type="datetimeFigureOut">
              <a:rPr lang="da-DK" smtClean="0"/>
              <a:t>05.09.2024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35831FF9-9166-454D-9233-B0EC0CDDB3FA}" type="slidenum">
              <a:rPr lang="da-DK" smtClean="0"/>
              <a:t>‹nr.›</a:t>
            </a:fld>
            <a:endParaRPr 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4E3BF0-2A98-8C4E-A0A3-359AB110F8E2}" type="datetimeFigureOut">
              <a:rPr lang="da-DK" smtClean="0"/>
              <a:t>05.09.2024</a:t>
            </a:fld>
            <a:endParaRPr lang="da-DK"/>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31FF9-9166-454D-9233-B0EC0CDDB3FA}" type="slidenum">
              <a:rPr lang="da-DK" smtClean="0"/>
              <a:t>‹nr.›</a:t>
            </a:fld>
            <a:endParaRPr lang="da-DK"/>
          </a:p>
        </p:txBody>
      </p:sp>
    </p:spTree>
    <p:extLst>
      <p:ext uri="{BB962C8B-B14F-4D97-AF65-F5344CB8AC3E}">
        <p14:creationId xmlns:p14="http://schemas.microsoft.com/office/powerpoint/2010/main" val="165899607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3.jpg"/><Relationship Id="rId7" Type="http://schemas.openxmlformats.org/officeDocument/2006/relationships/customXml" Target="../ink/ink2.xml"/><Relationship Id="rId12" Type="http://schemas.openxmlformats.org/officeDocument/2006/relationships/image" Target="NULL"/><Relationship Id="rId2" Type="http://schemas.openxmlformats.org/officeDocument/2006/relationships/hyperlink" Target="https://www.nytimes.com/interactive/2021/01/29/arts/design/juan-gris-cubism-collage.html" TargetMode="Externa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NULL"/><Relationship Id="rId4" Type="http://schemas.openxmlformats.org/officeDocument/2006/relationships/image" Target="../media/image14.png"/><Relationship Id="rId9" Type="http://schemas.openxmlformats.org/officeDocument/2006/relationships/customXml" Target="../ink/ink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32" name="Picture 8" descr="Modernismen | Uttrykkshistorie">
            <a:extLst>
              <a:ext uri="{FF2B5EF4-FFF2-40B4-BE49-F238E27FC236}">
                <a16:creationId xmlns:a16="http://schemas.microsoft.com/office/drawing/2014/main" id="{DC643AAD-3D1F-864D-8415-1AEA150BDCD9}"/>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17247" r="2753"/>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F5DAB2DA-9502-7949-9136-4D4CAB57AA6A}"/>
              </a:ext>
            </a:extLst>
          </p:cNvPr>
          <p:cNvSpPr>
            <a:spLocks noGrp="1"/>
          </p:cNvSpPr>
          <p:nvPr>
            <p:ph type="ctrTitle"/>
          </p:nvPr>
        </p:nvSpPr>
        <p:spPr/>
        <p:txBody>
          <a:bodyPr vert="horz" lIns="91440" tIns="45720" rIns="91440" bIns="45720" rtlCol="0" anchor="b">
            <a:normAutofit/>
          </a:bodyPr>
          <a:lstStyle/>
          <a:p>
            <a:pPr algn="ctr"/>
            <a:r>
              <a:rPr lang="en-US" sz="6000" b="1" dirty="0">
                <a:solidFill>
                  <a:srgbClr val="FFFFFF"/>
                </a:solidFill>
              </a:rPr>
              <a:t>Fra </a:t>
            </a:r>
            <a:r>
              <a:rPr lang="en-US" sz="6000" b="1" dirty="0" err="1">
                <a:solidFill>
                  <a:srgbClr val="FFFFFF"/>
                </a:solidFill>
              </a:rPr>
              <a:t>Laokoon</a:t>
            </a:r>
            <a:r>
              <a:rPr lang="en-US" sz="6000" b="1" dirty="0">
                <a:solidFill>
                  <a:srgbClr val="FFFFFF"/>
                </a:solidFill>
              </a:rPr>
              <a:t> </a:t>
            </a:r>
            <a:r>
              <a:rPr lang="en-US" sz="6000" b="1" dirty="0" err="1">
                <a:solidFill>
                  <a:srgbClr val="FFFFFF"/>
                </a:solidFill>
              </a:rPr>
              <a:t>til</a:t>
            </a:r>
            <a:r>
              <a:rPr lang="en-US" sz="6000" b="1" dirty="0">
                <a:solidFill>
                  <a:srgbClr val="FFFFFF"/>
                </a:solidFill>
              </a:rPr>
              <a:t> </a:t>
            </a:r>
            <a:r>
              <a:rPr lang="en-US" sz="6000" b="1" dirty="0" err="1">
                <a:solidFill>
                  <a:srgbClr val="FFFFFF"/>
                </a:solidFill>
              </a:rPr>
              <a:t>lort</a:t>
            </a:r>
            <a:r>
              <a:rPr lang="en-US" sz="6000" b="1" dirty="0">
                <a:solidFill>
                  <a:srgbClr val="FFFFFF"/>
                </a:solidFill>
              </a:rPr>
              <a:t> </a:t>
            </a:r>
            <a:r>
              <a:rPr lang="en-US" sz="6000" b="1" dirty="0" err="1">
                <a:solidFill>
                  <a:srgbClr val="FFFFFF"/>
                </a:solidFill>
              </a:rPr>
              <a:t>på</a:t>
            </a:r>
            <a:r>
              <a:rPr lang="en-US" sz="6000" b="1" dirty="0">
                <a:solidFill>
                  <a:srgbClr val="FFFFFF"/>
                </a:solidFill>
              </a:rPr>
              <a:t> </a:t>
            </a:r>
            <a:r>
              <a:rPr lang="en-US" sz="6000" b="1" dirty="0" err="1">
                <a:solidFill>
                  <a:srgbClr val="FFFFFF"/>
                </a:solidFill>
              </a:rPr>
              <a:t>dåse</a:t>
            </a:r>
            <a:r>
              <a:rPr lang="en-US" sz="6000" b="1" dirty="0">
                <a:solidFill>
                  <a:srgbClr val="FFFFFF"/>
                </a:solidFill>
              </a:rPr>
              <a:t> </a:t>
            </a:r>
          </a:p>
        </p:txBody>
      </p:sp>
      <p:sp>
        <p:nvSpPr>
          <p:cNvPr id="2" name="Undertitel 1">
            <a:extLst>
              <a:ext uri="{FF2B5EF4-FFF2-40B4-BE49-F238E27FC236}">
                <a16:creationId xmlns:a16="http://schemas.microsoft.com/office/drawing/2014/main" id="{837F7B78-372D-A745-22BA-6D624CE7D946}"/>
              </a:ext>
            </a:extLst>
          </p:cNvPr>
          <p:cNvSpPr>
            <a:spLocks noGrp="1"/>
          </p:cNvSpPr>
          <p:nvPr>
            <p:ph type="subTitle" idx="1"/>
          </p:nvPr>
        </p:nvSpPr>
        <p:spPr/>
        <p:txBody>
          <a:bodyPr/>
          <a:lstStyle/>
          <a:p>
            <a:r>
              <a:rPr lang="da-DK" dirty="0"/>
              <a:t>Den moderne krop</a:t>
            </a:r>
          </a:p>
        </p:txBody>
      </p:sp>
    </p:spTree>
    <p:extLst>
      <p:ext uri="{BB962C8B-B14F-4D97-AF65-F5344CB8AC3E}">
        <p14:creationId xmlns:p14="http://schemas.microsoft.com/office/powerpoint/2010/main" val="82497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162" y="5338746"/>
            <a:ext cx="8229600" cy="1143000"/>
          </a:xfrm>
        </p:spPr>
        <p:txBody>
          <a:bodyPr>
            <a:normAutofit/>
          </a:bodyPr>
          <a:lstStyle/>
          <a:p>
            <a:r>
              <a:rPr lang="it-IT" sz="1800" dirty="0"/>
              <a:t>Piero Manzoni: </a:t>
            </a:r>
            <a:r>
              <a:rPr lang="it-IT" sz="1800" i="1" dirty="0"/>
              <a:t>Merda d'artista no. 19</a:t>
            </a:r>
            <a:r>
              <a:rPr lang="it-IT" sz="1800" dirty="0"/>
              <a:t>, 1961</a:t>
            </a:r>
            <a:endParaRPr lang="da-DK" sz="1800" dirty="0"/>
          </a:p>
        </p:txBody>
      </p:sp>
      <p:pic>
        <p:nvPicPr>
          <p:cNvPr id="17410" name="Picture 2" descr="http://www.artpool.hu/ketseg/5-1-2/artist/kepek/manzoni.jpg"/>
          <p:cNvPicPr>
            <a:picLocks noChangeAspect="1" noChangeArrowheads="1"/>
          </p:cNvPicPr>
          <p:nvPr/>
        </p:nvPicPr>
        <p:blipFill>
          <a:blip r:embed="rId2"/>
          <a:srcRect/>
          <a:stretch>
            <a:fillRect/>
          </a:stretch>
        </p:blipFill>
        <p:spPr bwMode="auto">
          <a:xfrm>
            <a:off x="5879196" y="505826"/>
            <a:ext cx="5294772" cy="5624226"/>
          </a:xfrm>
          <a:prstGeom prst="rect">
            <a:avLst/>
          </a:prstGeom>
          <a:noFill/>
        </p:spPr>
      </p:pic>
    </p:spTree>
    <p:extLst>
      <p:ext uri="{BB962C8B-B14F-4D97-AF65-F5344CB8AC3E}">
        <p14:creationId xmlns:p14="http://schemas.microsoft.com/office/powerpoint/2010/main" val="3061795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510FD9-D0C5-478C-A88E-FE5FE3BAA68E}"/>
              </a:ext>
            </a:extLst>
          </p:cNvPr>
          <p:cNvSpPr>
            <a:spLocks noGrp="1"/>
          </p:cNvSpPr>
          <p:nvPr>
            <p:ph type="title"/>
          </p:nvPr>
        </p:nvSpPr>
        <p:spPr>
          <a:xfrm>
            <a:off x="838200" y="500062"/>
            <a:ext cx="10515600" cy="1325563"/>
          </a:xfrm>
        </p:spPr>
        <p:txBody>
          <a:bodyPr>
            <a:normAutofit/>
          </a:bodyPr>
          <a:lstStyle/>
          <a:p>
            <a:r>
              <a:rPr lang="da-DK" sz="5400" b="1" dirty="0">
                <a:solidFill>
                  <a:schemeClr val="accent1">
                    <a:lumMod val="60000"/>
                    <a:lumOff val="40000"/>
                  </a:schemeClr>
                </a:solidFill>
              </a:rPr>
              <a:t>Tidslinje</a:t>
            </a:r>
          </a:p>
        </p:txBody>
      </p:sp>
      <p:graphicFrame>
        <p:nvGraphicFramePr>
          <p:cNvPr id="5" name="Pladsholder til indhold 4">
            <a:extLst>
              <a:ext uri="{FF2B5EF4-FFF2-40B4-BE49-F238E27FC236}">
                <a16:creationId xmlns:a16="http://schemas.microsoft.com/office/drawing/2014/main" id="{69DF5208-4F26-4DB4-86A0-4C0550BB1D35}"/>
              </a:ext>
            </a:extLst>
          </p:cNvPr>
          <p:cNvGraphicFramePr>
            <a:graphicFrameLocks noGrp="1"/>
          </p:cNvGraphicFramePr>
          <p:nvPr>
            <p:ph idx="1"/>
          </p:nvPr>
        </p:nvGraphicFramePr>
        <p:xfrm>
          <a:off x="838200" y="116284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kstfelt 3">
            <a:extLst>
              <a:ext uri="{FF2B5EF4-FFF2-40B4-BE49-F238E27FC236}">
                <a16:creationId xmlns:a16="http://schemas.microsoft.com/office/drawing/2014/main" id="{1A3097EB-AF09-72CE-D72C-753EC2B59758}"/>
              </a:ext>
            </a:extLst>
          </p:cNvPr>
          <p:cNvSpPr txBox="1"/>
          <p:nvPr/>
        </p:nvSpPr>
        <p:spPr>
          <a:xfrm>
            <a:off x="957942" y="5853796"/>
            <a:ext cx="9993086" cy="646331"/>
          </a:xfrm>
          <a:prstGeom prst="rect">
            <a:avLst/>
          </a:prstGeom>
          <a:noFill/>
        </p:spPr>
        <p:txBody>
          <a:bodyPr wrap="square">
            <a:spAutoFit/>
          </a:bodyPr>
          <a:lstStyle/>
          <a:p>
            <a:r>
              <a:rPr lang="da-DK" sz="1800" dirty="0">
                <a:effectLst/>
              </a:rPr>
              <a:t>*</a:t>
            </a:r>
            <a:r>
              <a:rPr lang="da-DK" sz="1800" i="1" dirty="0">
                <a:effectLst/>
              </a:rPr>
              <a:t>Avantgarde</a:t>
            </a:r>
            <a:r>
              <a:rPr lang="da-DK" sz="1800" dirty="0">
                <a:effectLst/>
              </a:rPr>
              <a:t>: kunst, der er kendetegnet ved at bryde med fortidens traditioner og udvikle egne regler for skabelsen af kunst</a:t>
            </a:r>
            <a:endParaRPr lang="da-DK" dirty="0"/>
          </a:p>
        </p:txBody>
      </p:sp>
    </p:spTree>
    <p:extLst>
      <p:ext uri="{BB962C8B-B14F-4D97-AF65-F5344CB8AC3E}">
        <p14:creationId xmlns:p14="http://schemas.microsoft.com/office/powerpoint/2010/main" val="1982117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3D4624-3FCB-AC3E-DC33-41DC3F2D7CE9}"/>
              </a:ext>
            </a:extLst>
          </p:cNvPr>
          <p:cNvSpPr>
            <a:spLocks noGrp="1"/>
          </p:cNvSpPr>
          <p:nvPr>
            <p:ph type="title"/>
          </p:nvPr>
        </p:nvSpPr>
        <p:spPr>
          <a:xfrm>
            <a:off x="648930" y="200968"/>
            <a:ext cx="5170852" cy="1671564"/>
          </a:xfrm>
        </p:spPr>
        <p:txBody>
          <a:bodyPr>
            <a:normAutofit/>
          </a:bodyPr>
          <a:lstStyle/>
          <a:p>
            <a:r>
              <a:rPr lang="da-DK" sz="4000" dirty="0">
                <a:solidFill>
                  <a:schemeClr val="accent1">
                    <a:lumMod val="60000"/>
                    <a:lumOff val="40000"/>
                  </a:schemeClr>
                </a:solidFill>
              </a:rPr>
              <a:t>Simultanperspektiv</a:t>
            </a:r>
          </a:p>
        </p:txBody>
      </p:sp>
      <p:sp>
        <p:nvSpPr>
          <p:cNvPr id="3" name="Pladsholder til indhold 2">
            <a:extLst>
              <a:ext uri="{FF2B5EF4-FFF2-40B4-BE49-F238E27FC236}">
                <a16:creationId xmlns:a16="http://schemas.microsoft.com/office/drawing/2014/main" id="{E25A06DD-72DE-A945-2F81-274FE21890A7}"/>
              </a:ext>
            </a:extLst>
          </p:cNvPr>
          <p:cNvSpPr>
            <a:spLocks noGrp="1"/>
          </p:cNvSpPr>
          <p:nvPr>
            <p:ph idx="1"/>
          </p:nvPr>
        </p:nvSpPr>
        <p:spPr>
          <a:xfrm>
            <a:off x="648930" y="1725769"/>
            <a:ext cx="5180245" cy="4752385"/>
          </a:xfrm>
        </p:spPr>
        <p:txBody>
          <a:bodyPr>
            <a:normAutofit fontScale="92500" lnSpcReduction="10000"/>
          </a:bodyPr>
          <a:lstStyle/>
          <a:p>
            <a:pPr marL="0" indent="0">
              <a:buNone/>
            </a:pPr>
            <a:r>
              <a:rPr lang="da-DK" sz="2000" dirty="0"/>
              <a:t>Ud over den den udprægede fladhed og manglende dybde er maleriet også en simplificering af det sete. Kvinderne på maleriet har ansigter, der minder om afrikanske masker, ligesom deres ansigter kan ses både fra siden, forfra og bagfra på samme tid. </a:t>
            </a:r>
          </a:p>
          <a:p>
            <a:pPr marL="0" indent="0">
              <a:buNone/>
            </a:pPr>
            <a:r>
              <a:rPr lang="da-DK" sz="2000" dirty="0"/>
              <a:t>Denne måde at se en genstand eller en person fra flere vinkler på samme tid kaldes </a:t>
            </a:r>
            <a:r>
              <a:rPr lang="da-DK" sz="2000" dirty="0">
                <a:solidFill>
                  <a:schemeClr val="accent1">
                    <a:lumMod val="60000"/>
                    <a:lumOff val="40000"/>
                  </a:schemeClr>
                </a:solidFill>
              </a:rPr>
              <a:t>simultanperspektiv</a:t>
            </a:r>
            <a:r>
              <a:rPr lang="da-DK" sz="2000" dirty="0"/>
              <a:t>.</a:t>
            </a:r>
          </a:p>
          <a:p>
            <a:pPr marL="0" indent="0">
              <a:buNone/>
            </a:pPr>
            <a:r>
              <a:rPr lang="da-DK" sz="2000" dirty="0"/>
              <a:t>I teoriteksten står der, at værket vakte stor opstandelse i sin tid og blev betragtet som provokerende. Hvorfor?</a:t>
            </a:r>
          </a:p>
          <a:p>
            <a:pPr marL="0" indent="0">
              <a:buNone/>
            </a:pPr>
            <a:r>
              <a:rPr lang="da-DK" sz="2000" dirty="0"/>
              <a:t>Find sammen med en makker andre eksempler på kubistiske billeder med simultanperspektiv. Læg dem i jeres OneNote-mappe og forklar med egne ord, hvordan simultanperspektivet kommer til udtryk</a:t>
            </a:r>
          </a:p>
          <a:p>
            <a:pPr marL="0" indent="0">
              <a:buNone/>
            </a:pPr>
            <a:endParaRPr lang="da-DK" sz="2000" dirty="0"/>
          </a:p>
        </p:txBody>
      </p:sp>
      <p:pic>
        <p:nvPicPr>
          <p:cNvPr id="4" name="Picture 3" descr="Et billede, der indeholder maleri, tegning, kvinde, kunst&#10;&#10;Automatisk genereret beskrivelse">
            <a:extLst>
              <a:ext uri="{FF2B5EF4-FFF2-40B4-BE49-F238E27FC236}">
                <a16:creationId xmlns:a16="http://schemas.microsoft.com/office/drawing/2014/main" id="{DB2C9874-8CD8-FABC-688B-217454E1F3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 r="3280" b="2"/>
          <a:stretch/>
        </p:blipFill>
        <p:spPr bwMode="auto">
          <a:xfrm>
            <a:off x="6182944" y="557189"/>
            <a:ext cx="5170852" cy="5571898"/>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Tekstfelt 5">
            <a:extLst>
              <a:ext uri="{FF2B5EF4-FFF2-40B4-BE49-F238E27FC236}">
                <a16:creationId xmlns:a16="http://schemas.microsoft.com/office/drawing/2014/main" id="{22986803-9103-2D2F-F275-BEB5687C9985}"/>
              </a:ext>
            </a:extLst>
          </p:cNvPr>
          <p:cNvSpPr txBox="1"/>
          <p:nvPr/>
        </p:nvSpPr>
        <p:spPr>
          <a:xfrm>
            <a:off x="6165111" y="6170378"/>
            <a:ext cx="6098146" cy="307777"/>
          </a:xfrm>
          <a:prstGeom prst="rect">
            <a:avLst/>
          </a:prstGeom>
          <a:noFill/>
        </p:spPr>
        <p:txBody>
          <a:bodyPr wrap="square">
            <a:spAutoFit/>
          </a:bodyPr>
          <a:lstStyle/>
          <a:p>
            <a:r>
              <a:rPr lang="da-DK" altLang="da-DK" sz="1400" dirty="0"/>
              <a:t>Pablo Picasso: </a:t>
            </a:r>
            <a:r>
              <a:rPr lang="da-DK" altLang="da-DK" sz="1400" i="1" dirty="0"/>
              <a:t>Frøknerne fra Avignon</a:t>
            </a:r>
            <a:r>
              <a:rPr lang="da-DK" altLang="da-DK" sz="1400" dirty="0"/>
              <a:t>, 1907</a:t>
            </a:r>
            <a:endParaRPr lang="da-DK" sz="1400" dirty="0"/>
          </a:p>
        </p:txBody>
      </p:sp>
    </p:spTree>
    <p:extLst>
      <p:ext uri="{BB962C8B-B14F-4D97-AF65-F5344CB8AC3E}">
        <p14:creationId xmlns:p14="http://schemas.microsoft.com/office/powerpoint/2010/main" val="4286795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A16CFF-1BF1-B3C1-CE1B-1FAB493DEAA7}"/>
              </a:ext>
            </a:extLst>
          </p:cNvPr>
          <p:cNvSpPr>
            <a:spLocks noGrp="1"/>
          </p:cNvSpPr>
          <p:nvPr>
            <p:ph type="title"/>
          </p:nvPr>
        </p:nvSpPr>
        <p:spPr>
          <a:xfrm>
            <a:off x="733427" y="417361"/>
            <a:ext cx="3686174" cy="1322888"/>
          </a:xfrm>
        </p:spPr>
        <p:txBody>
          <a:bodyPr>
            <a:normAutofit/>
          </a:bodyPr>
          <a:lstStyle/>
          <a:p>
            <a:r>
              <a:rPr lang="da-DK" sz="6000" b="1" dirty="0"/>
              <a:t>Kubisme</a:t>
            </a:r>
            <a:endParaRPr lang="da-DK" sz="4800" b="1" dirty="0"/>
          </a:p>
        </p:txBody>
      </p:sp>
      <p:sp>
        <p:nvSpPr>
          <p:cNvPr id="3" name="Pladsholder til indhold 2">
            <a:extLst>
              <a:ext uri="{FF2B5EF4-FFF2-40B4-BE49-F238E27FC236}">
                <a16:creationId xmlns:a16="http://schemas.microsoft.com/office/drawing/2014/main" id="{2DBD1B1C-3F27-B4BF-56FD-C3279EE6FF73}"/>
              </a:ext>
            </a:extLst>
          </p:cNvPr>
          <p:cNvSpPr>
            <a:spLocks noGrp="1"/>
          </p:cNvSpPr>
          <p:nvPr>
            <p:ph idx="1"/>
          </p:nvPr>
        </p:nvSpPr>
        <p:spPr>
          <a:xfrm>
            <a:off x="733427" y="2194101"/>
            <a:ext cx="3962802" cy="4435448"/>
          </a:xfrm>
        </p:spPr>
        <p:txBody>
          <a:bodyPr>
            <a:normAutofit/>
          </a:bodyPr>
          <a:lstStyle/>
          <a:p>
            <a:pPr marL="0" indent="0">
              <a:buNone/>
            </a:pPr>
            <a:r>
              <a:rPr lang="da-DK" sz="2000" dirty="0"/>
              <a:t>Man skelner mellem:</a:t>
            </a:r>
          </a:p>
          <a:p>
            <a:pPr marL="0" indent="0">
              <a:buNone/>
            </a:pPr>
            <a:endParaRPr lang="da-DK" sz="2000" dirty="0"/>
          </a:p>
          <a:p>
            <a:pPr marL="0" indent="0" fontAlgn="t">
              <a:spcBef>
                <a:spcPts val="0"/>
              </a:spcBef>
              <a:buNone/>
            </a:pPr>
            <a:r>
              <a:rPr lang="da-DK" sz="2000" u="sng" dirty="0"/>
              <a:t>Analytisk kubisme </a:t>
            </a:r>
            <a:r>
              <a:rPr lang="da-DK" sz="2000" dirty="0"/>
              <a:t>(1907-1912): Lægger vægt på en begrænset farvepalet og brud med realismen.</a:t>
            </a:r>
          </a:p>
          <a:p>
            <a:pPr marL="0" indent="0" fontAlgn="t">
              <a:spcBef>
                <a:spcPts val="0"/>
              </a:spcBef>
              <a:buNone/>
            </a:pPr>
            <a:endParaRPr lang="da-DK" sz="2000" dirty="0"/>
          </a:p>
          <a:p>
            <a:pPr marL="0" indent="0" fontAlgn="t">
              <a:spcBef>
                <a:spcPts val="0"/>
              </a:spcBef>
              <a:buNone/>
            </a:pPr>
            <a:r>
              <a:rPr lang="da-DK" sz="2000" u="sng" dirty="0"/>
              <a:t>Syntetisk kubisme </a:t>
            </a:r>
            <a:r>
              <a:rPr lang="da-DK" sz="2000" dirty="0"/>
              <a:t>(1912-1914): brugte collage-teknikker til at skabe nye kunstværker ved at kombinere forskellige materialer, fx hverdagsobjekter. </a:t>
            </a:r>
          </a:p>
          <a:p>
            <a:pPr marL="0" indent="0" fontAlgn="t">
              <a:spcBef>
                <a:spcPts val="0"/>
              </a:spcBef>
              <a:buNone/>
            </a:pPr>
            <a:r>
              <a:rPr lang="da-DK" sz="2000" dirty="0"/>
              <a:t>Studer teknikken på dette link fra New York Times: </a:t>
            </a:r>
            <a:r>
              <a:rPr lang="da-DK" sz="1200" dirty="0">
                <a:solidFill>
                  <a:schemeClr val="accent5">
                    <a:lumMod val="60000"/>
                    <a:lumOff val="40000"/>
                  </a:schemeClr>
                </a:solidFill>
                <a:hlinkClick r:id="rId2">
                  <a:extLst>
                    <a:ext uri="{A12FA001-AC4F-418D-AE19-62706E023703}">
                      <ahyp:hlinkClr xmlns:ahyp="http://schemas.microsoft.com/office/drawing/2018/hyperlinkcolor" val="tx"/>
                    </a:ext>
                  </a:extLst>
                </a:hlinkClick>
              </a:rPr>
              <a:t>https://www.nytimes.com/interactive/2021/01/29/arts/design/juan-gris-cubism-collage.html</a:t>
            </a:r>
            <a:r>
              <a:rPr lang="da-DK" sz="1200" dirty="0">
                <a:solidFill>
                  <a:schemeClr val="accent5">
                    <a:lumMod val="60000"/>
                    <a:lumOff val="40000"/>
                  </a:schemeClr>
                </a:solidFill>
              </a:rPr>
              <a:t> </a:t>
            </a:r>
            <a:endParaRPr lang="da-DK" sz="2000" dirty="0">
              <a:solidFill>
                <a:schemeClr val="accent5">
                  <a:lumMod val="60000"/>
                  <a:lumOff val="40000"/>
                </a:schemeClr>
              </a:solidFill>
            </a:endParaRPr>
          </a:p>
        </p:txBody>
      </p:sp>
      <p:pic>
        <p:nvPicPr>
          <p:cNvPr id="4" name="Pladsholder til indhold 4">
            <a:extLst>
              <a:ext uri="{FF2B5EF4-FFF2-40B4-BE49-F238E27FC236}">
                <a16:creationId xmlns:a16="http://schemas.microsoft.com/office/drawing/2014/main" id="{68557359-4A44-E3C9-70D8-0F67864F8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152" y="561303"/>
            <a:ext cx="3543297" cy="4387983"/>
          </a:xfrm>
          <a:prstGeom prst="rect">
            <a:avLst/>
          </a:prstGeom>
        </p:spPr>
      </p:pic>
      <p:sp>
        <p:nvSpPr>
          <p:cNvPr id="6" name="Tekstfelt 5">
            <a:extLst>
              <a:ext uri="{FF2B5EF4-FFF2-40B4-BE49-F238E27FC236}">
                <a16:creationId xmlns:a16="http://schemas.microsoft.com/office/drawing/2014/main" id="{3AC1119F-86E4-5110-CDC3-FF14871C9254}"/>
              </a:ext>
            </a:extLst>
          </p:cNvPr>
          <p:cNvSpPr txBox="1"/>
          <p:nvPr/>
        </p:nvSpPr>
        <p:spPr>
          <a:xfrm>
            <a:off x="5010152" y="4987482"/>
            <a:ext cx="3497088" cy="276999"/>
          </a:xfrm>
          <a:prstGeom prst="rect">
            <a:avLst/>
          </a:prstGeom>
          <a:noFill/>
        </p:spPr>
        <p:txBody>
          <a:bodyPr wrap="square">
            <a:spAutoFit/>
          </a:bodyPr>
          <a:lstStyle/>
          <a:p>
            <a:r>
              <a:rPr lang="da-DK" sz="1200" dirty="0"/>
              <a:t>George </a:t>
            </a:r>
            <a:r>
              <a:rPr lang="da-DK" sz="1200" dirty="0" err="1"/>
              <a:t>Braque</a:t>
            </a:r>
            <a:r>
              <a:rPr lang="da-DK" sz="1200" dirty="0"/>
              <a:t>: </a:t>
            </a:r>
            <a:r>
              <a:rPr lang="da-DK" sz="1200" i="1" dirty="0"/>
              <a:t>Husene ved </a:t>
            </a:r>
            <a:r>
              <a:rPr lang="da-DK" sz="1200" i="1" dirty="0" err="1"/>
              <a:t>l’Estanque</a:t>
            </a:r>
            <a:r>
              <a:rPr lang="da-DK" sz="1200" dirty="0"/>
              <a:t>, 1908</a:t>
            </a:r>
          </a:p>
        </p:txBody>
      </p:sp>
      <p:sp>
        <p:nvSpPr>
          <p:cNvPr id="8" name="Tekstfelt 7">
            <a:extLst>
              <a:ext uri="{FF2B5EF4-FFF2-40B4-BE49-F238E27FC236}">
                <a16:creationId xmlns:a16="http://schemas.microsoft.com/office/drawing/2014/main" id="{182B7CF5-AE28-8741-E8F5-0800FDE82B01}"/>
              </a:ext>
            </a:extLst>
          </p:cNvPr>
          <p:cNvSpPr txBox="1"/>
          <p:nvPr/>
        </p:nvSpPr>
        <p:spPr>
          <a:xfrm>
            <a:off x="8683161" y="2134265"/>
            <a:ext cx="3194916" cy="276999"/>
          </a:xfrm>
          <a:prstGeom prst="rect">
            <a:avLst/>
          </a:prstGeom>
          <a:noFill/>
        </p:spPr>
        <p:txBody>
          <a:bodyPr wrap="square">
            <a:spAutoFit/>
          </a:bodyPr>
          <a:lstStyle/>
          <a:p>
            <a:r>
              <a:rPr lang="da-DK" sz="1200" dirty="0"/>
              <a:t>Pablo Picasso: </a:t>
            </a:r>
            <a:r>
              <a:rPr lang="da-DK" sz="1200" i="1" dirty="0"/>
              <a:t>Still Life: The </a:t>
            </a:r>
            <a:r>
              <a:rPr lang="da-DK" sz="1200" i="1" dirty="0" err="1"/>
              <a:t>Table</a:t>
            </a:r>
            <a:r>
              <a:rPr lang="da-DK" sz="1200" dirty="0"/>
              <a:t>, 1914</a:t>
            </a:r>
          </a:p>
        </p:txBody>
      </p:sp>
      <p:pic>
        <p:nvPicPr>
          <p:cNvPr id="10" name="Billede 9" descr="Et billede, der indeholder kunst, tegning, Kreativ kunst, maleri&#10;&#10;Automatisk genereret beskrivelse">
            <a:extLst>
              <a:ext uri="{FF2B5EF4-FFF2-40B4-BE49-F238E27FC236}">
                <a16:creationId xmlns:a16="http://schemas.microsoft.com/office/drawing/2014/main" id="{5A42C60C-9DBD-E2DE-DCF7-FC403805846A}"/>
              </a:ext>
            </a:extLst>
          </p:cNvPr>
          <p:cNvPicPr>
            <a:picLocks noChangeAspect="1"/>
          </p:cNvPicPr>
          <p:nvPr/>
        </p:nvPicPr>
        <p:blipFill>
          <a:blip r:embed="rId4"/>
          <a:stretch>
            <a:fillRect/>
          </a:stretch>
        </p:blipFill>
        <p:spPr>
          <a:xfrm>
            <a:off x="8786192" y="2501216"/>
            <a:ext cx="3241156" cy="4128333"/>
          </a:xfrm>
          <a:prstGeom prst="rect">
            <a:avLst/>
          </a:prstGeom>
        </p:spPr>
      </p:pic>
      <p:grpSp>
        <p:nvGrpSpPr>
          <p:cNvPr id="11" name="Gruppe 10">
            <a:extLst>
              <a:ext uri="{FF2B5EF4-FFF2-40B4-BE49-F238E27FC236}">
                <a16:creationId xmlns:a16="http://schemas.microsoft.com/office/drawing/2014/main" id="{B6A04960-FBD6-15C6-9B1B-C66BE4A899A0}"/>
              </a:ext>
            </a:extLst>
          </p:cNvPr>
          <p:cNvGrpSpPr/>
          <p:nvPr/>
        </p:nvGrpSpPr>
        <p:grpSpPr>
          <a:xfrm>
            <a:off x="3592060" y="1664980"/>
            <a:ext cx="1186560" cy="1110960"/>
            <a:chOff x="3592060" y="1664980"/>
            <a:chExt cx="1186560" cy="1110960"/>
          </a:xfrm>
        </p:grpSpPr>
        <mc:AlternateContent xmlns:mc="http://schemas.openxmlformats.org/markup-compatibility/2006" xmlns:p14="http://schemas.microsoft.com/office/powerpoint/2010/main">
          <mc:Choice Requires="p14">
            <p:contentPart p14:bwMode="auto" r:id="rId5">
              <p14:nvContentPartPr>
                <p14:cNvPr id="7" name="Håndskrift 6">
                  <a:extLst>
                    <a:ext uri="{FF2B5EF4-FFF2-40B4-BE49-F238E27FC236}">
                      <a16:creationId xmlns:a16="http://schemas.microsoft.com/office/drawing/2014/main" id="{2EA2C376-DB3C-9DCD-1493-7D4DBA759A49}"/>
                    </a:ext>
                  </a:extLst>
                </p14:cNvPr>
                <p14:cNvContentPartPr/>
                <p14:nvPr/>
              </p14:nvContentPartPr>
              <p14:xfrm>
                <a:off x="3592060" y="1664980"/>
                <a:ext cx="1186560" cy="1110960"/>
              </p14:xfrm>
            </p:contentPart>
          </mc:Choice>
          <mc:Fallback xmlns="">
            <p:pic>
              <p:nvPicPr>
                <p:cNvPr id="7" name="Håndskrift 6">
                  <a:extLst>
                    <a:ext uri="{FF2B5EF4-FFF2-40B4-BE49-F238E27FC236}">
                      <a16:creationId xmlns:a16="http://schemas.microsoft.com/office/drawing/2014/main" id="{2EA2C376-DB3C-9DCD-1493-7D4DBA759A49}"/>
                    </a:ext>
                  </a:extLst>
                </p:cNvPr>
                <p:cNvPicPr/>
                <p:nvPr/>
              </p:nvPicPr>
              <p:blipFill>
                <a:blip r:embed="rId6"/>
                <a:stretch>
                  <a:fillRect/>
                </a:stretch>
              </p:blipFill>
              <p:spPr>
                <a:xfrm>
                  <a:off x="3583060" y="1656340"/>
                  <a:ext cx="1204200" cy="1128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Håndskrift 8">
                  <a:extLst>
                    <a:ext uri="{FF2B5EF4-FFF2-40B4-BE49-F238E27FC236}">
                      <a16:creationId xmlns:a16="http://schemas.microsoft.com/office/drawing/2014/main" id="{E17B233A-C918-4942-BCA1-4F970360817B}"/>
                    </a:ext>
                  </a:extLst>
                </p14:cNvPr>
                <p14:cNvContentPartPr/>
                <p14:nvPr/>
              </p14:nvContentPartPr>
              <p14:xfrm>
                <a:off x="4754500" y="1734460"/>
                <a:ext cx="9000" cy="188640"/>
              </p14:xfrm>
            </p:contentPart>
          </mc:Choice>
          <mc:Fallback xmlns="">
            <p:pic>
              <p:nvPicPr>
                <p:cNvPr id="9" name="Håndskrift 8">
                  <a:extLst>
                    <a:ext uri="{FF2B5EF4-FFF2-40B4-BE49-F238E27FC236}">
                      <a16:creationId xmlns:a16="http://schemas.microsoft.com/office/drawing/2014/main" id="{E17B233A-C918-4942-BCA1-4F970360817B}"/>
                    </a:ext>
                  </a:extLst>
                </p:cNvPr>
                <p:cNvPicPr/>
                <p:nvPr/>
              </p:nvPicPr>
              <p:blipFill>
                <a:blip r:embed="rId8"/>
                <a:stretch>
                  <a:fillRect/>
                </a:stretch>
              </p:blipFill>
              <p:spPr>
                <a:xfrm>
                  <a:off x="4745500" y="1725820"/>
                  <a:ext cx="26640" cy="206280"/>
                </a:xfrm>
                <a:prstGeom prst="rect">
                  <a:avLst/>
                </a:prstGeom>
              </p:spPr>
            </p:pic>
          </mc:Fallback>
        </mc:AlternateContent>
      </p:grpSp>
      <p:grpSp>
        <p:nvGrpSpPr>
          <p:cNvPr id="14" name="Gruppe 13">
            <a:extLst>
              <a:ext uri="{FF2B5EF4-FFF2-40B4-BE49-F238E27FC236}">
                <a16:creationId xmlns:a16="http://schemas.microsoft.com/office/drawing/2014/main" id="{CBFC630F-DF89-7DC0-E2CA-623DF2D8DB3A}"/>
              </a:ext>
            </a:extLst>
          </p:cNvPr>
          <p:cNvGrpSpPr/>
          <p:nvPr/>
        </p:nvGrpSpPr>
        <p:grpSpPr>
          <a:xfrm>
            <a:off x="4434820" y="5362180"/>
            <a:ext cx="3922920" cy="686160"/>
            <a:chOff x="4434820" y="5362180"/>
            <a:chExt cx="3922920" cy="686160"/>
          </a:xfrm>
        </p:grpSpPr>
        <mc:AlternateContent xmlns:mc="http://schemas.openxmlformats.org/markup-compatibility/2006" xmlns:p14="http://schemas.microsoft.com/office/powerpoint/2010/main">
          <mc:Choice Requires="p14">
            <p:contentPart p14:bwMode="auto" r:id="rId9">
              <p14:nvContentPartPr>
                <p14:cNvPr id="12" name="Håndskrift 11">
                  <a:extLst>
                    <a:ext uri="{FF2B5EF4-FFF2-40B4-BE49-F238E27FC236}">
                      <a16:creationId xmlns:a16="http://schemas.microsoft.com/office/drawing/2014/main" id="{A6F563D0-FD61-D9AA-E46F-20019B6290EA}"/>
                    </a:ext>
                  </a:extLst>
                </p14:cNvPr>
                <p14:cNvContentPartPr/>
                <p14:nvPr/>
              </p14:nvContentPartPr>
              <p14:xfrm>
                <a:off x="4434820" y="5362180"/>
                <a:ext cx="3922920" cy="399240"/>
              </p14:xfrm>
            </p:contentPart>
          </mc:Choice>
          <mc:Fallback xmlns="">
            <p:pic>
              <p:nvPicPr>
                <p:cNvPr id="12" name="Håndskrift 11">
                  <a:extLst>
                    <a:ext uri="{FF2B5EF4-FFF2-40B4-BE49-F238E27FC236}">
                      <a16:creationId xmlns:a16="http://schemas.microsoft.com/office/drawing/2014/main" id="{A6F563D0-FD61-D9AA-E46F-20019B6290EA}"/>
                    </a:ext>
                  </a:extLst>
                </p:cNvPr>
                <p:cNvPicPr/>
                <p:nvPr/>
              </p:nvPicPr>
              <p:blipFill>
                <a:blip r:embed="rId10"/>
                <a:stretch>
                  <a:fillRect/>
                </a:stretch>
              </p:blipFill>
              <p:spPr>
                <a:xfrm>
                  <a:off x="4426180" y="5353540"/>
                  <a:ext cx="3940560" cy="416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Håndskrift 12">
                  <a:extLst>
                    <a:ext uri="{FF2B5EF4-FFF2-40B4-BE49-F238E27FC236}">
                      <a16:creationId xmlns:a16="http://schemas.microsoft.com/office/drawing/2014/main" id="{7657D8A5-A4F8-1A08-7DA1-91D82F7BC2EA}"/>
                    </a:ext>
                  </a:extLst>
                </p14:cNvPr>
                <p14:cNvContentPartPr/>
                <p14:nvPr/>
              </p14:nvContentPartPr>
              <p14:xfrm>
                <a:off x="7905580" y="5751700"/>
                <a:ext cx="449640" cy="296640"/>
              </p14:xfrm>
            </p:contentPart>
          </mc:Choice>
          <mc:Fallback xmlns="">
            <p:pic>
              <p:nvPicPr>
                <p:cNvPr id="13" name="Håndskrift 12">
                  <a:extLst>
                    <a:ext uri="{FF2B5EF4-FFF2-40B4-BE49-F238E27FC236}">
                      <a16:creationId xmlns:a16="http://schemas.microsoft.com/office/drawing/2014/main" id="{7657D8A5-A4F8-1A08-7DA1-91D82F7BC2EA}"/>
                    </a:ext>
                  </a:extLst>
                </p:cNvPr>
                <p:cNvPicPr/>
                <p:nvPr/>
              </p:nvPicPr>
              <p:blipFill>
                <a:blip r:embed="rId12"/>
                <a:stretch>
                  <a:fillRect/>
                </a:stretch>
              </p:blipFill>
              <p:spPr>
                <a:xfrm>
                  <a:off x="7896580" y="5742700"/>
                  <a:ext cx="467280" cy="314280"/>
                </a:xfrm>
                <a:prstGeom prst="rect">
                  <a:avLst/>
                </a:prstGeom>
              </p:spPr>
            </p:pic>
          </mc:Fallback>
        </mc:AlternateContent>
      </p:grpSp>
    </p:spTree>
    <p:extLst>
      <p:ext uri="{BB962C8B-B14F-4D97-AF65-F5344CB8AC3E}">
        <p14:creationId xmlns:p14="http://schemas.microsoft.com/office/powerpoint/2010/main" val="151829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3FB9F124-A191-8F4C-B522-1F1451F2E1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431" y="2789314"/>
            <a:ext cx="3219881" cy="3970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5" name="Rectangle 2">
            <a:extLst>
              <a:ext uri="{FF2B5EF4-FFF2-40B4-BE49-F238E27FC236}">
                <a16:creationId xmlns:a16="http://schemas.microsoft.com/office/drawing/2014/main" id="{D914AE2A-40CF-574B-A357-1230182EDE1B}"/>
              </a:ext>
            </a:extLst>
          </p:cNvPr>
          <p:cNvSpPr>
            <a:spLocks noGrp="1" noChangeArrowheads="1"/>
          </p:cNvSpPr>
          <p:nvPr>
            <p:ph type="title"/>
          </p:nvPr>
        </p:nvSpPr>
        <p:spPr>
          <a:xfrm>
            <a:off x="1981488" y="6100992"/>
            <a:ext cx="8229024" cy="1062832"/>
          </a:xfrm>
        </p:spPr>
        <p:txBody>
          <a:bodyPr vert="horz" lIns="91440" tIns="16003" rIns="91440" bIns="45720" rtlCol="0" anchor="ctr">
            <a:normAutofit/>
          </a:bodyPr>
          <a:lstStyle/>
          <a:p>
            <a:pPr>
              <a:tabLst>
                <a:tab pos="656722" algn="l"/>
                <a:tab pos="1313444" algn="l"/>
                <a:tab pos="1970166" algn="l"/>
                <a:tab pos="2626888" algn="l"/>
                <a:tab pos="3283610" algn="l"/>
                <a:tab pos="3940332" algn="l"/>
                <a:tab pos="4597055" algn="l"/>
                <a:tab pos="5253777" algn="l"/>
                <a:tab pos="5910499" algn="l"/>
                <a:tab pos="6567221" algn="l"/>
                <a:tab pos="7223943" algn="l"/>
                <a:tab pos="7880665" algn="l"/>
              </a:tabLst>
            </a:pPr>
            <a:r>
              <a:rPr lang="da-DK" altLang="da-DK" sz="1400" dirty="0"/>
              <a:t>Pablo Picasso: </a:t>
            </a:r>
            <a:r>
              <a:rPr lang="da-DK" altLang="da-DK" sz="1400" i="1" dirty="0"/>
              <a:t>Portræt af </a:t>
            </a:r>
            <a:r>
              <a:rPr lang="da-DK" altLang="da-DK" sz="1400" i="1" dirty="0" err="1"/>
              <a:t>Ambroise</a:t>
            </a:r>
            <a:r>
              <a:rPr lang="da-DK" altLang="da-DK" sz="1400" i="1" dirty="0"/>
              <a:t> </a:t>
            </a:r>
            <a:r>
              <a:rPr lang="da-DK" altLang="da-DK" sz="1400" i="1" dirty="0" err="1"/>
              <a:t>Vollard</a:t>
            </a:r>
            <a:r>
              <a:rPr lang="da-DK" altLang="da-DK" sz="1400" dirty="0"/>
              <a:t>, 1910</a:t>
            </a:r>
          </a:p>
        </p:txBody>
      </p:sp>
      <p:pic>
        <p:nvPicPr>
          <p:cNvPr id="2" name="Picture 1">
            <a:extLst>
              <a:ext uri="{FF2B5EF4-FFF2-40B4-BE49-F238E27FC236}">
                <a16:creationId xmlns:a16="http://schemas.microsoft.com/office/drawing/2014/main" id="{64D5F587-1335-8289-C36A-FC516D3044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1176" y="276610"/>
            <a:ext cx="2896176" cy="433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Tekstfelt 3">
            <a:extLst>
              <a:ext uri="{FF2B5EF4-FFF2-40B4-BE49-F238E27FC236}">
                <a16:creationId xmlns:a16="http://schemas.microsoft.com/office/drawing/2014/main" id="{805A7F82-08A1-2BE9-0E2C-C14C7968FBE0}"/>
              </a:ext>
            </a:extLst>
          </p:cNvPr>
          <p:cNvSpPr txBox="1"/>
          <p:nvPr/>
        </p:nvSpPr>
        <p:spPr>
          <a:xfrm>
            <a:off x="9308991" y="4620803"/>
            <a:ext cx="6098146" cy="307777"/>
          </a:xfrm>
          <a:prstGeom prst="rect">
            <a:avLst/>
          </a:prstGeom>
          <a:noFill/>
        </p:spPr>
        <p:txBody>
          <a:bodyPr wrap="square">
            <a:spAutoFit/>
          </a:bodyPr>
          <a:lstStyle/>
          <a:p>
            <a:r>
              <a:rPr lang="da-DK" altLang="da-DK" sz="1400" dirty="0"/>
              <a:t>Pablo Picasso: </a:t>
            </a:r>
            <a:r>
              <a:rPr lang="da-DK" altLang="da-DK" sz="1400" i="1" dirty="0"/>
              <a:t>Kvinde i armstol</a:t>
            </a:r>
            <a:r>
              <a:rPr lang="da-DK" altLang="da-DK" sz="1400" dirty="0"/>
              <a:t>,1913</a:t>
            </a:r>
            <a:endParaRPr lang="da-DK" sz="1400" dirty="0"/>
          </a:p>
        </p:txBody>
      </p:sp>
      <p:sp>
        <p:nvSpPr>
          <p:cNvPr id="6" name="Tekstfelt 5">
            <a:extLst>
              <a:ext uri="{FF2B5EF4-FFF2-40B4-BE49-F238E27FC236}">
                <a16:creationId xmlns:a16="http://schemas.microsoft.com/office/drawing/2014/main" id="{8FFE74AE-F63E-2178-1BC9-8485EF590FF8}"/>
              </a:ext>
            </a:extLst>
          </p:cNvPr>
          <p:cNvSpPr txBox="1"/>
          <p:nvPr/>
        </p:nvSpPr>
        <p:spPr>
          <a:xfrm>
            <a:off x="881418" y="2007601"/>
            <a:ext cx="4700149" cy="3139321"/>
          </a:xfrm>
          <a:prstGeom prst="rect">
            <a:avLst/>
          </a:prstGeom>
          <a:noFill/>
        </p:spPr>
        <p:txBody>
          <a:bodyPr wrap="square">
            <a:spAutoFit/>
          </a:bodyPr>
          <a:lstStyle/>
          <a:p>
            <a:pPr marL="0" indent="0">
              <a:buNone/>
            </a:pPr>
            <a:r>
              <a:rPr lang="da-DK" sz="1800" dirty="0">
                <a:latin typeface="+mj-lt"/>
              </a:rPr>
              <a:t>Genstanden fx, (en flaske) bygges op ved hjælp af </a:t>
            </a:r>
            <a:r>
              <a:rPr lang="da-DK" sz="1800" b="1" dirty="0">
                <a:solidFill>
                  <a:schemeClr val="accent2">
                    <a:lumMod val="75000"/>
                  </a:schemeClr>
                </a:solidFill>
                <a:latin typeface="+mj-lt"/>
              </a:rPr>
              <a:t>geometriske former</a:t>
            </a:r>
            <a:r>
              <a:rPr lang="da-DK" sz="1800" dirty="0">
                <a:latin typeface="+mj-lt"/>
              </a:rPr>
              <a:t>. </a:t>
            </a:r>
          </a:p>
          <a:p>
            <a:pPr marL="0" indent="0">
              <a:buNone/>
            </a:pPr>
            <a:endParaRPr lang="da-DK" sz="1800" dirty="0">
              <a:latin typeface="+mj-lt"/>
            </a:endParaRPr>
          </a:p>
          <a:p>
            <a:pPr marL="0" indent="0">
              <a:buNone/>
            </a:pPr>
            <a:r>
              <a:rPr lang="da-DK" sz="1800" dirty="0">
                <a:latin typeface="+mj-lt"/>
              </a:rPr>
              <a:t>Genstande opleves og ses fra </a:t>
            </a:r>
            <a:r>
              <a:rPr lang="da-DK" sz="1800" b="1" dirty="0">
                <a:solidFill>
                  <a:schemeClr val="accent2">
                    <a:lumMod val="75000"/>
                  </a:schemeClr>
                </a:solidFill>
                <a:latin typeface="+mj-lt"/>
              </a:rPr>
              <a:t>forskellige synsvinkler</a:t>
            </a:r>
            <a:r>
              <a:rPr lang="da-DK" sz="1800" dirty="0">
                <a:solidFill>
                  <a:schemeClr val="accent2">
                    <a:lumMod val="75000"/>
                  </a:schemeClr>
                </a:solidFill>
                <a:latin typeface="+mj-lt"/>
              </a:rPr>
              <a:t> </a:t>
            </a:r>
            <a:r>
              <a:rPr lang="da-DK" sz="1800" dirty="0">
                <a:latin typeface="+mj-lt"/>
              </a:rPr>
              <a:t>(forfra, profil, bagfra, oppe fra) </a:t>
            </a:r>
          </a:p>
          <a:p>
            <a:pPr marL="0" indent="0">
              <a:buNone/>
            </a:pPr>
            <a:endParaRPr lang="da-DK" sz="1800" dirty="0">
              <a:latin typeface="+mj-lt"/>
            </a:endParaRPr>
          </a:p>
          <a:p>
            <a:pPr marL="0" indent="0">
              <a:buNone/>
            </a:pPr>
            <a:r>
              <a:rPr lang="da-DK" sz="1800" dirty="0">
                <a:latin typeface="+mj-lt"/>
              </a:rPr>
              <a:t>Kubisterne ændrede det tredimensionelle centralperspektiv til to dimensioner, dvs. et billede hvor form og flade forenes i et ”ikke perspektiv”, og den </a:t>
            </a:r>
            <a:r>
              <a:rPr lang="da-DK" sz="1800" dirty="0" err="1">
                <a:latin typeface="+mj-lt"/>
              </a:rPr>
              <a:t>billedflade</a:t>
            </a:r>
            <a:r>
              <a:rPr lang="da-DK" sz="1800" dirty="0">
                <a:latin typeface="+mj-lt"/>
              </a:rPr>
              <a:t>, der før blev opdelt i for, mellem og baggrund bliver opløst. </a:t>
            </a:r>
          </a:p>
        </p:txBody>
      </p:sp>
      <p:sp>
        <p:nvSpPr>
          <p:cNvPr id="8" name="Tekstfelt 7">
            <a:extLst>
              <a:ext uri="{FF2B5EF4-FFF2-40B4-BE49-F238E27FC236}">
                <a16:creationId xmlns:a16="http://schemas.microsoft.com/office/drawing/2014/main" id="{352813F7-D3BC-12AD-8BD6-C74D750DF2EA}"/>
              </a:ext>
            </a:extLst>
          </p:cNvPr>
          <p:cNvSpPr txBox="1"/>
          <p:nvPr/>
        </p:nvSpPr>
        <p:spPr>
          <a:xfrm>
            <a:off x="881418" y="776293"/>
            <a:ext cx="6536028" cy="769441"/>
          </a:xfrm>
          <a:prstGeom prst="rect">
            <a:avLst/>
          </a:prstGeom>
          <a:noFill/>
        </p:spPr>
        <p:txBody>
          <a:bodyPr wrap="square">
            <a:spAutoFit/>
          </a:bodyPr>
          <a:lstStyle/>
          <a:p>
            <a:r>
              <a:rPr lang="da-DK" sz="4400" dirty="0">
                <a:solidFill>
                  <a:schemeClr val="accent4">
                    <a:lumMod val="40000"/>
                    <a:lumOff val="60000"/>
                  </a:schemeClr>
                </a:solidFill>
              </a:rPr>
              <a:t>Kubismens kendetegn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maleri, kunst, tegning, Billedkunst&#10;&#10;Automatisk genereret beskrivelse">
            <a:extLst>
              <a:ext uri="{FF2B5EF4-FFF2-40B4-BE49-F238E27FC236}">
                <a16:creationId xmlns:a16="http://schemas.microsoft.com/office/drawing/2014/main" id="{9C20B526-E35E-2D5E-A65B-244C313BE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0569" y="643467"/>
            <a:ext cx="3871890" cy="5571066"/>
          </a:xfrm>
          <a:prstGeom prst="rect">
            <a:avLst/>
          </a:prstGeom>
        </p:spPr>
      </p:pic>
      <p:pic>
        <p:nvPicPr>
          <p:cNvPr id="3" name="Billede 2">
            <a:extLst>
              <a:ext uri="{FF2B5EF4-FFF2-40B4-BE49-F238E27FC236}">
                <a16:creationId xmlns:a16="http://schemas.microsoft.com/office/drawing/2014/main" id="{41D6BB14-F42C-4194-1C8E-9786F9A97D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43467"/>
            <a:ext cx="4345431" cy="5571066"/>
          </a:xfrm>
          <a:prstGeom prst="rect">
            <a:avLst/>
          </a:prstGeom>
        </p:spPr>
      </p:pic>
      <p:pic>
        <p:nvPicPr>
          <p:cNvPr id="5" name="Billede 4">
            <a:extLst>
              <a:ext uri="{FF2B5EF4-FFF2-40B4-BE49-F238E27FC236}">
                <a16:creationId xmlns:a16="http://schemas.microsoft.com/office/drawing/2014/main" id="{B09E52A4-00E8-A52B-3C49-21F4A4CF12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73" y="5418935"/>
            <a:ext cx="1004966" cy="795598"/>
          </a:xfrm>
          <a:prstGeom prst="rect">
            <a:avLst/>
          </a:prstGeom>
        </p:spPr>
      </p:pic>
      <p:pic>
        <p:nvPicPr>
          <p:cNvPr id="6" name="Billede 5" descr="Et billede, der indeholder tekst, Font/skrifttype, hvid&#10;&#10;Automatisk genereret beskrivelse">
            <a:extLst>
              <a:ext uri="{FF2B5EF4-FFF2-40B4-BE49-F238E27FC236}">
                <a16:creationId xmlns:a16="http://schemas.microsoft.com/office/drawing/2014/main" id="{D831CD2D-BC54-9E2E-6EE3-80BD65678A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3061" y="5418935"/>
            <a:ext cx="1368428" cy="795598"/>
          </a:xfrm>
          <a:prstGeom prst="rect">
            <a:avLst/>
          </a:prstGeom>
        </p:spPr>
      </p:pic>
    </p:spTree>
    <p:extLst>
      <p:ext uri="{BB962C8B-B14F-4D97-AF65-F5344CB8AC3E}">
        <p14:creationId xmlns:p14="http://schemas.microsoft.com/office/powerpoint/2010/main" val="2668992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DF3FDB1-78E2-2A4F-97C3-DD4C4700D226}"/>
              </a:ext>
            </a:extLst>
          </p:cNvPr>
          <p:cNvSpPr>
            <a:spLocks noGrp="1"/>
          </p:cNvSpPr>
          <p:nvPr>
            <p:ph type="title"/>
          </p:nvPr>
        </p:nvSpPr>
        <p:spPr>
          <a:xfrm>
            <a:off x="429768" y="411480"/>
            <a:ext cx="11131298" cy="1106424"/>
          </a:xfrm>
        </p:spPr>
        <p:txBody>
          <a:bodyPr>
            <a:normAutofit/>
          </a:bodyPr>
          <a:lstStyle/>
          <a:p>
            <a:r>
              <a:rPr lang="da-DK" sz="3600" dirty="0"/>
              <a:t>Praktisk øvelse: Selvportræt i simultanperspektiv </a:t>
            </a:r>
          </a:p>
        </p:txBody>
      </p:sp>
      <p:pic>
        <p:nvPicPr>
          <p:cNvPr id="2050" name="Picture 2" descr="fotofever - start to collect - Brno Del Zou">
            <a:extLst>
              <a:ext uri="{FF2B5EF4-FFF2-40B4-BE49-F238E27FC236}">
                <a16:creationId xmlns:a16="http://schemas.microsoft.com/office/drawing/2014/main" id="{CC0D62DC-C734-CF4F-9B21-A349C7A428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28" b="-4"/>
          <a:stretch/>
        </p:blipFill>
        <p:spPr bwMode="auto">
          <a:xfrm>
            <a:off x="429767" y="1721922"/>
            <a:ext cx="3419856" cy="45205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Béné – Brno Del Zou – Photosculptures">
            <a:extLst>
              <a:ext uri="{FF2B5EF4-FFF2-40B4-BE49-F238E27FC236}">
                <a16:creationId xmlns:a16="http://schemas.microsoft.com/office/drawing/2014/main" id="{D19E7842-2168-714F-8ECE-56D22B62DB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08" r="-1" b="777"/>
          <a:stretch/>
        </p:blipFill>
        <p:spPr bwMode="auto">
          <a:xfrm>
            <a:off x="4226837" y="1721922"/>
            <a:ext cx="3420596" cy="4520560"/>
          </a:xfrm>
          <a:prstGeom prst="rect">
            <a:avLst/>
          </a:prstGeom>
          <a:noFill/>
          <a:extLst>
            <a:ext uri="{909E8E84-426E-40DD-AFC4-6F175D3DCCD1}">
              <a14:hiddenFill xmlns:a14="http://schemas.microsoft.com/office/drawing/2010/main">
                <a:solidFill>
                  <a:srgbClr val="FFFFFF"/>
                </a:solidFill>
              </a14:hiddenFill>
            </a:ext>
          </a:extLst>
        </p:spPr>
      </p:pic>
      <p:sp>
        <p:nvSpPr>
          <p:cNvPr id="6" name="Pladsholder til indhold 5">
            <a:extLst>
              <a:ext uri="{FF2B5EF4-FFF2-40B4-BE49-F238E27FC236}">
                <a16:creationId xmlns:a16="http://schemas.microsoft.com/office/drawing/2014/main" id="{0FC9393C-379E-304D-9612-0783E8EBE95A}"/>
              </a:ext>
            </a:extLst>
          </p:cNvPr>
          <p:cNvSpPr>
            <a:spLocks noGrp="1"/>
          </p:cNvSpPr>
          <p:nvPr>
            <p:ph idx="1"/>
          </p:nvPr>
        </p:nvSpPr>
        <p:spPr>
          <a:xfrm>
            <a:off x="8309348" y="2020824"/>
            <a:ext cx="2956060" cy="3959352"/>
          </a:xfrm>
        </p:spPr>
        <p:txBody>
          <a:bodyPr anchor="ctr">
            <a:normAutofit/>
          </a:bodyPr>
          <a:lstStyle/>
          <a:p>
            <a:pPr marL="0" indent="0">
              <a:buNone/>
            </a:pPr>
            <a:r>
              <a:rPr lang="da-DK" sz="1400" dirty="0"/>
              <a:t>Opgave: Hvordan kan man bruge simultanperspektivisk rumgengivelse til at fremstille et selvportræt, der viser mere en én side af ens personlighed eller grundtemperament?</a:t>
            </a:r>
          </a:p>
          <a:p>
            <a:pPr marL="0" indent="0">
              <a:buNone/>
            </a:pPr>
            <a:endParaRPr lang="da-DK" sz="1000" dirty="0"/>
          </a:p>
          <a:p>
            <a:pPr marL="0" lvl="0" indent="0">
              <a:buNone/>
            </a:pPr>
            <a:r>
              <a:rPr lang="da-DK" sz="1000" dirty="0"/>
              <a:t>Sådan gør du:</a:t>
            </a:r>
          </a:p>
          <a:p>
            <a:pPr lvl="0"/>
            <a:r>
              <a:rPr lang="da-DK" sz="1000" dirty="0"/>
              <a:t>Tag 5-10 </a:t>
            </a:r>
            <a:r>
              <a:rPr lang="da-DK" sz="1000" dirty="0" err="1"/>
              <a:t>selfies</a:t>
            </a:r>
            <a:r>
              <a:rPr lang="da-DK" sz="1000" dirty="0"/>
              <a:t>, hvor du bruger din ansigtsmimik til at illustrere 4-6 af dine grundstemninger.</a:t>
            </a:r>
          </a:p>
          <a:p>
            <a:pPr lvl="0"/>
            <a:r>
              <a:rPr lang="da-DK" sz="1000" dirty="0"/>
              <a:t>Prøv at holde disse </a:t>
            </a:r>
            <a:r>
              <a:rPr lang="da-DK" sz="1000" dirty="0" err="1"/>
              <a:t>selfies</a:t>
            </a:r>
            <a:r>
              <a:rPr lang="da-DK" sz="1000" dirty="0"/>
              <a:t> i samme størrelse. Hvis du arbejder analogt, så tag kopier i gråtoner. Hvis du arbejder digitalt, så dæmp farvemætningen.</a:t>
            </a:r>
          </a:p>
          <a:p>
            <a:pPr lvl="0"/>
            <a:r>
              <a:rPr lang="da-DK" sz="1000" dirty="0"/>
              <a:t>Klip dem op i fragmenter (du kan printe ud og gøre det analogt, eller du kan gøre det i et billedbehandlingsprogram)</a:t>
            </a:r>
          </a:p>
          <a:p>
            <a:pPr lvl="0"/>
            <a:r>
              <a:rPr lang="da-DK" sz="1000" dirty="0"/>
              <a:t>Sæt fragmenterne sammen til ét selvportræt, idet du prøver at samle fragmenter fra alle de </a:t>
            </a:r>
            <a:r>
              <a:rPr lang="da-DK" sz="1000" dirty="0" err="1"/>
              <a:t>opklippede</a:t>
            </a:r>
            <a:r>
              <a:rPr lang="da-DK" sz="1000" dirty="0"/>
              <a:t> stemninger i ét samlet udtryk, der viser flere sider af din personlighed</a:t>
            </a:r>
          </a:p>
          <a:p>
            <a:pPr marL="0" indent="0">
              <a:buNone/>
            </a:pPr>
            <a:endParaRPr lang="da-DK" sz="1000" dirty="0"/>
          </a:p>
        </p:txBody>
      </p:sp>
    </p:spTree>
    <p:extLst>
      <p:ext uri="{BB962C8B-B14F-4D97-AF65-F5344CB8AC3E}">
        <p14:creationId xmlns:p14="http://schemas.microsoft.com/office/powerpoint/2010/main" val="3728190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Jackson Pollock: Separating Man from Myth | Tate">
            <a:extLst>
              <a:ext uri="{FF2B5EF4-FFF2-40B4-BE49-F238E27FC236}">
                <a16:creationId xmlns:a16="http://schemas.microsoft.com/office/drawing/2014/main" id="{0C826F9E-5D9E-3B07-8AF3-2AB985D6F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88" b="17973"/>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1EC114A-4FC0-2A4D-8704-A3AEB53E05F3}"/>
              </a:ext>
            </a:extLst>
          </p:cNvPr>
          <p:cNvSpPr>
            <a:spLocks noGrp="1"/>
          </p:cNvSpPr>
          <p:nvPr>
            <p:ph type="title"/>
          </p:nvPr>
        </p:nvSpPr>
        <p:spPr>
          <a:xfrm>
            <a:off x="838200" y="365125"/>
            <a:ext cx="3822189" cy="1899912"/>
          </a:xfrm>
        </p:spPr>
        <p:txBody>
          <a:bodyPr>
            <a:normAutofit/>
          </a:bodyPr>
          <a:lstStyle/>
          <a:p>
            <a:r>
              <a:rPr lang="da-DK" sz="4000" b="1"/>
              <a:t>Jackson Pollock – in action…</a:t>
            </a:r>
          </a:p>
        </p:txBody>
      </p:sp>
      <p:sp>
        <p:nvSpPr>
          <p:cNvPr id="3" name="Pladsholder til indhold 2">
            <a:extLst>
              <a:ext uri="{FF2B5EF4-FFF2-40B4-BE49-F238E27FC236}">
                <a16:creationId xmlns:a16="http://schemas.microsoft.com/office/drawing/2014/main" id="{FAC041C1-0B2E-404D-B4CC-A6B0710EB1E1}"/>
              </a:ext>
            </a:extLst>
          </p:cNvPr>
          <p:cNvSpPr>
            <a:spLocks noGrp="1"/>
          </p:cNvSpPr>
          <p:nvPr>
            <p:ph idx="1"/>
          </p:nvPr>
        </p:nvSpPr>
        <p:spPr>
          <a:xfrm>
            <a:off x="838200" y="5322218"/>
            <a:ext cx="3822189" cy="1535782"/>
          </a:xfrm>
        </p:spPr>
        <p:txBody>
          <a:bodyPr>
            <a:normAutofit/>
          </a:bodyPr>
          <a:lstStyle/>
          <a:p>
            <a:endParaRPr lang="da-DK" sz="1600" dirty="0">
              <a:hlinkClick r:id="" action="ppaction://noaction"/>
            </a:endParaRPr>
          </a:p>
          <a:p>
            <a:endParaRPr lang="da-DK" sz="1600" dirty="0">
              <a:hlinkClick r:id="" action="ppaction://noaction"/>
            </a:endParaRPr>
          </a:p>
          <a:p>
            <a:pPr marL="0" indent="0">
              <a:buNone/>
            </a:pPr>
            <a:r>
              <a:rPr lang="da-DK" sz="1600" dirty="0">
                <a:hlinkClick r:id="" action="ppaction://noaction"/>
              </a:rPr>
              <a:t>https://www.youtube.com/watch?v=8PQfMd3Vv-g</a:t>
            </a:r>
            <a:endParaRPr lang="da-DK" sz="1600" dirty="0"/>
          </a:p>
          <a:p>
            <a:endParaRPr lang="da-DK" sz="1600" dirty="0"/>
          </a:p>
          <a:p>
            <a:pPr marL="0" indent="0">
              <a:buNone/>
            </a:pPr>
            <a:endParaRPr lang="da-DK" sz="1600" dirty="0"/>
          </a:p>
          <a:p>
            <a:pPr marL="0" indent="0">
              <a:buNone/>
            </a:pPr>
            <a:endParaRPr lang="da-DK" sz="1600" dirty="0"/>
          </a:p>
        </p:txBody>
      </p:sp>
    </p:spTree>
    <p:extLst>
      <p:ext uri="{BB962C8B-B14F-4D97-AF65-F5344CB8AC3E}">
        <p14:creationId xmlns:p14="http://schemas.microsoft.com/office/powerpoint/2010/main" val="1802806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F614ADE-F830-7C47-B72B-BCCBACB8FE6B}"/>
              </a:ext>
            </a:extLst>
          </p:cNvPr>
          <p:cNvSpPr/>
          <p:nvPr/>
        </p:nvSpPr>
        <p:spPr>
          <a:xfrm>
            <a:off x="198555" y="6343134"/>
            <a:ext cx="3417602" cy="369332"/>
          </a:xfrm>
          <a:prstGeom prst="rect">
            <a:avLst/>
          </a:prstGeom>
        </p:spPr>
        <p:txBody>
          <a:bodyPr wrap="none">
            <a:spAutoFit/>
          </a:bodyPr>
          <a:lstStyle/>
          <a:p>
            <a:r>
              <a:rPr lang="da-DK" dirty="0"/>
              <a:t>Jackson Pollock: </a:t>
            </a:r>
            <a:r>
              <a:rPr lang="da-DK" i="1" dirty="0" err="1"/>
              <a:t>Number</a:t>
            </a:r>
            <a:r>
              <a:rPr lang="da-DK" i="1" dirty="0"/>
              <a:t> 31, </a:t>
            </a:r>
            <a:r>
              <a:rPr lang="da-DK" dirty="0"/>
              <a:t>1950.</a:t>
            </a:r>
          </a:p>
        </p:txBody>
      </p:sp>
      <p:pic>
        <p:nvPicPr>
          <p:cNvPr id="4" name="Billede 3">
            <a:extLst>
              <a:ext uri="{FF2B5EF4-FFF2-40B4-BE49-F238E27FC236}">
                <a16:creationId xmlns:a16="http://schemas.microsoft.com/office/drawing/2014/main" id="{869119E1-A2CB-CA4E-BCC3-C82B95B59187}"/>
              </a:ext>
            </a:extLst>
          </p:cNvPr>
          <p:cNvPicPr>
            <a:picLocks noChangeAspect="1"/>
          </p:cNvPicPr>
          <p:nvPr/>
        </p:nvPicPr>
        <p:blipFill>
          <a:blip r:embed="rId2"/>
          <a:stretch>
            <a:fillRect/>
          </a:stretch>
        </p:blipFill>
        <p:spPr>
          <a:xfrm>
            <a:off x="1391478" y="0"/>
            <a:ext cx="9276522" cy="6191250"/>
          </a:xfrm>
          <a:prstGeom prst="rect">
            <a:avLst/>
          </a:prstGeom>
        </p:spPr>
      </p:pic>
    </p:spTree>
    <p:extLst>
      <p:ext uri="{BB962C8B-B14F-4D97-AF65-F5344CB8AC3E}">
        <p14:creationId xmlns:p14="http://schemas.microsoft.com/office/powerpoint/2010/main" val="2982919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70A2643F-DA08-FA40-A8A5-8AF246D57C53}"/>
              </a:ext>
            </a:extLst>
          </p:cNvPr>
          <p:cNvSpPr/>
          <p:nvPr/>
        </p:nvSpPr>
        <p:spPr>
          <a:xfrm>
            <a:off x="319476" y="6190734"/>
            <a:ext cx="5154224" cy="369332"/>
          </a:xfrm>
          <a:prstGeom prst="rect">
            <a:avLst/>
          </a:prstGeom>
        </p:spPr>
        <p:txBody>
          <a:bodyPr wrap="square">
            <a:spAutoFit/>
          </a:bodyPr>
          <a:lstStyle/>
          <a:p>
            <a:r>
              <a:rPr lang="da-DK" dirty="0"/>
              <a:t>Jackson Pollock: </a:t>
            </a:r>
            <a:r>
              <a:rPr lang="da-DK" i="1" dirty="0" err="1"/>
              <a:t>Autumn</a:t>
            </a:r>
            <a:r>
              <a:rPr lang="da-DK" i="1" dirty="0"/>
              <a:t> </a:t>
            </a:r>
            <a:r>
              <a:rPr lang="da-DK" i="1" dirty="0" err="1"/>
              <a:t>Rhythm</a:t>
            </a:r>
            <a:r>
              <a:rPr lang="da-DK" i="1" dirty="0"/>
              <a:t>, </a:t>
            </a:r>
            <a:r>
              <a:rPr lang="da-DK" dirty="0"/>
              <a:t>1950.</a:t>
            </a:r>
          </a:p>
        </p:txBody>
      </p:sp>
      <p:pic>
        <p:nvPicPr>
          <p:cNvPr id="5" name="Billede 4">
            <a:extLst>
              <a:ext uri="{FF2B5EF4-FFF2-40B4-BE49-F238E27FC236}">
                <a16:creationId xmlns:a16="http://schemas.microsoft.com/office/drawing/2014/main" id="{91DF80EA-A5FE-3746-B5B3-F6DFC8B93661}"/>
              </a:ext>
            </a:extLst>
          </p:cNvPr>
          <p:cNvPicPr>
            <a:picLocks noChangeAspect="1"/>
          </p:cNvPicPr>
          <p:nvPr/>
        </p:nvPicPr>
        <p:blipFill>
          <a:blip r:embed="rId2"/>
          <a:stretch>
            <a:fillRect/>
          </a:stretch>
        </p:blipFill>
        <p:spPr>
          <a:xfrm>
            <a:off x="723622" y="673100"/>
            <a:ext cx="10553978" cy="5257800"/>
          </a:xfrm>
          <a:prstGeom prst="rect">
            <a:avLst/>
          </a:prstGeom>
        </p:spPr>
      </p:pic>
    </p:spTree>
    <p:extLst>
      <p:ext uri="{BB962C8B-B14F-4D97-AF65-F5344CB8AC3E}">
        <p14:creationId xmlns:p14="http://schemas.microsoft.com/office/powerpoint/2010/main" val="1212723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upload.wikimedia.org/wikipedia/commons/thumb/5/5c/Edouard_Manet_-_Olympia_-_Google_Art_Project_3.jpg/1280px-Edouard_Manet_-_Olympia_-_Google_Art_Project_3.jpg"/>
          <p:cNvPicPr>
            <a:picLocks noChangeAspect="1" noChangeArrowheads="1"/>
          </p:cNvPicPr>
          <p:nvPr/>
        </p:nvPicPr>
        <p:blipFill>
          <a:blip r:embed="rId2" cstate="print"/>
          <a:srcRect/>
          <a:stretch>
            <a:fillRect/>
          </a:stretch>
        </p:blipFill>
        <p:spPr bwMode="auto">
          <a:xfrm>
            <a:off x="2297832" y="562681"/>
            <a:ext cx="7596336" cy="5544136"/>
          </a:xfrm>
          <a:prstGeom prst="rect">
            <a:avLst/>
          </a:prstGeom>
          <a:noFill/>
        </p:spPr>
      </p:pic>
      <p:sp>
        <p:nvSpPr>
          <p:cNvPr id="4" name="Rektangel 3"/>
          <p:cNvSpPr/>
          <p:nvPr/>
        </p:nvSpPr>
        <p:spPr>
          <a:xfrm>
            <a:off x="2297832" y="6282932"/>
            <a:ext cx="3168496" cy="369332"/>
          </a:xfrm>
          <a:prstGeom prst="rect">
            <a:avLst/>
          </a:prstGeom>
        </p:spPr>
        <p:txBody>
          <a:bodyPr wrap="none">
            <a:spAutoFit/>
          </a:bodyPr>
          <a:lstStyle/>
          <a:p>
            <a:r>
              <a:rPr lang="da-DK" dirty="0"/>
              <a:t>Edouard Manet: </a:t>
            </a:r>
            <a:r>
              <a:rPr lang="da-DK" i="1" dirty="0"/>
              <a:t>Olympia</a:t>
            </a:r>
            <a:r>
              <a:rPr lang="da-DK" dirty="0"/>
              <a:t>, 1863 </a:t>
            </a:r>
          </a:p>
        </p:txBody>
      </p:sp>
      <p:sp>
        <p:nvSpPr>
          <p:cNvPr id="2" name="Rektangel 1">
            <a:extLst>
              <a:ext uri="{FF2B5EF4-FFF2-40B4-BE49-F238E27FC236}">
                <a16:creationId xmlns:a16="http://schemas.microsoft.com/office/drawing/2014/main" id="{C4D07CCB-D854-C44A-AB42-4BC6E8021A4D}"/>
              </a:ext>
            </a:extLst>
          </p:cNvPr>
          <p:cNvSpPr/>
          <p:nvPr/>
        </p:nvSpPr>
        <p:spPr>
          <a:xfrm>
            <a:off x="374576" y="562681"/>
            <a:ext cx="4939237" cy="707886"/>
          </a:xfrm>
          <a:prstGeom prst="rect">
            <a:avLst/>
          </a:prstGeom>
        </p:spPr>
        <p:txBody>
          <a:bodyPr wrap="none">
            <a:spAutoFit/>
          </a:bodyPr>
          <a:lstStyle/>
          <a:p>
            <a:r>
              <a:rPr lang="da-DK" sz="4000" dirty="0">
                <a:solidFill>
                  <a:schemeClr val="accent2">
                    <a:lumMod val="75000"/>
                  </a:schemeClr>
                </a:solidFill>
              </a:rPr>
              <a:t>Provokation – hvorfor?</a:t>
            </a:r>
          </a:p>
        </p:txBody>
      </p:sp>
    </p:spTree>
    <p:extLst>
      <p:ext uri="{BB962C8B-B14F-4D97-AF65-F5344CB8AC3E}">
        <p14:creationId xmlns:p14="http://schemas.microsoft.com/office/powerpoint/2010/main" val="1782165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F614ADE-F830-7C47-B72B-BCCBACB8FE6B}"/>
              </a:ext>
            </a:extLst>
          </p:cNvPr>
          <p:cNvSpPr/>
          <p:nvPr/>
        </p:nvSpPr>
        <p:spPr>
          <a:xfrm>
            <a:off x="198555" y="6241534"/>
            <a:ext cx="3318409" cy="369332"/>
          </a:xfrm>
          <a:prstGeom prst="rect">
            <a:avLst/>
          </a:prstGeom>
        </p:spPr>
        <p:txBody>
          <a:bodyPr wrap="none">
            <a:spAutoFit/>
          </a:bodyPr>
          <a:lstStyle/>
          <a:p>
            <a:r>
              <a:rPr lang="da-DK" dirty="0"/>
              <a:t>Jackson Pollock: </a:t>
            </a:r>
            <a:r>
              <a:rPr lang="da-DK" i="1" dirty="0"/>
              <a:t>Blue </a:t>
            </a:r>
            <a:r>
              <a:rPr lang="da-DK" i="1" dirty="0" err="1"/>
              <a:t>Poles</a:t>
            </a:r>
            <a:r>
              <a:rPr lang="da-DK" i="1" dirty="0"/>
              <a:t>, </a:t>
            </a:r>
            <a:r>
              <a:rPr lang="da-DK" dirty="0"/>
              <a:t>1952.</a:t>
            </a:r>
          </a:p>
        </p:txBody>
      </p:sp>
      <p:pic>
        <p:nvPicPr>
          <p:cNvPr id="3" name="Billede 2">
            <a:extLst>
              <a:ext uri="{FF2B5EF4-FFF2-40B4-BE49-F238E27FC236}">
                <a16:creationId xmlns:a16="http://schemas.microsoft.com/office/drawing/2014/main" id="{B4ACA166-8B38-F942-B75B-F1DD0DF44ED2}"/>
              </a:ext>
            </a:extLst>
          </p:cNvPr>
          <p:cNvPicPr>
            <a:picLocks noChangeAspect="1"/>
          </p:cNvPicPr>
          <p:nvPr/>
        </p:nvPicPr>
        <p:blipFill>
          <a:blip r:embed="rId2"/>
          <a:stretch>
            <a:fillRect/>
          </a:stretch>
        </p:blipFill>
        <p:spPr>
          <a:xfrm>
            <a:off x="309164" y="857250"/>
            <a:ext cx="11584386" cy="4921250"/>
          </a:xfrm>
          <a:prstGeom prst="rect">
            <a:avLst/>
          </a:prstGeom>
        </p:spPr>
      </p:pic>
    </p:spTree>
    <p:extLst>
      <p:ext uri="{BB962C8B-B14F-4D97-AF65-F5344CB8AC3E}">
        <p14:creationId xmlns:p14="http://schemas.microsoft.com/office/powerpoint/2010/main" val="3825347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3713" y="3515960"/>
            <a:ext cx="2776080" cy="2824195"/>
          </a:xfrm>
        </p:spPr>
        <p:txBody>
          <a:bodyPr>
            <a:noAutofit/>
          </a:bodyPr>
          <a:lstStyle/>
          <a:p>
            <a:r>
              <a:rPr lang="da-DK" sz="1800" dirty="0"/>
              <a:t>Manets </a:t>
            </a:r>
            <a:r>
              <a:rPr lang="da-DK" sz="1800" i="1" dirty="0"/>
              <a:t>Olympia</a:t>
            </a:r>
            <a:r>
              <a:rPr lang="da-DK" sz="1800" dirty="0"/>
              <a:t> blev lavet som en </a:t>
            </a:r>
            <a:r>
              <a:rPr lang="da-DK" sz="1800" i="1" dirty="0"/>
              <a:t>parafrase</a:t>
            </a:r>
            <a:r>
              <a:rPr lang="da-DK" sz="1800" dirty="0"/>
              <a:t> over og kommentar til renæssancemaleriet </a:t>
            </a:r>
            <a:br>
              <a:rPr lang="da-DK" sz="1800" dirty="0"/>
            </a:br>
            <a:r>
              <a:rPr lang="da-DK" sz="1800" i="1" dirty="0"/>
              <a:t>Venus of </a:t>
            </a:r>
            <a:r>
              <a:rPr lang="da-DK" sz="1800" i="1" dirty="0" err="1"/>
              <a:t>Ubino</a:t>
            </a:r>
            <a:r>
              <a:rPr lang="da-DK" sz="1800" i="1" dirty="0"/>
              <a:t> </a:t>
            </a:r>
            <a:r>
              <a:rPr lang="da-DK" sz="1800" dirty="0"/>
              <a:t>fra</a:t>
            </a:r>
            <a:r>
              <a:rPr lang="da-DK" sz="1800" i="1" dirty="0"/>
              <a:t> </a:t>
            </a:r>
            <a:r>
              <a:rPr lang="da-DK" sz="1800" dirty="0"/>
              <a:t>1538 af Tizian.</a:t>
            </a:r>
            <a:br>
              <a:rPr lang="da-DK" sz="1800" dirty="0"/>
            </a:br>
            <a:endParaRPr lang="da-DK" sz="1800" dirty="0"/>
          </a:p>
        </p:txBody>
      </p:sp>
      <p:pic>
        <p:nvPicPr>
          <p:cNvPr id="3" name="Picture 6" descr="http://www.thehistoryblog.com/wp-content/uploads/2013/02/Venus-of-Urbino.jpg"/>
          <p:cNvPicPr>
            <a:picLocks noChangeAspect="1" noChangeArrowheads="1"/>
          </p:cNvPicPr>
          <p:nvPr/>
        </p:nvPicPr>
        <p:blipFill>
          <a:blip r:embed="rId2" cstate="print"/>
          <a:srcRect/>
          <a:stretch>
            <a:fillRect/>
          </a:stretch>
        </p:blipFill>
        <p:spPr bwMode="auto">
          <a:xfrm>
            <a:off x="3299793" y="517845"/>
            <a:ext cx="7763079" cy="5822310"/>
          </a:xfrm>
          <a:prstGeom prst="rect">
            <a:avLst/>
          </a:prstGeom>
          <a:noFill/>
        </p:spPr>
      </p:pic>
    </p:spTree>
    <p:extLst>
      <p:ext uri="{BB962C8B-B14F-4D97-AF65-F5344CB8AC3E}">
        <p14:creationId xmlns:p14="http://schemas.microsoft.com/office/powerpoint/2010/main" val="243148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DECC7A2-0B38-2843-9F3E-9C9EE8E60C60}"/>
              </a:ext>
            </a:extLst>
          </p:cNvPr>
          <p:cNvPicPr>
            <a:picLocks noChangeAspect="1"/>
          </p:cNvPicPr>
          <p:nvPr/>
        </p:nvPicPr>
        <p:blipFill>
          <a:blip r:embed="rId2"/>
          <a:stretch>
            <a:fillRect/>
          </a:stretch>
        </p:blipFill>
        <p:spPr>
          <a:xfrm>
            <a:off x="1159329" y="283030"/>
            <a:ext cx="10097813" cy="6858000"/>
          </a:xfrm>
          <a:prstGeom prst="rect">
            <a:avLst/>
          </a:prstGeom>
        </p:spPr>
      </p:pic>
      <p:pic>
        <p:nvPicPr>
          <p:cNvPr id="5" name="Billede 4">
            <a:extLst>
              <a:ext uri="{FF2B5EF4-FFF2-40B4-BE49-F238E27FC236}">
                <a16:creationId xmlns:a16="http://schemas.microsoft.com/office/drawing/2014/main" id="{0A05D431-D784-EE4C-96BC-6F334871A217}"/>
              </a:ext>
            </a:extLst>
          </p:cNvPr>
          <p:cNvPicPr>
            <a:picLocks noChangeAspect="1"/>
          </p:cNvPicPr>
          <p:nvPr/>
        </p:nvPicPr>
        <p:blipFill>
          <a:blip r:embed="rId2"/>
          <a:stretch>
            <a:fillRect/>
          </a:stretch>
        </p:blipFill>
        <p:spPr>
          <a:xfrm>
            <a:off x="1159329" y="304801"/>
            <a:ext cx="10097813" cy="6858000"/>
          </a:xfrm>
          <a:prstGeom prst="rect">
            <a:avLst/>
          </a:prstGeom>
        </p:spPr>
      </p:pic>
      <p:sp>
        <p:nvSpPr>
          <p:cNvPr id="2" name="Titel 1">
            <a:extLst>
              <a:ext uri="{FF2B5EF4-FFF2-40B4-BE49-F238E27FC236}">
                <a16:creationId xmlns:a16="http://schemas.microsoft.com/office/drawing/2014/main" id="{DC1DE914-1A79-8244-A575-6A08D9DF6CED}"/>
              </a:ext>
            </a:extLst>
          </p:cNvPr>
          <p:cNvSpPr>
            <a:spLocks noGrp="1"/>
          </p:cNvSpPr>
          <p:nvPr>
            <p:ph type="title"/>
          </p:nvPr>
        </p:nvSpPr>
        <p:spPr>
          <a:xfrm>
            <a:off x="304800" y="5270500"/>
            <a:ext cx="2318658" cy="1325563"/>
          </a:xfrm>
        </p:spPr>
        <p:txBody>
          <a:bodyPr>
            <a:normAutofit/>
          </a:bodyPr>
          <a:lstStyle/>
          <a:p>
            <a:r>
              <a:rPr lang="en-US" sz="1600" dirty="0">
                <a:solidFill>
                  <a:schemeClr val="tx1">
                    <a:lumMod val="85000"/>
                    <a:lumOff val="15000"/>
                  </a:schemeClr>
                </a:solidFill>
              </a:rPr>
              <a:t>Umberto Boccioni: “</a:t>
            </a:r>
            <a:r>
              <a:rPr lang="en-US" sz="1600" dirty="0" err="1">
                <a:solidFill>
                  <a:schemeClr val="tx1">
                    <a:lumMod val="85000"/>
                    <a:lumOff val="15000"/>
                  </a:schemeClr>
                </a:solidFill>
              </a:rPr>
              <a:t>Unikke</a:t>
            </a:r>
            <a:r>
              <a:rPr lang="en-US" sz="1600" dirty="0">
                <a:solidFill>
                  <a:schemeClr val="tx1">
                    <a:lumMod val="85000"/>
                    <a:lumOff val="15000"/>
                  </a:schemeClr>
                </a:solidFill>
              </a:rPr>
              <a:t> former </a:t>
            </a:r>
            <a:r>
              <a:rPr lang="en-US" sz="1600" dirty="0" err="1">
                <a:solidFill>
                  <a:schemeClr val="tx1">
                    <a:lumMod val="85000"/>
                    <a:lumOff val="15000"/>
                  </a:schemeClr>
                </a:solidFill>
              </a:rPr>
              <a:t>af</a:t>
            </a:r>
            <a:r>
              <a:rPr lang="en-US" sz="1600" dirty="0">
                <a:solidFill>
                  <a:schemeClr val="tx1">
                    <a:lumMod val="85000"/>
                    <a:lumOff val="15000"/>
                  </a:schemeClr>
                </a:solidFill>
              </a:rPr>
              <a:t> </a:t>
            </a:r>
            <a:r>
              <a:rPr lang="en-US" sz="1600" dirty="0" err="1">
                <a:solidFill>
                  <a:schemeClr val="tx1">
                    <a:lumMod val="85000"/>
                    <a:lumOff val="15000"/>
                  </a:schemeClr>
                </a:solidFill>
              </a:rPr>
              <a:t>kontinuitet</a:t>
            </a:r>
            <a:r>
              <a:rPr lang="en-US" sz="1600" dirty="0">
                <a:solidFill>
                  <a:schemeClr val="tx1">
                    <a:lumMod val="85000"/>
                    <a:lumOff val="15000"/>
                  </a:schemeClr>
                </a:solidFill>
              </a:rPr>
              <a:t> I </a:t>
            </a:r>
            <a:r>
              <a:rPr lang="en-US" sz="1600" dirty="0" err="1">
                <a:solidFill>
                  <a:schemeClr val="tx1">
                    <a:lumMod val="85000"/>
                    <a:lumOff val="15000"/>
                  </a:schemeClr>
                </a:solidFill>
              </a:rPr>
              <a:t>rummet</a:t>
            </a:r>
            <a:r>
              <a:rPr lang="en-US" sz="1600" dirty="0">
                <a:solidFill>
                  <a:schemeClr val="tx1">
                    <a:lumMod val="85000"/>
                    <a:lumOff val="15000"/>
                  </a:schemeClr>
                </a:solidFill>
              </a:rPr>
              <a:t>”, 1913</a:t>
            </a:r>
            <a:endParaRPr lang="da-DK" sz="1600" dirty="0"/>
          </a:p>
        </p:txBody>
      </p:sp>
    </p:spTree>
    <p:extLst>
      <p:ext uri="{BB962C8B-B14F-4D97-AF65-F5344CB8AC3E}">
        <p14:creationId xmlns:p14="http://schemas.microsoft.com/office/powerpoint/2010/main" val="3582415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82102" y="5695206"/>
            <a:ext cx="10515600" cy="1325563"/>
          </a:xfrm>
        </p:spPr>
        <p:txBody>
          <a:bodyPr>
            <a:normAutofit/>
          </a:bodyPr>
          <a:lstStyle/>
          <a:p>
            <a:pPr algn="ctr"/>
            <a:r>
              <a:rPr lang="da-DK" sz="1800" dirty="0"/>
              <a:t>Giacometti: </a:t>
            </a:r>
            <a:r>
              <a:rPr lang="da-DK" sz="1800" i="1" dirty="0"/>
              <a:t>Gående mand</a:t>
            </a:r>
            <a:r>
              <a:rPr lang="da-DK" sz="1800" dirty="0"/>
              <a:t>, 1960</a:t>
            </a:r>
          </a:p>
        </p:txBody>
      </p:sp>
      <p:pic>
        <p:nvPicPr>
          <p:cNvPr id="4" name="Pladsholder til indhold 3" descr="http://museum.cornell.edu/sites/default/files/styles/medium/public/img/mc-sculpt-walkingman.jpg?itok=rgrGqlu8"/>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51110" y="170625"/>
            <a:ext cx="3808764" cy="6611960"/>
          </a:xfrm>
          <a:prstGeom prst="rect">
            <a:avLst/>
          </a:prstGeom>
          <a:noFill/>
          <a:ln>
            <a:noFill/>
          </a:ln>
        </p:spPr>
      </p:pic>
    </p:spTree>
    <p:extLst>
      <p:ext uri="{BB962C8B-B14F-4D97-AF65-F5344CB8AC3E}">
        <p14:creationId xmlns:p14="http://schemas.microsoft.com/office/powerpoint/2010/main" val="995708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A05D431-D784-EE4C-96BC-6F334871A217}"/>
              </a:ext>
            </a:extLst>
          </p:cNvPr>
          <p:cNvPicPr>
            <a:picLocks noChangeAspect="1"/>
          </p:cNvPicPr>
          <p:nvPr/>
        </p:nvPicPr>
        <p:blipFill>
          <a:blip r:embed="rId2"/>
          <a:stretch>
            <a:fillRect/>
          </a:stretch>
        </p:blipFill>
        <p:spPr>
          <a:xfrm>
            <a:off x="1166011" y="2085333"/>
            <a:ext cx="7122226" cy="4837110"/>
          </a:xfrm>
          <a:prstGeom prst="rect">
            <a:avLst/>
          </a:prstGeom>
        </p:spPr>
      </p:pic>
      <p:pic>
        <p:nvPicPr>
          <p:cNvPr id="1026" name="Picture 2" descr="Walking Man I (Homme qui marche I), 1960 | Guggenheim Museum Bilbao">
            <a:extLst>
              <a:ext uri="{FF2B5EF4-FFF2-40B4-BE49-F238E27FC236}">
                <a16:creationId xmlns:a16="http://schemas.microsoft.com/office/drawing/2014/main" id="{5C870F9F-483A-4968-BCE9-C97DFEB1B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1302" y="59656"/>
            <a:ext cx="4152404" cy="673868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DC1DE914-1A79-8244-A575-6A08D9DF6CED}"/>
              </a:ext>
            </a:extLst>
          </p:cNvPr>
          <p:cNvSpPr>
            <a:spLocks noGrp="1"/>
          </p:cNvSpPr>
          <p:nvPr>
            <p:ph type="title"/>
          </p:nvPr>
        </p:nvSpPr>
        <p:spPr/>
        <p:txBody>
          <a:bodyPr>
            <a:normAutofit/>
          </a:bodyPr>
          <a:lstStyle/>
          <a:p>
            <a:r>
              <a:rPr lang="da-DK" sz="4000" dirty="0"/>
              <a:t>Analyseøvelse</a:t>
            </a:r>
          </a:p>
        </p:txBody>
      </p:sp>
      <p:sp>
        <p:nvSpPr>
          <p:cNvPr id="3" name="Rektangel 2">
            <a:extLst>
              <a:ext uri="{FF2B5EF4-FFF2-40B4-BE49-F238E27FC236}">
                <a16:creationId xmlns:a16="http://schemas.microsoft.com/office/drawing/2014/main" id="{4E87F92B-E461-1047-B3A1-CA2FDDF614DD}"/>
              </a:ext>
            </a:extLst>
          </p:cNvPr>
          <p:cNvSpPr/>
          <p:nvPr/>
        </p:nvSpPr>
        <p:spPr>
          <a:xfrm>
            <a:off x="8288237" y="6418682"/>
            <a:ext cx="2883225" cy="338554"/>
          </a:xfrm>
          <a:prstGeom prst="rect">
            <a:avLst/>
          </a:prstGeom>
        </p:spPr>
        <p:txBody>
          <a:bodyPr wrap="none">
            <a:spAutoFit/>
          </a:bodyPr>
          <a:lstStyle/>
          <a:p>
            <a:r>
              <a:rPr lang="da-DK" sz="1600" dirty="0">
                <a:solidFill>
                  <a:schemeClr val="bg1"/>
                </a:solidFill>
              </a:rPr>
              <a:t>Giacometti: </a:t>
            </a:r>
            <a:r>
              <a:rPr lang="da-DK" sz="1600" i="1" dirty="0">
                <a:solidFill>
                  <a:schemeClr val="bg1"/>
                </a:solidFill>
              </a:rPr>
              <a:t>Gående mand</a:t>
            </a:r>
            <a:r>
              <a:rPr lang="da-DK" sz="1600" dirty="0">
                <a:solidFill>
                  <a:schemeClr val="bg1"/>
                </a:solidFill>
              </a:rPr>
              <a:t>, 1960</a:t>
            </a:r>
          </a:p>
        </p:txBody>
      </p:sp>
      <p:sp>
        <p:nvSpPr>
          <p:cNvPr id="12" name="Tekstfelt 11">
            <a:extLst>
              <a:ext uri="{FF2B5EF4-FFF2-40B4-BE49-F238E27FC236}">
                <a16:creationId xmlns:a16="http://schemas.microsoft.com/office/drawing/2014/main" id="{06977649-32D6-F7FB-B83F-F3F72534BE19}"/>
              </a:ext>
            </a:extLst>
          </p:cNvPr>
          <p:cNvSpPr txBox="1"/>
          <p:nvPr/>
        </p:nvSpPr>
        <p:spPr>
          <a:xfrm>
            <a:off x="838200" y="6459789"/>
            <a:ext cx="6852062" cy="338554"/>
          </a:xfrm>
          <a:prstGeom prst="rect">
            <a:avLst/>
          </a:prstGeom>
          <a:noFill/>
        </p:spPr>
        <p:txBody>
          <a:bodyPr wrap="square">
            <a:spAutoFit/>
          </a:bodyPr>
          <a:lstStyle/>
          <a:p>
            <a:r>
              <a:rPr lang="en-US" sz="1600" dirty="0">
                <a:solidFill>
                  <a:schemeClr val="tx1">
                    <a:lumMod val="85000"/>
                    <a:lumOff val="15000"/>
                  </a:schemeClr>
                </a:solidFill>
              </a:rPr>
              <a:t>Umberto Boccioni: “</a:t>
            </a:r>
            <a:r>
              <a:rPr lang="en-US" sz="1600" dirty="0" err="1">
                <a:solidFill>
                  <a:schemeClr val="tx1">
                    <a:lumMod val="85000"/>
                    <a:lumOff val="15000"/>
                  </a:schemeClr>
                </a:solidFill>
              </a:rPr>
              <a:t>Unikke</a:t>
            </a:r>
            <a:r>
              <a:rPr lang="en-US" sz="1600" dirty="0">
                <a:solidFill>
                  <a:schemeClr val="tx1">
                    <a:lumMod val="85000"/>
                    <a:lumOff val="15000"/>
                  </a:schemeClr>
                </a:solidFill>
              </a:rPr>
              <a:t> former </a:t>
            </a:r>
            <a:r>
              <a:rPr lang="en-US" sz="1600" dirty="0" err="1">
                <a:solidFill>
                  <a:schemeClr val="tx1">
                    <a:lumMod val="85000"/>
                    <a:lumOff val="15000"/>
                  </a:schemeClr>
                </a:solidFill>
              </a:rPr>
              <a:t>af</a:t>
            </a:r>
            <a:r>
              <a:rPr lang="en-US" sz="1600" dirty="0">
                <a:solidFill>
                  <a:schemeClr val="tx1">
                    <a:lumMod val="85000"/>
                    <a:lumOff val="15000"/>
                  </a:schemeClr>
                </a:solidFill>
              </a:rPr>
              <a:t> </a:t>
            </a:r>
            <a:r>
              <a:rPr lang="en-US" sz="1600" dirty="0" err="1">
                <a:solidFill>
                  <a:schemeClr val="tx1">
                    <a:lumMod val="85000"/>
                    <a:lumOff val="15000"/>
                  </a:schemeClr>
                </a:solidFill>
              </a:rPr>
              <a:t>kontinuitet</a:t>
            </a:r>
            <a:r>
              <a:rPr lang="en-US" sz="1600" dirty="0">
                <a:solidFill>
                  <a:schemeClr val="tx1">
                    <a:lumMod val="85000"/>
                    <a:lumOff val="15000"/>
                  </a:schemeClr>
                </a:solidFill>
              </a:rPr>
              <a:t> I </a:t>
            </a:r>
            <a:r>
              <a:rPr lang="en-US" sz="1600" dirty="0" err="1">
                <a:solidFill>
                  <a:schemeClr val="tx1">
                    <a:lumMod val="85000"/>
                    <a:lumOff val="15000"/>
                  </a:schemeClr>
                </a:solidFill>
              </a:rPr>
              <a:t>rummet</a:t>
            </a:r>
            <a:r>
              <a:rPr lang="en-US" sz="1600" dirty="0">
                <a:solidFill>
                  <a:schemeClr val="tx1">
                    <a:lumMod val="85000"/>
                    <a:lumOff val="15000"/>
                  </a:schemeClr>
                </a:solidFill>
              </a:rPr>
              <a:t>”, 1913</a:t>
            </a:r>
            <a:endParaRPr lang="da-DK" sz="1600" dirty="0"/>
          </a:p>
        </p:txBody>
      </p:sp>
      <p:sp>
        <p:nvSpPr>
          <p:cNvPr id="14" name="Pladsholder til indhold 13">
            <a:extLst>
              <a:ext uri="{FF2B5EF4-FFF2-40B4-BE49-F238E27FC236}">
                <a16:creationId xmlns:a16="http://schemas.microsoft.com/office/drawing/2014/main" id="{7045903D-320F-ED77-C14B-311EB15E0263}"/>
              </a:ext>
            </a:extLst>
          </p:cNvPr>
          <p:cNvSpPr>
            <a:spLocks noGrp="1"/>
          </p:cNvSpPr>
          <p:nvPr>
            <p:ph idx="1"/>
          </p:nvPr>
        </p:nvSpPr>
        <p:spPr>
          <a:xfrm>
            <a:off x="838200" y="1348946"/>
            <a:ext cx="6607629" cy="562982"/>
          </a:xfrm>
        </p:spPr>
        <p:txBody>
          <a:bodyPr>
            <a:normAutofit/>
          </a:bodyPr>
          <a:lstStyle/>
          <a:p>
            <a:pPr marL="0" indent="0">
              <a:buNone/>
            </a:pPr>
            <a:r>
              <a:rPr lang="da-DK" sz="1600" dirty="0"/>
              <a:t>Lav en sammenlignende analyse af de to skulpturer. Find forskelle og ligheder i både udtryk og indhold</a:t>
            </a:r>
          </a:p>
        </p:txBody>
      </p:sp>
    </p:spTree>
    <p:extLst>
      <p:ext uri="{BB962C8B-B14F-4D97-AF65-F5344CB8AC3E}">
        <p14:creationId xmlns:p14="http://schemas.microsoft.com/office/powerpoint/2010/main" val="1918618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302D8D-0A92-0C45-B7C4-D8B0385F542E}"/>
              </a:ext>
            </a:extLst>
          </p:cNvPr>
          <p:cNvSpPr>
            <a:spLocks noGrp="1"/>
          </p:cNvSpPr>
          <p:nvPr>
            <p:ph type="title"/>
          </p:nvPr>
        </p:nvSpPr>
        <p:spPr>
          <a:xfrm>
            <a:off x="7631644" y="5571890"/>
            <a:ext cx="3340109" cy="1325563"/>
          </a:xfrm>
        </p:spPr>
        <p:txBody>
          <a:bodyPr>
            <a:noAutofit/>
          </a:bodyPr>
          <a:lstStyle/>
          <a:p>
            <a:r>
              <a:rPr lang="da-DK" sz="1600" b="1" dirty="0"/>
              <a:t>Edgar Degas: </a:t>
            </a:r>
            <a:r>
              <a:rPr lang="da-DK" sz="1600" b="1" i="1" dirty="0"/>
              <a:t>Lille danserinde på fjorten år</a:t>
            </a:r>
            <a:r>
              <a:rPr lang="da-DK" sz="1600" b="1" dirty="0"/>
              <a:t>, 1881</a:t>
            </a:r>
            <a:br>
              <a:rPr lang="da-DK" sz="1600" dirty="0"/>
            </a:br>
            <a:endParaRPr lang="da-DK" sz="1600" dirty="0"/>
          </a:p>
        </p:txBody>
      </p:sp>
      <p:pic>
        <p:nvPicPr>
          <p:cNvPr id="7" name="Billede 6">
            <a:extLst>
              <a:ext uri="{FF2B5EF4-FFF2-40B4-BE49-F238E27FC236}">
                <a16:creationId xmlns:a16="http://schemas.microsoft.com/office/drawing/2014/main" id="{FA40D4C9-0371-6148-B32D-E4BDBFC3A3B7}"/>
              </a:ext>
            </a:extLst>
          </p:cNvPr>
          <p:cNvPicPr>
            <a:picLocks noChangeAspect="1"/>
          </p:cNvPicPr>
          <p:nvPr/>
        </p:nvPicPr>
        <p:blipFill>
          <a:blip r:embed="rId2"/>
          <a:stretch>
            <a:fillRect/>
          </a:stretch>
        </p:blipFill>
        <p:spPr>
          <a:xfrm>
            <a:off x="640442" y="449943"/>
            <a:ext cx="3217487" cy="5938449"/>
          </a:xfrm>
          <a:prstGeom prst="rect">
            <a:avLst/>
          </a:prstGeom>
        </p:spPr>
      </p:pic>
      <p:pic>
        <p:nvPicPr>
          <p:cNvPr id="8" name="Billede 7">
            <a:extLst>
              <a:ext uri="{FF2B5EF4-FFF2-40B4-BE49-F238E27FC236}">
                <a16:creationId xmlns:a16="http://schemas.microsoft.com/office/drawing/2014/main" id="{CCA8E044-FCA6-164B-835C-DD2D5D767AAC}"/>
              </a:ext>
            </a:extLst>
          </p:cNvPr>
          <p:cNvPicPr>
            <a:picLocks noChangeAspect="1"/>
          </p:cNvPicPr>
          <p:nvPr/>
        </p:nvPicPr>
        <p:blipFill>
          <a:blip r:embed="rId3"/>
          <a:stretch>
            <a:fillRect/>
          </a:stretch>
        </p:blipFill>
        <p:spPr>
          <a:xfrm>
            <a:off x="3857929" y="850171"/>
            <a:ext cx="5080000" cy="3810000"/>
          </a:xfrm>
          <a:prstGeom prst="rect">
            <a:avLst/>
          </a:prstGeom>
        </p:spPr>
      </p:pic>
      <p:pic>
        <p:nvPicPr>
          <p:cNvPr id="5" name="il_fi" descr="http://www.glyptoteket.dk/Images/Web500/Web500ItemImageMedium/11/002125.jpg">
            <a:extLst>
              <a:ext uri="{FF2B5EF4-FFF2-40B4-BE49-F238E27FC236}">
                <a16:creationId xmlns:a16="http://schemas.microsoft.com/office/drawing/2014/main" id="{87E24B09-F48F-B446-9EA3-669AF3735FCA}"/>
              </a:ext>
            </a:extLst>
          </p:cNvPr>
          <p:cNvPicPr/>
          <p:nvPr/>
        </p:nvPicPr>
        <p:blipFill>
          <a:blip r:embed="rId4" cstate="print"/>
          <a:srcRect/>
          <a:stretch>
            <a:fillRect/>
          </a:stretch>
        </p:blipFill>
        <p:spPr bwMode="auto">
          <a:xfrm>
            <a:off x="7631644" y="449943"/>
            <a:ext cx="3465286" cy="5351822"/>
          </a:xfrm>
          <a:prstGeom prst="rect">
            <a:avLst/>
          </a:prstGeom>
          <a:noFill/>
          <a:ln w="9525">
            <a:noFill/>
            <a:miter lim="800000"/>
            <a:headEnd/>
            <a:tailEnd/>
          </a:ln>
        </p:spPr>
      </p:pic>
      <p:sp>
        <p:nvSpPr>
          <p:cNvPr id="4" name="Tekstfelt 3">
            <a:extLst>
              <a:ext uri="{FF2B5EF4-FFF2-40B4-BE49-F238E27FC236}">
                <a16:creationId xmlns:a16="http://schemas.microsoft.com/office/drawing/2014/main" id="{587C8093-5075-8B1A-BDB4-C4938430599A}"/>
              </a:ext>
            </a:extLst>
          </p:cNvPr>
          <p:cNvSpPr txBox="1"/>
          <p:nvPr/>
        </p:nvSpPr>
        <p:spPr>
          <a:xfrm>
            <a:off x="4487256" y="5060398"/>
            <a:ext cx="3217487" cy="1323439"/>
          </a:xfrm>
          <a:prstGeom prst="rect">
            <a:avLst/>
          </a:prstGeom>
          <a:noFill/>
        </p:spPr>
        <p:txBody>
          <a:bodyPr wrap="square">
            <a:spAutoFit/>
          </a:bodyPr>
          <a:lstStyle/>
          <a:p>
            <a:r>
              <a:rPr lang="da-DK" sz="4000" dirty="0">
                <a:solidFill>
                  <a:schemeClr val="accent2">
                    <a:lumMod val="75000"/>
                  </a:schemeClr>
                </a:solidFill>
              </a:rPr>
              <a:t>Provokation </a:t>
            </a:r>
          </a:p>
          <a:p>
            <a:r>
              <a:rPr lang="da-DK" sz="4000" dirty="0">
                <a:solidFill>
                  <a:schemeClr val="accent2">
                    <a:lumMod val="75000"/>
                  </a:schemeClr>
                </a:solidFill>
              </a:rPr>
              <a:t>– hvorfor?</a:t>
            </a:r>
          </a:p>
        </p:txBody>
      </p:sp>
    </p:spTree>
    <p:extLst>
      <p:ext uri="{BB962C8B-B14F-4D97-AF65-F5344CB8AC3E}">
        <p14:creationId xmlns:p14="http://schemas.microsoft.com/office/powerpoint/2010/main" val="2004306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4" name="Group 1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5" name="Freeform: Shape 1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en-US" sz="3600" kern="1200">
                <a:solidFill>
                  <a:schemeClr val="tx2"/>
                </a:solidFill>
                <a:latin typeface="+mj-lt"/>
                <a:ea typeface="+mj-ea"/>
                <a:cs typeface="+mj-cs"/>
              </a:rPr>
              <a:t>Modernismen er et bevidst opgør med:</a:t>
            </a:r>
          </a:p>
        </p:txBody>
      </p:sp>
      <p:sp>
        <p:nvSpPr>
          <p:cNvPr id="5" name="Tekstboks 4"/>
          <p:cNvSpPr txBox="1"/>
          <p:nvPr/>
        </p:nvSpPr>
        <p:spPr>
          <a:xfrm>
            <a:off x="5629974" y="778012"/>
            <a:ext cx="6123550" cy="5301976"/>
          </a:xfrm>
          <a:prstGeom prst="rect">
            <a:avLst/>
          </a:prstGeom>
        </p:spPr>
        <p:txBody>
          <a:bodyPr vert="horz" lIns="91440" tIns="45720" rIns="91440" bIns="45720" rtlCol="0" anchor="ctr">
            <a:normAutofit fontScale="70000" lnSpcReduction="20000"/>
          </a:bodyPr>
          <a:lstStyle/>
          <a:p>
            <a:pPr marL="342900" indent="-228600">
              <a:lnSpc>
                <a:spcPct val="150000"/>
              </a:lnSpc>
              <a:spcAft>
                <a:spcPts val="600"/>
              </a:spcAft>
              <a:buFont typeface="Arial" panose="020B0604020202020204" pitchFamily="34" charset="0"/>
              <a:buChar char="•"/>
            </a:pPr>
            <a:r>
              <a:rPr lang="en-US" sz="2900" dirty="0">
                <a:solidFill>
                  <a:schemeClr val="tx2"/>
                </a:solidFill>
              </a:rPr>
              <a:t>den </a:t>
            </a:r>
            <a:r>
              <a:rPr lang="en-US" sz="2900" dirty="0" err="1">
                <a:solidFill>
                  <a:schemeClr val="tx2"/>
                </a:solidFill>
              </a:rPr>
              <a:t>virkelighedsefterlignende</a:t>
            </a:r>
            <a:r>
              <a:rPr lang="en-US" sz="2900" dirty="0">
                <a:solidFill>
                  <a:schemeClr val="tx2"/>
                </a:solidFill>
              </a:rPr>
              <a:t> kunst -&gt; ABSTRAKTION</a:t>
            </a:r>
          </a:p>
          <a:p>
            <a:pPr marL="342900" indent="-228600">
              <a:lnSpc>
                <a:spcPct val="150000"/>
              </a:lnSpc>
              <a:spcAft>
                <a:spcPts val="600"/>
              </a:spcAft>
              <a:buFont typeface="Arial" panose="020B0604020202020204" pitchFamily="34" charset="0"/>
              <a:buChar char="•"/>
            </a:pPr>
            <a:endParaRPr lang="en-US" sz="2900" dirty="0">
              <a:solidFill>
                <a:schemeClr val="tx2"/>
              </a:solidFill>
            </a:endParaRPr>
          </a:p>
          <a:p>
            <a:pPr marL="342900" indent="-228600">
              <a:lnSpc>
                <a:spcPct val="150000"/>
              </a:lnSpc>
              <a:spcAft>
                <a:spcPts val="600"/>
              </a:spcAft>
              <a:buFont typeface="Arial" panose="020B0604020202020204" pitchFamily="34" charset="0"/>
              <a:buChar char="•"/>
            </a:pPr>
            <a:r>
              <a:rPr lang="en-US" sz="2900" dirty="0">
                <a:solidFill>
                  <a:schemeClr val="tx2"/>
                </a:solidFill>
              </a:rPr>
              <a:t>den </a:t>
            </a:r>
            <a:r>
              <a:rPr lang="en-US" sz="2900" dirty="0" err="1">
                <a:solidFill>
                  <a:schemeClr val="tx2"/>
                </a:solidFill>
              </a:rPr>
              <a:t>borgerlige</a:t>
            </a:r>
            <a:r>
              <a:rPr lang="en-US" sz="2900" dirty="0">
                <a:solidFill>
                  <a:schemeClr val="tx2"/>
                </a:solidFill>
              </a:rPr>
              <a:t> </a:t>
            </a:r>
            <a:r>
              <a:rPr lang="en-US" sz="2900" dirty="0" err="1">
                <a:solidFill>
                  <a:schemeClr val="tx2"/>
                </a:solidFill>
              </a:rPr>
              <a:t>smag</a:t>
            </a:r>
            <a:r>
              <a:rPr lang="en-US" sz="2900" dirty="0">
                <a:solidFill>
                  <a:schemeClr val="tx2"/>
                </a:solidFill>
              </a:rPr>
              <a:t> -&gt; PROVOKATION</a:t>
            </a:r>
          </a:p>
          <a:p>
            <a:pPr marL="342900" indent="-228600">
              <a:lnSpc>
                <a:spcPct val="150000"/>
              </a:lnSpc>
              <a:spcAft>
                <a:spcPts val="600"/>
              </a:spcAft>
              <a:buFont typeface="Arial" panose="020B0604020202020204" pitchFamily="34" charset="0"/>
              <a:buChar char="•"/>
            </a:pPr>
            <a:endParaRPr lang="en-US" sz="2900" dirty="0">
              <a:solidFill>
                <a:schemeClr val="tx2"/>
              </a:solidFill>
            </a:endParaRPr>
          </a:p>
          <a:p>
            <a:pPr marL="342900" indent="-228600">
              <a:lnSpc>
                <a:spcPct val="150000"/>
              </a:lnSpc>
              <a:spcAft>
                <a:spcPts val="600"/>
              </a:spcAft>
              <a:buFont typeface="Arial" panose="020B0604020202020204" pitchFamily="34" charset="0"/>
              <a:buChar char="•"/>
            </a:pPr>
            <a:r>
              <a:rPr lang="en-US" sz="2900" dirty="0" err="1">
                <a:solidFill>
                  <a:schemeClr val="tx2"/>
                </a:solidFill>
              </a:rPr>
              <a:t>originalen</a:t>
            </a:r>
            <a:r>
              <a:rPr lang="en-US" sz="2900" dirty="0">
                <a:solidFill>
                  <a:schemeClr val="tx2"/>
                </a:solidFill>
              </a:rPr>
              <a:t> -&gt; KONCEPTUEL KUNST (</a:t>
            </a:r>
            <a:r>
              <a:rPr lang="en-US" sz="2900" dirty="0" err="1">
                <a:solidFill>
                  <a:schemeClr val="tx2"/>
                </a:solidFill>
              </a:rPr>
              <a:t>fx</a:t>
            </a:r>
            <a:r>
              <a:rPr lang="en-US" sz="2900" dirty="0">
                <a:solidFill>
                  <a:schemeClr val="tx2"/>
                </a:solidFill>
              </a:rPr>
              <a:t> ready </a:t>
            </a:r>
            <a:r>
              <a:rPr lang="en-US" sz="2900" dirty="0" err="1">
                <a:solidFill>
                  <a:schemeClr val="tx2"/>
                </a:solidFill>
              </a:rPr>
              <a:t>mades</a:t>
            </a:r>
            <a:r>
              <a:rPr lang="en-US" sz="2900" dirty="0">
                <a:solidFill>
                  <a:schemeClr val="tx2"/>
                </a:solidFill>
              </a:rPr>
              <a:t> – </a:t>
            </a:r>
            <a:r>
              <a:rPr lang="en-US" sz="2900" dirty="0" err="1">
                <a:solidFill>
                  <a:schemeClr val="tx2"/>
                </a:solidFill>
              </a:rPr>
              <a:t>båret</a:t>
            </a:r>
            <a:r>
              <a:rPr lang="en-US" sz="2900" dirty="0">
                <a:solidFill>
                  <a:schemeClr val="tx2"/>
                </a:solidFill>
              </a:rPr>
              <a:t> </a:t>
            </a:r>
            <a:r>
              <a:rPr lang="en-US" sz="2900" dirty="0" err="1">
                <a:solidFill>
                  <a:schemeClr val="tx2"/>
                </a:solidFill>
              </a:rPr>
              <a:t>af</a:t>
            </a:r>
            <a:r>
              <a:rPr lang="en-US" sz="2900" dirty="0">
                <a:solidFill>
                  <a:schemeClr val="tx2"/>
                </a:solidFill>
              </a:rPr>
              <a:t> </a:t>
            </a:r>
            <a:r>
              <a:rPr lang="en-US" sz="2900" dirty="0" err="1">
                <a:solidFill>
                  <a:schemeClr val="tx2"/>
                </a:solidFill>
              </a:rPr>
              <a:t>en</a:t>
            </a:r>
            <a:r>
              <a:rPr lang="en-US" sz="2900" dirty="0">
                <a:solidFill>
                  <a:schemeClr val="tx2"/>
                </a:solidFill>
              </a:rPr>
              <a:t> </a:t>
            </a:r>
            <a:r>
              <a:rPr lang="en-US" sz="2900" dirty="0" err="1">
                <a:solidFill>
                  <a:schemeClr val="tx2"/>
                </a:solidFill>
              </a:rPr>
              <a:t>idé</a:t>
            </a:r>
            <a:r>
              <a:rPr lang="en-US" sz="2900" dirty="0">
                <a:solidFill>
                  <a:schemeClr val="tx2"/>
                </a:solidFill>
              </a:rPr>
              <a:t> mere end </a:t>
            </a:r>
            <a:r>
              <a:rPr lang="en-US" sz="2900" dirty="0" err="1">
                <a:solidFill>
                  <a:schemeClr val="tx2"/>
                </a:solidFill>
              </a:rPr>
              <a:t>håndværket</a:t>
            </a:r>
            <a:r>
              <a:rPr lang="en-US" sz="2900" dirty="0">
                <a:solidFill>
                  <a:schemeClr val="tx2"/>
                </a:solidFill>
              </a:rPr>
              <a:t>)</a:t>
            </a:r>
          </a:p>
          <a:p>
            <a:pPr>
              <a:lnSpc>
                <a:spcPct val="150000"/>
              </a:lnSpc>
              <a:spcAft>
                <a:spcPts val="600"/>
              </a:spcAft>
            </a:pPr>
            <a:endParaRPr lang="en-US" dirty="0">
              <a:solidFill>
                <a:schemeClr val="tx2"/>
              </a:solidFill>
            </a:endParaRPr>
          </a:p>
          <a:p>
            <a:pPr indent="-228600">
              <a:lnSpc>
                <a:spcPct val="150000"/>
              </a:lnSpc>
              <a:spcAft>
                <a:spcPts val="600"/>
              </a:spcAft>
              <a:buFont typeface="Arial" panose="020B0604020202020204" pitchFamily="34" charset="0"/>
              <a:buChar char="•"/>
            </a:pPr>
            <a:endParaRPr lang="en-US" dirty="0">
              <a:solidFill>
                <a:schemeClr val="tx2"/>
              </a:solidFill>
            </a:endParaRPr>
          </a:p>
          <a:p>
            <a:pPr>
              <a:lnSpc>
                <a:spcPct val="150000"/>
              </a:lnSpc>
              <a:spcAft>
                <a:spcPts val="600"/>
              </a:spcAft>
            </a:pPr>
            <a:r>
              <a:rPr lang="en-US" sz="2400" dirty="0">
                <a:solidFill>
                  <a:schemeClr val="tx2"/>
                </a:solidFill>
              </a:rPr>
              <a:t>I det 20. </a:t>
            </a:r>
            <a:r>
              <a:rPr lang="en-US" sz="2400" dirty="0" err="1">
                <a:solidFill>
                  <a:schemeClr val="tx2"/>
                </a:solidFill>
              </a:rPr>
              <a:t>århundrede</a:t>
            </a:r>
            <a:r>
              <a:rPr lang="en-US" sz="2400" dirty="0">
                <a:solidFill>
                  <a:schemeClr val="tx2"/>
                </a:solidFill>
              </a:rPr>
              <a:t> </a:t>
            </a:r>
            <a:r>
              <a:rPr lang="en-US" sz="2400" dirty="0" err="1">
                <a:solidFill>
                  <a:schemeClr val="tx2"/>
                </a:solidFill>
              </a:rPr>
              <a:t>bliver</a:t>
            </a:r>
            <a:r>
              <a:rPr lang="en-US" sz="2400" dirty="0">
                <a:solidFill>
                  <a:schemeClr val="tx2"/>
                </a:solidFill>
              </a:rPr>
              <a:t> det </a:t>
            </a:r>
            <a:r>
              <a:rPr lang="en-US" sz="2400" dirty="0" err="1">
                <a:solidFill>
                  <a:schemeClr val="tx2"/>
                </a:solidFill>
              </a:rPr>
              <a:t>en</a:t>
            </a:r>
            <a:r>
              <a:rPr lang="en-US" sz="2400" dirty="0">
                <a:solidFill>
                  <a:schemeClr val="tx2"/>
                </a:solidFill>
              </a:rPr>
              <a:t> </a:t>
            </a:r>
            <a:r>
              <a:rPr lang="en-US" sz="2400" dirty="0" err="1">
                <a:solidFill>
                  <a:schemeClr val="tx2"/>
                </a:solidFill>
              </a:rPr>
              <a:t>kunstnerisk</a:t>
            </a:r>
            <a:r>
              <a:rPr lang="en-US" sz="2400" dirty="0">
                <a:solidFill>
                  <a:schemeClr val="tx2"/>
                </a:solidFill>
              </a:rPr>
              <a:t> </a:t>
            </a:r>
            <a:r>
              <a:rPr lang="en-US" sz="2400" dirty="0" err="1">
                <a:solidFill>
                  <a:schemeClr val="tx2"/>
                </a:solidFill>
              </a:rPr>
              <a:t>kvalitet</a:t>
            </a:r>
            <a:r>
              <a:rPr lang="en-US" sz="2400" dirty="0">
                <a:solidFill>
                  <a:schemeClr val="tx2"/>
                </a:solidFill>
              </a:rPr>
              <a:t> at </a:t>
            </a:r>
            <a:r>
              <a:rPr lang="en-US" sz="2400" dirty="0" err="1">
                <a:solidFill>
                  <a:schemeClr val="tx2"/>
                </a:solidFill>
              </a:rPr>
              <a:t>finde</a:t>
            </a:r>
            <a:r>
              <a:rPr lang="en-US" sz="2400" dirty="0">
                <a:solidFill>
                  <a:schemeClr val="tx2"/>
                </a:solidFill>
              </a:rPr>
              <a:t> </a:t>
            </a:r>
            <a:r>
              <a:rPr lang="en-US" sz="2400" dirty="0" err="1">
                <a:solidFill>
                  <a:schemeClr val="tx2"/>
                </a:solidFill>
              </a:rPr>
              <a:t>på</a:t>
            </a:r>
            <a:r>
              <a:rPr lang="en-US" sz="2400" dirty="0">
                <a:solidFill>
                  <a:schemeClr val="tx2"/>
                </a:solidFill>
              </a:rPr>
              <a:t> </a:t>
            </a:r>
            <a:r>
              <a:rPr lang="en-US" sz="2400" dirty="0" err="1">
                <a:solidFill>
                  <a:schemeClr val="tx2"/>
                </a:solidFill>
              </a:rPr>
              <a:t>noget</a:t>
            </a:r>
            <a:r>
              <a:rPr lang="en-US" sz="2400" dirty="0">
                <a:solidFill>
                  <a:schemeClr val="tx2"/>
                </a:solidFill>
              </a:rPr>
              <a:t> NYT – </a:t>
            </a:r>
            <a:r>
              <a:rPr lang="en-US" sz="2400" dirty="0" err="1">
                <a:solidFill>
                  <a:schemeClr val="tx2"/>
                </a:solidFill>
              </a:rPr>
              <a:t>stilarterne</a:t>
            </a:r>
            <a:r>
              <a:rPr lang="en-US" sz="2400" dirty="0">
                <a:solidFill>
                  <a:schemeClr val="tx2"/>
                </a:solidFill>
              </a:rPr>
              <a:t> </a:t>
            </a:r>
            <a:r>
              <a:rPr lang="en-US" sz="2400" dirty="0" err="1">
                <a:solidFill>
                  <a:schemeClr val="tx2"/>
                </a:solidFill>
              </a:rPr>
              <a:t>skifter</a:t>
            </a:r>
            <a:r>
              <a:rPr lang="en-US" sz="2400" dirty="0">
                <a:solidFill>
                  <a:schemeClr val="tx2"/>
                </a:solidFill>
              </a:rPr>
              <a:t> </a:t>
            </a:r>
            <a:r>
              <a:rPr lang="en-US" sz="2400" dirty="0" err="1">
                <a:solidFill>
                  <a:schemeClr val="tx2"/>
                </a:solidFill>
              </a:rPr>
              <a:t>derfor</a:t>
            </a:r>
            <a:r>
              <a:rPr lang="en-US" sz="2400" dirty="0">
                <a:solidFill>
                  <a:schemeClr val="tx2"/>
                </a:solidFill>
              </a:rPr>
              <a:t> </a:t>
            </a:r>
            <a:r>
              <a:rPr lang="en-US" sz="2400" dirty="0" err="1">
                <a:solidFill>
                  <a:schemeClr val="tx2"/>
                </a:solidFill>
              </a:rPr>
              <a:t>hurtigt</a:t>
            </a:r>
            <a:r>
              <a:rPr lang="en-US" sz="2400" dirty="0">
                <a:solidFill>
                  <a:schemeClr val="tx2"/>
                </a:solidFill>
              </a:rPr>
              <a:t>, </a:t>
            </a:r>
            <a:r>
              <a:rPr lang="en-US" sz="2400" dirty="0" err="1">
                <a:solidFill>
                  <a:schemeClr val="tx2"/>
                </a:solidFill>
              </a:rPr>
              <a:t>og</a:t>
            </a:r>
            <a:r>
              <a:rPr lang="en-US" sz="2400" dirty="0">
                <a:solidFill>
                  <a:schemeClr val="tx2"/>
                </a:solidFill>
              </a:rPr>
              <a:t> man </a:t>
            </a:r>
            <a:r>
              <a:rPr lang="en-US" sz="2400" dirty="0" err="1">
                <a:solidFill>
                  <a:schemeClr val="tx2"/>
                </a:solidFill>
              </a:rPr>
              <a:t>prøver</a:t>
            </a:r>
            <a:r>
              <a:rPr lang="en-US" sz="2400" dirty="0">
                <a:solidFill>
                  <a:schemeClr val="tx2"/>
                </a:solidFill>
              </a:rPr>
              <a:t> </a:t>
            </a:r>
            <a:r>
              <a:rPr lang="en-US" sz="2400" dirty="0" err="1">
                <a:solidFill>
                  <a:schemeClr val="tx2"/>
                </a:solidFill>
              </a:rPr>
              <a:t>konstant</a:t>
            </a:r>
            <a:r>
              <a:rPr lang="en-US" sz="2400" dirty="0">
                <a:solidFill>
                  <a:schemeClr val="tx2"/>
                </a:solidFill>
              </a:rPr>
              <a:t> at </a:t>
            </a:r>
            <a:r>
              <a:rPr lang="en-US" sz="2400" dirty="0" err="1">
                <a:solidFill>
                  <a:schemeClr val="tx2"/>
                </a:solidFill>
              </a:rPr>
              <a:t>finde</a:t>
            </a:r>
            <a:r>
              <a:rPr lang="en-US" sz="2400" dirty="0">
                <a:solidFill>
                  <a:schemeClr val="tx2"/>
                </a:solidFill>
              </a:rPr>
              <a:t> nye </a:t>
            </a:r>
            <a:r>
              <a:rPr lang="en-US" sz="2400" dirty="0" err="1">
                <a:solidFill>
                  <a:schemeClr val="tx2"/>
                </a:solidFill>
              </a:rPr>
              <a:t>veje</a:t>
            </a:r>
            <a:r>
              <a:rPr lang="en-US" sz="2400" dirty="0">
                <a:solidFill>
                  <a:schemeClr val="tx2"/>
                </a:solidFill>
              </a:rPr>
              <a:t> at </a:t>
            </a:r>
            <a:r>
              <a:rPr lang="en-US" sz="2400" dirty="0" err="1">
                <a:solidFill>
                  <a:schemeClr val="tx2"/>
                </a:solidFill>
              </a:rPr>
              <a:t>gå</a:t>
            </a:r>
            <a:r>
              <a:rPr lang="en-US" sz="2400" dirty="0">
                <a:solidFill>
                  <a:schemeClr val="tx2"/>
                </a:solidFill>
              </a:rPr>
              <a:t>….</a:t>
            </a:r>
          </a:p>
          <a:p>
            <a:pPr marL="342900" indent="-228600">
              <a:lnSpc>
                <a:spcPct val="150000"/>
              </a:lnSpc>
              <a:spcAft>
                <a:spcPts val="600"/>
              </a:spcAft>
              <a:buFont typeface="Arial" panose="020B0604020202020204" pitchFamily="34" charset="0"/>
              <a:buChar char="•"/>
            </a:pPr>
            <a:endParaRPr lang="en-US" dirty="0">
              <a:solidFill>
                <a:schemeClr val="tx2"/>
              </a:solidFill>
            </a:endParaRPr>
          </a:p>
        </p:txBody>
      </p:sp>
    </p:spTree>
    <p:extLst>
      <p:ext uri="{BB962C8B-B14F-4D97-AF65-F5344CB8AC3E}">
        <p14:creationId xmlns:p14="http://schemas.microsoft.com/office/powerpoint/2010/main" val="2421134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a:xfrm>
            <a:off x="657440" y="160973"/>
            <a:ext cx="5079357" cy="1912978"/>
          </a:xfrm>
        </p:spPr>
        <p:txBody>
          <a:bodyPr>
            <a:normAutofit/>
          </a:bodyPr>
          <a:lstStyle/>
          <a:p>
            <a:r>
              <a:rPr lang="da-DK" sz="2800" dirty="0"/>
              <a:t>Med Duchams </a:t>
            </a:r>
            <a:r>
              <a:rPr lang="da-DK" sz="2800" i="1" dirty="0" err="1"/>
              <a:t>ready</a:t>
            </a:r>
            <a:r>
              <a:rPr lang="da-DK" sz="2800" i="1" dirty="0"/>
              <a:t> made</a:t>
            </a:r>
            <a:r>
              <a:rPr lang="da-DK" sz="2800" dirty="0"/>
              <a:t> stilles der spørgsmålstegn ved, hvem der er kunstner, og hvad er kunst.</a:t>
            </a:r>
          </a:p>
        </p:txBody>
      </p:sp>
      <p:pic>
        <p:nvPicPr>
          <p:cNvPr id="6" name="Pladsholder til indhold 5" descr="2c_readymade.jpg"/>
          <p:cNvPicPr>
            <a:picLocks noGrp="1" noChangeAspect="1"/>
          </p:cNvPicPr>
          <p:nvPr>
            <p:ph idx="1"/>
          </p:nvPr>
        </p:nvPicPr>
        <p:blipFill>
          <a:blip r:embed="rId3"/>
          <a:stretch>
            <a:fillRect/>
          </a:stretch>
        </p:blipFill>
        <p:spPr>
          <a:xfrm>
            <a:off x="6451021" y="673092"/>
            <a:ext cx="4487010" cy="5301691"/>
          </a:xfrm>
        </p:spPr>
      </p:pic>
      <p:sp>
        <p:nvSpPr>
          <p:cNvPr id="13" name="Tekstboks 12"/>
          <p:cNvSpPr txBox="1"/>
          <p:nvPr/>
        </p:nvSpPr>
        <p:spPr>
          <a:xfrm>
            <a:off x="3931867" y="6112900"/>
            <a:ext cx="8358246" cy="369332"/>
          </a:xfrm>
          <a:prstGeom prst="rect">
            <a:avLst/>
          </a:prstGeom>
          <a:noFill/>
        </p:spPr>
        <p:txBody>
          <a:bodyPr wrap="square" rtlCol="0">
            <a:spAutoFit/>
          </a:bodyPr>
          <a:lstStyle/>
          <a:p>
            <a:pPr algn="ctr"/>
            <a:r>
              <a:rPr lang="da-DK" dirty="0"/>
              <a:t>Marcel Duchamp: Fontæne, 1917</a:t>
            </a:r>
          </a:p>
        </p:txBody>
      </p:sp>
      <p:sp>
        <p:nvSpPr>
          <p:cNvPr id="2" name="Rektangel 1">
            <a:extLst>
              <a:ext uri="{FF2B5EF4-FFF2-40B4-BE49-F238E27FC236}">
                <a16:creationId xmlns:a16="http://schemas.microsoft.com/office/drawing/2014/main" id="{E16920A2-90DD-B74D-AF93-E3C93DF75D3A}"/>
              </a:ext>
            </a:extLst>
          </p:cNvPr>
          <p:cNvSpPr/>
          <p:nvPr/>
        </p:nvSpPr>
        <p:spPr>
          <a:xfrm>
            <a:off x="657440" y="4081575"/>
            <a:ext cx="4108174" cy="2031325"/>
          </a:xfrm>
          <a:prstGeom prst="rect">
            <a:avLst/>
          </a:prstGeom>
        </p:spPr>
        <p:txBody>
          <a:bodyPr wrap="square">
            <a:spAutoFit/>
          </a:bodyPr>
          <a:lstStyle/>
          <a:p>
            <a:r>
              <a:rPr lang="da-DK" dirty="0"/>
              <a:t>En </a:t>
            </a:r>
            <a:r>
              <a:rPr lang="da-DK" i="1" dirty="0" err="1"/>
              <a:t>ready</a:t>
            </a:r>
            <a:r>
              <a:rPr lang="da-DK" i="1" dirty="0"/>
              <a:t> made</a:t>
            </a:r>
            <a:r>
              <a:rPr lang="da-DK" dirty="0"/>
              <a:t> er en masseproduceret brugsgenstand, der forvandles fra nyttegenstand til kunstgenstand gennem </a:t>
            </a:r>
            <a:r>
              <a:rPr lang="da-DK" i="1" dirty="0"/>
              <a:t>udvælgelsen</a:t>
            </a:r>
            <a:r>
              <a:rPr lang="da-DK" dirty="0"/>
              <a:t> og ved </a:t>
            </a:r>
            <a:r>
              <a:rPr lang="da-DK" i="1" dirty="0"/>
              <a:t>placeringen</a:t>
            </a:r>
            <a:r>
              <a:rPr lang="da-DK" dirty="0"/>
              <a:t> inden for kunstens rammer og med kunstens kendetegn: signatur og sokkel i et udstillingsrum</a:t>
            </a:r>
          </a:p>
        </p:txBody>
      </p:sp>
    </p:spTree>
    <p:extLst>
      <p:ext uri="{BB962C8B-B14F-4D97-AF65-F5344CB8AC3E}">
        <p14:creationId xmlns:p14="http://schemas.microsoft.com/office/powerpoint/2010/main" val="2980909933"/>
      </p:ext>
    </p:extLst>
  </p:cSld>
  <p:clrMapOvr>
    <a:masterClrMapping/>
  </p:clrMapOvr>
</p:sld>
</file>

<file path=ppt/theme/theme1.xml><?xml version="1.0" encoding="utf-8"?>
<a:theme xmlns:a="http://schemas.openxmlformats.org/drawingml/2006/main" name="Office Theme">
  <a:themeElements>
    <a:clrScheme name="Kontor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TotalTime>
  <Words>804</Words>
  <Application>Microsoft Macintosh PowerPoint</Application>
  <PresentationFormat>Widescreen</PresentationFormat>
  <Paragraphs>79</Paragraphs>
  <Slides>20</Slides>
  <Notes>2</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20</vt:i4>
      </vt:variant>
    </vt:vector>
  </HeadingPairs>
  <TitlesOfParts>
    <vt:vector size="25" baseType="lpstr">
      <vt:lpstr>Arial</vt:lpstr>
      <vt:lpstr>Calibri</vt:lpstr>
      <vt:lpstr>Calibri Light</vt:lpstr>
      <vt:lpstr>Times New Roman</vt:lpstr>
      <vt:lpstr>Office Theme</vt:lpstr>
      <vt:lpstr>Fra Laokoon til lort på dåse </vt:lpstr>
      <vt:lpstr>PowerPoint-præsentation</vt:lpstr>
      <vt:lpstr>Manets Olympia blev lavet som en parafrase over og kommentar til renæssancemaleriet  Venus of Ubino fra 1538 af Tizian. </vt:lpstr>
      <vt:lpstr>Umberto Boccioni: “Unikke former af kontinuitet I rummet”, 1913</vt:lpstr>
      <vt:lpstr>Giacometti: Gående mand, 1960</vt:lpstr>
      <vt:lpstr>Analyseøvelse</vt:lpstr>
      <vt:lpstr>Edgar Degas: Lille danserinde på fjorten år, 1881 </vt:lpstr>
      <vt:lpstr>Modernismen er et bevidst opgør med:</vt:lpstr>
      <vt:lpstr>Med Duchams ready made stilles der spørgsmålstegn ved, hvem der er kunstner, og hvad er kunst.</vt:lpstr>
      <vt:lpstr>Piero Manzoni: Merda d'artista no. 19, 1961</vt:lpstr>
      <vt:lpstr>Tidslinje</vt:lpstr>
      <vt:lpstr>Simultanperspektiv</vt:lpstr>
      <vt:lpstr>Kubisme</vt:lpstr>
      <vt:lpstr>Pablo Picasso: Portræt af Ambroise Vollard, 1910</vt:lpstr>
      <vt:lpstr>PowerPoint-præsentation</vt:lpstr>
      <vt:lpstr>Praktisk øvelse: Selvportræt i simultanperspektiv </vt:lpstr>
      <vt:lpstr>Jackson Pollock – in action…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 Laokoon til lort på dåse</dc:title>
  <dc:creator>Ditte Bang Skovgård-Hansen</dc:creator>
  <cp:lastModifiedBy>Ditte Bang Skovgård-Hansen</cp:lastModifiedBy>
  <cp:revision>31</cp:revision>
  <cp:lastPrinted>2020-11-24T08:26:07Z</cp:lastPrinted>
  <dcterms:created xsi:type="dcterms:W3CDTF">2020-10-18T17:35:29Z</dcterms:created>
  <dcterms:modified xsi:type="dcterms:W3CDTF">2024-09-05T15:23:40Z</dcterms:modified>
</cp:coreProperties>
</file>