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notesSlides/notesSlide1.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notesSlides/notesSlide2.xml" ContentType="application/vnd.openxmlformats-officedocument.presentationml.notesSlide+xml"/>
  <Override PartName="/ppt/ink/ink13.xml" ContentType="application/inkml+xml"/>
  <Override PartName="/ppt/ink/ink14.xml" ContentType="application/inkml+xml"/>
  <Override PartName="/ppt/ink/ink15.xml" ContentType="application/inkml+xml"/>
  <Override PartName="/ppt/ink/ink16.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sldIdLst>
    <p:sldId id="395" r:id="rId2"/>
    <p:sldId id="396" r:id="rId3"/>
    <p:sldId id="397" r:id="rId4"/>
    <p:sldId id="398" r:id="rId5"/>
    <p:sldId id="375" r:id="rId6"/>
    <p:sldId id="383" r:id="rId7"/>
    <p:sldId id="392" r:id="rId8"/>
    <p:sldId id="371" r:id="rId9"/>
    <p:sldId id="391" r:id="rId10"/>
    <p:sldId id="260" r:id="rId11"/>
    <p:sldId id="279" r:id="rId12"/>
    <p:sldId id="325" r:id="rId13"/>
    <p:sldId id="326" r:id="rId14"/>
    <p:sldId id="327" r:id="rId15"/>
    <p:sldId id="328" r:id="rId16"/>
    <p:sldId id="330" r:id="rId17"/>
    <p:sldId id="331" r:id="rId18"/>
    <p:sldId id="332" r:id="rId19"/>
    <p:sldId id="329" r:id="rId20"/>
    <p:sldId id="416" r:id="rId21"/>
    <p:sldId id="335" r:id="rId22"/>
    <p:sldId id="280" r:id="rId23"/>
    <p:sldId id="284" r:id="rId24"/>
    <p:sldId id="287" r:id="rId25"/>
    <p:sldId id="288" r:id="rId26"/>
    <p:sldId id="399" r:id="rId27"/>
    <p:sldId id="387" r:id="rId28"/>
    <p:sldId id="388" r:id="rId29"/>
    <p:sldId id="389" r:id="rId30"/>
    <p:sldId id="402" r:id="rId31"/>
    <p:sldId id="374" r:id="rId32"/>
    <p:sldId id="401" r:id="rId33"/>
    <p:sldId id="400" r:id="rId34"/>
    <p:sldId id="414" r:id="rId35"/>
    <p:sldId id="403" r:id="rId36"/>
    <p:sldId id="409" r:id="rId37"/>
    <p:sldId id="404" r:id="rId38"/>
    <p:sldId id="405" r:id="rId39"/>
    <p:sldId id="406" r:id="rId40"/>
    <p:sldId id="410" r:id="rId41"/>
    <p:sldId id="411" r:id="rId42"/>
    <p:sldId id="415" r:id="rId43"/>
    <p:sldId id="412" r:id="rId44"/>
    <p:sldId id="417" r:id="rId45"/>
    <p:sldId id="413" r:id="rId46"/>
    <p:sldId id="424" r:id="rId47"/>
    <p:sldId id="427" r:id="rId48"/>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294"/>
    <p:restoredTop sz="94433"/>
  </p:normalViewPr>
  <p:slideViewPr>
    <p:cSldViewPr snapToGrid="0">
      <p:cViewPr varScale="1">
        <p:scale>
          <a:sx n="78" d="100"/>
          <a:sy n="78" d="100"/>
        </p:scale>
        <p:origin x="164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9T16:35:20.266"/>
    </inkml:context>
    <inkml:brush xml:id="br0">
      <inkml:brushProperty name="width" value="0.05" units="cm"/>
      <inkml:brushProperty name="height" value="0.05" units="cm"/>
      <inkml:brushProperty name="color" value="#AB008B"/>
    </inkml:brush>
  </inkml:definitions>
  <inkml:trace contextRef="#ctx0" brushRef="#br0">1717 0 24575,'0'50'0,"0"42"0,0-17 0,0 10 0,0-9 0,0 4 0,0 4 0,0-12 0,1 3 0,-1 2 0,-1 1-687,-3 8 0,0 4 0,-2 0 0,-4 0 687,-2 4 0,-4 2 0,-3-2 0,-3 0 0,-3-4 0,-4 1 0,-3-3 0,-4-2 0,-2-5 0,-5-2 0,-2-3 0,-1-4 2,-12 8 1,-4-5 0,-1-8-3,4-11 0,-2-6 0,-1-6 0,-24 7 0,-2-12 0,7-12 0,0-8 0,2-7 0,1-7 0,6-12 0,4-8 0,4-7 0,4-8 1012,7-4 1,7-7-1013,7-5 0,8-5 357,6-2 1,11-3-358,22-13 0,20-3 0,12 12 0,12 0 0,9 1-833,5 6 0,9 1 0,6 2 1,6 1 832,-12 10 0,4 1 0,4 1 0,3 2 0,2 0 0,2 1-694,-1 2 1,3 1-1,2 0 1,1 2-1,3 1 1,1 0-1,1 1 694,-14 4 0,2 2 0,1 0 0,1 0 0,0 1 0,2 1 0,0 0 0,0 0 0,1 1-373,-5 1 0,1 1 1,1 1-1,0-1 0,0 2 1,1-1-1,0 1 0,-1 1 1,0 0-1,-1 0 373,7 0 0,0 0 0,0 1 0,0 0 0,-1 1 0,0 0 0,-1 1 0,0 0 0,-2 0 0,6 1 0,0 0 0,0 1 0,-1 0 0,-2 1 0,0 0 0,-3 1 0,-1 0-199,13 0 1,-1 0-1,-3 1 1,-2 1-1,-3 0 1,-2 1 198,-2 0 0,-3 1 0,-3 0 0,-2 0 0,-3 1 323,1-1 1,-3 1 0,-4 0 0,-6 0-324,22 1 0,-10 0 1712,-25 0 0,-10 0-1712,-11 0 5262,-21 0-5262,-26 0 2804,-5 0-2804,-1-1 319,1-1-319,5 0 0,5-2 0,4 1 0,2-2 0,2-1 0,0-1 0,-2 1 0,-3-1 0,-12-5 0,-24-12 0,-28-15 0,19 11 0,-5 0 0,-6-3 0,-2 1 0,-3 0 0,0 3 0,2 2 0,3 3 0,10 6 0,4 3 0,-25-3 0,39 7 0,22 2 0,23-1 0,-3 2 0,1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8T09:06:14.853"/>
    </inkml:context>
    <inkml:brush xml:id="br0">
      <inkml:brushProperty name="width" value="0.05" units="cm"/>
      <inkml:brushProperty name="height" value="0.05" units="cm"/>
      <inkml:brushProperty name="color" value="#5B2D90"/>
    </inkml:brush>
  </inkml:definitions>
  <inkml:trace contextRef="#ctx0" brushRef="#br0">207 1 24575,'-19'31'0,"-16"46"0,9-8 0,0 11 0,7-8 0,2 6 0,2 2-1157,1 10 1,2 4-1,2 1 1157,4-21 0,1 2 0,3 0 0,5 0 0,7 5 0,5 2 0,6-2 0,6-2 0,8 0 0,6-2 0,7-2 0,7-5-535,0-12 0,7-2 1,5-4-1,4-2 1,4-5 534,0-6 0,5-3 0,4-3 0,2-3 0,3-4 0,1-4-361,-5-5 0,3-4 0,2-3 1,1-3-1,1-2 0,1-4 1,0-1 360,-4-3 0,1-2 0,1-3 0,1-2 0,-1-2 0,1-2 0,0-1 0,-2-2 0,1-1 0,0-3 0,0-1 0,-1-2 0,0-2 0,0 0 0,-2-2 0,0-1 0,-4-1 0,1-2 0,-2-1 0,0-1 0,-1-1 0,-1 0 0,-2-1 0,-1 1-266,13-8 0,-1-2 0,-2 0 0,-2 0 0,-3 1 0,-2 0 266,0 0 0,-2 0 0,-3 1 0,-3 0 0,-3 2 172,3-2 1,-4 0 0,-3 2-1,-6 2-172,25-18 0,-10 5 1041,-20 12 0,-7 4-1041,6-10 4246,-25 21-4246,-14 12 2692,-10 8-2692,-4 3 0,-3 1 0,1 1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8T09:06:14.854"/>
    </inkml:context>
    <inkml:brush xml:id="br0">
      <inkml:brushProperty name="width" value="0.05" units="cm"/>
      <inkml:brushProperty name="height" value="0.05" units="cm"/>
      <inkml:brushProperty name="color" value="#5B2D90"/>
    </inkml:brush>
  </inkml:definitions>
  <inkml:trace contextRef="#ctx0" brushRef="#br0">829 0 24575,'-68'0'0,"-32"0"0,34 2 0,-3 2 0,-7 4 0,0 2 0,4 3 0,5 2 0,11 0 0,5 1 0,-23 14 0,38-15 0,18-3 0,20-10 0,-1 0 0,3-2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8T09:06:14.855"/>
    </inkml:context>
    <inkml:brush xml:id="br0">
      <inkml:brushProperty name="width" value="0.05" units="cm"/>
      <inkml:brushProperty name="height" value="0.05" units="cm"/>
      <inkml:brushProperty name="color" value="#5B2D90"/>
    </inkml:brush>
  </inkml:definitions>
  <inkml:trace contextRef="#ctx0" brushRef="#br0">1 1 24575,'0'27'0,"0"34"0,0 36 0,0-34 0,0 2 0,0 2 0,0-1 0,0-7 0,0-2 0,0 32 0,0-32 0,0-27 0,0-18 0,0-7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0T08:42:47.022"/>
    </inkml:context>
    <inkml:brush xml:id="br0">
      <inkml:brushProperty name="width" value="0.1" units="cm"/>
      <inkml:brushProperty name="height" value="0.1" units="cm"/>
      <inkml:brushProperty name="color" value="#DA0C07"/>
      <inkml:brushProperty name="inkEffects" value="lava"/>
      <inkml:brushProperty name="anchorX" value="-4511.7583"/>
      <inkml:brushProperty name="anchorY" value="-12931.02051"/>
      <inkml:brushProperty name="scaleFactor" value="0.5"/>
    </inkml:brush>
  </inkml:definitions>
  <inkml:trace contextRef="#ctx0" brushRef="#br0">2 1 24575,'0'89'0,"0"-26"0,0 11 0,0 9 0,0 10 0,0 6-1704,0-7 0,0 5 0,0 3 0,0 1 1704,-1 12 0,1 4 0,0 1 0,1 1 0,0-19 0,0 2 0,0 1 0,3-1 0,1-2-54,4 22 0,3-1 1,2-2-1,4-1 54,3-1 0,3-1 0,4-2 0,3-3 0,2-7 0,4-3 0,3-3 0,2-5 240,-1-11 0,3-3 1,0-5-1,2-6-240,9 5 0,1-7 0,0-8 0,18 3 0,-3-11 0,-12-16 0,-4-8 3232,27 4-3232,-32-19 2111,-22-7-2111,-15-6 727,-10-3-727,-9-7 0,-15-23 0,-28-55 0,16 26 0,-3-4 0,-3-7 0,0-1 0,3 4 0,3 6 0,-11-22 0,19 39 0,13 30 0,9 20 0,3 9 0,0-3 0,0-2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0T08:42:56.355"/>
    </inkml:context>
    <inkml:brush xml:id="br0">
      <inkml:brushProperty name="width" value="0.1" units="cm"/>
      <inkml:brushProperty name="height" value="0.1" units="cm"/>
      <inkml:brushProperty name="color" value="#DA0C07"/>
      <inkml:brushProperty name="inkEffects" value="lava"/>
      <inkml:brushProperty name="anchorX" value="-13676.38672"/>
      <inkml:brushProperty name="anchorY" value="-44435.66797"/>
      <inkml:brushProperty name="scaleFactor" value="0.5"/>
    </inkml:brush>
  </inkml:definitions>
  <inkml:trace contextRef="#ctx0" brushRef="#br0">709 0 24575,'-39'0'0,"-11"4"0,-11 9 0,-14 10 0,-2 9 0,10 0 0,16-6 0,20-8 0,13-8 0,7-3 0,-1 0 0,-6 3 0,-10 6 0,-11 8 0,-4 5 0,4 0 0,10-8 0,14-9 0,9-8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13:20:14.277"/>
    </inkml:context>
    <inkml:brush xml:id="br0">
      <inkml:brushProperty name="width" value="0.2" units="cm"/>
      <inkml:brushProperty name="height" value="0.2" units="cm"/>
      <inkml:brushProperty name="color" value="#AB008B"/>
    </inkml:brush>
  </inkml:definitions>
  <inkml:trace contextRef="#ctx0" brushRef="#br0">520 0 24575,'-17'49'0,"0"0"0,-6 13 0,-3 8 0,-1 8 0,4-8 0,-2 6 0,-1 5 0,1 3 0,0 2-547,1 1 1,-1 3 0,1 3 0,1 2 0,0 1 0,2 0 77,3-9 1,1 1 0,0 0 0,1 2 0,2-1 0,1 2 0,2-1 322,0 2 0,2 1 1,1 0-1,1 1 1,3-1-1,4 0 1,3-2 145,3-4 0,2 1 0,3-1 0,3-2 0,4 0 0,3-2 0,5-1 0,9 10 0,5-1 0,4-2 0,6-3 0,6-3 0,5-4 0,-1-12 0,5-1 0,5-4 0,4-2 0,4-4 0,3-4 0,2-3-410,0-6 0,3-4 1,4-4-1,3-3 1,1-2-1,3-3 0,0-2 1,1-2 388,-5-3 1,3-2 0,1-3 0,1-2 0,1-2 0,1-1 0,0-2 0,-1-1 0,-1-2 20,0 0 0,0-3 0,1-2 0,-1 0 0,1-2 0,-2-2 0,0 0 0,-1-1 0,-1 0 0,4-2 0,-1-1 0,0-1 0,-1-1 0,-1 0 0,-2-2 0,-2 1 0,-2-1 91,13-3 1,-2 0 0,-2-2-1,-3 1 1,-3-1 0,-4 1-92,14-5 0,-4 0 0,-6 1 0,-5 2 0,1 1 0,-6 3 0,-8 1 0,-4 2 0,-11 3 2596,-1 2-2596,-39 5 3276,-26 1-1286,-32-4 629,-34-4-2619,12 0 0,-4-1 0,-12-3 0,-1-1 0,-1 2 0,0-1 0,7 0 0,4 2 0,-24-3 0,37 5 0,30 3 0,16 2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13:20:16.344"/>
    </inkml:context>
    <inkml:brush xml:id="br0">
      <inkml:brushProperty name="width" value="0.2" units="cm"/>
      <inkml:brushProperty name="height" value="0.2" units="cm"/>
      <inkml:brushProperty name="color" value="#AB008B"/>
    </inkml:brush>
  </inkml:definitions>
  <inkml:trace contextRef="#ctx0" brushRef="#br0">1149 0 24575,'-49'41'0,"11"-7"0,-3 5 0,-17 18 0,-4 7 0,14-14 0,-2 4 0,0 0 0,1-1 0,1 1 0,0-1 0,2 0 0,0-1 0,2-1 0,-16 18 0,2-2 0,6-8 0,1-3 0,4-5 0,1-4 0,-24 22 0,20-23 0,26-25 0,10-10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9T16:35:21.698"/>
    </inkml:context>
    <inkml:brush xml:id="br0">
      <inkml:brushProperty name="width" value="0.05" units="cm"/>
      <inkml:brushProperty name="height" value="0.05" units="cm"/>
      <inkml:brushProperty name="color" value="#AB008B"/>
    </inkml:brush>
  </inkml:definitions>
  <inkml:trace contextRef="#ctx0" brushRef="#br0">434 0 24575,'-15'19'0,"-15"21"0,-23 29 0,19-25 0,-1 1 0,0 2 0,1 0 0,0-1 0,2-1 0,-19 26 0,14-18 0,10-17 0,17-24 0,3-1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9T16:35:20.266"/>
    </inkml:context>
    <inkml:brush xml:id="br0">
      <inkml:brushProperty name="width" value="0.05" units="cm"/>
      <inkml:brushProperty name="height" value="0.05" units="cm"/>
      <inkml:brushProperty name="color" value="#AB008B"/>
    </inkml:brush>
  </inkml:definitions>
  <inkml:trace contextRef="#ctx0" brushRef="#br0">1717 0 24575,'0'50'0,"0"42"0,0-17 0,0 10 0,0-9 0,0 4 0,0 4 0,0-12 0,1 3 0,-1 2 0,-1 1-687,-3 8 0,0 4 0,-2 0 0,-4 0 687,-2 4 0,-4 2 0,-3-2 0,-3 0 0,-3-4 0,-4 1 0,-3-3 0,-4-2 0,-2-5 0,-5-2 0,-2-3 0,-1-4 2,-12 8 1,-4-5 0,-1-8-3,4-11 0,-2-6 0,-1-6 0,-24 7 0,-2-12 0,7-12 0,0-8 0,2-7 0,1-7 0,6-12 0,4-8 0,4-7 0,4-8 1012,7-4 1,7-7-1013,7-5 0,8-5 357,6-2 1,11-3-358,22-13 0,20-3 0,12 12 0,12 0 0,9 1-833,5 6 0,9 1 0,6 2 1,6 1 832,-12 10 0,4 1 0,4 1 0,3 2 0,2 0 0,2 1-694,-1 2 1,3 1-1,2 0 1,1 2-1,3 1 1,1 0-1,1 1 694,-14 4 0,2 2 0,1 0 0,1 0 0,0 1 0,2 1 0,0 0 0,0 0 0,1 1-373,-5 1 0,1 1 1,1 1-1,0-1 0,0 2 1,1-1-1,0 1 0,-1 1 1,0 0-1,-1 0 373,7 0 0,0 0 0,0 1 0,0 0 0,-1 1 0,0 0 0,-1 1 0,0 0 0,-2 0 0,6 1 0,0 0 0,0 1 0,-1 0 0,-2 1 0,0 0 0,-3 1 0,-1 0-199,13 0 1,-1 0-1,-3 1 1,-2 1-1,-3 0 1,-2 1 198,-2 0 0,-3 1 0,-3 0 0,-2 0 0,-3 1 323,1-1 1,-3 1 0,-4 0 0,-6 0-324,22 1 0,-10 0 1712,-25 0 0,-10 0-1712,-11 0 5262,-21 0-5262,-26 0 2804,-5 0-2804,-1-1 319,1-1-319,5 0 0,5-2 0,4 1 0,2-2 0,2-1 0,0-1 0,-2 1 0,-3-1 0,-12-5 0,-24-12 0,-28-15 0,19 11 0,-5 0 0,-6-3 0,-2 1 0,-3 0 0,0 3 0,2 2 0,3 3 0,10 6 0,4 3 0,-25-3 0,39 7 0,22 2 0,23-1 0,-3 2 0,1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9T16:35:21.698"/>
    </inkml:context>
    <inkml:brush xml:id="br0">
      <inkml:brushProperty name="width" value="0.05" units="cm"/>
      <inkml:brushProperty name="height" value="0.05" units="cm"/>
      <inkml:brushProperty name="color" value="#AB008B"/>
    </inkml:brush>
  </inkml:definitions>
  <inkml:trace contextRef="#ctx0" brushRef="#br0">434 0 24575,'-15'19'0,"-15"21"0,-23 29 0,19-25 0,-1 1 0,0 2 0,1 0 0,0-1 0,2-1 0,-19 26 0,14-18 0,10-17 0,17-24 0,3-1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9T16:39:36.197"/>
    </inkml:context>
    <inkml:brush xml:id="br0">
      <inkml:brushProperty name="width" value="0.05" units="cm"/>
      <inkml:brushProperty name="height" value="0.05" units="cm"/>
      <inkml:brushProperty name="color" value="#008C3A"/>
    </inkml:brush>
  </inkml:definitions>
  <inkml:trace contextRef="#ctx0" brushRef="#br0">1 0 24575,'0'46'0,"0"17"0,0 22 0,0-33 0,0 2 0,0 14 0,0 3 0,0 11 0,0 2 0,0 3 0,0 1 0,0 0 0,0-1 0,-1-13 0,2-3 0,1-3 0,4-1 0,1-4 0,4-1 0,3-5 0,3-2 0,5-3 0,2-1 0,0-6 0,1-2 0,29 37 0,0-13 0,3-8 0,2-6 0,3-6 0,2 1 0,4-3 0,8 1 0,8 5 0,-37-26 0,2-1 0,5 1 0,2-1 0,10 1 0,4-2 0,5-2 0,4-2 0,8 1 0,4-3 0,6-3 0,3-4 0,-1-2 0,0-3 0,-31-2 0,1-1 0,-2-1 0,29-1 0,-2 0 0,-2-1 0,-1 0 0,-4-1 0,-1-2 0,-4-3 0,0-1 0,-2-2 0,-1 0 0,-4-2 0,-2 0 0,-2 0 0,-1 1 0,-3 2 0,0 0 0,-6 2 0,0 0 0,-5 2 0,0 2 0,-3 1 0,0 1 0,42 0 0,-2 3 0,0 6 0,5 12 0,-44-5 0,1 2 0,4 4 0,1 2 0,5 2 0,2 2 0,7 3 0,2 2 0,6 1 0,2 0 0,5 2 0,3-1-192,-26-11 1,1-1 0,0-1 191,2 0 0,1-2 0,0 1 0,2-1 0,2 0 0,0-1 0,4-1 0,0-2 0,2 0 0,0 0 0,0-1 0,1-1 0,3-2 0,1-2 0,0-2 0,0 0 0,2-2 0,-2-1 0,-2-1 0,0 0 0,-1-3 0,-1-2 0,-1-2 0,-1-2 0,-2-2 0,-1-1 0,-2-3 0,-5 0 0,-1-3 0,-2-1 0,30-12 0,-2-3 0,-4-1 0,-1-2 0,-4 0 0,-1 0-61,1-2 0,-1 0 61,-2 3 0,-2 0 0,-5 3 0,-2 3 0,-1 3 0,-2 3 0,-5 4 0,0 4 0,-5 3 0,0 4 285,-1 2 0,-1 1-285,0 2 0,0 1 63,2-1 0,1 2-63,4 1 0,1 3 0,6 3 0,2 3 0,6 3 0,3 2 0,6 5 0,1 0 0,6 1 0,1-2-179,-30-6 0,1-1 0,1-1 179,1 1 0,2-2 0,-1 0 0,-1-1 0,1-2 0,0 0 0,3-2 0,0 0 0,1-2 0,0 0 0,0-2 0,0 0 0,0-1 0,0-1 0,-1 0 0,1 0 0,1-1 0,-2-1 0,-4-2 0,-1-2 0,-1-1 0,29-7 0,-2-2 0,-6-5 0,-2-3 0,-2-2 0,-2-1 0,-3-1 0,-1 0 0,-2-1 0,-2-1 0,-1 0 0,-2-1 0,-4 0 0,-1-1 0,-1 3 0,0-1 0,3-2 0,2 1 0,2-2 0,2 1 0,5-1 0,3 2 0,5-2 0,2 2 2,-25 11 0,0 1 0,1 1-2,4 0 0,1 2 0,-1 2 0,0 0 0,0 2 0,0 1 0,-3 1 0,0 0 0,-1 2 0,23-1 0,-2 1 0,-12 2 0,-3 0 0,-12 1 0,-5 2 0,21 0 0,-30 0 0,-30 3 531,-8 0-531,-12 0 0,-1-4 0,-1-2 0,-5-4 0,-5-4 0,-12-1 0,-14-5 0,-17-2 0,-16-3 0,-12 1 0,39 11 0,-1 2 0,-49-8 0,7 7 0,17 3 0,23 6 0,18 1 0,16 2 0,10 0 0,4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9T16:39:38.197"/>
    </inkml:context>
    <inkml:brush xml:id="br0">
      <inkml:brushProperty name="width" value="0.05" units="cm"/>
      <inkml:brushProperty name="height" value="0.05" units="cm"/>
      <inkml:brushProperty name="color" value="#008C3A"/>
    </inkml:brush>
  </inkml:definitions>
  <inkml:trace contextRef="#ctx0" brushRef="#br0">626 0 24575,'-22'2'0,"-22"20"0,-27 28 0,27-15 0,-1 3 0,-2 8 0,1 1 0,2-1 0,2-2 0,8-4 0,1-2 0,-18 24 0,20-21 0,18-16 0,9-12 0,4-2 0,0-5 0,-2 0 0,-2 0 0,-4 4 0,-3 4 0,-1 1 0,3-1 0,3-3 0,3-6 0,3-2 0,0-4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9T16:50:38.373"/>
    </inkml:context>
    <inkml:brush xml:id="br0">
      <inkml:brushProperty name="width" value="0.05" units="cm"/>
      <inkml:brushProperty name="height" value="0.05" units="cm"/>
      <inkml:brushProperty name="color" value="#008C3A"/>
    </inkml:brush>
  </inkml:definitions>
  <inkml:trace contextRef="#ctx0" brushRef="#br0">0 517 24575,'43'-12'0,"32"-20"0,-18 7 0,4-3 0,9-5 0,3-2 0,4 0 0,2 0 0,0 3 0,1 2 0,-1 3 0,1 2 0,0 4 0,0 3 0,-5 5 0,-1 3 0,-4 4 0,0 1 0,-2 2 0,-1 2 0,-2 2 0,-1 1 0,0 1 0,1 2 0,-1 5 0,0 2 0,0 5 0,0 4 0,6 5 0,0 5 0,1 3 0,-1 3 0,2 4 0,1 2 0,2 3 0,-1 2 0,-2-1 0,0 0 0,0 0 0,0-3 0,0-4 0,0-4 0,-2-5 0,0-5 0,-2-6 0,2-4 0,-2-6 0,1-4 0,2-6 0,-1-6 0,1-6 0,-1-5 0,2-5 0,0-3 0,0-5 0,0-1 0,-6 2 0,0 1 0,0 4 0,-1 3 0,-4 5 0,-1 2 0,-1 4 0,-1 3 0,0 2 0,0 1 0,0 2 0,2 2 0,2-1 0,0 2 0,4-1 0,0 1 0,6 3 0,2 1 0,2 2 0,2 2 0,6 2 0,1 2 0,3 1 0,0 1 0,1-1 0,3-1 0,-27-6 0,2 0 0,1-1-143,0 0 0,2-2 1,0-2 142,4-3 0,2-2 0,-1-3 0,3-4 0,0-2 0,-1-3 0,0-2 0,0-2 0,-1-2 0,-3-1 0,0-1 0,-2-1 0,-4 2 0,-1 1 0,-1-1 0,25-8 0,-2 1 0,-12 4 0,-3 2 0,-7 2 0,-4 1 0,-10 4 0,-2 1 0,25-6 0,-16 6 0,-8 6 428,-6 5-428,0 1 0,-1 0 0,-7 0 0,-8 3 0,-2 0 0,-14 0 0,1 0 0,-12-1 0,0-1 0,-1-2 0,-3-1 0,0 2 0,-3 1 0,-2 2 0,-8-4 0,-16-7 0,-20-8 0,-20-9 0,-9-4 0,2-1 0,15 7 0,18 9 0,22 9 0,12 5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9T16:50:41.608"/>
    </inkml:context>
    <inkml:brush xml:id="br0">
      <inkml:brushProperty name="width" value="0.05" units="cm"/>
      <inkml:brushProperty name="height" value="0.05" units="cm"/>
      <inkml:brushProperty name="color" value="#008C3A"/>
    </inkml:brush>
  </inkml:definitions>
  <inkml:trace contextRef="#ctx0" brushRef="#br0">340 0 24575,'-21'20'0,"-13"19"0,-20 26 0,21-26 0,0 1 0,-29 38 0,10-12 0,21-16 0,17-26 0,9-10 0,5-16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9T16:51:05.579"/>
    </inkml:context>
    <inkml:brush xml:id="br0">
      <inkml:brushProperty name="width" value="0.05" units="cm"/>
      <inkml:brushProperty name="height" value="0.05" units="cm"/>
      <inkml:brushProperty name="color" value="#008C3A"/>
    </inkml:brush>
  </inkml:definitions>
  <inkml:trace contextRef="#ctx0" brushRef="#br0">1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E4F8D7-521A-2C44-87D8-9F6A18E4F986}" type="datetimeFigureOut">
              <a:rPr lang="da-DK" smtClean="0"/>
              <a:t>15.09.2024</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11B876-ED82-AA4B-94EF-94F0AA399AF0}" type="slidenum">
              <a:rPr lang="da-DK" smtClean="0"/>
              <a:t>‹nr.›</a:t>
            </a:fld>
            <a:endParaRPr lang="da-DK"/>
          </a:p>
        </p:txBody>
      </p:sp>
    </p:spTree>
    <p:extLst>
      <p:ext uri="{BB962C8B-B14F-4D97-AF65-F5344CB8AC3E}">
        <p14:creationId xmlns:p14="http://schemas.microsoft.com/office/powerpoint/2010/main" val="1824418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5355A598-C82E-FA45-BA89-D233663BFE7E}" type="slidenum">
              <a:rPr lang="da-DK" smtClean="0"/>
              <a:t>14</a:t>
            </a:fld>
            <a:endParaRPr lang="da-DK"/>
          </a:p>
        </p:txBody>
      </p:sp>
    </p:spTree>
    <p:extLst>
      <p:ext uri="{BB962C8B-B14F-4D97-AF65-F5344CB8AC3E}">
        <p14:creationId xmlns:p14="http://schemas.microsoft.com/office/powerpoint/2010/main" val="3508432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ED11B876-ED82-AA4B-94EF-94F0AA399AF0}" type="slidenum">
              <a:rPr lang="da-DK" smtClean="0"/>
              <a:t>21</a:t>
            </a:fld>
            <a:endParaRPr lang="da-DK"/>
          </a:p>
        </p:txBody>
      </p:sp>
    </p:spTree>
    <p:extLst>
      <p:ext uri="{BB962C8B-B14F-4D97-AF65-F5344CB8AC3E}">
        <p14:creationId xmlns:p14="http://schemas.microsoft.com/office/powerpoint/2010/main" val="1214780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94543F-88B7-10AF-33DD-E1B41DABE992}"/>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3995CF96-1135-D8DE-BFC4-FE880734F0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AB8D16FA-05A0-9159-E7CB-20F56EB33204}"/>
              </a:ext>
            </a:extLst>
          </p:cNvPr>
          <p:cNvSpPr>
            <a:spLocks noGrp="1"/>
          </p:cNvSpPr>
          <p:nvPr>
            <p:ph type="dt" sz="half" idx="10"/>
          </p:nvPr>
        </p:nvSpPr>
        <p:spPr/>
        <p:txBody>
          <a:bodyPr/>
          <a:lstStyle/>
          <a:p>
            <a:fld id="{5D965E91-F6C5-7B41-BD8E-751D510CFEFB}" type="datetimeFigureOut">
              <a:rPr lang="da-DK" smtClean="0"/>
              <a:t>15.09.2024</a:t>
            </a:fld>
            <a:endParaRPr lang="da-DK"/>
          </a:p>
        </p:txBody>
      </p:sp>
      <p:sp>
        <p:nvSpPr>
          <p:cNvPr id="5" name="Pladsholder til sidefod 4">
            <a:extLst>
              <a:ext uri="{FF2B5EF4-FFF2-40B4-BE49-F238E27FC236}">
                <a16:creationId xmlns:a16="http://schemas.microsoft.com/office/drawing/2014/main" id="{E2707A78-E3FC-6770-DE64-AE5E97752B0F}"/>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052CAA42-1143-6421-B5AA-7628706F4899}"/>
              </a:ext>
            </a:extLst>
          </p:cNvPr>
          <p:cNvSpPr>
            <a:spLocks noGrp="1"/>
          </p:cNvSpPr>
          <p:nvPr>
            <p:ph type="sldNum" sz="quarter" idx="12"/>
          </p:nvPr>
        </p:nvSpPr>
        <p:spPr/>
        <p:txBody>
          <a:bodyPr/>
          <a:lstStyle/>
          <a:p>
            <a:fld id="{CBE90127-8DE7-7544-AC2C-521DB12BEB14}" type="slidenum">
              <a:rPr lang="da-DK" smtClean="0"/>
              <a:t>‹nr.›</a:t>
            </a:fld>
            <a:endParaRPr lang="da-DK"/>
          </a:p>
        </p:txBody>
      </p:sp>
    </p:spTree>
    <p:extLst>
      <p:ext uri="{BB962C8B-B14F-4D97-AF65-F5344CB8AC3E}">
        <p14:creationId xmlns:p14="http://schemas.microsoft.com/office/powerpoint/2010/main" val="2022219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CA52B8-5895-F5B9-43AD-0BEF6418B4BB}"/>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8250AE61-ADEC-B544-4D85-571DF970CF78}"/>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D9244F1-A4E2-FA1F-74AE-B48AB0D751A6}"/>
              </a:ext>
            </a:extLst>
          </p:cNvPr>
          <p:cNvSpPr>
            <a:spLocks noGrp="1"/>
          </p:cNvSpPr>
          <p:nvPr>
            <p:ph type="dt" sz="half" idx="10"/>
          </p:nvPr>
        </p:nvSpPr>
        <p:spPr/>
        <p:txBody>
          <a:bodyPr/>
          <a:lstStyle/>
          <a:p>
            <a:fld id="{5D965E91-F6C5-7B41-BD8E-751D510CFEFB}" type="datetimeFigureOut">
              <a:rPr lang="da-DK" smtClean="0"/>
              <a:t>15.09.2024</a:t>
            </a:fld>
            <a:endParaRPr lang="da-DK"/>
          </a:p>
        </p:txBody>
      </p:sp>
      <p:sp>
        <p:nvSpPr>
          <p:cNvPr id="5" name="Pladsholder til sidefod 4">
            <a:extLst>
              <a:ext uri="{FF2B5EF4-FFF2-40B4-BE49-F238E27FC236}">
                <a16:creationId xmlns:a16="http://schemas.microsoft.com/office/drawing/2014/main" id="{721B3B43-115C-F3C4-E798-20BD4A7F5F8D}"/>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18556B5-0660-35ED-29B9-2FD103AA6323}"/>
              </a:ext>
            </a:extLst>
          </p:cNvPr>
          <p:cNvSpPr>
            <a:spLocks noGrp="1"/>
          </p:cNvSpPr>
          <p:nvPr>
            <p:ph type="sldNum" sz="quarter" idx="12"/>
          </p:nvPr>
        </p:nvSpPr>
        <p:spPr/>
        <p:txBody>
          <a:bodyPr/>
          <a:lstStyle/>
          <a:p>
            <a:fld id="{CBE90127-8DE7-7544-AC2C-521DB12BEB14}" type="slidenum">
              <a:rPr lang="da-DK" smtClean="0"/>
              <a:t>‹nr.›</a:t>
            </a:fld>
            <a:endParaRPr lang="da-DK"/>
          </a:p>
        </p:txBody>
      </p:sp>
    </p:spTree>
    <p:extLst>
      <p:ext uri="{BB962C8B-B14F-4D97-AF65-F5344CB8AC3E}">
        <p14:creationId xmlns:p14="http://schemas.microsoft.com/office/powerpoint/2010/main" val="10322462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F1F7F3B2-78B1-C45A-4FC0-F6D6441F7EEB}"/>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B59550A0-CFB1-E9BF-11CB-3B3ECD9A6A7B}"/>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FC05366F-2C5E-4A45-4752-A38202C5B1A6}"/>
              </a:ext>
            </a:extLst>
          </p:cNvPr>
          <p:cNvSpPr>
            <a:spLocks noGrp="1"/>
          </p:cNvSpPr>
          <p:nvPr>
            <p:ph type="dt" sz="half" idx="10"/>
          </p:nvPr>
        </p:nvSpPr>
        <p:spPr/>
        <p:txBody>
          <a:bodyPr/>
          <a:lstStyle/>
          <a:p>
            <a:fld id="{5D965E91-F6C5-7B41-BD8E-751D510CFEFB}" type="datetimeFigureOut">
              <a:rPr lang="da-DK" smtClean="0"/>
              <a:t>15.09.2024</a:t>
            </a:fld>
            <a:endParaRPr lang="da-DK"/>
          </a:p>
        </p:txBody>
      </p:sp>
      <p:sp>
        <p:nvSpPr>
          <p:cNvPr id="5" name="Pladsholder til sidefod 4">
            <a:extLst>
              <a:ext uri="{FF2B5EF4-FFF2-40B4-BE49-F238E27FC236}">
                <a16:creationId xmlns:a16="http://schemas.microsoft.com/office/drawing/2014/main" id="{188CF59D-0BE3-70E1-7E86-04329B61ED2F}"/>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1BA7A03-8586-3AF3-ECFE-8EBCFE574E2B}"/>
              </a:ext>
            </a:extLst>
          </p:cNvPr>
          <p:cNvSpPr>
            <a:spLocks noGrp="1"/>
          </p:cNvSpPr>
          <p:nvPr>
            <p:ph type="sldNum" sz="quarter" idx="12"/>
          </p:nvPr>
        </p:nvSpPr>
        <p:spPr/>
        <p:txBody>
          <a:bodyPr/>
          <a:lstStyle/>
          <a:p>
            <a:fld id="{CBE90127-8DE7-7544-AC2C-521DB12BEB14}" type="slidenum">
              <a:rPr lang="da-DK" smtClean="0"/>
              <a:t>‹nr.›</a:t>
            </a:fld>
            <a:endParaRPr lang="da-DK"/>
          </a:p>
        </p:txBody>
      </p:sp>
    </p:spTree>
    <p:extLst>
      <p:ext uri="{BB962C8B-B14F-4D97-AF65-F5344CB8AC3E}">
        <p14:creationId xmlns:p14="http://schemas.microsoft.com/office/powerpoint/2010/main" val="3633213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E92DF0-644C-118B-B977-0D1161D9DCE6}"/>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29E41050-5AED-9465-746C-048E27E40948}"/>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E9D78039-78F5-2749-97C2-4976D353B6F4}"/>
              </a:ext>
            </a:extLst>
          </p:cNvPr>
          <p:cNvSpPr>
            <a:spLocks noGrp="1"/>
          </p:cNvSpPr>
          <p:nvPr>
            <p:ph type="dt" sz="half" idx="10"/>
          </p:nvPr>
        </p:nvSpPr>
        <p:spPr/>
        <p:txBody>
          <a:bodyPr/>
          <a:lstStyle/>
          <a:p>
            <a:fld id="{5D965E91-F6C5-7B41-BD8E-751D510CFEFB}" type="datetimeFigureOut">
              <a:rPr lang="da-DK" smtClean="0"/>
              <a:t>15.09.2024</a:t>
            </a:fld>
            <a:endParaRPr lang="da-DK"/>
          </a:p>
        </p:txBody>
      </p:sp>
      <p:sp>
        <p:nvSpPr>
          <p:cNvPr id="5" name="Pladsholder til sidefod 4">
            <a:extLst>
              <a:ext uri="{FF2B5EF4-FFF2-40B4-BE49-F238E27FC236}">
                <a16:creationId xmlns:a16="http://schemas.microsoft.com/office/drawing/2014/main" id="{D6FCE366-E16E-8516-82B5-6FF9E62EE823}"/>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A2979BB-C8AF-D30C-7232-48712E497771}"/>
              </a:ext>
            </a:extLst>
          </p:cNvPr>
          <p:cNvSpPr>
            <a:spLocks noGrp="1"/>
          </p:cNvSpPr>
          <p:nvPr>
            <p:ph type="sldNum" sz="quarter" idx="12"/>
          </p:nvPr>
        </p:nvSpPr>
        <p:spPr/>
        <p:txBody>
          <a:bodyPr/>
          <a:lstStyle/>
          <a:p>
            <a:fld id="{CBE90127-8DE7-7544-AC2C-521DB12BEB14}" type="slidenum">
              <a:rPr lang="da-DK" smtClean="0"/>
              <a:t>‹nr.›</a:t>
            </a:fld>
            <a:endParaRPr lang="da-DK"/>
          </a:p>
        </p:txBody>
      </p:sp>
    </p:spTree>
    <p:extLst>
      <p:ext uri="{BB962C8B-B14F-4D97-AF65-F5344CB8AC3E}">
        <p14:creationId xmlns:p14="http://schemas.microsoft.com/office/powerpoint/2010/main" val="480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C61ABC-F3C2-36FF-5036-E99F40F63E52}"/>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331E124A-FDE5-7E6E-DFE6-773F7BBED0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9020CCAF-900C-939C-8F10-FFE0DFC80FEC}"/>
              </a:ext>
            </a:extLst>
          </p:cNvPr>
          <p:cNvSpPr>
            <a:spLocks noGrp="1"/>
          </p:cNvSpPr>
          <p:nvPr>
            <p:ph type="dt" sz="half" idx="10"/>
          </p:nvPr>
        </p:nvSpPr>
        <p:spPr/>
        <p:txBody>
          <a:bodyPr/>
          <a:lstStyle/>
          <a:p>
            <a:fld id="{5D965E91-F6C5-7B41-BD8E-751D510CFEFB}" type="datetimeFigureOut">
              <a:rPr lang="da-DK" smtClean="0"/>
              <a:t>15.09.2024</a:t>
            </a:fld>
            <a:endParaRPr lang="da-DK"/>
          </a:p>
        </p:txBody>
      </p:sp>
      <p:sp>
        <p:nvSpPr>
          <p:cNvPr id="5" name="Pladsholder til sidefod 4">
            <a:extLst>
              <a:ext uri="{FF2B5EF4-FFF2-40B4-BE49-F238E27FC236}">
                <a16:creationId xmlns:a16="http://schemas.microsoft.com/office/drawing/2014/main" id="{3838029C-06A8-FE20-DD51-E9A41AECF8C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1A3DD5FA-D2D9-5FBB-5346-24CEEF1FDE4D}"/>
              </a:ext>
            </a:extLst>
          </p:cNvPr>
          <p:cNvSpPr>
            <a:spLocks noGrp="1"/>
          </p:cNvSpPr>
          <p:nvPr>
            <p:ph type="sldNum" sz="quarter" idx="12"/>
          </p:nvPr>
        </p:nvSpPr>
        <p:spPr/>
        <p:txBody>
          <a:bodyPr/>
          <a:lstStyle/>
          <a:p>
            <a:fld id="{CBE90127-8DE7-7544-AC2C-521DB12BEB14}" type="slidenum">
              <a:rPr lang="da-DK" smtClean="0"/>
              <a:t>‹nr.›</a:t>
            </a:fld>
            <a:endParaRPr lang="da-DK"/>
          </a:p>
        </p:txBody>
      </p:sp>
    </p:spTree>
    <p:extLst>
      <p:ext uri="{BB962C8B-B14F-4D97-AF65-F5344CB8AC3E}">
        <p14:creationId xmlns:p14="http://schemas.microsoft.com/office/powerpoint/2010/main" val="1128307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EDFB92-DAC4-0F88-2F01-489316EAA31E}"/>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F3B285BA-AFF5-2979-498F-994BAC551BE6}"/>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D4ADE1C3-12F3-3720-7A2F-28C59D996A48}"/>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BBC01DEE-023B-0CC8-EE75-6899BF376246}"/>
              </a:ext>
            </a:extLst>
          </p:cNvPr>
          <p:cNvSpPr>
            <a:spLocks noGrp="1"/>
          </p:cNvSpPr>
          <p:nvPr>
            <p:ph type="dt" sz="half" idx="10"/>
          </p:nvPr>
        </p:nvSpPr>
        <p:spPr/>
        <p:txBody>
          <a:bodyPr/>
          <a:lstStyle/>
          <a:p>
            <a:fld id="{5D965E91-F6C5-7B41-BD8E-751D510CFEFB}" type="datetimeFigureOut">
              <a:rPr lang="da-DK" smtClean="0"/>
              <a:t>15.09.2024</a:t>
            </a:fld>
            <a:endParaRPr lang="da-DK"/>
          </a:p>
        </p:txBody>
      </p:sp>
      <p:sp>
        <p:nvSpPr>
          <p:cNvPr id="6" name="Pladsholder til sidefod 5">
            <a:extLst>
              <a:ext uri="{FF2B5EF4-FFF2-40B4-BE49-F238E27FC236}">
                <a16:creationId xmlns:a16="http://schemas.microsoft.com/office/drawing/2014/main" id="{E1905EFB-6F25-0159-9ABC-75C7310E5476}"/>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53BC75CD-B588-CF1B-A920-787A1BFDD0EC}"/>
              </a:ext>
            </a:extLst>
          </p:cNvPr>
          <p:cNvSpPr>
            <a:spLocks noGrp="1"/>
          </p:cNvSpPr>
          <p:nvPr>
            <p:ph type="sldNum" sz="quarter" idx="12"/>
          </p:nvPr>
        </p:nvSpPr>
        <p:spPr/>
        <p:txBody>
          <a:bodyPr/>
          <a:lstStyle/>
          <a:p>
            <a:fld id="{CBE90127-8DE7-7544-AC2C-521DB12BEB14}" type="slidenum">
              <a:rPr lang="da-DK" smtClean="0"/>
              <a:t>‹nr.›</a:t>
            </a:fld>
            <a:endParaRPr lang="da-DK"/>
          </a:p>
        </p:txBody>
      </p:sp>
    </p:spTree>
    <p:extLst>
      <p:ext uri="{BB962C8B-B14F-4D97-AF65-F5344CB8AC3E}">
        <p14:creationId xmlns:p14="http://schemas.microsoft.com/office/powerpoint/2010/main" val="2090431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5861AE-D7ED-0F4D-E51F-0B2E8633E612}"/>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B894384C-8AE9-6A02-E2AE-60F03CB0DD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932B3B4A-5E19-0C8E-39E3-F4265E4DEE6F}"/>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27C238F6-F430-FF77-0B5D-6B5AB5DFCB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74E034D7-BC4E-8066-0A7C-64D0825729E1}"/>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F3BE07B9-4261-C354-3DBA-D205047EF671}"/>
              </a:ext>
            </a:extLst>
          </p:cNvPr>
          <p:cNvSpPr>
            <a:spLocks noGrp="1"/>
          </p:cNvSpPr>
          <p:nvPr>
            <p:ph type="dt" sz="half" idx="10"/>
          </p:nvPr>
        </p:nvSpPr>
        <p:spPr/>
        <p:txBody>
          <a:bodyPr/>
          <a:lstStyle/>
          <a:p>
            <a:fld id="{5D965E91-F6C5-7B41-BD8E-751D510CFEFB}" type="datetimeFigureOut">
              <a:rPr lang="da-DK" smtClean="0"/>
              <a:t>15.09.2024</a:t>
            </a:fld>
            <a:endParaRPr lang="da-DK"/>
          </a:p>
        </p:txBody>
      </p:sp>
      <p:sp>
        <p:nvSpPr>
          <p:cNvPr id="8" name="Pladsholder til sidefod 7">
            <a:extLst>
              <a:ext uri="{FF2B5EF4-FFF2-40B4-BE49-F238E27FC236}">
                <a16:creationId xmlns:a16="http://schemas.microsoft.com/office/drawing/2014/main" id="{7ACA4A15-A60F-B3B1-3271-742028185103}"/>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FAF513EF-B0B5-8E45-EB2D-6C89F7F28335}"/>
              </a:ext>
            </a:extLst>
          </p:cNvPr>
          <p:cNvSpPr>
            <a:spLocks noGrp="1"/>
          </p:cNvSpPr>
          <p:nvPr>
            <p:ph type="sldNum" sz="quarter" idx="12"/>
          </p:nvPr>
        </p:nvSpPr>
        <p:spPr/>
        <p:txBody>
          <a:bodyPr/>
          <a:lstStyle/>
          <a:p>
            <a:fld id="{CBE90127-8DE7-7544-AC2C-521DB12BEB14}" type="slidenum">
              <a:rPr lang="da-DK" smtClean="0"/>
              <a:t>‹nr.›</a:t>
            </a:fld>
            <a:endParaRPr lang="da-DK"/>
          </a:p>
        </p:txBody>
      </p:sp>
    </p:spTree>
    <p:extLst>
      <p:ext uri="{BB962C8B-B14F-4D97-AF65-F5344CB8AC3E}">
        <p14:creationId xmlns:p14="http://schemas.microsoft.com/office/powerpoint/2010/main" val="139478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E006E8-B4DA-0314-0958-4E4D9BEA15DF}"/>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2141DF1B-4466-730C-291F-79D82D83A29B}"/>
              </a:ext>
            </a:extLst>
          </p:cNvPr>
          <p:cNvSpPr>
            <a:spLocks noGrp="1"/>
          </p:cNvSpPr>
          <p:nvPr>
            <p:ph type="dt" sz="half" idx="10"/>
          </p:nvPr>
        </p:nvSpPr>
        <p:spPr/>
        <p:txBody>
          <a:bodyPr/>
          <a:lstStyle/>
          <a:p>
            <a:fld id="{5D965E91-F6C5-7B41-BD8E-751D510CFEFB}" type="datetimeFigureOut">
              <a:rPr lang="da-DK" smtClean="0"/>
              <a:t>15.09.2024</a:t>
            </a:fld>
            <a:endParaRPr lang="da-DK"/>
          </a:p>
        </p:txBody>
      </p:sp>
      <p:sp>
        <p:nvSpPr>
          <p:cNvPr id="4" name="Pladsholder til sidefod 3">
            <a:extLst>
              <a:ext uri="{FF2B5EF4-FFF2-40B4-BE49-F238E27FC236}">
                <a16:creationId xmlns:a16="http://schemas.microsoft.com/office/drawing/2014/main" id="{40C59D07-12F6-2D63-4CD5-1E42C9471636}"/>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25886798-EA16-1A90-95AA-B01D27DB340E}"/>
              </a:ext>
            </a:extLst>
          </p:cNvPr>
          <p:cNvSpPr>
            <a:spLocks noGrp="1"/>
          </p:cNvSpPr>
          <p:nvPr>
            <p:ph type="sldNum" sz="quarter" idx="12"/>
          </p:nvPr>
        </p:nvSpPr>
        <p:spPr/>
        <p:txBody>
          <a:bodyPr/>
          <a:lstStyle/>
          <a:p>
            <a:fld id="{CBE90127-8DE7-7544-AC2C-521DB12BEB14}" type="slidenum">
              <a:rPr lang="da-DK" smtClean="0"/>
              <a:t>‹nr.›</a:t>
            </a:fld>
            <a:endParaRPr lang="da-DK"/>
          </a:p>
        </p:txBody>
      </p:sp>
    </p:spTree>
    <p:extLst>
      <p:ext uri="{BB962C8B-B14F-4D97-AF65-F5344CB8AC3E}">
        <p14:creationId xmlns:p14="http://schemas.microsoft.com/office/powerpoint/2010/main" val="4012836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40205A6E-E361-68B2-55D5-BBC6CF9D4FC4}"/>
              </a:ext>
            </a:extLst>
          </p:cNvPr>
          <p:cNvSpPr>
            <a:spLocks noGrp="1"/>
          </p:cNvSpPr>
          <p:nvPr>
            <p:ph type="dt" sz="half" idx="10"/>
          </p:nvPr>
        </p:nvSpPr>
        <p:spPr/>
        <p:txBody>
          <a:bodyPr/>
          <a:lstStyle/>
          <a:p>
            <a:fld id="{5D965E91-F6C5-7B41-BD8E-751D510CFEFB}" type="datetimeFigureOut">
              <a:rPr lang="da-DK" smtClean="0"/>
              <a:t>15.09.2024</a:t>
            </a:fld>
            <a:endParaRPr lang="da-DK"/>
          </a:p>
        </p:txBody>
      </p:sp>
      <p:sp>
        <p:nvSpPr>
          <p:cNvPr id="3" name="Pladsholder til sidefod 2">
            <a:extLst>
              <a:ext uri="{FF2B5EF4-FFF2-40B4-BE49-F238E27FC236}">
                <a16:creationId xmlns:a16="http://schemas.microsoft.com/office/drawing/2014/main" id="{4413F393-1493-92FF-0C6F-F081CB3EBB87}"/>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83656453-FC9F-E135-C260-F77BF61C58BF}"/>
              </a:ext>
            </a:extLst>
          </p:cNvPr>
          <p:cNvSpPr>
            <a:spLocks noGrp="1"/>
          </p:cNvSpPr>
          <p:nvPr>
            <p:ph type="sldNum" sz="quarter" idx="12"/>
          </p:nvPr>
        </p:nvSpPr>
        <p:spPr/>
        <p:txBody>
          <a:bodyPr/>
          <a:lstStyle/>
          <a:p>
            <a:fld id="{CBE90127-8DE7-7544-AC2C-521DB12BEB14}" type="slidenum">
              <a:rPr lang="da-DK" smtClean="0"/>
              <a:t>‹nr.›</a:t>
            </a:fld>
            <a:endParaRPr lang="da-DK"/>
          </a:p>
        </p:txBody>
      </p:sp>
    </p:spTree>
    <p:extLst>
      <p:ext uri="{BB962C8B-B14F-4D97-AF65-F5344CB8AC3E}">
        <p14:creationId xmlns:p14="http://schemas.microsoft.com/office/powerpoint/2010/main" val="3116897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A2A3D8-322C-518C-290E-26ACAD671E0F}"/>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F250FD02-FDC1-FEE6-1F39-40B9ED143E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64B35E2B-7D9B-E36F-260E-B3E42325EA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76990D5F-EF42-6F17-8675-6C5C78C6C39F}"/>
              </a:ext>
            </a:extLst>
          </p:cNvPr>
          <p:cNvSpPr>
            <a:spLocks noGrp="1"/>
          </p:cNvSpPr>
          <p:nvPr>
            <p:ph type="dt" sz="half" idx="10"/>
          </p:nvPr>
        </p:nvSpPr>
        <p:spPr/>
        <p:txBody>
          <a:bodyPr/>
          <a:lstStyle/>
          <a:p>
            <a:fld id="{5D965E91-F6C5-7B41-BD8E-751D510CFEFB}" type="datetimeFigureOut">
              <a:rPr lang="da-DK" smtClean="0"/>
              <a:t>15.09.2024</a:t>
            </a:fld>
            <a:endParaRPr lang="da-DK"/>
          </a:p>
        </p:txBody>
      </p:sp>
      <p:sp>
        <p:nvSpPr>
          <p:cNvPr id="6" name="Pladsholder til sidefod 5">
            <a:extLst>
              <a:ext uri="{FF2B5EF4-FFF2-40B4-BE49-F238E27FC236}">
                <a16:creationId xmlns:a16="http://schemas.microsoft.com/office/drawing/2014/main" id="{10C4258D-1CD3-BBCF-A093-E996C021C683}"/>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78EB8C5E-19BF-6FB3-1636-93DA3DC31D45}"/>
              </a:ext>
            </a:extLst>
          </p:cNvPr>
          <p:cNvSpPr>
            <a:spLocks noGrp="1"/>
          </p:cNvSpPr>
          <p:nvPr>
            <p:ph type="sldNum" sz="quarter" idx="12"/>
          </p:nvPr>
        </p:nvSpPr>
        <p:spPr/>
        <p:txBody>
          <a:bodyPr/>
          <a:lstStyle/>
          <a:p>
            <a:fld id="{CBE90127-8DE7-7544-AC2C-521DB12BEB14}" type="slidenum">
              <a:rPr lang="da-DK" smtClean="0"/>
              <a:t>‹nr.›</a:t>
            </a:fld>
            <a:endParaRPr lang="da-DK"/>
          </a:p>
        </p:txBody>
      </p:sp>
    </p:spTree>
    <p:extLst>
      <p:ext uri="{BB962C8B-B14F-4D97-AF65-F5344CB8AC3E}">
        <p14:creationId xmlns:p14="http://schemas.microsoft.com/office/powerpoint/2010/main" val="377283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4405A3-752A-2AE0-EA86-0C50328DDFD3}"/>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3FDAD6DF-444E-B914-0F24-9F2EA1884C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FDBD71E2-D7CD-07B2-EA6A-5F35D6965D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9D65BB01-D47F-95FD-E53D-FF98F64550CE}"/>
              </a:ext>
            </a:extLst>
          </p:cNvPr>
          <p:cNvSpPr>
            <a:spLocks noGrp="1"/>
          </p:cNvSpPr>
          <p:nvPr>
            <p:ph type="dt" sz="half" idx="10"/>
          </p:nvPr>
        </p:nvSpPr>
        <p:spPr/>
        <p:txBody>
          <a:bodyPr/>
          <a:lstStyle/>
          <a:p>
            <a:fld id="{5D965E91-F6C5-7B41-BD8E-751D510CFEFB}" type="datetimeFigureOut">
              <a:rPr lang="da-DK" smtClean="0"/>
              <a:t>15.09.2024</a:t>
            </a:fld>
            <a:endParaRPr lang="da-DK"/>
          </a:p>
        </p:txBody>
      </p:sp>
      <p:sp>
        <p:nvSpPr>
          <p:cNvPr id="6" name="Pladsholder til sidefod 5">
            <a:extLst>
              <a:ext uri="{FF2B5EF4-FFF2-40B4-BE49-F238E27FC236}">
                <a16:creationId xmlns:a16="http://schemas.microsoft.com/office/drawing/2014/main" id="{03978A7B-81A8-AFE9-2764-70D7AF03FDEA}"/>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613158C4-F854-3749-295D-6879E05B7D9D}"/>
              </a:ext>
            </a:extLst>
          </p:cNvPr>
          <p:cNvSpPr>
            <a:spLocks noGrp="1"/>
          </p:cNvSpPr>
          <p:nvPr>
            <p:ph type="sldNum" sz="quarter" idx="12"/>
          </p:nvPr>
        </p:nvSpPr>
        <p:spPr/>
        <p:txBody>
          <a:bodyPr/>
          <a:lstStyle/>
          <a:p>
            <a:fld id="{CBE90127-8DE7-7544-AC2C-521DB12BEB14}" type="slidenum">
              <a:rPr lang="da-DK" smtClean="0"/>
              <a:t>‹nr.›</a:t>
            </a:fld>
            <a:endParaRPr lang="da-DK"/>
          </a:p>
        </p:txBody>
      </p:sp>
    </p:spTree>
    <p:extLst>
      <p:ext uri="{BB962C8B-B14F-4D97-AF65-F5344CB8AC3E}">
        <p14:creationId xmlns:p14="http://schemas.microsoft.com/office/powerpoint/2010/main" val="2024102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DB5B63A3-CE87-AFF0-5194-115B5AE291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876AD7E4-D4F6-1E9D-33F5-CD0E025156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70ECF524-5C52-9882-076C-024D7B06E9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965E91-F6C5-7B41-BD8E-751D510CFEFB}" type="datetimeFigureOut">
              <a:rPr lang="da-DK" smtClean="0"/>
              <a:t>15.09.2024</a:t>
            </a:fld>
            <a:endParaRPr lang="da-DK"/>
          </a:p>
        </p:txBody>
      </p:sp>
      <p:sp>
        <p:nvSpPr>
          <p:cNvPr id="5" name="Pladsholder til sidefod 4">
            <a:extLst>
              <a:ext uri="{FF2B5EF4-FFF2-40B4-BE49-F238E27FC236}">
                <a16:creationId xmlns:a16="http://schemas.microsoft.com/office/drawing/2014/main" id="{9349D2C8-EC0B-E3A9-2260-00CE295098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BF009DD0-08A4-E3E3-E0E2-9CDEE05CBA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E90127-8DE7-7544-AC2C-521DB12BEB14}" type="slidenum">
              <a:rPr lang="da-DK" smtClean="0"/>
              <a:t>‹nr.›</a:t>
            </a:fld>
            <a:endParaRPr lang="da-DK"/>
          </a:p>
        </p:txBody>
      </p:sp>
    </p:spTree>
    <p:extLst>
      <p:ext uri="{BB962C8B-B14F-4D97-AF65-F5344CB8AC3E}">
        <p14:creationId xmlns:p14="http://schemas.microsoft.com/office/powerpoint/2010/main" val="8698768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customXml" Target="../ink/ink1.xml"/><Relationship Id="rId7" Type="http://schemas.openxmlformats.org/officeDocument/2006/relationships/customXml" Target="../ink/ink2.xml"/><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NULL"/></Relationships>
</file>

<file path=ppt/slides/_rels/slide14.xml.rels><?xml version="1.0" encoding="UTF-8" standalone="yes"?>
<Relationships xmlns="http://schemas.openxmlformats.org/package/2006/relationships"><Relationship Id="rId8" Type="http://schemas.openxmlformats.org/officeDocument/2006/relationships/customXml" Target="../ink/ink4.xml"/><Relationship Id="rId13" Type="http://schemas.openxmlformats.org/officeDocument/2006/relationships/image" Target="NULL"/><Relationship Id="rId3" Type="http://schemas.openxmlformats.org/officeDocument/2006/relationships/image" Target="../media/image15.jpeg"/><Relationship Id="rId7" Type="http://schemas.openxmlformats.org/officeDocument/2006/relationships/image" Target="NULL"/><Relationship Id="rId12" Type="http://schemas.openxmlformats.org/officeDocument/2006/relationships/customXml" Target="../ink/ink6.xml"/><Relationship Id="rId2" Type="http://schemas.openxmlformats.org/officeDocument/2006/relationships/notesSlide" Target="../notesSlides/notesSlide1.xml"/><Relationship Id="rId1" Type="http://schemas.openxmlformats.org/officeDocument/2006/relationships/slideLayout" Target="../slideLayouts/slideLayout2.xml"/><Relationship Id="rId11" Type="http://schemas.openxmlformats.org/officeDocument/2006/relationships/image" Target="NULL"/><Relationship Id="rId10" Type="http://schemas.openxmlformats.org/officeDocument/2006/relationships/customXml" Target="../ink/ink5.xml"/><Relationship Id="rId4" Type="http://schemas.openxmlformats.org/officeDocument/2006/relationships/customXml" Target="../ink/ink3.xml"/><Relationship Id="rId9" Type="http://schemas.openxmlformats.org/officeDocument/2006/relationships/image" Target="NUL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7.jpeg"/><Relationship Id="rId7" Type="http://schemas.openxmlformats.org/officeDocument/2006/relationships/customXml" Target="../ink/ink8.xml"/><Relationship Id="rId2" Type="http://schemas.openxmlformats.org/officeDocument/2006/relationships/image" Target="../media/image16.jpeg"/><Relationship Id="rId1" Type="http://schemas.openxmlformats.org/officeDocument/2006/relationships/slideLayout" Target="../slideLayouts/slideLayout3.xml"/><Relationship Id="rId6" Type="http://schemas.openxmlformats.org/officeDocument/2006/relationships/image" Target="NULL"/><Relationship Id="rId5" Type="http://schemas.openxmlformats.org/officeDocument/2006/relationships/customXml" Target="../ink/ink7.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xml"/><Relationship Id="rId6" Type="http://schemas.openxmlformats.org/officeDocument/2006/relationships/image" Target="NULL"/><Relationship Id="rId5" Type="http://schemas.openxmlformats.org/officeDocument/2006/relationships/customXml" Target="../ink/ink9.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video" Target="https://www.youtube.com/embed/BqHK5gUqzus?start=43&amp;feature=oembed" TargetMode="External"/></Relationships>
</file>

<file path=ppt/slides/_rels/slide20.xml.rels><?xml version="1.0" encoding="UTF-8" standalone="yes"?>
<Relationships xmlns="http://schemas.openxmlformats.org/package/2006/relationships"><Relationship Id="rId8" Type="http://schemas.openxmlformats.org/officeDocument/2006/relationships/customXml" Target="../ink/ink11.xml"/><Relationship Id="rId3" Type="http://schemas.openxmlformats.org/officeDocument/2006/relationships/image" Target="../media/image21.jpeg"/><Relationship Id="rId7" Type="http://schemas.openxmlformats.org/officeDocument/2006/relationships/image" Target="NULL"/><Relationship Id="rId2" Type="http://schemas.openxmlformats.org/officeDocument/2006/relationships/image" Target="../media/image20.jpeg"/><Relationship Id="rId1" Type="http://schemas.openxmlformats.org/officeDocument/2006/relationships/slideLayout" Target="../slideLayouts/slideLayout2.xml"/><Relationship Id="rId11" Type="http://schemas.openxmlformats.org/officeDocument/2006/relationships/image" Target="NULL"/><Relationship Id="rId10" Type="http://schemas.openxmlformats.org/officeDocument/2006/relationships/customXml" Target="../ink/ink12.xml"/><Relationship Id="rId4" Type="http://schemas.openxmlformats.org/officeDocument/2006/relationships/customXml" Target="../ink/ink10.xml"/><Relationship Id="rId9" Type="http://schemas.openxmlformats.org/officeDocument/2006/relationships/image" Target="NUL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ustomXml" Target="../ink/ink13.xml"/><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customXml" Target="../ink/ink14.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https://iip-thumb.smk.dk/iiif/jp2/3197xr831_KMS3696.tif.jp2/full/!2048,/0/default.jpg" TargetMode="External"/><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https://iip-thumb.smk.dk/iiif/jp2/m900nx82k_KMS3413.tif.jp2/full/!2048,/0/default.jpg" TargetMode="External"/><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video" Target="https://www.youtube.com/embed/Uy29WdY7TYE?start=46&amp;feature=oembed"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2.xml"/><Relationship Id="rId1" Type="http://schemas.openxmlformats.org/officeDocument/2006/relationships/video" Target="https://www.youtube.com/embed/YzrqMKHmu-4?feature=oembed"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customXml" Target="../ink/ink15.xml"/><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30.png"/><Relationship Id="rId5" Type="http://schemas.openxmlformats.org/officeDocument/2006/relationships/customXml" Target="../ink/ink16.xml"/><Relationship Id="rId4" Type="http://schemas.openxmlformats.org/officeDocument/2006/relationships/image" Target="../media/image420.png"/></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open.smk.dk/theme/19" TargetMode="External"/><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https://iip.smk.dk/iiif/jp2/nk322h97z_KMS719_crop.tif.jp2/full/!1200,/0/default.jpg" TargetMode="External"/><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https://iip.smk.dk/iiif/jp2/nk322h97z_KMS719_crop.tif.jp2/full/!1200,/0/default.jpg" TargetMode="External"/><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7A0D42-0292-212C-D735-3285474175F1}"/>
              </a:ext>
            </a:extLst>
          </p:cNvPr>
          <p:cNvSpPr>
            <a:spLocks noGrp="1"/>
          </p:cNvSpPr>
          <p:nvPr>
            <p:ph type="ctrTitle"/>
          </p:nvPr>
        </p:nvSpPr>
        <p:spPr>
          <a:xfrm>
            <a:off x="4128368" y="4522156"/>
            <a:ext cx="4937937" cy="1774528"/>
          </a:xfrm>
        </p:spPr>
        <p:txBody>
          <a:bodyPr anchor="t">
            <a:normAutofit/>
          </a:bodyPr>
          <a:lstStyle/>
          <a:p>
            <a:pPr algn="l"/>
            <a:r>
              <a:rPr lang="da-DK" sz="4800" dirty="0"/>
              <a:t>Kunst som kritisk stemme</a:t>
            </a:r>
          </a:p>
        </p:txBody>
      </p:sp>
      <p:sp>
        <p:nvSpPr>
          <p:cNvPr id="3" name="Undertitel 2">
            <a:extLst>
              <a:ext uri="{FF2B5EF4-FFF2-40B4-BE49-F238E27FC236}">
                <a16:creationId xmlns:a16="http://schemas.microsoft.com/office/drawing/2014/main" id="{873B77CA-747A-3770-AFAC-B20B5F5A0978}"/>
              </a:ext>
            </a:extLst>
          </p:cNvPr>
          <p:cNvSpPr>
            <a:spLocks noGrp="1"/>
          </p:cNvSpPr>
          <p:nvPr>
            <p:ph type="subTitle" idx="1"/>
          </p:nvPr>
        </p:nvSpPr>
        <p:spPr>
          <a:xfrm>
            <a:off x="4128370" y="3945418"/>
            <a:ext cx="4937936" cy="576738"/>
          </a:xfrm>
        </p:spPr>
        <p:txBody>
          <a:bodyPr anchor="b">
            <a:normAutofit/>
          </a:bodyPr>
          <a:lstStyle/>
          <a:p>
            <a:pPr algn="l"/>
            <a:r>
              <a:rPr lang="da-DK" sz="2000"/>
              <a:t>Det moderne gennembrud</a:t>
            </a:r>
          </a:p>
        </p:txBody>
      </p:sp>
      <p:sp>
        <p:nvSpPr>
          <p:cNvPr id="1039" name="Freeform: Shape 1038">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1" name="Freeform: Shape 1040">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Brandes, Georg | forfatterweb">
            <a:extLst>
              <a:ext uri="{FF2B5EF4-FFF2-40B4-BE49-F238E27FC236}">
                <a16:creationId xmlns:a16="http://schemas.microsoft.com/office/drawing/2014/main" id="{C1DA59B3-FEA7-E001-1960-3121DF104D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 b="1031"/>
          <a:stretch/>
        </p:blipFill>
        <p:spPr bwMode="auto">
          <a:xfrm>
            <a:off x="1246573"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noFill/>
          <a:extLst>
            <a:ext uri="{909E8E84-426E-40DD-AFC4-6F175D3DCCD1}">
              <a14:hiddenFill xmlns:a14="http://schemas.microsoft.com/office/drawing/2010/main">
                <a:solidFill>
                  <a:srgbClr val="FFFFFF"/>
                </a:solidFill>
              </a14:hiddenFill>
            </a:ext>
          </a:extLst>
        </p:spPr>
      </p:pic>
      <p:pic>
        <p:nvPicPr>
          <p:cNvPr id="1034" name="Picture 10" descr="August Strindberg - Wikipedia">
            <a:extLst>
              <a:ext uri="{FF2B5EF4-FFF2-40B4-BE49-F238E27FC236}">
                <a16:creationId xmlns:a16="http://schemas.microsoft.com/office/drawing/2014/main" id="{21223681-A9C3-A037-9B96-C2E0904E9B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11" r="1384" b="-1"/>
          <a:stretch/>
        </p:blipFill>
        <p:spPr bwMode="auto">
          <a:xfrm>
            <a:off x="20" y="2288331"/>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noFill/>
          <a:extLst>
            <a:ext uri="{909E8E84-426E-40DD-AFC4-6F175D3DCCD1}">
              <a14:hiddenFill xmlns:a14="http://schemas.microsoft.com/office/drawing/2010/main">
                <a:solidFill>
                  <a:srgbClr val="FFFFFF"/>
                </a:solidFill>
              </a14:hiddenFill>
            </a:ext>
          </a:extLst>
        </p:spPr>
      </p:pic>
      <p:sp>
        <p:nvSpPr>
          <p:cNvPr id="1043" name="Oval 1042">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0967" y="561316"/>
            <a:ext cx="3182112" cy="3182112"/>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Billede 4" descr="Et billede, der indeholder tøj, person, Ansigt, portræt&#10;&#10;Automatisk genereret beskrivelse">
            <a:extLst>
              <a:ext uri="{FF2B5EF4-FFF2-40B4-BE49-F238E27FC236}">
                <a16:creationId xmlns:a16="http://schemas.microsoft.com/office/drawing/2014/main" id="{7F909CAE-3BC2-46DF-843B-9E740FA4FEB5}"/>
              </a:ext>
            </a:extLst>
          </p:cNvPr>
          <p:cNvPicPr>
            <a:picLocks noChangeAspect="1"/>
          </p:cNvPicPr>
          <p:nvPr/>
        </p:nvPicPr>
        <p:blipFill>
          <a:blip r:embed="rId4"/>
          <a:srcRect l="2863" r="32386" b="-2"/>
          <a:stretch/>
        </p:blipFill>
        <p:spPr>
          <a:xfrm>
            <a:off x="5525559" y="725908"/>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1045" name="Freeform: Shape 1044">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32" name="Picture 8" descr="Ibsen, Henrik | forfatterweb">
            <a:extLst>
              <a:ext uri="{FF2B5EF4-FFF2-40B4-BE49-F238E27FC236}">
                <a16:creationId xmlns:a16="http://schemas.microsoft.com/office/drawing/2014/main" id="{16BECDD7-7A76-C0BC-F72C-4F99E081D4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319" b="18819"/>
          <a:stretch/>
        </p:blipFill>
        <p:spPr bwMode="auto">
          <a:xfrm>
            <a:off x="8918761" y="-4331"/>
            <a:ext cx="3273238" cy="3383891"/>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a:noFill/>
          <a:extLst>
            <a:ext uri="{909E8E84-426E-40DD-AFC4-6F175D3DCCD1}">
              <a14:hiddenFill xmlns:a14="http://schemas.microsoft.com/office/drawing/2010/main">
                <a:solidFill>
                  <a:srgbClr val="FFFFFF"/>
                </a:solidFill>
              </a14:hiddenFill>
            </a:ext>
          </a:extLst>
        </p:spPr>
      </p:pic>
      <p:sp>
        <p:nvSpPr>
          <p:cNvPr id="1047" name="Freeform: Shape 1046">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0" name="Picture 6" descr="Amalie Skram - Norsk forfatter - Liv og værk - lex.dk">
            <a:extLst>
              <a:ext uri="{FF2B5EF4-FFF2-40B4-BE49-F238E27FC236}">
                <a16:creationId xmlns:a16="http://schemas.microsoft.com/office/drawing/2014/main" id="{66DF8111-33E4-B2CA-2CE9-EBCDF32760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7142" r="-4" b="24389"/>
          <a:stretch/>
        </p:blipFill>
        <p:spPr bwMode="auto">
          <a:xfrm>
            <a:off x="9363236" y="4071322"/>
            <a:ext cx="2828765" cy="2786678"/>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44270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undefined">
            <a:extLst>
              <a:ext uri="{FF2B5EF4-FFF2-40B4-BE49-F238E27FC236}">
                <a16:creationId xmlns:a16="http://schemas.microsoft.com/office/drawing/2014/main" id="{AF56C80B-6FC2-F79D-D174-41B84076C5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3507" b="11242"/>
          <a:stretch/>
        </p:blipFill>
        <p:spPr bwMode="auto">
          <a:xfrm>
            <a:off x="3049" y="-31"/>
            <a:ext cx="12191977" cy="6858022"/>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B74B4D7-485A-E47B-1864-C687113201B9}"/>
              </a:ext>
            </a:extLst>
          </p:cNvPr>
          <p:cNvSpPr>
            <a:spLocks noGrp="1"/>
          </p:cNvSpPr>
          <p:nvPr>
            <p:ph type="title"/>
          </p:nvPr>
        </p:nvSpPr>
        <p:spPr>
          <a:xfrm>
            <a:off x="643466" y="643467"/>
            <a:ext cx="5452529" cy="3569242"/>
          </a:xfrm>
        </p:spPr>
        <p:txBody>
          <a:bodyPr vert="horz" lIns="91440" tIns="45720" rIns="91440" bIns="45720" rtlCol="0" anchor="t">
            <a:normAutofit/>
          </a:bodyPr>
          <a:lstStyle/>
          <a:p>
            <a:r>
              <a:rPr lang="en-US" sz="5400" dirty="0" err="1">
                <a:solidFill>
                  <a:srgbClr val="FFFFFF"/>
                </a:solidFill>
              </a:rPr>
              <a:t>Naturalismen</a:t>
            </a:r>
            <a:r>
              <a:rPr lang="en-US" sz="5200" dirty="0">
                <a:solidFill>
                  <a:srgbClr val="FFFFFF"/>
                </a:solidFill>
              </a:rPr>
              <a:t> </a:t>
            </a:r>
          </a:p>
        </p:txBody>
      </p:sp>
      <p:sp>
        <p:nvSpPr>
          <p:cNvPr id="3" name="Pladsholder til tekst 2">
            <a:extLst>
              <a:ext uri="{FF2B5EF4-FFF2-40B4-BE49-F238E27FC236}">
                <a16:creationId xmlns:a16="http://schemas.microsoft.com/office/drawing/2014/main" id="{2E41F748-360E-D0C4-81BB-050789682BD2}"/>
              </a:ext>
            </a:extLst>
          </p:cNvPr>
          <p:cNvSpPr>
            <a:spLocks noGrp="1"/>
          </p:cNvSpPr>
          <p:nvPr>
            <p:ph type="body" idx="1"/>
          </p:nvPr>
        </p:nvSpPr>
        <p:spPr>
          <a:xfrm>
            <a:off x="541129" y="4856176"/>
            <a:ext cx="6659208" cy="1578054"/>
          </a:xfrm>
        </p:spPr>
        <p:txBody>
          <a:bodyPr vert="horz" lIns="91440" tIns="45720" rIns="91440" bIns="45720" rtlCol="0" anchor="b">
            <a:normAutofit/>
          </a:bodyPr>
          <a:lstStyle/>
          <a:p>
            <a:r>
              <a:rPr lang="en-US" sz="4000" dirty="0" err="1">
                <a:solidFill>
                  <a:srgbClr val="FFFFFF"/>
                </a:solidFill>
              </a:rPr>
              <a:t>Mennesket</a:t>
            </a:r>
            <a:r>
              <a:rPr lang="en-US" sz="4000" dirty="0">
                <a:solidFill>
                  <a:srgbClr val="FFFFFF"/>
                </a:solidFill>
              </a:rPr>
              <a:t> </a:t>
            </a:r>
            <a:r>
              <a:rPr lang="en-US" sz="4000" dirty="0" err="1">
                <a:solidFill>
                  <a:srgbClr val="FFFFFF"/>
                </a:solidFill>
              </a:rPr>
              <a:t>som</a:t>
            </a:r>
            <a:r>
              <a:rPr lang="en-US" sz="4000" dirty="0">
                <a:solidFill>
                  <a:srgbClr val="FFFFFF"/>
                </a:solidFill>
              </a:rPr>
              <a:t> et </a:t>
            </a:r>
            <a:r>
              <a:rPr lang="en-US" sz="4000" dirty="0" err="1">
                <a:solidFill>
                  <a:srgbClr val="FFFFFF"/>
                </a:solidFill>
              </a:rPr>
              <a:t>resultat</a:t>
            </a:r>
            <a:r>
              <a:rPr lang="en-US" sz="4000" dirty="0">
                <a:solidFill>
                  <a:srgbClr val="FFFFFF"/>
                </a:solidFill>
              </a:rPr>
              <a:t> </a:t>
            </a:r>
            <a:r>
              <a:rPr lang="en-US" sz="4000" dirty="0" err="1">
                <a:solidFill>
                  <a:srgbClr val="FFFFFF"/>
                </a:solidFill>
              </a:rPr>
              <a:t>af</a:t>
            </a:r>
            <a:r>
              <a:rPr lang="en-US" sz="4000" dirty="0">
                <a:solidFill>
                  <a:srgbClr val="FFFFFF"/>
                </a:solidFill>
              </a:rPr>
              <a:t> </a:t>
            </a:r>
            <a:r>
              <a:rPr lang="en-US" sz="4000" dirty="0" err="1">
                <a:solidFill>
                  <a:srgbClr val="FFFFFF"/>
                </a:solidFill>
              </a:rPr>
              <a:t>arv</a:t>
            </a:r>
            <a:r>
              <a:rPr lang="en-US" sz="4000" dirty="0">
                <a:solidFill>
                  <a:srgbClr val="FFFFFF"/>
                </a:solidFill>
              </a:rPr>
              <a:t> </a:t>
            </a:r>
            <a:r>
              <a:rPr lang="en-US" sz="4000" dirty="0" err="1">
                <a:solidFill>
                  <a:srgbClr val="FFFFFF"/>
                </a:solidFill>
              </a:rPr>
              <a:t>og</a:t>
            </a:r>
            <a:r>
              <a:rPr lang="en-US" sz="4000" dirty="0">
                <a:solidFill>
                  <a:srgbClr val="FFFFFF"/>
                </a:solidFill>
              </a:rPr>
              <a:t> </a:t>
            </a:r>
            <a:r>
              <a:rPr lang="en-US" sz="4000" dirty="0" err="1">
                <a:solidFill>
                  <a:srgbClr val="FFFFFF"/>
                </a:solidFill>
              </a:rPr>
              <a:t>miljø</a:t>
            </a:r>
            <a:endParaRPr lang="en-US" sz="4000" dirty="0">
              <a:solidFill>
                <a:srgbClr val="FFFFFF"/>
              </a:solidFill>
            </a:endParaRPr>
          </a:p>
        </p:txBody>
      </p:sp>
      <p:sp>
        <p:nvSpPr>
          <p:cNvPr id="1035" name="Rectangle 1034">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kstfelt 5">
            <a:extLst>
              <a:ext uri="{FF2B5EF4-FFF2-40B4-BE49-F238E27FC236}">
                <a16:creationId xmlns:a16="http://schemas.microsoft.com/office/drawing/2014/main" id="{5411E1A7-29FE-B79C-3C53-621E0BFEF47C}"/>
              </a:ext>
            </a:extLst>
          </p:cNvPr>
          <p:cNvSpPr txBox="1"/>
          <p:nvPr/>
        </p:nvSpPr>
        <p:spPr>
          <a:xfrm>
            <a:off x="9070115" y="4688823"/>
            <a:ext cx="2954871" cy="2031325"/>
          </a:xfrm>
          <a:prstGeom prst="rect">
            <a:avLst/>
          </a:prstGeom>
          <a:noFill/>
        </p:spPr>
        <p:txBody>
          <a:bodyPr wrap="square">
            <a:spAutoFit/>
          </a:bodyPr>
          <a:lstStyle/>
          <a:p>
            <a:pPr algn="r"/>
            <a:r>
              <a:rPr lang="da-DK" sz="1400" b="0" i="0" dirty="0" err="1">
                <a:solidFill>
                  <a:schemeClr val="bg1"/>
                </a:solidFill>
                <a:effectLst/>
                <a:latin typeface="Arial" panose="020B0604020202020204" pitchFamily="34" charset="0"/>
              </a:rPr>
              <a:t>Jean-François</a:t>
            </a:r>
            <a:r>
              <a:rPr lang="da-DK" sz="1400" b="0" i="0" dirty="0">
                <a:solidFill>
                  <a:schemeClr val="bg1"/>
                </a:solidFill>
                <a:effectLst/>
                <a:latin typeface="Arial" panose="020B0604020202020204" pitchFamily="34" charset="0"/>
              </a:rPr>
              <a:t> </a:t>
            </a:r>
            <a:r>
              <a:rPr lang="da-DK" sz="1400" b="0" i="0" dirty="0" err="1">
                <a:solidFill>
                  <a:schemeClr val="bg1"/>
                </a:solidFill>
                <a:effectLst/>
                <a:latin typeface="Arial" panose="020B0604020202020204" pitchFamily="34" charset="0"/>
              </a:rPr>
              <a:t>Millet</a:t>
            </a:r>
            <a:r>
              <a:rPr lang="da-DK" sz="1400" dirty="0">
                <a:solidFill>
                  <a:schemeClr val="bg1"/>
                </a:solidFill>
                <a:latin typeface="Arial" panose="020B0604020202020204" pitchFamily="34" charset="0"/>
              </a:rPr>
              <a:t>:</a:t>
            </a:r>
            <a:r>
              <a:rPr lang="da-DK" sz="1400" b="0" i="0" dirty="0">
                <a:solidFill>
                  <a:schemeClr val="bg1"/>
                </a:solidFill>
                <a:effectLst/>
                <a:latin typeface="Arial" panose="020B0604020202020204" pitchFamily="34" charset="0"/>
              </a:rPr>
              <a:t> </a:t>
            </a:r>
            <a:r>
              <a:rPr lang="da-DK" sz="1400" i="1" dirty="0">
                <a:solidFill>
                  <a:schemeClr val="bg1"/>
                </a:solidFill>
                <a:latin typeface="Arial" panose="020B0604020202020204" pitchFamily="34" charset="0"/>
              </a:rPr>
              <a:t>Akssamlerskerne,</a:t>
            </a:r>
            <a:r>
              <a:rPr lang="da-DK" sz="1400" b="0" i="0" dirty="0">
                <a:solidFill>
                  <a:schemeClr val="bg1"/>
                </a:solidFill>
                <a:effectLst/>
                <a:latin typeface="Arial" panose="020B0604020202020204" pitchFamily="34" charset="0"/>
              </a:rPr>
              <a:t>1857</a:t>
            </a:r>
          </a:p>
          <a:p>
            <a:pPr algn="r"/>
            <a:endParaRPr lang="da-DK" sz="1400" dirty="0">
              <a:solidFill>
                <a:schemeClr val="bg1"/>
              </a:solidFill>
              <a:latin typeface="Arial" panose="020B0604020202020204" pitchFamily="34" charset="0"/>
            </a:endParaRPr>
          </a:p>
          <a:p>
            <a:pPr algn="r"/>
            <a:r>
              <a:rPr lang="da-DK" sz="1400" b="0" i="0" dirty="0" err="1">
                <a:solidFill>
                  <a:schemeClr val="bg1"/>
                </a:solidFill>
                <a:effectLst/>
                <a:latin typeface="Arial" panose="020B0604020202020204" pitchFamily="34" charset="0"/>
              </a:rPr>
              <a:t>Millet</a:t>
            </a:r>
            <a:r>
              <a:rPr lang="da-DK" sz="1400" b="0" i="0" dirty="0">
                <a:solidFill>
                  <a:schemeClr val="bg1"/>
                </a:solidFill>
                <a:effectLst/>
                <a:latin typeface="Arial" panose="020B0604020202020204" pitchFamily="34" charset="0"/>
              </a:rPr>
              <a:t> malede bondelivet og førte sammen med Courbet an i en bevægelse, der ville være sin egen tid bekendt ved at male, hvad man så: bønder, arbejdere, fabrikker, beværtninger og det jævne folk.  </a:t>
            </a:r>
            <a:endParaRPr lang="da-DK" sz="1400" dirty="0">
              <a:solidFill>
                <a:schemeClr val="bg1"/>
              </a:solidFill>
            </a:endParaRPr>
          </a:p>
        </p:txBody>
      </p:sp>
    </p:spTree>
    <p:extLst>
      <p:ext uri="{BB962C8B-B14F-4D97-AF65-F5344CB8AC3E}">
        <p14:creationId xmlns:p14="http://schemas.microsoft.com/office/powerpoint/2010/main" val="118500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Friedrich Nietzsche music, videos, stats, and photos | Last.fm">
            <a:extLst>
              <a:ext uri="{FF2B5EF4-FFF2-40B4-BE49-F238E27FC236}">
                <a16:creationId xmlns:a16="http://schemas.microsoft.com/office/drawing/2014/main" id="{8EDBF910-7E9A-77CB-1B6D-5ED834B452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329" b="3657"/>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el 3">
            <a:extLst>
              <a:ext uri="{FF2B5EF4-FFF2-40B4-BE49-F238E27FC236}">
                <a16:creationId xmlns:a16="http://schemas.microsoft.com/office/drawing/2014/main" id="{82C33057-CD04-66E1-E601-04917FC1F2FE}"/>
              </a:ext>
            </a:extLst>
          </p:cNvPr>
          <p:cNvSpPr>
            <a:spLocks noGrp="1"/>
          </p:cNvSpPr>
          <p:nvPr>
            <p:ph type="ctrTitle"/>
          </p:nvPr>
        </p:nvSpPr>
        <p:spPr>
          <a:xfrm>
            <a:off x="7531610" y="365125"/>
            <a:ext cx="3822189" cy="1899912"/>
          </a:xfrm>
        </p:spPr>
        <p:txBody>
          <a:bodyPr vert="horz" lIns="91440" tIns="45720" rIns="91440" bIns="45720" rtlCol="0" anchor="ctr">
            <a:normAutofit/>
          </a:bodyPr>
          <a:lstStyle/>
          <a:p>
            <a:pPr algn="l"/>
            <a:r>
              <a:rPr lang="en-US" sz="4000"/>
              <a:t>Freidrich Nietzsche</a:t>
            </a:r>
            <a:br>
              <a:rPr lang="en-US" sz="4000"/>
            </a:br>
            <a:r>
              <a:rPr lang="en-US" sz="4000"/>
              <a:t>(1844-1900) </a:t>
            </a:r>
          </a:p>
        </p:txBody>
      </p:sp>
      <p:sp>
        <p:nvSpPr>
          <p:cNvPr id="5" name="Undertitel 4">
            <a:extLst>
              <a:ext uri="{FF2B5EF4-FFF2-40B4-BE49-F238E27FC236}">
                <a16:creationId xmlns:a16="http://schemas.microsoft.com/office/drawing/2014/main" id="{C00C28D7-7865-0839-2373-F29363F33ED8}"/>
              </a:ext>
            </a:extLst>
          </p:cNvPr>
          <p:cNvSpPr>
            <a:spLocks noGrp="1"/>
          </p:cNvSpPr>
          <p:nvPr>
            <p:ph type="subTitle" idx="1"/>
          </p:nvPr>
        </p:nvSpPr>
        <p:spPr>
          <a:xfrm>
            <a:off x="7531610" y="2434201"/>
            <a:ext cx="3822189" cy="3742762"/>
          </a:xfrm>
        </p:spPr>
        <p:txBody>
          <a:bodyPr vert="horz" lIns="91440" tIns="45720" rIns="91440" bIns="45720" rtlCol="0">
            <a:normAutofit/>
          </a:bodyPr>
          <a:lstStyle/>
          <a:p>
            <a:pPr indent="-228600" algn="l">
              <a:buFont typeface="Arial" panose="020B0604020202020204" pitchFamily="34" charset="0"/>
              <a:buChar char="•"/>
            </a:pPr>
            <a:r>
              <a:rPr lang="en-US" sz="2000"/>
              <a:t>Der er </a:t>
            </a:r>
            <a:r>
              <a:rPr lang="en-US" sz="2000" i="1"/>
              <a:t>ingen</a:t>
            </a:r>
            <a:r>
              <a:rPr lang="en-US" sz="2000"/>
              <a:t> sandheder i verden, </a:t>
            </a:r>
            <a:r>
              <a:rPr lang="en-US" sz="2000" i="1"/>
              <a:t>ingen</a:t>
            </a:r>
            <a:r>
              <a:rPr lang="en-US" sz="2000"/>
              <a:t> evige idéer, </a:t>
            </a:r>
            <a:r>
              <a:rPr lang="en-US" sz="2000" b="1"/>
              <a:t>ingen</a:t>
            </a:r>
            <a:r>
              <a:rPr lang="en-US" sz="2000"/>
              <a:t> gud eller andre styrende principper. </a:t>
            </a:r>
          </a:p>
          <a:p>
            <a:pPr indent="-228600" algn="l">
              <a:buFont typeface="Arial" panose="020B0604020202020204" pitchFamily="34" charset="0"/>
              <a:buChar char="•"/>
            </a:pPr>
            <a:r>
              <a:rPr lang="en-US" sz="2000"/>
              <a:t>Der er kun menneskets vilje til magt (=at skabe sin egen mening i verden).</a:t>
            </a:r>
          </a:p>
          <a:p>
            <a:pPr indent="-228600" algn="l">
              <a:buFont typeface="Arial" panose="020B0604020202020204" pitchFamily="34" charset="0"/>
              <a:buChar char="•"/>
            </a:pPr>
            <a:r>
              <a:rPr lang="en-US" sz="2000"/>
              <a:t>Rent etisk må vi også forstå, at begreberne om ‘godt’ og ‘ondt’ blot er en konstruktion – som de svage har lavet for at holde de stærke nede.</a:t>
            </a:r>
          </a:p>
          <a:p>
            <a:pPr indent="-228600" algn="l">
              <a:buFont typeface="Arial" panose="020B0604020202020204" pitchFamily="34" charset="0"/>
              <a:buChar char="•"/>
            </a:pPr>
            <a:endParaRPr lang="en-US" sz="2000"/>
          </a:p>
        </p:txBody>
      </p:sp>
    </p:spTree>
    <p:extLst>
      <p:ext uri="{BB962C8B-B14F-4D97-AF65-F5344CB8AC3E}">
        <p14:creationId xmlns:p14="http://schemas.microsoft.com/office/powerpoint/2010/main" val="18402725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1B3D63-4A54-4129-8ED9-55995B09C3FB}"/>
              </a:ext>
            </a:extLst>
          </p:cNvPr>
          <p:cNvSpPr>
            <a:spLocks noGrp="1"/>
          </p:cNvSpPr>
          <p:nvPr>
            <p:ph type="title"/>
          </p:nvPr>
        </p:nvSpPr>
        <p:spPr>
          <a:xfrm>
            <a:off x="838200" y="586992"/>
            <a:ext cx="5638800" cy="2461008"/>
          </a:xfrm>
        </p:spPr>
        <p:txBody>
          <a:bodyPr>
            <a:normAutofit/>
          </a:bodyPr>
          <a:lstStyle/>
          <a:p>
            <a:r>
              <a:rPr lang="da-DK" dirty="0"/>
              <a:t>Filosofisk naturalisme</a:t>
            </a:r>
          </a:p>
        </p:txBody>
      </p:sp>
      <p:sp>
        <p:nvSpPr>
          <p:cNvPr id="3" name="Pladsholder til indhold 2">
            <a:extLst>
              <a:ext uri="{FF2B5EF4-FFF2-40B4-BE49-F238E27FC236}">
                <a16:creationId xmlns:a16="http://schemas.microsoft.com/office/drawing/2014/main" id="{10C5F754-AF25-464B-1891-1B8F08CCFF63}"/>
              </a:ext>
            </a:extLst>
          </p:cNvPr>
          <p:cNvSpPr>
            <a:spLocks noGrp="1"/>
          </p:cNvSpPr>
          <p:nvPr>
            <p:ph idx="1"/>
          </p:nvPr>
        </p:nvSpPr>
        <p:spPr>
          <a:xfrm>
            <a:off x="838381" y="2522292"/>
            <a:ext cx="5638437" cy="3897774"/>
          </a:xfrm>
        </p:spPr>
        <p:txBody>
          <a:bodyPr anchor="ctr">
            <a:normAutofit/>
          </a:bodyPr>
          <a:lstStyle/>
          <a:p>
            <a:pPr marL="0" indent="0">
              <a:lnSpc>
                <a:spcPct val="100000"/>
              </a:lnSpc>
              <a:buNone/>
            </a:pPr>
            <a:r>
              <a:rPr lang="da-DK" sz="1800" dirty="0"/>
              <a:t>Fra omkring midten af 1800-tallet starter en naturalistisk strømning i filosofien, der strækker sig helt op til vores tid.</a:t>
            </a:r>
          </a:p>
          <a:p>
            <a:pPr marL="0" indent="0">
              <a:lnSpc>
                <a:spcPct val="100000"/>
              </a:lnSpc>
              <a:buNone/>
            </a:pPr>
            <a:r>
              <a:rPr lang="da-DK" sz="1800" i="1" dirty="0"/>
              <a:t>Naturalisme</a:t>
            </a:r>
            <a:r>
              <a:rPr lang="da-DK" sz="1800" dirty="0"/>
              <a:t> betegner en virkelighedsopfattelse, der ikke anerkender nogen skabende faktor ude for naturen (dvs. Gud). Naturen og alt i den søges nu forklaret ud fra den selv. Også mennesket er en del af naturen. Kun det der kan gøres til genstand for naturvidenskabelig undersøgelse, er virkeligt i egentlig forstand.</a:t>
            </a:r>
          </a:p>
          <a:p>
            <a:pPr marL="0" indent="0">
              <a:lnSpc>
                <a:spcPct val="100000"/>
              </a:lnSpc>
              <a:buNone/>
            </a:pPr>
            <a:endParaRPr lang="da-DK" sz="1800" dirty="0"/>
          </a:p>
          <a:p>
            <a:pPr marL="0" indent="0">
              <a:lnSpc>
                <a:spcPct val="100000"/>
              </a:lnSpc>
              <a:buNone/>
            </a:pPr>
            <a:r>
              <a:rPr lang="da-DK" sz="1800" dirty="0"/>
              <a:t>	</a:t>
            </a:r>
          </a:p>
          <a:p>
            <a:pPr marL="0" indent="0">
              <a:lnSpc>
                <a:spcPct val="100000"/>
              </a:lnSpc>
              <a:buNone/>
            </a:pPr>
            <a:endParaRPr lang="da-DK" sz="1800" dirty="0"/>
          </a:p>
        </p:txBody>
      </p:sp>
      <p:pic>
        <p:nvPicPr>
          <p:cNvPr id="5" name="Picture 4" descr="Luk billede af en hånd, der berører blomster">
            <a:extLst>
              <a:ext uri="{FF2B5EF4-FFF2-40B4-BE49-F238E27FC236}">
                <a16:creationId xmlns:a16="http://schemas.microsoft.com/office/drawing/2014/main" id="{C6BC1204-6160-5BA8-5C1D-F99BAF6CD5D8}"/>
              </a:ext>
            </a:extLst>
          </p:cNvPr>
          <p:cNvPicPr>
            <a:picLocks noChangeAspect="1"/>
          </p:cNvPicPr>
          <p:nvPr/>
        </p:nvPicPr>
        <p:blipFill rotWithShape="1">
          <a:blip r:embed="rId2"/>
          <a:srcRect l="7085" r="41027" b="-2"/>
          <a:stretch/>
        </p:blipFill>
        <p:spPr>
          <a:xfrm>
            <a:off x="6861048" y="1"/>
            <a:ext cx="5330952" cy="6858000"/>
          </a:xfrm>
          <a:prstGeom prst="rect">
            <a:avLst/>
          </a:prstGeom>
        </p:spPr>
      </p:pic>
    </p:spTree>
    <p:extLst>
      <p:ext uri="{BB962C8B-B14F-4D97-AF65-F5344CB8AC3E}">
        <p14:creationId xmlns:p14="http://schemas.microsoft.com/office/powerpoint/2010/main" val="3795664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1B3D63-4A54-4129-8ED9-55995B09C3FB}"/>
              </a:ext>
            </a:extLst>
          </p:cNvPr>
          <p:cNvSpPr>
            <a:spLocks noGrp="1"/>
          </p:cNvSpPr>
          <p:nvPr>
            <p:ph type="title"/>
          </p:nvPr>
        </p:nvSpPr>
        <p:spPr>
          <a:xfrm>
            <a:off x="838200" y="586992"/>
            <a:ext cx="5638800" cy="2461008"/>
          </a:xfrm>
        </p:spPr>
        <p:txBody>
          <a:bodyPr>
            <a:normAutofit/>
          </a:bodyPr>
          <a:lstStyle/>
          <a:p>
            <a:r>
              <a:rPr lang="da-DK" dirty="0"/>
              <a:t>Filosofisk naturalisme</a:t>
            </a:r>
          </a:p>
        </p:txBody>
      </p:sp>
      <p:sp>
        <p:nvSpPr>
          <p:cNvPr id="3" name="Pladsholder til indhold 2">
            <a:extLst>
              <a:ext uri="{FF2B5EF4-FFF2-40B4-BE49-F238E27FC236}">
                <a16:creationId xmlns:a16="http://schemas.microsoft.com/office/drawing/2014/main" id="{10C5F754-AF25-464B-1891-1B8F08CCFF63}"/>
              </a:ext>
            </a:extLst>
          </p:cNvPr>
          <p:cNvSpPr>
            <a:spLocks noGrp="1"/>
          </p:cNvSpPr>
          <p:nvPr>
            <p:ph idx="1"/>
          </p:nvPr>
        </p:nvSpPr>
        <p:spPr>
          <a:xfrm>
            <a:off x="838200" y="2382592"/>
            <a:ext cx="5638437" cy="3897774"/>
          </a:xfrm>
        </p:spPr>
        <p:txBody>
          <a:bodyPr anchor="ctr">
            <a:normAutofit/>
          </a:bodyPr>
          <a:lstStyle/>
          <a:p>
            <a:pPr marL="0" indent="0">
              <a:lnSpc>
                <a:spcPct val="100000"/>
              </a:lnSpc>
              <a:buNone/>
            </a:pPr>
            <a:r>
              <a:rPr lang="da-DK" sz="1800" dirty="0"/>
              <a:t>Fra omkring midten af 1800-tallet starter en naturalistisk strømning i filosofien, der strækker sig helt op til vores tid.</a:t>
            </a:r>
          </a:p>
          <a:p>
            <a:pPr marL="0" indent="0">
              <a:lnSpc>
                <a:spcPct val="100000"/>
              </a:lnSpc>
              <a:buNone/>
            </a:pPr>
            <a:r>
              <a:rPr lang="da-DK" sz="1800" i="1" dirty="0"/>
              <a:t>Naturalisme</a:t>
            </a:r>
            <a:r>
              <a:rPr lang="da-DK" sz="1800" dirty="0"/>
              <a:t> betegner en virkelighedsopfattelse, der ikke anerkender nogen skabende faktor ude for naturen (dvs. Gud). Naturen og alt i den søges nu forklaret ud fra den selv. Også mennesket er en del af naturen. Kun det der kan gøres til genstand for naturvidenskabelig undersøgelse, er virkeligt i egentlig forstand.</a:t>
            </a:r>
          </a:p>
          <a:p>
            <a:pPr marL="0" indent="0">
              <a:lnSpc>
                <a:spcPct val="100000"/>
              </a:lnSpc>
              <a:buNone/>
            </a:pPr>
            <a:endParaRPr lang="da-DK" sz="1800" dirty="0"/>
          </a:p>
          <a:p>
            <a:pPr marL="0" indent="0">
              <a:lnSpc>
                <a:spcPct val="100000"/>
              </a:lnSpc>
              <a:buNone/>
            </a:pPr>
            <a:r>
              <a:rPr lang="da-DK" sz="1800" dirty="0"/>
              <a:t>		</a:t>
            </a:r>
            <a:r>
              <a:rPr lang="da-DK" sz="1800" b="1" dirty="0"/>
              <a:t>Refleksion</a:t>
            </a:r>
            <a:r>
              <a:rPr lang="da-DK" sz="1800" dirty="0"/>
              <a:t>: Hvordan ville Platon 			       se på dette?  </a:t>
            </a:r>
          </a:p>
        </p:txBody>
      </p:sp>
      <p:pic>
        <p:nvPicPr>
          <p:cNvPr id="5" name="Picture 4" descr="Luk billede af en hånd, der berører blomster">
            <a:extLst>
              <a:ext uri="{FF2B5EF4-FFF2-40B4-BE49-F238E27FC236}">
                <a16:creationId xmlns:a16="http://schemas.microsoft.com/office/drawing/2014/main" id="{C6BC1204-6160-5BA8-5C1D-F99BAF6CD5D8}"/>
              </a:ext>
            </a:extLst>
          </p:cNvPr>
          <p:cNvPicPr>
            <a:picLocks noChangeAspect="1"/>
          </p:cNvPicPr>
          <p:nvPr/>
        </p:nvPicPr>
        <p:blipFill rotWithShape="1">
          <a:blip r:embed="rId2"/>
          <a:srcRect l="7085" r="41027" b="-2"/>
          <a:stretch/>
        </p:blipFill>
        <p:spPr>
          <a:xfrm>
            <a:off x="6861048" y="1"/>
            <a:ext cx="5330952" cy="6858000"/>
          </a:xfrm>
          <a:prstGeom prst="rect">
            <a:avLst/>
          </a:prstGeom>
        </p:spPr>
      </p:pic>
      <p:grpSp>
        <p:nvGrpSpPr>
          <p:cNvPr id="20" name="Gruppe 19">
            <a:extLst>
              <a:ext uri="{FF2B5EF4-FFF2-40B4-BE49-F238E27FC236}">
                <a16:creationId xmlns:a16="http://schemas.microsoft.com/office/drawing/2014/main" id="{9A01DD9B-7BC8-B004-FD6E-5675EA681C79}"/>
              </a:ext>
            </a:extLst>
          </p:cNvPr>
          <p:cNvGrpSpPr/>
          <p:nvPr/>
        </p:nvGrpSpPr>
        <p:grpSpPr>
          <a:xfrm>
            <a:off x="263917" y="5423602"/>
            <a:ext cx="2387520" cy="995760"/>
            <a:chOff x="277060" y="5573280"/>
            <a:chExt cx="2387520" cy="995760"/>
          </a:xfrm>
        </p:grpSpPr>
        <mc:AlternateContent xmlns:mc="http://schemas.openxmlformats.org/markup-compatibility/2006" xmlns:p14="http://schemas.microsoft.com/office/powerpoint/2010/main">
          <mc:Choice Requires="p14">
            <p:contentPart p14:bwMode="auto" r:id="rId3">
              <p14:nvContentPartPr>
                <p14:cNvPr id="18" name="Håndskrift 17">
                  <a:extLst>
                    <a:ext uri="{FF2B5EF4-FFF2-40B4-BE49-F238E27FC236}">
                      <a16:creationId xmlns:a16="http://schemas.microsoft.com/office/drawing/2014/main" id="{026E48CE-AAFA-2B97-A203-86FA052349BD}"/>
                    </a:ext>
                  </a:extLst>
                </p14:cNvPr>
                <p14:cNvContentPartPr/>
                <p14:nvPr/>
              </p14:nvContentPartPr>
              <p14:xfrm>
                <a:off x="277060" y="5573280"/>
                <a:ext cx="2387520" cy="995760"/>
              </p14:xfrm>
            </p:contentPart>
          </mc:Choice>
          <mc:Fallback xmlns="">
            <p:pic>
              <p:nvPicPr>
                <p:cNvPr id="18" name="Håndskrift 17">
                  <a:extLst>
                    <a:ext uri="{FF2B5EF4-FFF2-40B4-BE49-F238E27FC236}">
                      <a16:creationId xmlns:a16="http://schemas.microsoft.com/office/drawing/2014/main" id="{026E48CE-AAFA-2B97-A203-86FA052349BD}"/>
                    </a:ext>
                  </a:extLst>
                </p:cNvPr>
                <p:cNvPicPr/>
                <p:nvPr/>
              </p:nvPicPr>
              <p:blipFill>
                <a:blip r:embed="rId6"/>
                <a:stretch>
                  <a:fillRect/>
                </a:stretch>
              </p:blipFill>
              <p:spPr>
                <a:xfrm>
                  <a:off x="268060" y="5564280"/>
                  <a:ext cx="2405160" cy="10134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9" name="Håndskrift 18">
                  <a:extLst>
                    <a:ext uri="{FF2B5EF4-FFF2-40B4-BE49-F238E27FC236}">
                      <a16:creationId xmlns:a16="http://schemas.microsoft.com/office/drawing/2014/main" id="{415E2566-86DD-768A-FC99-987205A06DF0}"/>
                    </a:ext>
                  </a:extLst>
                </p14:cNvPr>
                <p14:cNvContentPartPr/>
                <p14:nvPr/>
              </p14:nvContentPartPr>
              <p14:xfrm>
                <a:off x="2494660" y="5937240"/>
                <a:ext cx="156240" cy="210600"/>
              </p14:xfrm>
            </p:contentPart>
          </mc:Choice>
          <mc:Fallback xmlns="">
            <p:pic>
              <p:nvPicPr>
                <p:cNvPr id="19" name="Håndskrift 18">
                  <a:extLst>
                    <a:ext uri="{FF2B5EF4-FFF2-40B4-BE49-F238E27FC236}">
                      <a16:creationId xmlns:a16="http://schemas.microsoft.com/office/drawing/2014/main" id="{415E2566-86DD-768A-FC99-987205A06DF0}"/>
                    </a:ext>
                  </a:extLst>
                </p:cNvPr>
                <p:cNvPicPr/>
                <p:nvPr/>
              </p:nvPicPr>
              <p:blipFill>
                <a:blip r:embed="rId8"/>
                <a:stretch>
                  <a:fillRect/>
                </a:stretch>
              </p:blipFill>
              <p:spPr>
                <a:xfrm>
                  <a:off x="2485660" y="5928240"/>
                  <a:ext cx="173880" cy="228240"/>
                </a:xfrm>
                <a:prstGeom prst="rect">
                  <a:avLst/>
                </a:prstGeom>
              </p:spPr>
            </p:pic>
          </mc:Fallback>
        </mc:AlternateContent>
      </p:grpSp>
    </p:spTree>
    <p:extLst>
      <p:ext uri="{BB962C8B-B14F-4D97-AF65-F5344CB8AC3E}">
        <p14:creationId xmlns:p14="http://schemas.microsoft.com/office/powerpoint/2010/main" val="3018374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1B3D63-4A54-4129-8ED9-55995B09C3FB}"/>
              </a:ext>
            </a:extLst>
          </p:cNvPr>
          <p:cNvSpPr>
            <a:spLocks noGrp="1"/>
          </p:cNvSpPr>
          <p:nvPr>
            <p:ph type="title"/>
          </p:nvPr>
        </p:nvSpPr>
        <p:spPr>
          <a:xfrm>
            <a:off x="838200" y="586992"/>
            <a:ext cx="5638800" cy="2461008"/>
          </a:xfrm>
        </p:spPr>
        <p:txBody>
          <a:bodyPr>
            <a:normAutofit/>
          </a:bodyPr>
          <a:lstStyle/>
          <a:p>
            <a:r>
              <a:rPr lang="da-DK" dirty="0"/>
              <a:t>Filosofisk naturalisme</a:t>
            </a:r>
          </a:p>
        </p:txBody>
      </p:sp>
      <p:sp>
        <p:nvSpPr>
          <p:cNvPr id="3" name="Pladsholder til indhold 2">
            <a:extLst>
              <a:ext uri="{FF2B5EF4-FFF2-40B4-BE49-F238E27FC236}">
                <a16:creationId xmlns:a16="http://schemas.microsoft.com/office/drawing/2014/main" id="{10C5F754-AF25-464B-1891-1B8F08CCFF63}"/>
              </a:ext>
            </a:extLst>
          </p:cNvPr>
          <p:cNvSpPr>
            <a:spLocks noGrp="1"/>
          </p:cNvSpPr>
          <p:nvPr>
            <p:ph idx="1"/>
          </p:nvPr>
        </p:nvSpPr>
        <p:spPr>
          <a:xfrm>
            <a:off x="838200" y="2382592"/>
            <a:ext cx="5638437" cy="3897774"/>
          </a:xfrm>
        </p:spPr>
        <p:txBody>
          <a:bodyPr anchor="ctr">
            <a:normAutofit/>
          </a:bodyPr>
          <a:lstStyle/>
          <a:p>
            <a:pPr marL="0" indent="0">
              <a:lnSpc>
                <a:spcPct val="100000"/>
              </a:lnSpc>
              <a:buNone/>
            </a:pPr>
            <a:r>
              <a:rPr lang="da-DK" sz="1800" dirty="0"/>
              <a:t>Fra omkring midten af 1800-tallet starter en naturalistisk strømning i filosofien, der strækker sig helt op til vores tid.</a:t>
            </a:r>
          </a:p>
          <a:p>
            <a:pPr marL="0" indent="0">
              <a:lnSpc>
                <a:spcPct val="100000"/>
              </a:lnSpc>
              <a:buNone/>
            </a:pPr>
            <a:r>
              <a:rPr lang="da-DK" sz="1800" i="1" dirty="0"/>
              <a:t>Naturalisme</a:t>
            </a:r>
            <a:r>
              <a:rPr lang="da-DK" sz="1800" dirty="0"/>
              <a:t> betegner en virkelighedsopfattelse, der ikke anerkender nogen skabende faktor ude for naturen (dvs. Gud). Naturen og alt i den søges nu forklaret ud fra den selv. Også mennesket er en del af naturen. Kun det der kan gøres til genstand for naturvidenskabelig undersøgelse, er virkeligt i egentlig forstand.</a:t>
            </a:r>
          </a:p>
          <a:p>
            <a:pPr marL="0" indent="0">
              <a:lnSpc>
                <a:spcPct val="100000"/>
              </a:lnSpc>
              <a:buNone/>
            </a:pPr>
            <a:endParaRPr lang="da-DK" sz="1800" dirty="0"/>
          </a:p>
          <a:p>
            <a:pPr marL="0" indent="0">
              <a:lnSpc>
                <a:spcPct val="100000"/>
              </a:lnSpc>
              <a:buNone/>
            </a:pPr>
            <a:r>
              <a:rPr lang="da-DK" sz="1800" dirty="0"/>
              <a:t>		</a:t>
            </a:r>
            <a:r>
              <a:rPr lang="da-DK" sz="1800" b="1" dirty="0"/>
              <a:t>Refleksion</a:t>
            </a:r>
            <a:r>
              <a:rPr lang="da-DK" sz="1800" dirty="0"/>
              <a:t>: Hvordan ville Platon 			       se på dette?  </a:t>
            </a:r>
          </a:p>
        </p:txBody>
      </p:sp>
      <p:pic>
        <p:nvPicPr>
          <p:cNvPr id="5" name="Picture 4" descr="Luk billede af en hånd, der berører blomster">
            <a:extLst>
              <a:ext uri="{FF2B5EF4-FFF2-40B4-BE49-F238E27FC236}">
                <a16:creationId xmlns:a16="http://schemas.microsoft.com/office/drawing/2014/main" id="{C6BC1204-6160-5BA8-5C1D-F99BAF6CD5D8}"/>
              </a:ext>
            </a:extLst>
          </p:cNvPr>
          <p:cNvPicPr>
            <a:picLocks noChangeAspect="1"/>
          </p:cNvPicPr>
          <p:nvPr/>
        </p:nvPicPr>
        <p:blipFill rotWithShape="1">
          <a:blip r:embed="rId3"/>
          <a:srcRect l="7085" r="41027" b="-2"/>
          <a:stretch/>
        </p:blipFill>
        <p:spPr>
          <a:xfrm>
            <a:off x="6861048" y="1"/>
            <a:ext cx="5330952" cy="6858000"/>
          </a:xfrm>
          <a:prstGeom prst="rect">
            <a:avLst/>
          </a:prstGeom>
        </p:spPr>
      </p:pic>
      <p:grpSp>
        <p:nvGrpSpPr>
          <p:cNvPr id="20" name="Gruppe 19">
            <a:extLst>
              <a:ext uri="{FF2B5EF4-FFF2-40B4-BE49-F238E27FC236}">
                <a16:creationId xmlns:a16="http://schemas.microsoft.com/office/drawing/2014/main" id="{9A01DD9B-7BC8-B004-FD6E-5675EA681C79}"/>
              </a:ext>
            </a:extLst>
          </p:cNvPr>
          <p:cNvGrpSpPr/>
          <p:nvPr/>
        </p:nvGrpSpPr>
        <p:grpSpPr>
          <a:xfrm>
            <a:off x="263917" y="5423602"/>
            <a:ext cx="2387520" cy="995760"/>
            <a:chOff x="277060" y="5573280"/>
            <a:chExt cx="2387520" cy="995760"/>
          </a:xfrm>
        </p:grpSpPr>
        <mc:AlternateContent xmlns:mc="http://schemas.openxmlformats.org/markup-compatibility/2006" xmlns:p14="http://schemas.microsoft.com/office/powerpoint/2010/main">
          <mc:Choice Requires="p14">
            <p:contentPart p14:bwMode="auto" r:id="rId4">
              <p14:nvContentPartPr>
                <p14:cNvPr id="18" name="Håndskrift 17">
                  <a:extLst>
                    <a:ext uri="{FF2B5EF4-FFF2-40B4-BE49-F238E27FC236}">
                      <a16:creationId xmlns:a16="http://schemas.microsoft.com/office/drawing/2014/main" id="{026E48CE-AAFA-2B97-A203-86FA052349BD}"/>
                    </a:ext>
                  </a:extLst>
                </p14:cNvPr>
                <p14:cNvContentPartPr/>
                <p14:nvPr/>
              </p14:nvContentPartPr>
              <p14:xfrm>
                <a:off x="277060" y="5573280"/>
                <a:ext cx="2387520" cy="995760"/>
              </p14:xfrm>
            </p:contentPart>
          </mc:Choice>
          <mc:Fallback xmlns="">
            <p:pic>
              <p:nvPicPr>
                <p:cNvPr id="18" name="Håndskrift 17">
                  <a:extLst>
                    <a:ext uri="{FF2B5EF4-FFF2-40B4-BE49-F238E27FC236}">
                      <a16:creationId xmlns:a16="http://schemas.microsoft.com/office/drawing/2014/main" id="{026E48CE-AAFA-2B97-A203-86FA052349BD}"/>
                    </a:ext>
                  </a:extLst>
                </p:cNvPr>
                <p:cNvPicPr/>
                <p:nvPr/>
              </p:nvPicPr>
              <p:blipFill>
                <a:blip r:embed="rId7"/>
                <a:stretch>
                  <a:fillRect/>
                </a:stretch>
              </p:blipFill>
              <p:spPr>
                <a:xfrm>
                  <a:off x="268061" y="5564283"/>
                  <a:ext cx="2405157" cy="1013394"/>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9" name="Håndskrift 18">
                  <a:extLst>
                    <a:ext uri="{FF2B5EF4-FFF2-40B4-BE49-F238E27FC236}">
                      <a16:creationId xmlns:a16="http://schemas.microsoft.com/office/drawing/2014/main" id="{415E2566-86DD-768A-FC99-987205A06DF0}"/>
                    </a:ext>
                  </a:extLst>
                </p14:cNvPr>
                <p14:cNvContentPartPr/>
                <p14:nvPr/>
              </p14:nvContentPartPr>
              <p14:xfrm>
                <a:off x="2494660" y="5937240"/>
                <a:ext cx="156240" cy="210600"/>
              </p14:xfrm>
            </p:contentPart>
          </mc:Choice>
          <mc:Fallback xmlns="">
            <p:pic>
              <p:nvPicPr>
                <p:cNvPr id="19" name="Håndskrift 18">
                  <a:extLst>
                    <a:ext uri="{FF2B5EF4-FFF2-40B4-BE49-F238E27FC236}">
                      <a16:creationId xmlns:a16="http://schemas.microsoft.com/office/drawing/2014/main" id="{415E2566-86DD-768A-FC99-987205A06DF0}"/>
                    </a:ext>
                  </a:extLst>
                </p:cNvPr>
                <p:cNvPicPr/>
                <p:nvPr/>
              </p:nvPicPr>
              <p:blipFill>
                <a:blip r:embed="rId9"/>
                <a:stretch>
                  <a:fillRect/>
                </a:stretch>
              </p:blipFill>
              <p:spPr>
                <a:xfrm>
                  <a:off x="2485681" y="5928255"/>
                  <a:ext cx="173839" cy="228210"/>
                </a:xfrm>
                <a:prstGeom prst="rect">
                  <a:avLst/>
                </a:prstGeom>
              </p:spPr>
            </p:pic>
          </mc:Fallback>
        </mc:AlternateContent>
      </p:grpSp>
      <p:sp>
        <p:nvSpPr>
          <p:cNvPr id="6" name="Tekstfelt 5">
            <a:extLst>
              <a:ext uri="{FF2B5EF4-FFF2-40B4-BE49-F238E27FC236}">
                <a16:creationId xmlns:a16="http://schemas.microsoft.com/office/drawing/2014/main" id="{0ED0E27C-A38A-9FA1-04F9-9691BFCE923D}"/>
              </a:ext>
            </a:extLst>
          </p:cNvPr>
          <p:cNvSpPr txBox="1"/>
          <p:nvPr/>
        </p:nvSpPr>
        <p:spPr>
          <a:xfrm>
            <a:off x="7270377" y="4910399"/>
            <a:ext cx="4880211" cy="1754326"/>
          </a:xfrm>
          <a:prstGeom prst="rect">
            <a:avLst/>
          </a:prstGeom>
          <a:noFill/>
        </p:spPr>
        <p:txBody>
          <a:bodyPr wrap="square">
            <a:spAutoFit/>
          </a:bodyPr>
          <a:lstStyle/>
          <a:p>
            <a:r>
              <a:rPr lang="da-DK" sz="1800" b="1" dirty="0">
                <a:solidFill>
                  <a:schemeClr val="bg1"/>
                </a:solidFill>
              </a:rPr>
              <a:t>En anden betegnelse for retningen er </a:t>
            </a:r>
            <a:r>
              <a:rPr lang="da-DK" sz="1800" b="1" i="1" dirty="0">
                <a:solidFill>
                  <a:schemeClr val="bg1"/>
                </a:solidFill>
              </a:rPr>
              <a:t>positivisme</a:t>
            </a:r>
            <a:r>
              <a:rPr lang="da-DK" sz="1800" b="1" dirty="0">
                <a:solidFill>
                  <a:schemeClr val="bg1"/>
                </a:solidFill>
              </a:rPr>
              <a:t>. Betegnelsen forbindes til franskmanden Auguste Comte (1798-1857), som argumenterede for, at man kun skulle se på det ‘positivt givne’ (det er kan måles og vejes).</a:t>
            </a:r>
            <a:endParaRPr lang="da-DK" b="1" dirty="0">
              <a:solidFill>
                <a:schemeClr val="bg1"/>
              </a:solidFill>
            </a:endParaRPr>
          </a:p>
        </p:txBody>
      </p:sp>
      <p:grpSp>
        <p:nvGrpSpPr>
          <p:cNvPr id="17" name="Gruppe 16">
            <a:extLst>
              <a:ext uri="{FF2B5EF4-FFF2-40B4-BE49-F238E27FC236}">
                <a16:creationId xmlns:a16="http://schemas.microsoft.com/office/drawing/2014/main" id="{2370EDEA-BF4F-6CC7-2B1F-31F166F08342}"/>
              </a:ext>
            </a:extLst>
          </p:cNvPr>
          <p:cNvGrpSpPr/>
          <p:nvPr/>
        </p:nvGrpSpPr>
        <p:grpSpPr>
          <a:xfrm>
            <a:off x="1175139" y="5423601"/>
            <a:ext cx="5411520" cy="1067760"/>
            <a:chOff x="1560460" y="5528640"/>
            <a:chExt cx="5411520" cy="1067760"/>
          </a:xfrm>
        </p:grpSpPr>
        <mc:AlternateContent xmlns:mc="http://schemas.openxmlformats.org/markup-compatibility/2006" xmlns:p14="http://schemas.microsoft.com/office/powerpoint/2010/main">
          <mc:Choice Requires="p14">
            <p:contentPart p14:bwMode="auto" r:id="rId10">
              <p14:nvContentPartPr>
                <p14:cNvPr id="12" name="Håndskrift 11">
                  <a:extLst>
                    <a:ext uri="{FF2B5EF4-FFF2-40B4-BE49-F238E27FC236}">
                      <a16:creationId xmlns:a16="http://schemas.microsoft.com/office/drawing/2014/main" id="{4745E037-7F41-2120-F095-9CAD4DA2BE6B}"/>
                    </a:ext>
                  </a:extLst>
                </p14:cNvPr>
                <p14:cNvContentPartPr/>
                <p14:nvPr/>
              </p14:nvContentPartPr>
              <p14:xfrm>
                <a:off x="1560460" y="5528640"/>
                <a:ext cx="5402160" cy="1067760"/>
              </p14:xfrm>
            </p:contentPart>
          </mc:Choice>
          <mc:Fallback xmlns="">
            <p:pic>
              <p:nvPicPr>
                <p:cNvPr id="12" name="Håndskrift 11">
                  <a:extLst>
                    <a:ext uri="{FF2B5EF4-FFF2-40B4-BE49-F238E27FC236}">
                      <a16:creationId xmlns:a16="http://schemas.microsoft.com/office/drawing/2014/main" id="{4745E037-7F41-2120-F095-9CAD4DA2BE6B}"/>
                    </a:ext>
                  </a:extLst>
                </p:cNvPr>
                <p:cNvPicPr/>
                <p:nvPr/>
              </p:nvPicPr>
              <p:blipFill>
                <a:blip r:embed="rId11"/>
                <a:stretch>
                  <a:fillRect/>
                </a:stretch>
              </p:blipFill>
              <p:spPr>
                <a:xfrm>
                  <a:off x="1551460" y="5519640"/>
                  <a:ext cx="5419800" cy="10854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6" name="Håndskrift 15">
                  <a:extLst>
                    <a:ext uri="{FF2B5EF4-FFF2-40B4-BE49-F238E27FC236}">
                      <a16:creationId xmlns:a16="http://schemas.microsoft.com/office/drawing/2014/main" id="{9FAAB264-4063-B343-9826-2E17852AE48D}"/>
                    </a:ext>
                  </a:extLst>
                </p14:cNvPr>
                <p14:cNvContentPartPr/>
                <p14:nvPr/>
              </p14:nvContentPartPr>
              <p14:xfrm>
                <a:off x="6746260" y="6171240"/>
                <a:ext cx="225720" cy="234000"/>
              </p14:xfrm>
            </p:contentPart>
          </mc:Choice>
          <mc:Fallback xmlns="">
            <p:pic>
              <p:nvPicPr>
                <p:cNvPr id="16" name="Håndskrift 15">
                  <a:extLst>
                    <a:ext uri="{FF2B5EF4-FFF2-40B4-BE49-F238E27FC236}">
                      <a16:creationId xmlns:a16="http://schemas.microsoft.com/office/drawing/2014/main" id="{9FAAB264-4063-B343-9826-2E17852AE48D}"/>
                    </a:ext>
                  </a:extLst>
                </p:cNvPr>
                <p:cNvPicPr/>
                <p:nvPr/>
              </p:nvPicPr>
              <p:blipFill>
                <a:blip r:embed="rId13"/>
                <a:stretch>
                  <a:fillRect/>
                </a:stretch>
              </p:blipFill>
              <p:spPr>
                <a:xfrm>
                  <a:off x="6737260" y="6162240"/>
                  <a:ext cx="243360" cy="251640"/>
                </a:xfrm>
                <a:prstGeom prst="rect">
                  <a:avLst/>
                </a:prstGeom>
              </p:spPr>
            </p:pic>
          </mc:Fallback>
        </mc:AlternateContent>
      </p:grpSp>
    </p:spTree>
    <p:extLst>
      <p:ext uri="{BB962C8B-B14F-4D97-AF65-F5344CB8AC3E}">
        <p14:creationId xmlns:p14="http://schemas.microsoft.com/office/powerpoint/2010/main" val="105772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13F5FB-6148-2176-925D-C2BB6A13E2F7}"/>
              </a:ext>
            </a:extLst>
          </p:cNvPr>
          <p:cNvSpPr>
            <a:spLocks noGrp="1"/>
          </p:cNvSpPr>
          <p:nvPr>
            <p:ph type="title"/>
          </p:nvPr>
        </p:nvSpPr>
        <p:spPr>
          <a:xfrm>
            <a:off x="838200" y="1736726"/>
            <a:ext cx="10515600" cy="2852737"/>
          </a:xfrm>
        </p:spPr>
        <p:txBody>
          <a:bodyPr>
            <a:normAutofit/>
          </a:bodyPr>
          <a:lstStyle/>
          <a:p>
            <a:r>
              <a:rPr lang="da-DK" sz="4400" dirty="0"/>
              <a:t>En vigtig mellemregning inden vi kommer til Friedrich Nietzsche… </a:t>
            </a:r>
          </a:p>
        </p:txBody>
      </p:sp>
      <p:sp>
        <p:nvSpPr>
          <p:cNvPr id="4" name="Pladsholder til tekst 3">
            <a:extLst>
              <a:ext uri="{FF2B5EF4-FFF2-40B4-BE49-F238E27FC236}">
                <a16:creationId xmlns:a16="http://schemas.microsoft.com/office/drawing/2014/main" id="{79B1C98B-5E9B-286A-6F59-ED1CF34F0E2C}"/>
              </a:ext>
            </a:extLst>
          </p:cNvPr>
          <p:cNvSpPr>
            <a:spLocks noGrp="1"/>
          </p:cNvSpPr>
          <p:nvPr>
            <p:ph type="body" idx="1"/>
          </p:nvPr>
        </p:nvSpPr>
        <p:spPr/>
        <p:txBody>
          <a:bodyPr/>
          <a:lstStyle/>
          <a:p>
            <a:endParaRPr lang="da-DK" dirty="0"/>
          </a:p>
        </p:txBody>
      </p:sp>
      <p:pic>
        <p:nvPicPr>
          <p:cNvPr id="2050" name="Picture 2" descr="Charles Darwin's Research Station on The Galapagos - Galapagos Safari Camp">
            <a:extLst>
              <a:ext uri="{FF2B5EF4-FFF2-40B4-BE49-F238E27FC236}">
                <a16:creationId xmlns:a16="http://schemas.microsoft.com/office/drawing/2014/main" id="{548CB363-C1F5-12FC-4305-FF0F109BCB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53" y="339140"/>
            <a:ext cx="6568225" cy="277011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harles Darwin &amp; The Galapagos Islands">
            <a:extLst>
              <a:ext uri="{FF2B5EF4-FFF2-40B4-BE49-F238E27FC236}">
                <a16:creationId xmlns:a16="http://schemas.microsoft.com/office/drawing/2014/main" id="{9E7B2FE4-2ABE-DD8E-EABE-C9D93672FC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9410" y="339140"/>
            <a:ext cx="5442437" cy="277011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nteresting Facts About Charles Darwin">
            <a:extLst>
              <a:ext uri="{FF2B5EF4-FFF2-40B4-BE49-F238E27FC236}">
                <a16:creationId xmlns:a16="http://schemas.microsoft.com/office/drawing/2014/main" id="{DC315CD5-FD6E-2CC6-B0C8-0E44492A3D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52447" y="3942770"/>
            <a:ext cx="2072202" cy="2576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43174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13F5FB-6148-2176-925D-C2BB6A13E2F7}"/>
              </a:ext>
            </a:extLst>
          </p:cNvPr>
          <p:cNvSpPr>
            <a:spLocks noGrp="1"/>
          </p:cNvSpPr>
          <p:nvPr>
            <p:ph type="title"/>
          </p:nvPr>
        </p:nvSpPr>
        <p:spPr/>
        <p:txBody>
          <a:bodyPr>
            <a:normAutofit/>
          </a:bodyPr>
          <a:lstStyle/>
          <a:p>
            <a:r>
              <a:rPr lang="da-DK" sz="4400" dirty="0"/>
              <a:t>En vigtig mellemregning inden vi kommer til Friedrich Nietzsche… </a:t>
            </a:r>
          </a:p>
        </p:txBody>
      </p:sp>
      <p:sp>
        <p:nvSpPr>
          <p:cNvPr id="4" name="Pladsholder til tekst 3">
            <a:extLst>
              <a:ext uri="{FF2B5EF4-FFF2-40B4-BE49-F238E27FC236}">
                <a16:creationId xmlns:a16="http://schemas.microsoft.com/office/drawing/2014/main" id="{79B1C98B-5E9B-286A-6F59-ED1CF34F0E2C}"/>
              </a:ext>
            </a:extLst>
          </p:cNvPr>
          <p:cNvSpPr>
            <a:spLocks noGrp="1"/>
          </p:cNvSpPr>
          <p:nvPr>
            <p:ph type="body" idx="1"/>
          </p:nvPr>
        </p:nvSpPr>
        <p:spPr/>
        <p:txBody>
          <a:bodyPr>
            <a:normAutofit/>
          </a:bodyPr>
          <a:lstStyle/>
          <a:p>
            <a:endParaRPr lang="da-DK" dirty="0"/>
          </a:p>
          <a:p>
            <a:endParaRPr lang="da-DK" dirty="0"/>
          </a:p>
          <a:p>
            <a:r>
              <a:rPr lang="da-DK" dirty="0"/>
              <a:t>				Ham her…</a:t>
            </a:r>
          </a:p>
        </p:txBody>
      </p:sp>
      <p:pic>
        <p:nvPicPr>
          <p:cNvPr id="2050" name="Picture 2" descr="Charles Darwin's Research Station on The Galapagos - Galapagos Safari Camp">
            <a:extLst>
              <a:ext uri="{FF2B5EF4-FFF2-40B4-BE49-F238E27FC236}">
                <a16:creationId xmlns:a16="http://schemas.microsoft.com/office/drawing/2014/main" id="{548CB363-C1F5-12FC-4305-FF0F109BCB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53" y="339140"/>
            <a:ext cx="6568225" cy="277011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harles Darwin &amp; The Galapagos Islands">
            <a:extLst>
              <a:ext uri="{FF2B5EF4-FFF2-40B4-BE49-F238E27FC236}">
                <a16:creationId xmlns:a16="http://schemas.microsoft.com/office/drawing/2014/main" id="{9E7B2FE4-2ABE-DD8E-EABE-C9D93672FC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9410" y="339140"/>
            <a:ext cx="5442437" cy="277011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nteresting Facts About Charles Darwin">
            <a:extLst>
              <a:ext uri="{FF2B5EF4-FFF2-40B4-BE49-F238E27FC236}">
                <a16:creationId xmlns:a16="http://schemas.microsoft.com/office/drawing/2014/main" id="{DC315CD5-FD6E-2CC6-B0C8-0E44492A3D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52447" y="3942770"/>
            <a:ext cx="2072202" cy="257609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5">
            <p14:nvContentPartPr>
              <p14:cNvPr id="3" name="Håndskrift 2">
                <a:extLst>
                  <a:ext uri="{FF2B5EF4-FFF2-40B4-BE49-F238E27FC236}">
                    <a16:creationId xmlns:a16="http://schemas.microsoft.com/office/drawing/2014/main" id="{C1FA95B6-88FA-4804-43B5-3657D59EF3C8}"/>
                  </a:ext>
                </a:extLst>
              </p14:cNvPr>
              <p14:cNvContentPartPr/>
              <p14:nvPr/>
            </p14:nvContentPartPr>
            <p14:xfrm>
              <a:off x="6233466" y="5684872"/>
              <a:ext cx="2978280" cy="302040"/>
            </p14:xfrm>
          </p:contentPart>
        </mc:Choice>
        <mc:Fallback xmlns="">
          <p:pic>
            <p:nvPicPr>
              <p:cNvPr id="3" name="Håndskrift 2">
                <a:extLst>
                  <a:ext uri="{FF2B5EF4-FFF2-40B4-BE49-F238E27FC236}">
                    <a16:creationId xmlns:a16="http://schemas.microsoft.com/office/drawing/2014/main" id="{C1FA95B6-88FA-4804-43B5-3657D59EF3C8}"/>
                  </a:ext>
                </a:extLst>
              </p:cNvPr>
              <p:cNvPicPr/>
              <p:nvPr/>
            </p:nvPicPr>
            <p:blipFill>
              <a:blip r:embed="rId6"/>
              <a:stretch>
                <a:fillRect/>
              </a:stretch>
            </p:blipFill>
            <p:spPr>
              <a:xfrm>
                <a:off x="6224466" y="5675872"/>
                <a:ext cx="2995920" cy="3196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Håndskrift 4">
                <a:extLst>
                  <a:ext uri="{FF2B5EF4-FFF2-40B4-BE49-F238E27FC236}">
                    <a16:creationId xmlns:a16="http://schemas.microsoft.com/office/drawing/2014/main" id="{1F14F618-6652-821F-F82A-400A86EF3A0F}"/>
                  </a:ext>
                </a:extLst>
              </p14:cNvPr>
              <p14:cNvContentPartPr/>
              <p14:nvPr/>
            </p14:nvContentPartPr>
            <p14:xfrm>
              <a:off x="9080706" y="5759032"/>
              <a:ext cx="122400" cy="156960"/>
            </p14:xfrm>
          </p:contentPart>
        </mc:Choice>
        <mc:Fallback xmlns="">
          <p:pic>
            <p:nvPicPr>
              <p:cNvPr id="5" name="Håndskrift 4">
                <a:extLst>
                  <a:ext uri="{FF2B5EF4-FFF2-40B4-BE49-F238E27FC236}">
                    <a16:creationId xmlns:a16="http://schemas.microsoft.com/office/drawing/2014/main" id="{1F14F618-6652-821F-F82A-400A86EF3A0F}"/>
                  </a:ext>
                </a:extLst>
              </p:cNvPr>
              <p:cNvPicPr/>
              <p:nvPr/>
            </p:nvPicPr>
            <p:blipFill>
              <a:blip r:embed="rId8"/>
              <a:stretch>
                <a:fillRect/>
              </a:stretch>
            </p:blipFill>
            <p:spPr>
              <a:xfrm>
                <a:off x="9072066" y="5750032"/>
                <a:ext cx="140040" cy="174600"/>
              </a:xfrm>
              <a:prstGeom prst="rect">
                <a:avLst/>
              </a:prstGeom>
            </p:spPr>
          </p:pic>
        </mc:Fallback>
      </mc:AlternateContent>
    </p:spTree>
    <p:extLst>
      <p:ext uri="{BB962C8B-B14F-4D97-AF65-F5344CB8AC3E}">
        <p14:creationId xmlns:p14="http://schemas.microsoft.com/office/powerpoint/2010/main" val="27459739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13F5FB-6148-2176-925D-C2BB6A13E2F7}"/>
              </a:ext>
            </a:extLst>
          </p:cNvPr>
          <p:cNvSpPr>
            <a:spLocks noGrp="1"/>
          </p:cNvSpPr>
          <p:nvPr>
            <p:ph type="title"/>
          </p:nvPr>
        </p:nvSpPr>
        <p:spPr/>
        <p:txBody>
          <a:bodyPr>
            <a:normAutofit/>
          </a:bodyPr>
          <a:lstStyle/>
          <a:p>
            <a:r>
              <a:rPr lang="da-DK" sz="4400" dirty="0"/>
              <a:t>En vigtig mellemregning inden vi kommer til Friedrich Nietzsche… </a:t>
            </a:r>
          </a:p>
        </p:txBody>
      </p:sp>
      <p:sp>
        <p:nvSpPr>
          <p:cNvPr id="4" name="Pladsholder til tekst 3">
            <a:extLst>
              <a:ext uri="{FF2B5EF4-FFF2-40B4-BE49-F238E27FC236}">
                <a16:creationId xmlns:a16="http://schemas.microsoft.com/office/drawing/2014/main" id="{79B1C98B-5E9B-286A-6F59-ED1CF34F0E2C}"/>
              </a:ext>
            </a:extLst>
          </p:cNvPr>
          <p:cNvSpPr>
            <a:spLocks noGrp="1"/>
          </p:cNvSpPr>
          <p:nvPr>
            <p:ph type="body" idx="1"/>
          </p:nvPr>
        </p:nvSpPr>
        <p:spPr>
          <a:xfrm>
            <a:off x="4051300" y="4589463"/>
            <a:ext cx="5511800" cy="1929397"/>
          </a:xfrm>
        </p:spPr>
        <p:txBody>
          <a:bodyPr>
            <a:normAutofit fontScale="55000" lnSpcReduction="20000"/>
          </a:bodyPr>
          <a:lstStyle/>
          <a:p>
            <a:endParaRPr lang="da-DK" dirty="0"/>
          </a:p>
          <a:p>
            <a:endParaRPr lang="da-DK" dirty="0"/>
          </a:p>
          <a:p>
            <a:r>
              <a:rPr lang="da-DK" sz="3800" b="1" dirty="0"/>
              <a:t>Charles Darwin </a:t>
            </a:r>
            <a:r>
              <a:rPr lang="da-DK" sz="3800" dirty="0"/>
              <a:t>var ikke filosof – </a:t>
            </a:r>
            <a:r>
              <a:rPr lang="da-DK" sz="3800" dirty="0" err="1"/>
              <a:t>meeeeen</a:t>
            </a:r>
            <a:r>
              <a:rPr lang="da-DK" sz="3800" dirty="0"/>
              <a:t> alligevel pænt interessant, da han faktisk kom til at præge filosofien. Han havde studeret medicin og teologi og var som naturforsker med på en ekspedition til bl.a. Galapagosøerne… </a:t>
            </a:r>
          </a:p>
        </p:txBody>
      </p:sp>
      <p:pic>
        <p:nvPicPr>
          <p:cNvPr id="2050" name="Picture 2" descr="Charles Darwin's Research Station on The Galapagos - Galapagos Safari Camp">
            <a:extLst>
              <a:ext uri="{FF2B5EF4-FFF2-40B4-BE49-F238E27FC236}">
                <a16:creationId xmlns:a16="http://schemas.microsoft.com/office/drawing/2014/main" id="{548CB363-C1F5-12FC-4305-FF0F109BCB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53" y="339140"/>
            <a:ext cx="6568225" cy="277011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harles Darwin &amp; The Galapagos Islands">
            <a:extLst>
              <a:ext uri="{FF2B5EF4-FFF2-40B4-BE49-F238E27FC236}">
                <a16:creationId xmlns:a16="http://schemas.microsoft.com/office/drawing/2014/main" id="{9E7B2FE4-2ABE-DD8E-EABE-C9D93672FC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9410" y="339140"/>
            <a:ext cx="5442437" cy="277011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nteresting Facts About Charles Darwin">
            <a:extLst>
              <a:ext uri="{FF2B5EF4-FFF2-40B4-BE49-F238E27FC236}">
                <a16:creationId xmlns:a16="http://schemas.microsoft.com/office/drawing/2014/main" id="{DC315CD5-FD6E-2CC6-B0C8-0E44492A3D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52447" y="3942770"/>
            <a:ext cx="2072202" cy="257609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5">
            <p14:nvContentPartPr>
              <p14:cNvPr id="6" name="Håndskrift 5">
                <a:extLst>
                  <a:ext uri="{FF2B5EF4-FFF2-40B4-BE49-F238E27FC236}">
                    <a16:creationId xmlns:a16="http://schemas.microsoft.com/office/drawing/2014/main" id="{D2FB4690-6B08-221B-107E-06E8644BCB3E}"/>
                  </a:ext>
                </a:extLst>
              </p14:cNvPr>
              <p14:cNvContentPartPr/>
              <p14:nvPr/>
            </p14:nvContentPartPr>
            <p14:xfrm>
              <a:off x="7873266" y="5963872"/>
              <a:ext cx="360" cy="360"/>
            </p14:xfrm>
          </p:contentPart>
        </mc:Choice>
        <mc:Fallback xmlns="">
          <p:pic>
            <p:nvPicPr>
              <p:cNvPr id="6" name="Håndskrift 5">
                <a:extLst>
                  <a:ext uri="{FF2B5EF4-FFF2-40B4-BE49-F238E27FC236}">
                    <a16:creationId xmlns:a16="http://schemas.microsoft.com/office/drawing/2014/main" id="{D2FB4690-6B08-221B-107E-06E8644BCB3E}"/>
                  </a:ext>
                </a:extLst>
              </p:cNvPr>
              <p:cNvPicPr/>
              <p:nvPr/>
            </p:nvPicPr>
            <p:blipFill>
              <a:blip r:embed="rId6"/>
              <a:stretch>
                <a:fillRect/>
              </a:stretch>
            </p:blipFill>
            <p:spPr>
              <a:xfrm>
                <a:off x="7864626" y="5954872"/>
                <a:ext cx="18000" cy="18000"/>
              </a:xfrm>
              <a:prstGeom prst="rect">
                <a:avLst/>
              </a:prstGeom>
            </p:spPr>
          </p:pic>
        </mc:Fallback>
      </mc:AlternateContent>
    </p:spTree>
    <p:extLst>
      <p:ext uri="{BB962C8B-B14F-4D97-AF65-F5344CB8AC3E}">
        <p14:creationId xmlns:p14="http://schemas.microsoft.com/office/powerpoint/2010/main" val="10766418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7" name="Rectangle 4106">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2" name="Picture 6" descr="1859 First Edition Origin of Species available as Framed Prints, Photos,  Wall Art and Photo Gifts">
            <a:extLst>
              <a:ext uri="{FF2B5EF4-FFF2-40B4-BE49-F238E27FC236}">
                <a16:creationId xmlns:a16="http://schemas.microsoft.com/office/drawing/2014/main" id="{292DEEC3-368F-95DF-F25E-F94BF287102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928" r="24064" b="2"/>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4109" name="Rectangle 4108">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el 3">
            <a:extLst>
              <a:ext uri="{FF2B5EF4-FFF2-40B4-BE49-F238E27FC236}">
                <a16:creationId xmlns:a16="http://schemas.microsoft.com/office/drawing/2014/main" id="{B59F890D-C965-12B5-E07B-49F4B437347C}"/>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3000"/>
              <a:t>Charles Darwin: </a:t>
            </a:r>
            <a:r>
              <a:rPr lang="en-US" sz="3000" i="1"/>
              <a:t>On the Origin of Species by Means of Natural Selection or the Preservation of Favoured Races in the Struggle for Life </a:t>
            </a:r>
            <a:r>
              <a:rPr lang="en-US" sz="3000"/>
              <a:t>(1859)</a:t>
            </a:r>
          </a:p>
        </p:txBody>
      </p:sp>
      <p:sp>
        <p:nvSpPr>
          <p:cNvPr id="6" name="Pladsholder til tekst 5">
            <a:extLst>
              <a:ext uri="{FF2B5EF4-FFF2-40B4-BE49-F238E27FC236}">
                <a16:creationId xmlns:a16="http://schemas.microsoft.com/office/drawing/2014/main" id="{A970ECFA-924B-FB37-1B38-1F806676F9A0}"/>
              </a:ext>
            </a:extLst>
          </p:cNvPr>
          <p:cNvSpPr>
            <a:spLocks noGrp="1"/>
          </p:cNvSpPr>
          <p:nvPr>
            <p:ph type="body" idx="1"/>
          </p:nvPr>
        </p:nvSpPr>
        <p:spPr>
          <a:xfrm>
            <a:off x="477980" y="4872922"/>
            <a:ext cx="4023359" cy="1208141"/>
          </a:xfrm>
        </p:spPr>
        <p:txBody>
          <a:bodyPr vert="horz" lIns="91440" tIns="45720" rIns="91440" bIns="45720" rtlCol="0">
            <a:normAutofit/>
          </a:bodyPr>
          <a:lstStyle/>
          <a:p>
            <a:r>
              <a:rPr lang="en-US" sz="1700">
                <a:solidFill>
                  <a:schemeClr val="tx1"/>
                </a:solidFill>
              </a:rPr>
              <a:t>På dansk: (oversat i 1872 af forfatteren I.P. Jacobsen) </a:t>
            </a:r>
            <a:r>
              <a:rPr lang="en-US" sz="1700" i="1">
                <a:solidFill>
                  <a:schemeClr val="tx1"/>
                </a:solidFill>
              </a:rPr>
              <a:t>Om arternes oprindelse via den naturlige udvælgelse og de bedst egnede racers overlevelse i kampen for tilværelsen.</a:t>
            </a:r>
            <a:endParaRPr lang="en-US" sz="1700">
              <a:solidFill>
                <a:schemeClr val="tx1"/>
              </a:solidFill>
            </a:endParaRPr>
          </a:p>
        </p:txBody>
      </p:sp>
      <p:sp>
        <p:nvSpPr>
          <p:cNvPr id="4111" name="Rectangle 411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113" name="Rectangle 411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38524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9" name="Rectangle 5128">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A2AC9B6-6BDD-8AE5-C553-1D844C9686F5}"/>
              </a:ext>
            </a:extLst>
          </p:cNvPr>
          <p:cNvSpPr>
            <a:spLocks noGrp="1"/>
          </p:cNvSpPr>
          <p:nvPr>
            <p:ph type="title"/>
          </p:nvPr>
        </p:nvSpPr>
        <p:spPr>
          <a:xfrm>
            <a:off x="838201" y="365125"/>
            <a:ext cx="3816095" cy="1938076"/>
          </a:xfrm>
        </p:spPr>
        <p:txBody>
          <a:bodyPr>
            <a:normAutofit/>
          </a:bodyPr>
          <a:lstStyle/>
          <a:p>
            <a:r>
              <a:rPr lang="da-DK" dirty="0"/>
              <a:t>Darwins vigtigste </a:t>
            </a:r>
            <a:r>
              <a:rPr lang="da-DK" dirty="0" err="1"/>
              <a:t>hovedidéer</a:t>
            </a:r>
            <a:endParaRPr lang="da-DK" dirty="0"/>
          </a:p>
        </p:txBody>
      </p:sp>
      <p:sp>
        <p:nvSpPr>
          <p:cNvPr id="3" name="Pladsholder til indhold 2">
            <a:extLst>
              <a:ext uri="{FF2B5EF4-FFF2-40B4-BE49-F238E27FC236}">
                <a16:creationId xmlns:a16="http://schemas.microsoft.com/office/drawing/2014/main" id="{E3A7CD92-D126-6664-44D0-0EDA2B9D53A0}"/>
              </a:ext>
            </a:extLst>
          </p:cNvPr>
          <p:cNvSpPr>
            <a:spLocks noGrp="1"/>
          </p:cNvSpPr>
          <p:nvPr>
            <p:ph idx="1"/>
          </p:nvPr>
        </p:nvSpPr>
        <p:spPr>
          <a:xfrm>
            <a:off x="838201" y="2482589"/>
            <a:ext cx="3816096" cy="3694373"/>
          </a:xfrm>
        </p:spPr>
        <p:txBody>
          <a:bodyPr>
            <a:normAutofit/>
          </a:bodyPr>
          <a:lstStyle/>
          <a:p>
            <a:pPr marL="514350" indent="-514350">
              <a:buAutoNum type="arabicPeriod"/>
            </a:pPr>
            <a:r>
              <a:rPr lang="da-DK" sz="2000"/>
              <a:t>Alle nulevende planter og dyr nedstammer fra tidligere, mere primitive former og…</a:t>
            </a:r>
          </a:p>
          <a:p>
            <a:pPr marL="514350" indent="-514350">
              <a:buAutoNum type="arabicPeriod"/>
            </a:pPr>
            <a:r>
              <a:rPr lang="da-DK" sz="2000"/>
              <a:t>at der er sket en biologisk udvikling, en ‘evolution’, og at motoren i denne evolution er ”the survival of the fittest” – den bedst egnede overlever.</a:t>
            </a:r>
          </a:p>
        </p:txBody>
      </p:sp>
      <p:pic>
        <p:nvPicPr>
          <p:cNvPr id="5124" name="Picture 4" descr="Survival of the Fittest: Was versteht man darunter? - Futurezone">
            <a:extLst>
              <a:ext uri="{FF2B5EF4-FFF2-40B4-BE49-F238E27FC236}">
                <a16:creationId xmlns:a16="http://schemas.microsoft.com/office/drawing/2014/main" id="{AD4364E9-3257-22AA-CCE9-5411806207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70" r="4035" b="-1"/>
          <a:stretch/>
        </p:blipFill>
        <p:spPr bwMode="auto">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a:extLst>
            <a:ext uri="{909E8E84-426E-40DD-AFC4-6F175D3DCCD1}">
              <a14:hiddenFill xmlns:a14="http://schemas.microsoft.com/office/drawing/2010/main">
                <a:solidFill>
                  <a:srgbClr val="FFFFFF"/>
                </a:solidFill>
              </a14:hiddenFill>
            </a:ext>
          </a:extLst>
        </p:spPr>
      </p:pic>
      <p:pic>
        <p:nvPicPr>
          <p:cNvPr id="5122" name="Picture 2" descr="Survival of the Fittest vs. Natural Selection">
            <a:extLst>
              <a:ext uri="{FF2B5EF4-FFF2-40B4-BE49-F238E27FC236}">
                <a16:creationId xmlns:a16="http://schemas.microsoft.com/office/drawing/2014/main" id="{B9F39A62-2E71-B85B-45E4-E95BA5BD2B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7318" b="20930"/>
          <a:stretch/>
        </p:blipFill>
        <p:spPr bwMode="auto">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30521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nlinemedier 4" descr="Rather Homemade Præsenterer: Det Moderne Gennembrud - hvad skete der lige der">
            <a:hlinkClick r:id="" action="ppaction://media"/>
            <a:extLst>
              <a:ext uri="{FF2B5EF4-FFF2-40B4-BE49-F238E27FC236}">
                <a16:creationId xmlns:a16="http://schemas.microsoft.com/office/drawing/2014/main" id="{494D326B-303D-10C7-FF24-548BA09A51BC}"/>
              </a:ext>
            </a:extLst>
          </p:cNvPr>
          <p:cNvPicPr>
            <a:picLocks noGrp="1" noRot="1" noChangeAspect="1"/>
          </p:cNvPicPr>
          <p:nvPr>
            <p:ph idx="1"/>
            <a:videoFile r:link="rId1"/>
          </p:nvPr>
        </p:nvPicPr>
        <p:blipFill>
          <a:blip r:embed="rId3"/>
          <a:stretch>
            <a:fillRect/>
          </a:stretch>
        </p:blipFill>
        <p:spPr>
          <a:xfrm>
            <a:off x="836177" y="457200"/>
            <a:ext cx="10519646" cy="5943600"/>
          </a:xfrm>
          <a:prstGeom prst="rect">
            <a:avLst/>
          </a:prstGeom>
        </p:spPr>
      </p:pic>
    </p:spTree>
    <p:extLst>
      <p:ext uri="{BB962C8B-B14F-4D97-AF65-F5344CB8AC3E}">
        <p14:creationId xmlns:p14="http://schemas.microsoft.com/office/powerpoint/2010/main" val="2312659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9" name="Rectangle 5128">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A2AC9B6-6BDD-8AE5-C553-1D844C9686F5}"/>
              </a:ext>
            </a:extLst>
          </p:cNvPr>
          <p:cNvSpPr>
            <a:spLocks noGrp="1"/>
          </p:cNvSpPr>
          <p:nvPr>
            <p:ph type="title"/>
          </p:nvPr>
        </p:nvSpPr>
        <p:spPr>
          <a:xfrm>
            <a:off x="838201" y="365125"/>
            <a:ext cx="3816095" cy="1938076"/>
          </a:xfrm>
        </p:spPr>
        <p:txBody>
          <a:bodyPr>
            <a:normAutofit/>
          </a:bodyPr>
          <a:lstStyle/>
          <a:p>
            <a:r>
              <a:rPr lang="da-DK" dirty="0"/>
              <a:t>Darwins vigtigste </a:t>
            </a:r>
            <a:r>
              <a:rPr lang="da-DK" dirty="0" err="1"/>
              <a:t>hovedidéer</a:t>
            </a:r>
            <a:endParaRPr lang="da-DK" dirty="0"/>
          </a:p>
        </p:txBody>
      </p:sp>
      <p:sp>
        <p:nvSpPr>
          <p:cNvPr id="3" name="Pladsholder til indhold 2">
            <a:extLst>
              <a:ext uri="{FF2B5EF4-FFF2-40B4-BE49-F238E27FC236}">
                <a16:creationId xmlns:a16="http://schemas.microsoft.com/office/drawing/2014/main" id="{E3A7CD92-D126-6664-44D0-0EDA2B9D53A0}"/>
              </a:ext>
            </a:extLst>
          </p:cNvPr>
          <p:cNvSpPr>
            <a:spLocks noGrp="1"/>
          </p:cNvSpPr>
          <p:nvPr>
            <p:ph idx="1"/>
          </p:nvPr>
        </p:nvSpPr>
        <p:spPr>
          <a:xfrm>
            <a:off x="838201" y="2482589"/>
            <a:ext cx="3816096" cy="3694373"/>
          </a:xfrm>
        </p:spPr>
        <p:txBody>
          <a:bodyPr>
            <a:normAutofit/>
          </a:bodyPr>
          <a:lstStyle/>
          <a:p>
            <a:pPr marL="514350" indent="-514350">
              <a:buAutoNum type="arabicPeriod"/>
            </a:pPr>
            <a:r>
              <a:rPr lang="da-DK" sz="2000" dirty="0"/>
              <a:t>Alle nulevende planter og dyr nedstammer fra tidligere, mere primitive former og…</a:t>
            </a:r>
          </a:p>
          <a:p>
            <a:pPr marL="514350" indent="-514350">
              <a:buAutoNum type="arabicPeriod"/>
            </a:pPr>
            <a:r>
              <a:rPr lang="da-DK" sz="2000" dirty="0"/>
              <a:t>at der er sket en biologisk udvikling, en ‘evolution’, og at motoren i denne evolution er ”the </a:t>
            </a:r>
            <a:r>
              <a:rPr lang="da-DK" sz="2000" dirty="0" err="1"/>
              <a:t>survival</a:t>
            </a:r>
            <a:r>
              <a:rPr lang="da-DK" sz="2000" dirty="0"/>
              <a:t> of the fittest” – den bedst egnede overlever.</a:t>
            </a:r>
          </a:p>
        </p:txBody>
      </p:sp>
      <p:pic>
        <p:nvPicPr>
          <p:cNvPr id="5124" name="Picture 4" descr="Survival of the Fittest: Was versteht man darunter? - Futurezone">
            <a:extLst>
              <a:ext uri="{FF2B5EF4-FFF2-40B4-BE49-F238E27FC236}">
                <a16:creationId xmlns:a16="http://schemas.microsoft.com/office/drawing/2014/main" id="{AD4364E9-3257-22AA-CCE9-5411806207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70" r="4035" b="-1"/>
          <a:stretch/>
        </p:blipFill>
        <p:spPr bwMode="auto">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a:extLst>
            <a:ext uri="{909E8E84-426E-40DD-AFC4-6F175D3DCCD1}">
              <a14:hiddenFill xmlns:a14="http://schemas.microsoft.com/office/drawing/2010/main">
                <a:solidFill>
                  <a:srgbClr val="FFFFFF"/>
                </a:solidFill>
              </a14:hiddenFill>
            </a:ext>
          </a:extLst>
        </p:spPr>
      </p:pic>
      <p:pic>
        <p:nvPicPr>
          <p:cNvPr id="5122" name="Picture 2" descr="Survival of the Fittest vs. Natural Selection">
            <a:extLst>
              <a:ext uri="{FF2B5EF4-FFF2-40B4-BE49-F238E27FC236}">
                <a16:creationId xmlns:a16="http://schemas.microsoft.com/office/drawing/2014/main" id="{B9F39A62-2E71-B85B-45E4-E95BA5BD2B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7318" b="20930"/>
          <a:stretch/>
        </p:blipFill>
        <p:spPr bwMode="auto">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a:extLst>
            <a:ext uri="{909E8E84-426E-40DD-AFC4-6F175D3DCCD1}">
              <a14:hiddenFill xmlns:a14="http://schemas.microsoft.com/office/drawing/2010/main">
                <a:solidFill>
                  <a:srgbClr val="FFFFFF"/>
                </a:solidFill>
              </a14:hiddenFill>
            </a:ext>
          </a:extLst>
        </p:spPr>
      </p:pic>
      <p:grpSp>
        <p:nvGrpSpPr>
          <p:cNvPr id="4" name="Gruppe 3">
            <a:extLst>
              <a:ext uri="{FF2B5EF4-FFF2-40B4-BE49-F238E27FC236}">
                <a16:creationId xmlns:a16="http://schemas.microsoft.com/office/drawing/2014/main" id="{F7C4A1D5-9A49-E8DD-8851-6EF2E3F720D7}"/>
              </a:ext>
            </a:extLst>
          </p:cNvPr>
          <p:cNvGrpSpPr/>
          <p:nvPr/>
        </p:nvGrpSpPr>
        <p:grpSpPr>
          <a:xfrm>
            <a:off x="974714" y="5727281"/>
            <a:ext cx="1928520" cy="790200"/>
            <a:chOff x="1591751" y="5073776"/>
            <a:chExt cx="1928520" cy="790200"/>
          </a:xfrm>
        </p:grpSpPr>
        <mc:AlternateContent xmlns:mc="http://schemas.openxmlformats.org/markup-compatibility/2006" xmlns:p14="http://schemas.microsoft.com/office/powerpoint/2010/main">
          <mc:Choice Requires="p14">
            <p:contentPart p14:bwMode="auto" r:id="rId4">
              <p14:nvContentPartPr>
                <p14:cNvPr id="5" name="Håndskrift 4">
                  <a:extLst>
                    <a:ext uri="{FF2B5EF4-FFF2-40B4-BE49-F238E27FC236}">
                      <a16:creationId xmlns:a16="http://schemas.microsoft.com/office/drawing/2014/main" id="{CA94CB68-2FF8-B327-D863-A6D136E89E53}"/>
                    </a:ext>
                  </a:extLst>
                </p14:cNvPr>
                <p14:cNvContentPartPr/>
                <p14:nvPr/>
              </p14:nvContentPartPr>
              <p14:xfrm>
                <a:off x="1591751" y="5073776"/>
                <a:ext cx="1928520" cy="790200"/>
              </p14:xfrm>
            </p:contentPart>
          </mc:Choice>
          <mc:Fallback xmlns="">
            <p:pic>
              <p:nvPicPr>
                <p:cNvPr id="4" name="Håndskrift 3">
                  <a:extLst>
                    <a:ext uri="{FF2B5EF4-FFF2-40B4-BE49-F238E27FC236}">
                      <a16:creationId xmlns:a16="http://schemas.microsoft.com/office/drawing/2014/main" id="{1C428997-FD8C-90F9-FA62-21D83E6B2F4E}"/>
                    </a:ext>
                  </a:extLst>
                </p:cNvPr>
                <p:cNvPicPr/>
                <p:nvPr/>
              </p:nvPicPr>
              <p:blipFill>
                <a:blip r:embed="rId7"/>
                <a:stretch>
                  <a:fillRect/>
                </a:stretch>
              </p:blipFill>
              <p:spPr>
                <a:xfrm>
                  <a:off x="1583111" y="5065136"/>
                  <a:ext cx="1946160" cy="8078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Håndskrift 5">
                  <a:extLst>
                    <a:ext uri="{FF2B5EF4-FFF2-40B4-BE49-F238E27FC236}">
                      <a16:creationId xmlns:a16="http://schemas.microsoft.com/office/drawing/2014/main" id="{8A2A5487-B2F7-4726-E1A1-CB8F772FE39A}"/>
                    </a:ext>
                  </a:extLst>
                </p14:cNvPr>
                <p14:cNvContentPartPr/>
                <p14:nvPr/>
              </p14:nvContentPartPr>
              <p14:xfrm>
                <a:off x="3220391" y="5333696"/>
                <a:ext cx="298800" cy="52200"/>
              </p14:xfrm>
            </p:contentPart>
          </mc:Choice>
          <mc:Fallback xmlns="">
            <p:pic>
              <p:nvPicPr>
                <p:cNvPr id="5" name="Håndskrift 4">
                  <a:extLst>
                    <a:ext uri="{FF2B5EF4-FFF2-40B4-BE49-F238E27FC236}">
                      <a16:creationId xmlns:a16="http://schemas.microsoft.com/office/drawing/2014/main" id="{C6D98AA3-7E91-81D5-3E81-B262E36F308F}"/>
                    </a:ext>
                  </a:extLst>
                </p:cNvPr>
                <p:cNvPicPr/>
                <p:nvPr/>
              </p:nvPicPr>
              <p:blipFill>
                <a:blip r:embed="rId9"/>
                <a:stretch>
                  <a:fillRect/>
                </a:stretch>
              </p:blipFill>
              <p:spPr>
                <a:xfrm>
                  <a:off x="3211391" y="5324696"/>
                  <a:ext cx="316440" cy="698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 name="Håndskrift 6">
                  <a:extLst>
                    <a:ext uri="{FF2B5EF4-FFF2-40B4-BE49-F238E27FC236}">
                      <a16:creationId xmlns:a16="http://schemas.microsoft.com/office/drawing/2014/main" id="{53B34840-5D16-94CE-0A0B-0D366ED24451}"/>
                    </a:ext>
                  </a:extLst>
                </p14:cNvPr>
                <p14:cNvContentPartPr/>
                <p14:nvPr/>
              </p14:nvContentPartPr>
              <p14:xfrm>
                <a:off x="3516311" y="5353136"/>
                <a:ext cx="360" cy="272160"/>
              </p14:xfrm>
            </p:contentPart>
          </mc:Choice>
          <mc:Fallback xmlns="">
            <p:pic>
              <p:nvPicPr>
                <p:cNvPr id="7" name="Håndskrift 6">
                  <a:extLst>
                    <a:ext uri="{FF2B5EF4-FFF2-40B4-BE49-F238E27FC236}">
                      <a16:creationId xmlns:a16="http://schemas.microsoft.com/office/drawing/2014/main" id="{6BD802B1-8230-BBBD-588A-C2AF693CC3DB}"/>
                    </a:ext>
                  </a:extLst>
                </p:cNvPr>
                <p:cNvPicPr/>
                <p:nvPr/>
              </p:nvPicPr>
              <p:blipFill>
                <a:blip r:embed="rId11"/>
                <a:stretch>
                  <a:fillRect/>
                </a:stretch>
              </p:blipFill>
              <p:spPr>
                <a:xfrm>
                  <a:off x="3507671" y="5344496"/>
                  <a:ext cx="18000" cy="289800"/>
                </a:xfrm>
                <a:prstGeom prst="rect">
                  <a:avLst/>
                </a:prstGeom>
              </p:spPr>
            </p:pic>
          </mc:Fallback>
        </mc:AlternateContent>
      </p:grpSp>
      <p:sp>
        <p:nvSpPr>
          <p:cNvPr id="9" name="Tekstfelt 8">
            <a:extLst>
              <a:ext uri="{FF2B5EF4-FFF2-40B4-BE49-F238E27FC236}">
                <a16:creationId xmlns:a16="http://schemas.microsoft.com/office/drawing/2014/main" id="{E9E8A7F9-B42C-CF7A-072D-43B295D34623}"/>
              </a:ext>
            </a:extLst>
          </p:cNvPr>
          <p:cNvSpPr txBox="1"/>
          <p:nvPr/>
        </p:nvSpPr>
        <p:spPr>
          <a:xfrm>
            <a:off x="3115158" y="5108426"/>
            <a:ext cx="1789158" cy="1200329"/>
          </a:xfrm>
          <a:prstGeom prst="rect">
            <a:avLst/>
          </a:prstGeom>
          <a:noFill/>
        </p:spPr>
        <p:txBody>
          <a:bodyPr wrap="square">
            <a:spAutoFit/>
          </a:bodyPr>
          <a:lstStyle/>
          <a:p>
            <a:r>
              <a:rPr lang="da-DK" sz="1800" dirty="0"/>
              <a:t>Hvad betyder det for vores forståelse af mennesket?</a:t>
            </a:r>
            <a:endParaRPr lang="da-DK" dirty="0"/>
          </a:p>
        </p:txBody>
      </p:sp>
    </p:spTree>
    <p:extLst>
      <p:ext uri="{BB962C8B-B14F-4D97-AF65-F5344CB8AC3E}">
        <p14:creationId xmlns:p14="http://schemas.microsoft.com/office/powerpoint/2010/main" val="12366750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2FA320-3E30-2887-6A67-F333A5B1BA85}"/>
              </a:ext>
            </a:extLst>
          </p:cNvPr>
          <p:cNvSpPr>
            <a:spLocks noGrp="1"/>
          </p:cNvSpPr>
          <p:nvPr>
            <p:ph type="title"/>
          </p:nvPr>
        </p:nvSpPr>
        <p:spPr>
          <a:xfrm>
            <a:off x="838200" y="586992"/>
            <a:ext cx="5638800" cy="2461008"/>
          </a:xfrm>
        </p:spPr>
        <p:txBody>
          <a:bodyPr>
            <a:normAutofit/>
          </a:bodyPr>
          <a:lstStyle/>
          <a:p>
            <a:r>
              <a:rPr lang="da-DK" dirty="0"/>
              <a:t>Hvad så med mennesket??</a:t>
            </a:r>
          </a:p>
        </p:txBody>
      </p:sp>
      <p:sp>
        <p:nvSpPr>
          <p:cNvPr id="3" name="Pladsholder til indhold 2">
            <a:extLst>
              <a:ext uri="{FF2B5EF4-FFF2-40B4-BE49-F238E27FC236}">
                <a16:creationId xmlns:a16="http://schemas.microsoft.com/office/drawing/2014/main" id="{A05D2A0C-8D7E-CA3A-DD5C-981756BEA6D1}"/>
              </a:ext>
            </a:extLst>
          </p:cNvPr>
          <p:cNvSpPr>
            <a:spLocks noGrp="1"/>
          </p:cNvSpPr>
          <p:nvPr>
            <p:ph idx="1"/>
          </p:nvPr>
        </p:nvSpPr>
        <p:spPr>
          <a:xfrm>
            <a:off x="838200" y="3124200"/>
            <a:ext cx="5638437" cy="3156166"/>
          </a:xfrm>
        </p:spPr>
        <p:txBody>
          <a:bodyPr anchor="ctr">
            <a:normAutofit/>
          </a:bodyPr>
          <a:lstStyle/>
          <a:p>
            <a:pPr marL="0" indent="0">
              <a:buNone/>
            </a:pPr>
            <a:r>
              <a:rPr lang="da-DK" sz="1800" dirty="0"/>
              <a:t>Darwin mener, at mennesket har udviklet sig fra laverestående arter. Der er altså ikke tale om, at vi er et resultat af guddommelig skaberakt, men et produkt af naturlig biologisk evolution. Mennesket er dybest set et dyr. Den forskel Darwin fremhæver er, at vi som mennesker kan prioritere sociale hensyn til svagere medborgere </a:t>
            </a:r>
            <a:r>
              <a:rPr lang="da-DK" sz="1800" dirty="0" err="1"/>
              <a:t>oer</a:t>
            </a:r>
            <a:r>
              <a:rPr lang="da-DK" sz="1800" dirty="0"/>
              <a:t> vores egne egoistiske instinkter.</a:t>
            </a:r>
          </a:p>
          <a:p>
            <a:pPr marL="0" indent="0">
              <a:buNone/>
            </a:pPr>
            <a:endParaRPr lang="da-DK" sz="1800" dirty="0"/>
          </a:p>
        </p:txBody>
      </p:sp>
      <p:pic>
        <p:nvPicPr>
          <p:cNvPr id="5" name="Picture 4" descr="Orangutan med armlæn">
            <a:extLst>
              <a:ext uri="{FF2B5EF4-FFF2-40B4-BE49-F238E27FC236}">
                <a16:creationId xmlns:a16="http://schemas.microsoft.com/office/drawing/2014/main" id="{3E06A664-9CBA-4DAB-C080-5EE0B48BB995}"/>
              </a:ext>
            </a:extLst>
          </p:cNvPr>
          <p:cNvPicPr>
            <a:picLocks noChangeAspect="1"/>
          </p:cNvPicPr>
          <p:nvPr/>
        </p:nvPicPr>
        <p:blipFill rotWithShape="1">
          <a:blip r:embed="rId3"/>
          <a:srcRect l="20675" r="22385" b="-1"/>
          <a:stretch/>
        </p:blipFill>
        <p:spPr>
          <a:xfrm>
            <a:off x="6861048" y="1"/>
            <a:ext cx="5330952" cy="6858000"/>
          </a:xfrm>
          <a:prstGeom prst="rect">
            <a:avLst/>
          </a:prstGeom>
        </p:spPr>
      </p:pic>
    </p:spTree>
    <p:extLst>
      <p:ext uri="{BB962C8B-B14F-4D97-AF65-F5344CB8AC3E}">
        <p14:creationId xmlns:p14="http://schemas.microsoft.com/office/powerpoint/2010/main" val="39093129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F4B83A-D464-0DB4-20CC-596C0462EBE0}"/>
              </a:ext>
            </a:extLst>
          </p:cNvPr>
          <p:cNvSpPr>
            <a:spLocks noGrp="1"/>
          </p:cNvSpPr>
          <p:nvPr>
            <p:ph type="title"/>
          </p:nvPr>
        </p:nvSpPr>
        <p:spPr>
          <a:xfrm>
            <a:off x="838200" y="586992"/>
            <a:ext cx="5638800" cy="2461008"/>
          </a:xfrm>
        </p:spPr>
        <p:txBody>
          <a:bodyPr>
            <a:normAutofit/>
          </a:bodyPr>
          <a:lstStyle/>
          <a:p>
            <a:pPr>
              <a:lnSpc>
                <a:spcPct val="90000"/>
              </a:lnSpc>
            </a:pPr>
            <a:r>
              <a:rPr lang="da-DK" sz="4100" b="1"/>
              <a:t>Der findes ingen objektive sandheder eller mening i verden.</a:t>
            </a:r>
            <a:br>
              <a:rPr lang="da-DK" sz="4100" b="1"/>
            </a:br>
            <a:endParaRPr lang="da-DK" sz="4100" b="1"/>
          </a:p>
        </p:txBody>
      </p:sp>
      <p:sp>
        <p:nvSpPr>
          <p:cNvPr id="21" name="Pladsholder til indhold 2">
            <a:extLst>
              <a:ext uri="{FF2B5EF4-FFF2-40B4-BE49-F238E27FC236}">
                <a16:creationId xmlns:a16="http://schemas.microsoft.com/office/drawing/2014/main" id="{641F8207-05DC-03BB-D23E-D939095AAF97}"/>
              </a:ext>
            </a:extLst>
          </p:cNvPr>
          <p:cNvSpPr>
            <a:spLocks noGrp="1"/>
          </p:cNvSpPr>
          <p:nvPr>
            <p:ph idx="1"/>
          </p:nvPr>
        </p:nvSpPr>
        <p:spPr>
          <a:xfrm>
            <a:off x="263917" y="2692397"/>
            <a:ext cx="6642100" cy="4127500"/>
          </a:xfrm>
        </p:spPr>
        <p:txBody>
          <a:bodyPr anchor="ctr">
            <a:normAutofit/>
          </a:bodyPr>
          <a:lstStyle/>
          <a:p>
            <a:pPr>
              <a:lnSpc>
                <a:spcPct val="100000"/>
              </a:lnSpc>
            </a:pPr>
            <a:r>
              <a:rPr lang="da-DK" sz="1600" dirty="0"/>
              <a:t>For Nietzsche er der ingen objektiv sandhed eller mening i verden. </a:t>
            </a:r>
          </a:p>
          <a:p>
            <a:pPr>
              <a:lnSpc>
                <a:spcPct val="100000"/>
              </a:lnSpc>
            </a:pPr>
            <a:r>
              <a:rPr lang="da-DK" sz="1600" dirty="0"/>
              <a:t>Der er ingen neutrale styrende principper, ingen evige ideer og ingen abstrakt gud til at skabe system og orden i verden. Der er </a:t>
            </a:r>
            <a:r>
              <a:rPr lang="da-DK" sz="1600" b="1" dirty="0"/>
              <a:t>kun den umiddelbart givne natur, som er uden mening eller interesser</a:t>
            </a:r>
            <a:r>
              <a:rPr lang="da-DK" sz="1600" dirty="0"/>
              <a:t>. </a:t>
            </a:r>
          </a:p>
          <a:p>
            <a:pPr>
              <a:lnSpc>
                <a:spcPct val="100000"/>
              </a:lnSpc>
            </a:pPr>
            <a:r>
              <a:rPr lang="da-DK" sz="1600" dirty="0"/>
              <a:t>Og så er der </a:t>
            </a:r>
            <a:r>
              <a:rPr lang="da-DK" sz="1600" b="1" dirty="0"/>
              <a:t>menneskets vilje til magt</a:t>
            </a:r>
            <a:r>
              <a:rPr lang="da-DK" sz="1600" dirty="0"/>
              <a:t>. Vilje til magt er det grundlæggende kendetegn ved et menneske. Det er menneskets evne til at forme en mening ud af en meningsløs verden (tysk:  </a:t>
            </a:r>
            <a:r>
              <a:rPr lang="da-DK" sz="1600" i="1" dirty="0" err="1"/>
              <a:t>macht</a:t>
            </a:r>
            <a:r>
              <a:rPr lang="da-DK" sz="1600" i="1" dirty="0"/>
              <a:t> = </a:t>
            </a:r>
            <a:r>
              <a:rPr lang="da-DK" sz="1600" dirty="0"/>
              <a:t>dansk: 'at handle’/'at skabe’, engels: </a:t>
            </a:r>
            <a:r>
              <a:rPr lang="da-DK" sz="1600" i="1" dirty="0"/>
              <a:t>power</a:t>
            </a:r>
            <a:r>
              <a:rPr lang="da-DK" sz="1600" dirty="0"/>
              <a:t> = dansk: 'energi'/'kraft’). </a:t>
            </a:r>
          </a:p>
          <a:p>
            <a:pPr>
              <a:lnSpc>
                <a:spcPct val="100000"/>
              </a:lnSpc>
            </a:pPr>
            <a:r>
              <a:rPr lang="da-DK" sz="1600" dirty="0"/>
              <a:t>Vilje til magt er altså </a:t>
            </a:r>
            <a:r>
              <a:rPr lang="da-DK" sz="1600" b="1" dirty="0"/>
              <a:t>en vilje til energisk at handle og skabe</a:t>
            </a:r>
            <a:r>
              <a:rPr lang="da-DK" sz="1600" dirty="0"/>
              <a:t>, og dette er ifølge Nietzsche det grundlæggende kendetegn ved et menneske. </a:t>
            </a:r>
          </a:p>
        </p:txBody>
      </p:sp>
      <p:pic>
        <p:nvPicPr>
          <p:cNvPr id="3" name="Picture 2" descr="Punk Nietzsche&quot; Art Board Print for Sale by cosasliterarias | Redbubble">
            <a:extLst>
              <a:ext uri="{FF2B5EF4-FFF2-40B4-BE49-F238E27FC236}">
                <a16:creationId xmlns:a16="http://schemas.microsoft.com/office/drawing/2014/main" id="{9D96F3F2-7F79-5DF3-F11D-041BA5EBF2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16" r="1" b="1"/>
          <a:stretch/>
        </p:blipFill>
        <p:spPr bwMode="auto">
          <a:xfrm>
            <a:off x="6861048" y="1"/>
            <a:ext cx="533095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45436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61293230-B0F6-45B1-96D1-13D18E242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Freeform: Shape 1032">
            <a:extLst>
              <a:ext uri="{FF2B5EF4-FFF2-40B4-BE49-F238E27FC236}">
                <a16:creationId xmlns:a16="http://schemas.microsoft.com/office/drawing/2014/main" id="{0A1E0707-4985-454B-ACE0-4855BB558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2157DA3A-3C75-C60C-C3C5-876DEBBADAC2}"/>
              </a:ext>
            </a:extLst>
          </p:cNvPr>
          <p:cNvSpPr>
            <a:spLocks noGrp="1"/>
          </p:cNvSpPr>
          <p:nvPr>
            <p:ph type="title"/>
          </p:nvPr>
        </p:nvSpPr>
        <p:spPr>
          <a:xfrm>
            <a:off x="733427" y="609599"/>
            <a:ext cx="3686174" cy="1322888"/>
          </a:xfrm>
        </p:spPr>
        <p:txBody>
          <a:bodyPr>
            <a:normAutofit/>
          </a:bodyPr>
          <a:lstStyle/>
          <a:p>
            <a:r>
              <a:rPr lang="da-DK" dirty="0"/>
              <a:t>Nietzsche er </a:t>
            </a:r>
            <a:r>
              <a:rPr lang="da-DK" u="sng" dirty="0"/>
              <a:t>ikke</a:t>
            </a:r>
            <a:r>
              <a:rPr lang="da-DK" dirty="0"/>
              <a:t> nihilist</a:t>
            </a:r>
          </a:p>
        </p:txBody>
      </p:sp>
      <p:sp>
        <p:nvSpPr>
          <p:cNvPr id="3" name="Pladsholder til indhold 2">
            <a:extLst>
              <a:ext uri="{FF2B5EF4-FFF2-40B4-BE49-F238E27FC236}">
                <a16:creationId xmlns:a16="http://schemas.microsoft.com/office/drawing/2014/main" id="{FB69A921-1E9B-9B5C-3FDA-0E10D9FBE29A}"/>
              </a:ext>
            </a:extLst>
          </p:cNvPr>
          <p:cNvSpPr>
            <a:spLocks noGrp="1"/>
          </p:cNvSpPr>
          <p:nvPr>
            <p:ph idx="1"/>
          </p:nvPr>
        </p:nvSpPr>
        <p:spPr>
          <a:xfrm>
            <a:off x="733427" y="2194101"/>
            <a:ext cx="3543298" cy="3973337"/>
          </a:xfrm>
        </p:spPr>
        <p:txBody>
          <a:bodyPr>
            <a:normAutofit/>
          </a:bodyPr>
          <a:lstStyle/>
          <a:p>
            <a:r>
              <a:rPr lang="da-DK" sz="2000"/>
              <a:t>Begrebet nihilsme kommer af det græske </a:t>
            </a:r>
            <a:r>
              <a:rPr lang="da-DK" sz="2000" i="1"/>
              <a:t>nihil</a:t>
            </a:r>
            <a:r>
              <a:rPr lang="da-DK" sz="2000"/>
              <a:t>, som kan oversættes til intet. En nihilist afviser værdier og mening i verden. </a:t>
            </a:r>
          </a:p>
          <a:p>
            <a:r>
              <a:rPr lang="da-DK" sz="2000"/>
              <a:t>Nietzsche er </a:t>
            </a:r>
            <a:r>
              <a:rPr lang="da-DK" sz="2000" i="1"/>
              <a:t>ikke</a:t>
            </a:r>
            <a:r>
              <a:rPr lang="da-DK" sz="2000"/>
              <a:t> nihilist (én der afviser værdier og mening i verden) – han mener, at </a:t>
            </a:r>
            <a:r>
              <a:rPr lang="da-DK" sz="2000" i="1"/>
              <a:t>sund vilje til magt </a:t>
            </a:r>
            <a:r>
              <a:rPr lang="da-DK" sz="2000"/>
              <a:t>er en overordnet værdi, hævet over de individuelt skabte værdier. </a:t>
            </a:r>
          </a:p>
          <a:p>
            <a:pPr marL="0" indent="0">
              <a:buNone/>
            </a:pPr>
            <a:endParaRPr lang="da-DK" sz="2000"/>
          </a:p>
        </p:txBody>
      </p:sp>
      <p:pic>
        <p:nvPicPr>
          <p:cNvPr id="4" name="Billede 3" descr="Et billede, der indeholder tekst, Font/skrifttype, skærmbillede, dokument&#10;&#10;Automatisk genereret beskrivelse">
            <a:extLst>
              <a:ext uri="{FF2B5EF4-FFF2-40B4-BE49-F238E27FC236}">
                <a16:creationId xmlns:a16="http://schemas.microsoft.com/office/drawing/2014/main" id="{C36722CB-D8BB-93B6-B41A-B040AAB75AEA}"/>
              </a:ext>
            </a:extLst>
          </p:cNvPr>
          <p:cNvPicPr>
            <a:picLocks noChangeAspect="1"/>
          </p:cNvPicPr>
          <p:nvPr/>
        </p:nvPicPr>
        <p:blipFill>
          <a:blip r:embed="rId2"/>
          <a:stretch>
            <a:fillRect/>
          </a:stretch>
        </p:blipFill>
        <p:spPr>
          <a:xfrm>
            <a:off x="5236545" y="844444"/>
            <a:ext cx="3686173" cy="5322994"/>
          </a:xfrm>
          <a:prstGeom prst="rect">
            <a:avLst/>
          </a:prstGeom>
        </p:spPr>
      </p:pic>
      <p:pic>
        <p:nvPicPr>
          <p:cNvPr id="1026" name="Picture 2" descr="Knyttede knytnæve - styrke, vilje til at kæmpe og beslutsomhed' Sticker |  Spreadshirt">
            <a:extLst>
              <a:ext uri="{FF2B5EF4-FFF2-40B4-BE49-F238E27FC236}">
                <a16:creationId xmlns:a16="http://schemas.microsoft.com/office/drawing/2014/main" id="{AB3D6C25-3ABA-0FFB-6775-5D8822D72E8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142896" y="1932487"/>
            <a:ext cx="2828925" cy="2828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61934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yserød baghandsker i en træbord-tabel">
            <a:extLst>
              <a:ext uri="{FF2B5EF4-FFF2-40B4-BE49-F238E27FC236}">
                <a16:creationId xmlns:a16="http://schemas.microsoft.com/office/drawing/2014/main" id="{96819676-63FF-32EC-CDAC-B940194E2DDD}"/>
              </a:ext>
            </a:extLst>
          </p:cNvPr>
          <p:cNvPicPr>
            <a:picLocks noChangeAspect="1"/>
          </p:cNvPicPr>
          <p:nvPr/>
        </p:nvPicPr>
        <p:blipFill rotWithShape="1">
          <a:blip r:embed="rId2">
            <a:alphaModFix amt="60000"/>
          </a:blip>
          <a:srcRect t="19659"/>
          <a:stretch/>
        </p:blipFill>
        <p:spPr>
          <a:xfrm>
            <a:off x="-3048" y="-1"/>
            <a:ext cx="12191980" cy="6856614"/>
          </a:xfrm>
          <a:prstGeom prst="rect">
            <a:avLst/>
          </a:prstGeom>
        </p:spPr>
      </p:pic>
      <p:sp>
        <p:nvSpPr>
          <p:cNvPr id="4" name="Titel 3">
            <a:extLst>
              <a:ext uri="{FF2B5EF4-FFF2-40B4-BE49-F238E27FC236}">
                <a16:creationId xmlns:a16="http://schemas.microsoft.com/office/drawing/2014/main" id="{9915655C-D967-8E57-1229-0C73D9208561}"/>
              </a:ext>
            </a:extLst>
          </p:cNvPr>
          <p:cNvSpPr>
            <a:spLocks noGrp="1"/>
          </p:cNvSpPr>
          <p:nvPr>
            <p:ph type="title"/>
          </p:nvPr>
        </p:nvSpPr>
        <p:spPr>
          <a:xfrm>
            <a:off x="444738" y="2991407"/>
            <a:ext cx="4795282" cy="1403359"/>
          </a:xfrm>
        </p:spPr>
        <p:txBody>
          <a:bodyPr anchor="ctr">
            <a:normAutofit/>
          </a:bodyPr>
          <a:lstStyle/>
          <a:p>
            <a:r>
              <a:rPr lang="da-DK" dirty="0"/>
              <a:t>Herremoral:</a:t>
            </a:r>
          </a:p>
        </p:txBody>
      </p:sp>
      <p:sp>
        <p:nvSpPr>
          <p:cNvPr id="5" name="Pladsholder til indhold 4">
            <a:extLst>
              <a:ext uri="{FF2B5EF4-FFF2-40B4-BE49-F238E27FC236}">
                <a16:creationId xmlns:a16="http://schemas.microsoft.com/office/drawing/2014/main" id="{BA9B0926-EEB8-A98D-9CA3-65D4F0237440}"/>
              </a:ext>
            </a:extLst>
          </p:cNvPr>
          <p:cNvSpPr>
            <a:spLocks noGrp="1"/>
          </p:cNvSpPr>
          <p:nvPr>
            <p:ph idx="1"/>
          </p:nvPr>
        </p:nvSpPr>
        <p:spPr>
          <a:xfrm>
            <a:off x="1572363" y="4120266"/>
            <a:ext cx="9044226" cy="1499160"/>
          </a:xfrm>
        </p:spPr>
        <p:txBody>
          <a:bodyPr anchor="ctr">
            <a:normAutofit/>
          </a:bodyPr>
          <a:lstStyle/>
          <a:p>
            <a:r>
              <a:rPr lang="da-DK" sz="3200" dirty="0"/>
              <a:t>”Hvad ikke slår mig ihjel gør mig stærkere”</a:t>
            </a:r>
          </a:p>
          <a:p>
            <a:endParaRPr lang="da-DK" sz="1800" dirty="0"/>
          </a:p>
        </p:txBody>
      </p:sp>
    </p:spTree>
    <p:extLst>
      <p:ext uri="{BB962C8B-B14F-4D97-AF65-F5344CB8AC3E}">
        <p14:creationId xmlns:p14="http://schemas.microsoft.com/office/powerpoint/2010/main" val="2710302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298FFE-DEAD-434F-4EFB-46FC3B8D3E60}"/>
              </a:ext>
            </a:extLst>
          </p:cNvPr>
          <p:cNvSpPr>
            <a:spLocks noGrp="1"/>
          </p:cNvSpPr>
          <p:nvPr>
            <p:ph type="title"/>
          </p:nvPr>
        </p:nvSpPr>
        <p:spPr>
          <a:xfrm>
            <a:off x="838200" y="461339"/>
            <a:ext cx="5334000" cy="2831136"/>
          </a:xfrm>
        </p:spPr>
        <p:txBody>
          <a:bodyPr>
            <a:normAutofit/>
          </a:bodyPr>
          <a:lstStyle/>
          <a:p>
            <a:r>
              <a:rPr lang="da-DK"/>
              <a:t>Slavemoral: </a:t>
            </a:r>
          </a:p>
        </p:txBody>
      </p:sp>
      <p:sp>
        <p:nvSpPr>
          <p:cNvPr id="3" name="Pladsholder til indhold 2">
            <a:extLst>
              <a:ext uri="{FF2B5EF4-FFF2-40B4-BE49-F238E27FC236}">
                <a16:creationId xmlns:a16="http://schemas.microsoft.com/office/drawing/2014/main" id="{FA817C44-0DCB-7F5E-AF53-E356107F7D06}"/>
              </a:ext>
            </a:extLst>
          </p:cNvPr>
          <p:cNvSpPr>
            <a:spLocks noGrp="1"/>
          </p:cNvSpPr>
          <p:nvPr>
            <p:ph idx="1"/>
          </p:nvPr>
        </p:nvSpPr>
        <p:spPr>
          <a:xfrm>
            <a:off x="838200" y="3429000"/>
            <a:ext cx="5333657" cy="2585613"/>
          </a:xfrm>
        </p:spPr>
        <p:txBody>
          <a:bodyPr>
            <a:normAutofit/>
          </a:bodyPr>
          <a:lstStyle/>
          <a:p>
            <a:pPr marL="0" indent="0">
              <a:buNone/>
            </a:pPr>
            <a:r>
              <a:rPr lang="da-DK" sz="2400"/>
              <a:t>”Usikkerhed, uforudsigelighed og kaos gør mig bange. Hvad kan beskytte mig?” </a:t>
            </a:r>
          </a:p>
          <a:p>
            <a:pPr marL="0" indent="0">
              <a:buNone/>
            </a:pPr>
            <a:endParaRPr lang="da-DK" sz="1800" dirty="0"/>
          </a:p>
        </p:txBody>
      </p:sp>
      <p:pic>
        <p:nvPicPr>
          <p:cNvPr id="7170" name="Picture 2" descr="Blasfemiparagraffen er ligegyldig | Kristeligt Dagblad">
            <a:extLst>
              <a:ext uri="{FF2B5EF4-FFF2-40B4-BE49-F238E27FC236}">
                <a16:creationId xmlns:a16="http://schemas.microsoft.com/office/drawing/2014/main" id="{6CF69989-CF47-93F3-773B-01C91965ABC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827" r="35922" b="-1"/>
          <a:stretch/>
        </p:blipFill>
        <p:spPr bwMode="auto">
          <a:xfrm>
            <a:off x="6626806" y="1019556"/>
            <a:ext cx="4817466" cy="4818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3166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4" descr="Briller oven på en bog">
            <a:extLst>
              <a:ext uri="{FF2B5EF4-FFF2-40B4-BE49-F238E27FC236}">
                <a16:creationId xmlns:a16="http://schemas.microsoft.com/office/drawing/2014/main" id="{E3BB6526-9AF0-B462-A2B4-67FFA3C8F9E3}"/>
              </a:ext>
            </a:extLst>
          </p:cNvPr>
          <p:cNvPicPr>
            <a:picLocks noChangeAspect="1"/>
          </p:cNvPicPr>
          <p:nvPr/>
        </p:nvPicPr>
        <p:blipFill>
          <a:blip r:embed="rId2"/>
          <a:srcRect l="11202" r="36534" b="-1"/>
          <a:stretch/>
        </p:blipFill>
        <p:spPr>
          <a:xfrm>
            <a:off x="-1" y="-2"/>
            <a:ext cx="5410198" cy="6858002"/>
          </a:xfrm>
          <a:prstGeom prst="rect">
            <a:avLst/>
          </a:prstGeom>
        </p:spPr>
      </p:pic>
      <p:sp useBgFill="1">
        <p:nvSpPr>
          <p:cNvPr id="17" name="Rectangle 10">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E6B5F85-13F9-F7F5-29FA-04258E395907}"/>
              </a:ext>
            </a:extLst>
          </p:cNvPr>
          <p:cNvSpPr>
            <a:spLocks noGrp="1"/>
          </p:cNvSpPr>
          <p:nvPr>
            <p:ph type="title"/>
          </p:nvPr>
        </p:nvSpPr>
        <p:spPr>
          <a:xfrm>
            <a:off x="6115317" y="405685"/>
            <a:ext cx="5464968" cy="1559301"/>
          </a:xfrm>
        </p:spPr>
        <p:txBody>
          <a:bodyPr>
            <a:normAutofit/>
          </a:bodyPr>
          <a:lstStyle/>
          <a:p>
            <a:r>
              <a:rPr lang="da-DK" sz="4000"/>
              <a:t>Læs om perioden</a:t>
            </a:r>
          </a:p>
        </p:txBody>
      </p:sp>
      <p:sp>
        <p:nvSpPr>
          <p:cNvPr id="3" name="Pladsholder til indhold 2">
            <a:extLst>
              <a:ext uri="{FF2B5EF4-FFF2-40B4-BE49-F238E27FC236}">
                <a16:creationId xmlns:a16="http://schemas.microsoft.com/office/drawing/2014/main" id="{3E02BD0B-2B58-3E80-A564-90E08B5A57AE}"/>
              </a:ext>
            </a:extLst>
          </p:cNvPr>
          <p:cNvSpPr>
            <a:spLocks noGrp="1"/>
          </p:cNvSpPr>
          <p:nvPr>
            <p:ph idx="1"/>
          </p:nvPr>
        </p:nvSpPr>
        <p:spPr>
          <a:xfrm>
            <a:off x="6115317" y="2743200"/>
            <a:ext cx="5247340" cy="3496878"/>
          </a:xfrm>
        </p:spPr>
        <p:txBody>
          <a:bodyPr anchor="ctr">
            <a:normAutofit/>
          </a:bodyPr>
          <a:lstStyle/>
          <a:p>
            <a:pPr marL="0" indent="0">
              <a:buNone/>
            </a:pPr>
            <a:r>
              <a:rPr lang="da-DK" sz="2000" dirty="0"/>
              <a:t>Læs den litteraturhistoriske tekst om Det moderne gennembrud i ”Brug litteraturhistorien” s. 1-7 </a:t>
            </a:r>
          </a:p>
          <a:p>
            <a:pPr marL="0" indent="0">
              <a:buNone/>
            </a:pPr>
            <a:r>
              <a:rPr lang="da-DK" sz="2000" dirty="0"/>
              <a:t>Tag noter, så du kan bruge viden fra teksten senere…</a:t>
            </a:r>
          </a:p>
        </p:txBody>
      </p:sp>
    </p:spTree>
    <p:extLst>
      <p:ext uri="{BB962C8B-B14F-4D97-AF65-F5344CB8AC3E}">
        <p14:creationId xmlns:p14="http://schemas.microsoft.com/office/powerpoint/2010/main" val="19208883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D13CC36-B950-4F02-9BAF-9A7EB267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4F2E2428-58BA-458D-AA54-05502E63F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48215" cy="6857999"/>
          </a:xfrm>
          <a:custGeom>
            <a:avLst/>
            <a:gdLst>
              <a:gd name="connsiteX0" fmla="*/ 0 w 9024730"/>
              <a:gd name="connsiteY0" fmla="*/ 0 h 6857999"/>
              <a:gd name="connsiteX1" fmla="*/ 9024730 w 9024730"/>
              <a:gd name="connsiteY1" fmla="*/ 0 h 6857999"/>
              <a:gd name="connsiteX2" fmla="*/ 9024730 w 9024730"/>
              <a:gd name="connsiteY2" fmla="*/ 2 h 6857999"/>
              <a:gd name="connsiteX3" fmla="*/ 8447016 w 9024730"/>
              <a:gd name="connsiteY3" fmla="*/ 2 h 6857999"/>
              <a:gd name="connsiteX4" fmla="*/ 8441214 w 9024730"/>
              <a:gd name="connsiteY4" fmla="*/ 14562 h 6857999"/>
              <a:gd name="connsiteX5" fmla="*/ 8445389 w 9024730"/>
              <a:gd name="connsiteY5" fmla="*/ 59077 h 6857999"/>
              <a:gd name="connsiteX6" fmla="*/ 8437086 w 9024730"/>
              <a:gd name="connsiteY6" fmla="*/ 107668 h 6857999"/>
              <a:gd name="connsiteX7" fmla="*/ 8458599 w 9024730"/>
              <a:gd name="connsiteY7" fmla="*/ 246136 h 6857999"/>
              <a:gd name="connsiteX8" fmla="*/ 8433237 w 9024730"/>
              <a:gd name="connsiteY8" fmla="*/ 372908 h 6857999"/>
              <a:gd name="connsiteX9" fmla="*/ 8430194 w 9024730"/>
              <a:gd name="connsiteY9" fmla="*/ 450607 h 6857999"/>
              <a:gd name="connsiteX10" fmla="*/ 8443315 w 9024730"/>
              <a:gd name="connsiteY10" fmla="*/ 812800 h 6857999"/>
              <a:gd name="connsiteX11" fmla="*/ 8453042 w 9024730"/>
              <a:gd name="connsiteY11" fmla="*/ 912727 h 6857999"/>
              <a:gd name="connsiteX12" fmla="*/ 8451649 w 9024730"/>
              <a:gd name="connsiteY12" fmla="*/ 989950 h 6857999"/>
              <a:gd name="connsiteX13" fmla="*/ 8455592 w 9024730"/>
              <a:gd name="connsiteY13" fmla="*/ 1141745 h 6857999"/>
              <a:gd name="connsiteX14" fmla="*/ 8470203 w 9024730"/>
              <a:gd name="connsiteY14" fmla="*/ 1265454 h 6857999"/>
              <a:gd name="connsiteX15" fmla="*/ 8499638 w 9024730"/>
              <a:gd name="connsiteY15" fmla="*/ 1385480 h 6857999"/>
              <a:gd name="connsiteX16" fmla="*/ 8518660 w 9024730"/>
              <a:gd name="connsiteY16" fmla="*/ 1458060 h 6857999"/>
              <a:gd name="connsiteX17" fmla="*/ 8539125 w 9024730"/>
              <a:gd name="connsiteY17" fmla="*/ 1513175 h 6857999"/>
              <a:gd name="connsiteX18" fmla="*/ 8570281 w 9024730"/>
              <a:gd name="connsiteY18" fmla="*/ 1570809 h 6857999"/>
              <a:gd name="connsiteX19" fmla="*/ 8605212 w 9024730"/>
              <a:gd name="connsiteY19" fmla="*/ 1638391 h 6857999"/>
              <a:gd name="connsiteX20" fmla="*/ 8626457 w 9024730"/>
              <a:gd name="connsiteY20" fmla="*/ 1742490 h 6857999"/>
              <a:gd name="connsiteX21" fmla="*/ 8654861 w 9024730"/>
              <a:gd name="connsiteY21" fmla="*/ 1818229 h 6857999"/>
              <a:gd name="connsiteX22" fmla="*/ 8648005 w 9024730"/>
              <a:gd name="connsiteY22" fmla="*/ 1862723 h 6857999"/>
              <a:gd name="connsiteX23" fmla="*/ 8654469 w 9024730"/>
              <a:gd name="connsiteY23" fmla="*/ 1917476 h 6857999"/>
              <a:gd name="connsiteX24" fmla="*/ 8649702 w 9024730"/>
              <a:gd name="connsiteY24" fmla="*/ 1972204 h 6857999"/>
              <a:gd name="connsiteX25" fmla="*/ 8656357 w 9024730"/>
              <a:gd name="connsiteY25" fmla="*/ 2054291 h 6857999"/>
              <a:gd name="connsiteX26" fmla="*/ 8648660 w 9024730"/>
              <a:gd name="connsiteY26" fmla="*/ 2227417 h 6857999"/>
              <a:gd name="connsiteX27" fmla="*/ 8607609 w 9024730"/>
              <a:gd name="connsiteY27" fmla="*/ 2510933 h 6857999"/>
              <a:gd name="connsiteX28" fmla="*/ 8608432 w 9024730"/>
              <a:gd name="connsiteY28" fmla="*/ 2741866 h 6857999"/>
              <a:gd name="connsiteX29" fmla="*/ 8619112 w 9024730"/>
              <a:gd name="connsiteY29" fmla="*/ 2864935 h 6857999"/>
              <a:gd name="connsiteX30" fmla="*/ 8627742 w 9024730"/>
              <a:gd name="connsiteY30" fmla="*/ 2950807 h 6857999"/>
              <a:gd name="connsiteX31" fmla="*/ 8611822 w 9024730"/>
              <a:gd name="connsiteY31" fmla="*/ 2978246 h 6857999"/>
              <a:gd name="connsiteX32" fmla="*/ 8608239 w 9024730"/>
              <a:gd name="connsiteY32" fmla="*/ 2995916 h 6857999"/>
              <a:gd name="connsiteX33" fmla="*/ 8598647 w 9024730"/>
              <a:gd name="connsiteY33" fmla="*/ 2998648 h 6857999"/>
              <a:gd name="connsiteX34" fmla="*/ 8587108 w 9024730"/>
              <a:gd name="connsiteY34" fmla="*/ 3023630 h 6857999"/>
              <a:gd name="connsiteX35" fmla="*/ 8577885 w 9024730"/>
              <a:gd name="connsiteY35" fmla="*/ 3096975 h 6857999"/>
              <a:gd name="connsiteX36" fmla="*/ 8557492 w 9024730"/>
              <a:gd name="connsiteY36" fmla="*/ 3216657 h 6857999"/>
              <a:gd name="connsiteX37" fmla="*/ 8560894 w 9024730"/>
              <a:gd name="connsiteY37" fmla="*/ 3310980 h 6857999"/>
              <a:gd name="connsiteX38" fmla="*/ 8547852 w 9024730"/>
              <a:gd name="connsiteY38" fmla="*/ 3344725 h 6857999"/>
              <a:gd name="connsiteX39" fmla="*/ 8535427 w 9024730"/>
              <a:gd name="connsiteY39" fmla="*/ 3393250 h 6857999"/>
              <a:gd name="connsiteX40" fmla="*/ 8520092 w 9024730"/>
              <a:gd name="connsiteY40" fmla="*/ 3514536 h 6857999"/>
              <a:gd name="connsiteX41" fmla="*/ 8497231 w 9024730"/>
              <a:gd name="connsiteY41" fmla="*/ 3686149 h 6857999"/>
              <a:gd name="connsiteX42" fmla="*/ 8489799 w 9024730"/>
              <a:gd name="connsiteY42" fmla="*/ 3692208 h 6857999"/>
              <a:gd name="connsiteX43" fmla="*/ 8475804 w 9024730"/>
              <a:gd name="connsiteY43" fmla="*/ 3776022 h 6857999"/>
              <a:gd name="connsiteX44" fmla="*/ 8471279 w 9024730"/>
              <a:gd name="connsiteY44" fmla="*/ 3977138 h 6857999"/>
              <a:gd name="connsiteX45" fmla="*/ 8408913 w 9024730"/>
              <a:gd name="connsiteY45" fmla="*/ 4222149 h 6857999"/>
              <a:gd name="connsiteX46" fmla="*/ 8402112 w 9024730"/>
              <a:gd name="connsiteY46" fmla="*/ 4364683 h 6857999"/>
              <a:gd name="connsiteX47" fmla="*/ 8393355 w 9024730"/>
              <a:gd name="connsiteY47" fmla="*/ 4462471 h 6857999"/>
              <a:gd name="connsiteX48" fmla="*/ 8376166 w 9024730"/>
              <a:gd name="connsiteY48" fmla="*/ 4574052 h 6857999"/>
              <a:gd name="connsiteX49" fmla="*/ 8341678 w 9024730"/>
              <a:gd name="connsiteY49" fmla="*/ 4667756 h 6857999"/>
              <a:gd name="connsiteX50" fmla="*/ 8273661 w 9024730"/>
              <a:gd name="connsiteY50" fmla="*/ 4799019 h 6857999"/>
              <a:gd name="connsiteX51" fmla="*/ 8256132 w 9024730"/>
              <a:gd name="connsiteY51" fmla="*/ 4849614 h 6857999"/>
              <a:gd name="connsiteX52" fmla="*/ 8226804 w 9024730"/>
              <a:gd name="connsiteY52" fmla="*/ 4919971 h 6857999"/>
              <a:gd name="connsiteX53" fmla="*/ 8171825 w 9024730"/>
              <a:gd name="connsiteY53" fmla="*/ 5010766 h 6857999"/>
              <a:gd name="connsiteX54" fmla="*/ 8143172 w 9024730"/>
              <a:gd name="connsiteY54" fmla="*/ 5088190 h 6857999"/>
              <a:gd name="connsiteX55" fmla="*/ 8126363 w 9024730"/>
              <a:gd name="connsiteY55" fmla="*/ 5143922 h 6857999"/>
              <a:gd name="connsiteX56" fmla="*/ 8103782 w 9024730"/>
              <a:gd name="connsiteY56" fmla="*/ 5284346 h 6857999"/>
              <a:gd name="connsiteX57" fmla="*/ 8084361 w 9024730"/>
              <a:gd name="connsiteY57" fmla="*/ 5390948 h 6857999"/>
              <a:gd name="connsiteX58" fmla="*/ 8062552 w 9024730"/>
              <a:gd name="connsiteY58" fmla="*/ 5470854 h 6857999"/>
              <a:gd name="connsiteX59" fmla="*/ 8057342 w 9024730"/>
              <a:gd name="connsiteY59" fmla="*/ 5529643 h 6857999"/>
              <a:gd name="connsiteX60" fmla="*/ 8044923 w 9024730"/>
              <a:gd name="connsiteY60" fmla="*/ 5597292 h 6857999"/>
              <a:gd name="connsiteX61" fmla="*/ 8035233 w 9024730"/>
              <a:gd name="connsiteY61" fmla="*/ 5608899 h 6857999"/>
              <a:gd name="connsiteX62" fmla="*/ 8018178 w 9024730"/>
              <a:gd name="connsiteY62" fmla="*/ 5684911 h 6857999"/>
              <a:gd name="connsiteX63" fmla="*/ 8018018 w 9024730"/>
              <a:gd name="connsiteY63" fmla="*/ 5755776 h 6857999"/>
              <a:gd name="connsiteX64" fmla="*/ 8008640 w 9024730"/>
              <a:gd name="connsiteY64" fmla="*/ 5889599 h 6857999"/>
              <a:gd name="connsiteX65" fmla="*/ 8013542 w 9024730"/>
              <a:gd name="connsiteY65" fmla="*/ 5989744 h 6857999"/>
              <a:gd name="connsiteX66" fmla="*/ 7980757 w 9024730"/>
              <a:gd name="connsiteY66" fmla="*/ 6084926 h 6857999"/>
              <a:gd name="connsiteX67" fmla="*/ 7975907 w 9024730"/>
              <a:gd name="connsiteY67" fmla="*/ 6346549 h 6857999"/>
              <a:gd name="connsiteX68" fmla="*/ 7974221 w 9024730"/>
              <a:gd name="connsiteY68" fmla="*/ 6527527 h 6857999"/>
              <a:gd name="connsiteX69" fmla="*/ 7979135 w 9024730"/>
              <a:gd name="connsiteY69" fmla="*/ 6627129 h 6857999"/>
              <a:gd name="connsiteX70" fmla="*/ 7979404 w 9024730"/>
              <a:gd name="connsiteY70" fmla="*/ 6694819 h 6857999"/>
              <a:gd name="connsiteX71" fmla="*/ 8009526 w 9024730"/>
              <a:gd name="connsiteY71" fmla="*/ 6765445 h 6857999"/>
              <a:gd name="connsiteX72" fmla="*/ 8018211 w 9024730"/>
              <a:gd name="connsiteY72" fmla="*/ 6844697 h 6857999"/>
              <a:gd name="connsiteX73" fmla="*/ 8019608 w 9024730"/>
              <a:gd name="connsiteY73" fmla="*/ 6857999 h 6857999"/>
              <a:gd name="connsiteX74" fmla="*/ 0 w 9024730"/>
              <a:gd name="connsiteY74"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9024730" h="6857999">
                <a:moveTo>
                  <a:pt x="0" y="0"/>
                </a:moveTo>
                <a:lnTo>
                  <a:pt x="9024730" y="0"/>
                </a:lnTo>
                <a:lnTo>
                  <a:pt x="9024730" y="2"/>
                </a:lnTo>
                <a:lnTo>
                  <a:pt x="8447016" y="2"/>
                </a:lnTo>
                <a:lnTo>
                  <a:pt x="8441214" y="14562"/>
                </a:lnTo>
                <a:lnTo>
                  <a:pt x="8445389" y="59077"/>
                </a:lnTo>
                <a:cubicBezTo>
                  <a:pt x="8445971" y="76949"/>
                  <a:pt x="8436504" y="89796"/>
                  <a:pt x="8437086" y="107668"/>
                </a:cubicBezTo>
                <a:cubicBezTo>
                  <a:pt x="8417947" y="138162"/>
                  <a:pt x="8459241" y="201929"/>
                  <a:pt x="8458599" y="246136"/>
                </a:cubicBezTo>
                <a:cubicBezTo>
                  <a:pt x="8457958" y="290343"/>
                  <a:pt x="8471649" y="364179"/>
                  <a:pt x="8433237" y="372908"/>
                </a:cubicBezTo>
                <a:cubicBezTo>
                  <a:pt x="8426916" y="431308"/>
                  <a:pt x="8438389" y="357606"/>
                  <a:pt x="8430194" y="450607"/>
                </a:cubicBezTo>
                <a:cubicBezTo>
                  <a:pt x="8466727" y="551950"/>
                  <a:pt x="8430182" y="787036"/>
                  <a:pt x="8443315" y="812800"/>
                </a:cubicBezTo>
                <a:cubicBezTo>
                  <a:pt x="8478999" y="860799"/>
                  <a:pt x="8435788" y="854953"/>
                  <a:pt x="8453042" y="912727"/>
                </a:cubicBezTo>
                <a:cubicBezTo>
                  <a:pt x="8462900" y="945986"/>
                  <a:pt x="8451223" y="951781"/>
                  <a:pt x="8451649" y="989950"/>
                </a:cubicBezTo>
                <a:cubicBezTo>
                  <a:pt x="8452074" y="1028120"/>
                  <a:pt x="8452500" y="1095828"/>
                  <a:pt x="8455592" y="1141745"/>
                </a:cubicBezTo>
                <a:cubicBezTo>
                  <a:pt x="8458684" y="1187662"/>
                  <a:pt x="8470047" y="1234783"/>
                  <a:pt x="8470203" y="1265454"/>
                </a:cubicBezTo>
                <a:cubicBezTo>
                  <a:pt x="8458947" y="1304052"/>
                  <a:pt x="8496012" y="1370755"/>
                  <a:pt x="8499638" y="1385480"/>
                </a:cubicBezTo>
                <a:cubicBezTo>
                  <a:pt x="8514485" y="1422714"/>
                  <a:pt x="8525070" y="1428103"/>
                  <a:pt x="8518660" y="1458060"/>
                </a:cubicBezTo>
                <a:cubicBezTo>
                  <a:pt x="8518783" y="1468057"/>
                  <a:pt x="8539003" y="1503177"/>
                  <a:pt x="8539125" y="1513175"/>
                </a:cubicBezTo>
                <a:lnTo>
                  <a:pt x="8570281" y="1570809"/>
                </a:lnTo>
                <a:cubicBezTo>
                  <a:pt x="8597636" y="1617136"/>
                  <a:pt x="8594573" y="1601443"/>
                  <a:pt x="8605212" y="1638391"/>
                </a:cubicBezTo>
                <a:cubicBezTo>
                  <a:pt x="8629645" y="1719640"/>
                  <a:pt x="8613884" y="1715203"/>
                  <a:pt x="8626457" y="1742490"/>
                </a:cubicBezTo>
                <a:lnTo>
                  <a:pt x="8654861" y="1818229"/>
                </a:lnTo>
                <a:cubicBezTo>
                  <a:pt x="8657202" y="1824059"/>
                  <a:pt x="8651899" y="1851211"/>
                  <a:pt x="8648005" y="1862723"/>
                </a:cubicBezTo>
                <a:lnTo>
                  <a:pt x="8654469" y="1917476"/>
                </a:lnTo>
                <a:lnTo>
                  <a:pt x="8649702" y="1972204"/>
                </a:lnTo>
                <a:cubicBezTo>
                  <a:pt x="8652251" y="1979569"/>
                  <a:pt x="8651461" y="2048203"/>
                  <a:pt x="8656357" y="2054291"/>
                </a:cubicBezTo>
                <a:cubicBezTo>
                  <a:pt x="8672645" y="2141657"/>
                  <a:pt x="8632397" y="2189849"/>
                  <a:pt x="8648660" y="2227417"/>
                </a:cubicBezTo>
                <a:cubicBezTo>
                  <a:pt x="8639941" y="2317591"/>
                  <a:pt x="8613796" y="2407644"/>
                  <a:pt x="8607609" y="2510933"/>
                </a:cubicBezTo>
                <a:cubicBezTo>
                  <a:pt x="8633490" y="2597916"/>
                  <a:pt x="8602674" y="2649734"/>
                  <a:pt x="8608432" y="2741866"/>
                </a:cubicBezTo>
                <a:cubicBezTo>
                  <a:pt x="8630300" y="2779815"/>
                  <a:pt x="8631929" y="2817058"/>
                  <a:pt x="8619112" y="2864935"/>
                </a:cubicBezTo>
                <a:cubicBezTo>
                  <a:pt x="8655820" y="2860552"/>
                  <a:pt x="8588374" y="2937673"/>
                  <a:pt x="8627742" y="2950807"/>
                </a:cubicBezTo>
                <a:lnTo>
                  <a:pt x="8611822" y="2978246"/>
                </a:lnTo>
                <a:lnTo>
                  <a:pt x="8608239" y="2995916"/>
                </a:lnTo>
                <a:lnTo>
                  <a:pt x="8598647" y="2998648"/>
                </a:lnTo>
                <a:lnTo>
                  <a:pt x="8587108" y="3023630"/>
                </a:lnTo>
                <a:cubicBezTo>
                  <a:pt x="8584111" y="3033333"/>
                  <a:pt x="8577413" y="3084375"/>
                  <a:pt x="8577885" y="3096975"/>
                </a:cubicBezTo>
                <a:cubicBezTo>
                  <a:pt x="8594321" y="3142205"/>
                  <a:pt x="8535131" y="3160433"/>
                  <a:pt x="8557492" y="3216657"/>
                </a:cubicBezTo>
                <a:cubicBezTo>
                  <a:pt x="8562518" y="3237178"/>
                  <a:pt x="8573573" y="3299737"/>
                  <a:pt x="8560894" y="3310980"/>
                </a:cubicBezTo>
                <a:cubicBezTo>
                  <a:pt x="8557601" y="3323902"/>
                  <a:pt x="8561083" y="3339340"/>
                  <a:pt x="8547852" y="3344725"/>
                </a:cubicBezTo>
                <a:cubicBezTo>
                  <a:pt x="8531788" y="3353908"/>
                  <a:pt x="8553430" y="3400659"/>
                  <a:pt x="8535427" y="3393250"/>
                </a:cubicBezTo>
                <a:cubicBezTo>
                  <a:pt x="8550195" y="3426421"/>
                  <a:pt x="8529553" y="3487753"/>
                  <a:pt x="8520092" y="3514536"/>
                </a:cubicBezTo>
                <a:cubicBezTo>
                  <a:pt x="8513726" y="3563353"/>
                  <a:pt x="8500070" y="3650327"/>
                  <a:pt x="8497231" y="3686149"/>
                </a:cubicBezTo>
                <a:cubicBezTo>
                  <a:pt x="8494574" y="3687657"/>
                  <a:pt x="8493370" y="3677229"/>
                  <a:pt x="8489799" y="3692208"/>
                </a:cubicBezTo>
                <a:cubicBezTo>
                  <a:pt x="8486228" y="3707187"/>
                  <a:pt x="8465938" y="3757479"/>
                  <a:pt x="8475804" y="3776022"/>
                </a:cubicBezTo>
                <a:cubicBezTo>
                  <a:pt x="8441061" y="3875691"/>
                  <a:pt x="8487451" y="3939839"/>
                  <a:pt x="8471279" y="3977138"/>
                </a:cubicBezTo>
                <a:cubicBezTo>
                  <a:pt x="8465599" y="4067300"/>
                  <a:pt x="8419685" y="4164564"/>
                  <a:pt x="8408913" y="4222149"/>
                </a:cubicBezTo>
                <a:cubicBezTo>
                  <a:pt x="8403583" y="4287917"/>
                  <a:pt x="8398240" y="4339232"/>
                  <a:pt x="8402112" y="4364683"/>
                </a:cubicBezTo>
                <a:lnTo>
                  <a:pt x="8393355" y="4462471"/>
                </a:lnTo>
                <a:cubicBezTo>
                  <a:pt x="8396004" y="4503329"/>
                  <a:pt x="8376320" y="4548111"/>
                  <a:pt x="8376166" y="4574052"/>
                </a:cubicBezTo>
                <a:cubicBezTo>
                  <a:pt x="8369380" y="4670665"/>
                  <a:pt x="8352302" y="4649921"/>
                  <a:pt x="8341678" y="4667756"/>
                </a:cubicBezTo>
                <a:cubicBezTo>
                  <a:pt x="8320864" y="4705850"/>
                  <a:pt x="8290794" y="4758928"/>
                  <a:pt x="8273661" y="4799019"/>
                </a:cubicBezTo>
                <a:cubicBezTo>
                  <a:pt x="8254323" y="4834076"/>
                  <a:pt x="8262378" y="4811645"/>
                  <a:pt x="8256132" y="4849614"/>
                </a:cubicBezTo>
                <a:cubicBezTo>
                  <a:pt x="8239320" y="4853334"/>
                  <a:pt x="8207060" y="4883089"/>
                  <a:pt x="8226804" y="4919971"/>
                </a:cubicBezTo>
                <a:lnTo>
                  <a:pt x="8171825" y="5010766"/>
                </a:lnTo>
                <a:cubicBezTo>
                  <a:pt x="8150097" y="4983259"/>
                  <a:pt x="8165842" y="5107656"/>
                  <a:pt x="8143172" y="5088190"/>
                </a:cubicBezTo>
                <a:cubicBezTo>
                  <a:pt x="8128060" y="5102008"/>
                  <a:pt x="8138350" y="5118851"/>
                  <a:pt x="8126363" y="5143922"/>
                </a:cubicBezTo>
                <a:cubicBezTo>
                  <a:pt x="8116335" y="5192745"/>
                  <a:pt x="8111851" y="5226225"/>
                  <a:pt x="8103782" y="5284346"/>
                </a:cubicBezTo>
                <a:cubicBezTo>
                  <a:pt x="8101016" y="5338386"/>
                  <a:pt x="8095811" y="5337325"/>
                  <a:pt x="8084361" y="5390948"/>
                </a:cubicBezTo>
                <a:cubicBezTo>
                  <a:pt x="8082912" y="5429655"/>
                  <a:pt x="8063705" y="5449508"/>
                  <a:pt x="8062552" y="5470854"/>
                </a:cubicBezTo>
                <a:cubicBezTo>
                  <a:pt x="8086776" y="5526328"/>
                  <a:pt x="8037513" y="5496377"/>
                  <a:pt x="8057342" y="5529643"/>
                </a:cubicBezTo>
                <a:cubicBezTo>
                  <a:pt x="8050653" y="5550879"/>
                  <a:pt x="8055939" y="5587444"/>
                  <a:pt x="8044923" y="5597292"/>
                </a:cubicBezTo>
                <a:lnTo>
                  <a:pt x="8035233" y="5608899"/>
                </a:lnTo>
                <a:cubicBezTo>
                  <a:pt x="8030775" y="5623501"/>
                  <a:pt x="8021047" y="5660431"/>
                  <a:pt x="8018178" y="5684911"/>
                </a:cubicBezTo>
                <a:cubicBezTo>
                  <a:pt x="8005590" y="5692608"/>
                  <a:pt x="8011744" y="5734344"/>
                  <a:pt x="8018018" y="5755776"/>
                </a:cubicBezTo>
                <a:cubicBezTo>
                  <a:pt x="8019409" y="5792777"/>
                  <a:pt x="7989082" y="5848613"/>
                  <a:pt x="8008640" y="5889599"/>
                </a:cubicBezTo>
                <a:cubicBezTo>
                  <a:pt x="8011480" y="5932097"/>
                  <a:pt x="8009486" y="5940901"/>
                  <a:pt x="8013542" y="5989744"/>
                </a:cubicBezTo>
                <a:cubicBezTo>
                  <a:pt x="8022089" y="6020787"/>
                  <a:pt x="7982918" y="6024963"/>
                  <a:pt x="7980757" y="6084926"/>
                </a:cubicBezTo>
                <a:cubicBezTo>
                  <a:pt x="7974117" y="6134231"/>
                  <a:pt x="7999371" y="6240432"/>
                  <a:pt x="7975907" y="6346549"/>
                </a:cubicBezTo>
                <a:cubicBezTo>
                  <a:pt x="7987225" y="6409741"/>
                  <a:pt x="7980509" y="6468689"/>
                  <a:pt x="7974221" y="6527527"/>
                </a:cubicBezTo>
                <a:cubicBezTo>
                  <a:pt x="7955361" y="6585667"/>
                  <a:pt x="7987786" y="6579284"/>
                  <a:pt x="7979135" y="6627129"/>
                </a:cubicBezTo>
                <a:cubicBezTo>
                  <a:pt x="7983057" y="6635153"/>
                  <a:pt x="7984986" y="6697665"/>
                  <a:pt x="7979404" y="6694819"/>
                </a:cubicBezTo>
                <a:cubicBezTo>
                  <a:pt x="7981755" y="6716947"/>
                  <a:pt x="8003903" y="6732844"/>
                  <a:pt x="8009526" y="6765445"/>
                </a:cubicBezTo>
                <a:cubicBezTo>
                  <a:pt x="8011113" y="6776325"/>
                  <a:pt x="8014662" y="6810511"/>
                  <a:pt x="8018211" y="6844697"/>
                </a:cubicBezTo>
                <a:lnTo>
                  <a:pt x="8019608" y="6857999"/>
                </a:lnTo>
                <a:lnTo>
                  <a:pt x="0" y="685799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CB6D0F76-6AF4-0C63-7CC5-52C61041732E}"/>
              </a:ext>
            </a:extLst>
          </p:cNvPr>
          <p:cNvSpPr>
            <a:spLocks noGrp="1"/>
          </p:cNvSpPr>
          <p:nvPr>
            <p:ph type="title"/>
          </p:nvPr>
        </p:nvSpPr>
        <p:spPr>
          <a:xfrm>
            <a:off x="565829" y="642481"/>
            <a:ext cx="6881026" cy="1322887"/>
          </a:xfrm>
        </p:spPr>
        <p:txBody>
          <a:bodyPr>
            <a:normAutofit/>
          </a:bodyPr>
          <a:lstStyle/>
          <a:p>
            <a:r>
              <a:rPr lang="da-DK" b="1" dirty="0">
                <a:ea typeface="Times New Roman" panose="02020603050405020304" pitchFamily="18" charset="0"/>
                <a:cs typeface="Times New Roman" panose="02020603050405020304" pitchFamily="18" charset="0"/>
              </a:rPr>
              <a:t>Kritik og kamp</a:t>
            </a:r>
            <a:br>
              <a:rPr lang="da-DK" dirty="0">
                <a:ea typeface="Calibri" panose="020F0502020204030204" pitchFamily="34" charset="0"/>
                <a:cs typeface="Times New Roman" panose="02020603050405020304" pitchFamily="18" charset="0"/>
              </a:rPr>
            </a:br>
            <a:endParaRPr lang="da-DK" dirty="0"/>
          </a:p>
        </p:txBody>
      </p:sp>
      <p:sp>
        <p:nvSpPr>
          <p:cNvPr id="3" name="Pladsholder til indhold 2">
            <a:extLst>
              <a:ext uri="{FF2B5EF4-FFF2-40B4-BE49-F238E27FC236}">
                <a16:creationId xmlns:a16="http://schemas.microsoft.com/office/drawing/2014/main" id="{4668897C-D3AC-FF98-BD77-96411FE590EF}"/>
              </a:ext>
            </a:extLst>
          </p:cNvPr>
          <p:cNvSpPr>
            <a:spLocks noGrp="1"/>
          </p:cNvSpPr>
          <p:nvPr>
            <p:ph idx="1"/>
          </p:nvPr>
        </p:nvSpPr>
        <p:spPr>
          <a:xfrm>
            <a:off x="565830" y="1597572"/>
            <a:ext cx="7145156" cy="4966780"/>
          </a:xfrm>
        </p:spPr>
        <p:txBody>
          <a:bodyPr>
            <a:normAutofit/>
          </a:bodyPr>
          <a:lstStyle/>
          <a:p>
            <a:pPr marL="0" indent="0">
              <a:spcAft>
                <a:spcPts val="2400"/>
              </a:spcAft>
              <a:buNone/>
            </a:pPr>
            <a:r>
              <a:rPr lang="da-DK" sz="1400" dirty="0">
                <a:effectLst/>
                <a:ea typeface="Times New Roman" panose="02020603050405020304" pitchFamily="18" charset="0"/>
                <a:cs typeface="Times New Roman" panose="02020603050405020304" pitchFamily="18" charset="0"/>
              </a:rPr>
              <a:t>I Det Moderne Gennembrud begynder en række forfattere, kunstnere og politikere at kritisere samfundets indretning og borgerskabets måde at leve på. Litteraturkritikeren og samfundsdebattøren </a:t>
            </a:r>
            <a:r>
              <a:rPr lang="da-DK" sz="1400" b="1" dirty="0">
                <a:effectLst/>
                <a:ea typeface="Times New Roman" panose="02020603050405020304" pitchFamily="18" charset="0"/>
                <a:cs typeface="Times New Roman" panose="02020603050405020304" pitchFamily="18" charset="0"/>
              </a:rPr>
              <a:t>Georg Brandes </a:t>
            </a:r>
            <a:r>
              <a:rPr lang="da-DK" sz="1400" dirty="0">
                <a:effectLst/>
                <a:ea typeface="Times New Roman" panose="02020603050405020304" pitchFamily="18" charset="0"/>
                <a:cs typeface="Times New Roman" panose="02020603050405020304" pitchFamily="18" charset="0"/>
              </a:rPr>
              <a:t>førte an i bevægelsen med sit slogan om, at kunsten og litteraturen skulle “sætte problemer under debat”.</a:t>
            </a:r>
            <a:endParaRPr lang="da-DK" sz="1400" dirty="0">
              <a:effectLst/>
              <a:ea typeface="Calibri" panose="020F0502020204030204" pitchFamily="34" charset="0"/>
              <a:cs typeface="Times New Roman" panose="02020603050405020304" pitchFamily="18" charset="0"/>
            </a:endParaRPr>
          </a:p>
          <a:p>
            <a:pPr marL="0" indent="0">
              <a:spcAft>
                <a:spcPts val="2400"/>
              </a:spcAft>
              <a:buNone/>
            </a:pPr>
            <a:r>
              <a:rPr lang="da-DK" sz="1400" dirty="0">
                <a:effectLst/>
                <a:ea typeface="Times New Roman" panose="02020603050405020304" pitchFamily="18" charset="0"/>
                <a:cs typeface="Times New Roman" panose="02020603050405020304" pitchFamily="18" charset="0"/>
              </a:rPr>
              <a:t>Nu skulle kunsten ikke længere skildre nydelige landskaber og harmoniske familier, men vise hvordan verden faktisk så ud, med alt hvad det indebar af fattigdom, ulighed og lidelse. </a:t>
            </a:r>
          </a:p>
          <a:p>
            <a:pPr marL="0" indent="0">
              <a:spcAft>
                <a:spcPts val="2400"/>
              </a:spcAft>
              <a:buNone/>
            </a:pPr>
            <a:r>
              <a:rPr lang="da-DK" sz="1400" dirty="0">
                <a:effectLst/>
                <a:ea typeface="Times New Roman" panose="02020603050405020304" pitchFamily="18" charset="0"/>
                <a:cs typeface="Times New Roman" panose="02020603050405020304" pitchFamily="18" charset="0"/>
              </a:rPr>
              <a:t>I Det Moderne Gennembrud kritiserede man især de tre K’er: kirke, klasse og køn. Man kritiserede kirkens magt i samfundet og begyndte at sætte spørgsmålstegn ved, om der virkelig ventede et paradis efter døden. Man kritiserede ulighed i samfundet og prøvede at forbedre arbejderklassens status og levevilkår. Og man begyndte at stille spørgsmål til, om kvinder virkelig var så forskellige fra mænd, eller om de måske skulle have samme rettigheder.</a:t>
            </a:r>
          </a:p>
          <a:p>
            <a:pPr marL="0" indent="0">
              <a:spcAft>
                <a:spcPts val="2400"/>
              </a:spcAft>
              <a:buNone/>
            </a:pPr>
            <a:r>
              <a:rPr lang="da-DK" sz="1600" b="1" dirty="0">
                <a:effectLst/>
                <a:ea typeface="Times New Roman" panose="02020603050405020304" pitchFamily="18" charset="0"/>
                <a:cs typeface="Times New Roman" panose="02020603050405020304" pitchFamily="18" charset="0"/>
              </a:rPr>
              <a:t>OPGAVE:</a:t>
            </a:r>
            <a:r>
              <a:rPr lang="da-DK" sz="1600" dirty="0">
                <a:effectLst/>
                <a:ea typeface="Times New Roman" panose="02020603050405020304" pitchFamily="18" charset="0"/>
                <a:cs typeface="Times New Roman" panose="02020603050405020304" pitchFamily="18" charset="0"/>
              </a:rPr>
              <a:t> Danmark bliver officielt et demokrati og får sin første grundlov i 1849. Det vil sige, at det ikke længere er kongen, der har den enevældige magt efter 1849, men at folketinget vælges demokratisk. Søg på nettet og find ud af, hvem der egentlig havde stemmeret i 1849. Hvem kunne stemme, og hvem kunne ikke? Hvornår fik kvinder stemmeret? Hvem har ret til at stemme i dag?</a:t>
            </a:r>
            <a:endParaRPr lang="da-DK" sz="1600" dirty="0">
              <a:effectLst/>
              <a:ea typeface="Calibri" panose="020F0502020204030204" pitchFamily="34" charset="0"/>
              <a:cs typeface="Times New Roman" panose="02020603050405020304" pitchFamily="18" charset="0"/>
            </a:endParaRPr>
          </a:p>
          <a:p>
            <a:endParaRPr lang="da-DK" sz="1400" dirty="0"/>
          </a:p>
        </p:txBody>
      </p:sp>
      <p:pic>
        <p:nvPicPr>
          <p:cNvPr id="4" name="Picture 2" descr="undefined">
            <a:extLst>
              <a:ext uri="{FF2B5EF4-FFF2-40B4-BE49-F238E27FC236}">
                <a16:creationId xmlns:a16="http://schemas.microsoft.com/office/drawing/2014/main" id="{20F9B350-1448-A335-D0ED-12BBB14B467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872763" y="846160"/>
            <a:ext cx="2753408" cy="5195111"/>
          </a:xfrm>
          <a:prstGeom prst="rect">
            <a:avLst/>
          </a:prstGeom>
          <a:noFill/>
          <a:extLst>
            <a:ext uri="{909E8E84-426E-40DD-AFC4-6F175D3DCCD1}">
              <a14:hiddenFill xmlns:a14="http://schemas.microsoft.com/office/drawing/2010/main">
                <a:solidFill>
                  <a:srgbClr val="FFFFFF"/>
                </a:solidFill>
              </a14:hiddenFill>
            </a:ext>
          </a:extLst>
        </p:spPr>
      </p:pic>
      <p:sp>
        <p:nvSpPr>
          <p:cNvPr id="6" name="Tekstfelt 5">
            <a:extLst>
              <a:ext uri="{FF2B5EF4-FFF2-40B4-BE49-F238E27FC236}">
                <a16:creationId xmlns:a16="http://schemas.microsoft.com/office/drawing/2014/main" id="{C2D771F0-5A65-5339-D429-B013AD450C0E}"/>
              </a:ext>
            </a:extLst>
          </p:cNvPr>
          <p:cNvSpPr txBox="1"/>
          <p:nvPr/>
        </p:nvSpPr>
        <p:spPr>
          <a:xfrm>
            <a:off x="8872763" y="6102687"/>
            <a:ext cx="2753408" cy="461665"/>
          </a:xfrm>
          <a:prstGeom prst="rect">
            <a:avLst/>
          </a:prstGeom>
          <a:noFill/>
        </p:spPr>
        <p:txBody>
          <a:bodyPr wrap="square">
            <a:spAutoFit/>
          </a:bodyPr>
          <a:lstStyle/>
          <a:p>
            <a:r>
              <a:rPr lang="da-DK" sz="1200" b="0" i="0" dirty="0">
                <a:solidFill>
                  <a:srgbClr val="202122"/>
                </a:solidFill>
                <a:effectLst/>
                <a:latin typeface="Arial" panose="020B0604020202020204" pitchFamily="34" charset="0"/>
              </a:rPr>
              <a:t>Frants Henningsen</a:t>
            </a:r>
            <a:r>
              <a:rPr lang="da-DK" sz="1200" dirty="0">
                <a:solidFill>
                  <a:srgbClr val="202122"/>
                </a:solidFill>
                <a:latin typeface="Arial" panose="020B0604020202020204" pitchFamily="34" charset="0"/>
              </a:rPr>
              <a:t>: </a:t>
            </a:r>
            <a:r>
              <a:rPr lang="da-DK" sz="1200" b="0" i="1" dirty="0">
                <a:solidFill>
                  <a:srgbClr val="202122"/>
                </a:solidFill>
                <a:effectLst/>
                <a:latin typeface="Arial" panose="020B0604020202020204" pitchFamily="34" charset="0"/>
              </a:rPr>
              <a:t>Forladt. Dog ej af venner i nøden</a:t>
            </a:r>
            <a:r>
              <a:rPr lang="da-DK" sz="1200" b="0" i="0" dirty="0">
                <a:solidFill>
                  <a:srgbClr val="202122"/>
                </a:solidFill>
                <a:effectLst/>
                <a:latin typeface="Arial" panose="020B0604020202020204" pitchFamily="34" charset="0"/>
              </a:rPr>
              <a:t>, 1888</a:t>
            </a:r>
            <a:endParaRPr lang="da-DK" sz="1200" dirty="0"/>
          </a:p>
        </p:txBody>
      </p:sp>
      <mc:AlternateContent xmlns:mc="http://schemas.openxmlformats.org/markup-compatibility/2006" xmlns:p14="http://schemas.microsoft.com/office/powerpoint/2010/main" xmlns:aink="http://schemas.microsoft.com/office/drawing/2016/ink">
        <mc:Choice Requires="p14 aink">
          <p:contentPart p14:bwMode="auto" r:id="rId3">
            <p14:nvContentPartPr>
              <p14:cNvPr id="7" name="Håndskrift 6">
                <a:extLst>
                  <a:ext uri="{FF2B5EF4-FFF2-40B4-BE49-F238E27FC236}">
                    <a16:creationId xmlns:a16="http://schemas.microsoft.com/office/drawing/2014/main" id="{69D35EB5-EBFA-F227-37D5-42C94EB2E12B}"/>
                  </a:ext>
                </a:extLst>
              </p14:cNvPr>
              <p14:cNvContentPartPr/>
              <p14:nvPr/>
            </p14:nvContentPartPr>
            <p14:xfrm>
              <a:off x="186524" y="3731780"/>
              <a:ext cx="396000" cy="1410129"/>
            </p14:xfrm>
          </p:contentPart>
        </mc:Choice>
        <mc:Fallback xmlns="">
          <p:pic>
            <p:nvPicPr>
              <p:cNvPr id="7" name="Håndskrift 6">
                <a:extLst>
                  <a:ext uri="{FF2B5EF4-FFF2-40B4-BE49-F238E27FC236}">
                    <a16:creationId xmlns:a16="http://schemas.microsoft.com/office/drawing/2014/main" id="{69D35EB5-EBFA-F227-37D5-42C94EB2E12B}"/>
                  </a:ext>
                </a:extLst>
              </p:cNvPr>
              <p:cNvPicPr/>
              <p:nvPr/>
            </p:nvPicPr>
            <p:blipFill>
              <a:blip r:embed="rId4"/>
              <a:stretch>
                <a:fillRect/>
              </a:stretch>
            </p:blipFill>
            <p:spPr>
              <a:xfrm>
                <a:off x="168884" y="3714135"/>
                <a:ext cx="431640" cy="1445778"/>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
            <p14:nvContentPartPr>
              <p14:cNvPr id="12" name="Håndskrift 11">
                <a:extLst>
                  <a:ext uri="{FF2B5EF4-FFF2-40B4-BE49-F238E27FC236}">
                    <a16:creationId xmlns:a16="http://schemas.microsoft.com/office/drawing/2014/main" id="{9074BD5A-1176-53C3-ECDB-E8676CE63849}"/>
                  </a:ext>
                </a:extLst>
              </p14:cNvPr>
              <p14:cNvContentPartPr/>
              <p14:nvPr/>
            </p14:nvContentPartPr>
            <p14:xfrm>
              <a:off x="326924" y="5174252"/>
              <a:ext cx="255600" cy="114480"/>
            </p14:xfrm>
          </p:contentPart>
        </mc:Choice>
        <mc:Fallback xmlns="">
          <p:pic>
            <p:nvPicPr>
              <p:cNvPr id="12" name="Håndskrift 11">
                <a:extLst>
                  <a:ext uri="{FF2B5EF4-FFF2-40B4-BE49-F238E27FC236}">
                    <a16:creationId xmlns:a16="http://schemas.microsoft.com/office/drawing/2014/main" id="{9074BD5A-1176-53C3-ECDB-E8676CE63849}"/>
                  </a:ext>
                </a:extLst>
              </p:cNvPr>
              <p:cNvPicPr/>
              <p:nvPr/>
            </p:nvPicPr>
            <p:blipFill>
              <a:blip r:embed="rId6"/>
              <a:stretch>
                <a:fillRect/>
              </a:stretch>
            </p:blipFill>
            <p:spPr>
              <a:xfrm>
                <a:off x="308924" y="5156252"/>
                <a:ext cx="291240" cy="150120"/>
              </a:xfrm>
              <a:prstGeom prst="rect">
                <a:avLst/>
              </a:prstGeom>
            </p:spPr>
          </p:pic>
        </mc:Fallback>
      </mc:AlternateContent>
    </p:spTree>
    <p:extLst>
      <p:ext uri="{BB962C8B-B14F-4D97-AF65-F5344CB8AC3E}">
        <p14:creationId xmlns:p14="http://schemas.microsoft.com/office/powerpoint/2010/main" val="30632548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0" name="Rectangle 1029">
            <a:extLst>
              <a:ext uri="{FF2B5EF4-FFF2-40B4-BE49-F238E27FC236}">
                <a16:creationId xmlns:a16="http://schemas.microsoft.com/office/drawing/2014/main" id="{B86AA2DA-281A-4806-8977-D617AEAC8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2" name="Freeform: Shape 1031">
            <a:extLst>
              <a:ext uri="{FF2B5EF4-FFF2-40B4-BE49-F238E27FC236}">
                <a16:creationId xmlns:a16="http://schemas.microsoft.com/office/drawing/2014/main" id="{64185774-6FC0-4B8D-A8DB-A885468896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07978" y="0"/>
            <a:ext cx="2484022" cy="6858000"/>
          </a:xfrm>
          <a:custGeom>
            <a:avLst/>
            <a:gdLst>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57677 w 2632012"/>
              <a:gd name="connsiteY27" fmla="*/ 2548608 h 6858000"/>
              <a:gd name="connsiteX28" fmla="*/ 399465 w 2632012"/>
              <a:gd name="connsiteY28" fmla="*/ 2412506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399465 w 2632012"/>
              <a:gd name="connsiteY28" fmla="*/ 2412506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219615 w 2632012"/>
              <a:gd name="connsiteY23" fmla="*/ 5557777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08456 w 2632012"/>
              <a:gd name="connsiteY22" fmla="*/ 5878851 h 6858000"/>
              <a:gd name="connsiteX23" fmla="*/ 219615 w 2632012"/>
              <a:gd name="connsiteY23" fmla="*/ 5557777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632012" h="6858000">
                <a:moveTo>
                  <a:pt x="932173" y="1512545"/>
                </a:moveTo>
                <a:lnTo>
                  <a:pt x="932462" y="1512581"/>
                </a:lnTo>
                <a:lnTo>
                  <a:pt x="932378" y="1512599"/>
                </a:lnTo>
                <a:cubicBezTo>
                  <a:pt x="930618" y="1512681"/>
                  <a:pt x="930202" y="1512462"/>
                  <a:pt x="932173" y="1512545"/>
                </a:cubicBezTo>
                <a:close/>
                <a:moveTo>
                  <a:pt x="1207569" y="0"/>
                </a:moveTo>
                <a:lnTo>
                  <a:pt x="2632012" y="0"/>
                </a:lnTo>
                <a:lnTo>
                  <a:pt x="2632012" y="6858000"/>
                </a:lnTo>
                <a:lnTo>
                  <a:pt x="13514" y="6858000"/>
                </a:lnTo>
                <a:cubicBezTo>
                  <a:pt x="13399" y="6842943"/>
                  <a:pt x="13285" y="6827886"/>
                  <a:pt x="13170" y="6812829"/>
                </a:cubicBezTo>
                <a:cubicBezTo>
                  <a:pt x="12714" y="6794763"/>
                  <a:pt x="13524" y="6777517"/>
                  <a:pt x="20332" y="6760689"/>
                </a:cubicBezTo>
                <a:cubicBezTo>
                  <a:pt x="10828" y="6746468"/>
                  <a:pt x="7794" y="6733277"/>
                  <a:pt x="25596" y="6721251"/>
                </a:cubicBezTo>
                <a:cubicBezTo>
                  <a:pt x="24143" y="6683539"/>
                  <a:pt x="1631" y="6673595"/>
                  <a:pt x="22507" y="6650499"/>
                </a:cubicBezTo>
                <a:cubicBezTo>
                  <a:pt x="-25124" y="6620536"/>
                  <a:pt x="16765" y="6629253"/>
                  <a:pt x="22444" y="6604241"/>
                </a:cubicBezTo>
                <a:cubicBezTo>
                  <a:pt x="28668" y="6588866"/>
                  <a:pt x="29169" y="6574778"/>
                  <a:pt x="31867" y="6559984"/>
                </a:cubicBezTo>
                <a:cubicBezTo>
                  <a:pt x="4443" y="6566661"/>
                  <a:pt x="62924" y="6515664"/>
                  <a:pt x="38635" y="6515473"/>
                </a:cubicBezTo>
                <a:cubicBezTo>
                  <a:pt x="72259" y="6495428"/>
                  <a:pt x="29118" y="6488543"/>
                  <a:pt x="38467" y="6463736"/>
                </a:cubicBezTo>
                <a:cubicBezTo>
                  <a:pt x="50944" y="6451623"/>
                  <a:pt x="52742" y="6443270"/>
                  <a:pt x="38052" y="6432794"/>
                </a:cubicBezTo>
                <a:cubicBezTo>
                  <a:pt x="98939" y="6376824"/>
                  <a:pt x="58603" y="6351821"/>
                  <a:pt x="80445" y="6301309"/>
                </a:cubicBezTo>
                <a:cubicBezTo>
                  <a:pt x="103917" y="6257537"/>
                  <a:pt x="78836" y="6301310"/>
                  <a:pt x="138157" y="6257030"/>
                </a:cubicBezTo>
                <a:cubicBezTo>
                  <a:pt x="155187" y="6248574"/>
                  <a:pt x="166108" y="6186701"/>
                  <a:pt x="170419" y="6171255"/>
                </a:cubicBezTo>
                <a:cubicBezTo>
                  <a:pt x="174731" y="6155809"/>
                  <a:pt x="166522" y="6166390"/>
                  <a:pt x="164027" y="6164357"/>
                </a:cubicBezTo>
                <a:cubicBezTo>
                  <a:pt x="206228" y="6137678"/>
                  <a:pt x="184454" y="6121750"/>
                  <a:pt x="213309" y="6109331"/>
                </a:cubicBezTo>
                <a:cubicBezTo>
                  <a:pt x="224262" y="6067371"/>
                  <a:pt x="183175" y="5890445"/>
                  <a:pt x="208456" y="5878851"/>
                </a:cubicBezTo>
                <a:cubicBezTo>
                  <a:pt x="225886" y="5808435"/>
                  <a:pt x="192379" y="5574013"/>
                  <a:pt x="219615" y="5557777"/>
                </a:cubicBezTo>
                <a:lnTo>
                  <a:pt x="245711" y="5066230"/>
                </a:lnTo>
                <a:cubicBezTo>
                  <a:pt x="117719" y="4582016"/>
                  <a:pt x="230524" y="4647254"/>
                  <a:pt x="276721" y="4162848"/>
                </a:cubicBezTo>
                <a:lnTo>
                  <a:pt x="343082" y="3059377"/>
                </a:lnTo>
                <a:cubicBezTo>
                  <a:pt x="347947" y="2889121"/>
                  <a:pt x="364765" y="2862299"/>
                  <a:pt x="369630" y="2692043"/>
                </a:cubicBezTo>
                <a:cubicBezTo>
                  <a:pt x="369393" y="2690043"/>
                  <a:pt x="435560" y="2522082"/>
                  <a:pt x="435324" y="2520083"/>
                </a:cubicBezTo>
                <a:lnTo>
                  <a:pt x="482259" y="2336178"/>
                </a:lnTo>
                <a:cubicBezTo>
                  <a:pt x="516201" y="2267350"/>
                  <a:pt x="537443" y="2148254"/>
                  <a:pt x="569515" y="2091909"/>
                </a:cubicBezTo>
                <a:cubicBezTo>
                  <a:pt x="629286" y="2030534"/>
                  <a:pt x="622061" y="2045605"/>
                  <a:pt x="638163" y="1994147"/>
                </a:cubicBezTo>
                <a:cubicBezTo>
                  <a:pt x="633178" y="1967912"/>
                  <a:pt x="705417" y="1945185"/>
                  <a:pt x="737312" y="1871408"/>
                </a:cubicBezTo>
                <a:cubicBezTo>
                  <a:pt x="759407" y="1814663"/>
                  <a:pt x="795838" y="1856475"/>
                  <a:pt x="788501" y="1793826"/>
                </a:cubicBezTo>
                <a:cubicBezTo>
                  <a:pt x="796402" y="1792725"/>
                  <a:pt x="813276" y="1750182"/>
                  <a:pt x="819432" y="1746824"/>
                </a:cubicBezTo>
                <a:lnTo>
                  <a:pt x="843936" y="1697348"/>
                </a:lnTo>
                <a:cubicBezTo>
                  <a:pt x="847635" y="1681502"/>
                  <a:pt x="845709" y="1667584"/>
                  <a:pt x="846526" y="1659754"/>
                </a:cubicBezTo>
                <a:lnTo>
                  <a:pt x="873830" y="1628041"/>
                </a:lnTo>
                <a:lnTo>
                  <a:pt x="890626" y="1599883"/>
                </a:lnTo>
                <a:lnTo>
                  <a:pt x="921288" y="1579569"/>
                </a:lnTo>
                <a:cubicBezTo>
                  <a:pt x="921111" y="1565502"/>
                  <a:pt x="920933" y="1551436"/>
                  <a:pt x="920756" y="1537369"/>
                </a:cubicBezTo>
                <a:cubicBezTo>
                  <a:pt x="918173" y="1533598"/>
                  <a:pt x="943194" y="1519497"/>
                  <a:pt x="946290" y="1514308"/>
                </a:cubicBezTo>
                <a:lnTo>
                  <a:pt x="932462" y="1512581"/>
                </a:lnTo>
                <a:lnTo>
                  <a:pt x="940652" y="1510839"/>
                </a:lnTo>
                <a:cubicBezTo>
                  <a:pt x="944059" y="1509546"/>
                  <a:pt x="947769" y="1507347"/>
                  <a:pt x="950739" y="1503635"/>
                </a:cubicBezTo>
                <a:lnTo>
                  <a:pt x="966405" y="1439967"/>
                </a:lnTo>
                <a:cubicBezTo>
                  <a:pt x="966567" y="1437915"/>
                  <a:pt x="970755" y="1392639"/>
                  <a:pt x="973516" y="1389073"/>
                </a:cubicBezTo>
                <a:lnTo>
                  <a:pt x="986960" y="1351857"/>
                </a:lnTo>
                <a:lnTo>
                  <a:pt x="987761" y="1363479"/>
                </a:lnTo>
                <a:cubicBezTo>
                  <a:pt x="987046" y="1391389"/>
                  <a:pt x="991418" y="1341827"/>
                  <a:pt x="989043" y="1346093"/>
                </a:cubicBezTo>
                <a:lnTo>
                  <a:pt x="986960" y="1351857"/>
                </a:lnTo>
                <a:lnTo>
                  <a:pt x="985769" y="1334556"/>
                </a:lnTo>
                <a:cubicBezTo>
                  <a:pt x="983992" y="1300062"/>
                  <a:pt x="982872" y="1251835"/>
                  <a:pt x="982507" y="1216698"/>
                </a:cubicBezTo>
                <a:cubicBezTo>
                  <a:pt x="989105" y="1176777"/>
                  <a:pt x="968656" y="1115073"/>
                  <a:pt x="984836" y="1082381"/>
                </a:cubicBezTo>
                <a:cubicBezTo>
                  <a:pt x="976467" y="1067557"/>
                  <a:pt x="974466" y="1054191"/>
                  <a:pt x="993140" y="1043366"/>
                </a:cubicBezTo>
                <a:cubicBezTo>
                  <a:pt x="994613" y="1005627"/>
                  <a:pt x="972947" y="994211"/>
                  <a:pt x="995544" y="972540"/>
                </a:cubicBezTo>
                <a:cubicBezTo>
                  <a:pt x="1001437" y="952637"/>
                  <a:pt x="1021106" y="938879"/>
                  <a:pt x="1028500" y="923945"/>
                </a:cubicBezTo>
                <a:cubicBezTo>
                  <a:pt x="1032923" y="901661"/>
                  <a:pt x="1022511" y="861628"/>
                  <a:pt x="1022082" y="838835"/>
                </a:cubicBezTo>
                <a:cubicBezTo>
                  <a:pt x="1057150" y="821053"/>
                  <a:pt x="1014683" y="811325"/>
                  <a:pt x="1025925" y="787183"/>
                </a:cubicBezTo>
                <a:cubicBezTo>
                  <a:pt x="1039299" y="775919"/>
                  <a:pt x="1041738" y="767701"/>
                  <a:pt x="1027904" y="756272"/>
                </a:cubicBezTo>
                <a:cubicBezTo>
                  <a:pt x="1092931" y="704439"/>
                  <a:pt x="1063111" y="690611"/>
                  <a:pt x="1088796" y="641639"/>
                </a:cubicBezTo>
                <a:cubicBezTo>
                  <a:pt x="1115586" y="599503"/>
                  <a:pt x="1101832" y="585408"/>
                  <a:pt x="1164389" y="545140"/>
                </a:cubicBezTo>
                <a:cubicBezTo>
                  <a:pt x="1183904" y="515341"/>
                  <a:pt x="1212474" y="444932"/>
                  <a:pt x="1225321" y="413843"/>
                </a:cubicBezTo>
                <a:cubicBezTo>
                  <a:pt x="1235550" y="389613"/>
                  <a:pt x="1230254" y="392779"/>
                  <a:pt x="1241477" y="358607"/>
                </a:cubicBezTo>
                <a:cubicBezTo>
                  <a:pt x="1244505" y="325057"/>
                  <a:pt x="1241891" y="287714"/>
                  <a:pt x="1246119" y="254866"/>
                </a:cubicBezTo>
                <a:cubicBezTo>
                  <a:pt x="1250325" y="233178"/>
                  <a:pt x="1255354" y="194919"/>
                  <a:pt x="1266837" y="161517"/>
                </a:cubicBezTo>
                <a:cubicBezTo>
                  <a:pt x="1312077" y="135871"/>
                  <a:pt x="1280314" y="75805"/>
                  <a:pt x="1315021" y="54455"/>
                </a:cubicBezTo>
                <a:cubicBezTo>
                  <a:pt x="1325412" y="38765"/>
                  <a:pt x="1323873" y="23602"/>
                  <a:pt x="1319335" y="8880"/>
                </a:cubicBezTo>
                <a:lnTo>
                  <a:pt x="1316402" y="852"/>
                </a:lnTo>
                <a:lnTo>
                  <a:pt x="1207569"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AAF3FA4B-89C3-3FF9-5B3F-DB5B2CF39203}"/>
              </a:ext>
            </a:extLst>
          </p:cNvPr>
          <p:cNvSpPr>
            <a:spLocks noGrp="1"/>
          </p:cNvSpPr>
          <p:nvPr>
            <p:ph type="title"/>
          </p:nvPr>
        </p:nvSpPr>
        <p:spPr>
          <a:xfrm>
            <a:off x="1137038" y="609597"/>
            <a:ext cx="8903433" cy="1330841"/>
          </a:xfrm>
        </p:spPr>
        <p:txBody>
          <a:bodyPr>
            <a:normAutofit/>
          </a:bodyPr>
          <a:lstStyle/>
          <a:p>
            <a:r>
              <a:rPr lang="da-DK" b="1" dirty="0">
                <a:effectLst/>
                <a:ea typeface="Times New Roman" panose="02020603050405020304" pitchFamily="18" charset="0"/>
                <a:cs typeface="Times New Roman" panose="02020603050405020304" pitchFamily="18" charset="0"/>
              </a:rPr>
              <a:t>Det Moderne Gennembrud og kvinderne</a:t>
            </a:r>
            <a:endParaRPr lang="da-DK" dirty="0"/>
          </a:p>
        </p:txBody>
      </p:sp>
      <p:sp>
        <p:nvSpPr>
          <p:cNvPr id="3" name="Pladsholder til indhold 2">
            <a:extLst>
              <a:ext uri="{FF2B5EF4-FFF2-40B4-BE49-F238E27FC236}">
                <a16:creationId xmlns:a16="http://schemas.microsoft.com/office/drawing/2014/main" id="{4C11175D-0AB4-364D-4017-01967F1A7100}"/>
              </a:ext>
            </a:extLst>
          </p:cNvPr>
          <p:cNvSpPr>
            <a:spLocks noGrp="1"/>
          </p:cNvSpPr>
          <p:nvPr>
            <p:ph idx="1"/>
          </p:nvPr>
        </p:nvSpPr>
        <p:spPr>
          <a:xfrm>
            <a:off x="1137038" y="2194100"/>
            <a:ext cx="5126303" cy="4219952"/>
          </a:xfrm>
        </p:spPr>
        <p:txBody>
          <a:bodyPr>
            <a:normAutofit fontScale="92500" lnSpcReduction="10000"/>
          </a:bodyPr>
          <a:lstStyle/>
          <a:p>
            <a:pPr marL="0" indent="0">
              <a:buNone/>
            </a:pPr>
            <a:r>
              <a:rPr lang="da-DK" sz="2000" b="1" dirty="0">
                <a:effectLst/>
                <a:ea typeface="Times New Roman" panose="02020603050405020304" pitchFamily="18" charset="0"/>
              </a:rPr>
              <a:t>Kvinden i hjemmet</a:t>
            </a:r>
          </a:p>
          <a:p>
            <a:pPr marL="0" indent="0">
              <a:buNone/>
            </a:pPr>
            <a:r>
              <a:rPr lang="da-DK" sz="2000" dirty="0">
                <a:effectLst/>
                <a:ea typeface="Times New Roman" panose="02020603050405020304" pitchFamily="18" charset="0"/>
              </a:rPr>
              <a:t>En kvinde fra borgerskabet kom ikke meget uden for hjemmet. Hun havde ofte tjenestefolk til at tage sig af rengøring, madlavning og børnepasning. </a:t>
            </a:r>
          </a:p>
          <a:p>
            <a:pPr marL="0" indent="0">
              <a:buNone/>
            </a:pPr>
            <a:r>
              <a:rPr lang="da-DK" sz="2000" dirty="0">
                <a:effectLst/>
                <a:ea typeface="Times New Roman" panose="02020603050405020304" pitchFamily="18" charset="0"/>
              </a:rPr>
              <a:t>Tiden gik med at brodere og få visit fra andre vigtige familier. Det var ikke tilladt for kvinder at arbejde, og de deltog som regel ikke i deres mænds forretninger. </a:t>
            </a:r>
          </a:p>
          <a:p>
            <a:pPr marL="0" indent="0">
              <a:buNone/>
            </a:pPr>
            <a:r>
              <a:rPr lang="da-DK" sz="2000" dirty="0">
                <a:effectLst/>
                <a:ea typeface="Times New Roman" panose="02020603050405020304" pitchFamily="18" charset="0"/>
              </a:rPr>
              <a:t>Faktisk kan man sige, at en fin kvindes mål med livet i 1800-tallet var at blive gift med en mand af samme eller højere status som ens far. Helst inden man blev 25 år, ellers blev man faktisk anset som for gammel. Var man over 25 år og ugift, blev man en “skyggetante”. </a:t>
            </a:r>
            <a:endParaRPr lang="da-DK" sz="2000" dirty="0"/>
          </a:p>
        </p:txBody>
      </p:sp>
      <p:sp>
        <p:nvSpPr>
          <p:cNvPr id="1034" name="Freeform: Shape 1033">
            <a:extLst>
              <a:ext uri="{FF2B5EF4-FFF2-40B4-BE49-F238E27FC236}">
                <a16:creationId xmlns:a16="http://schemas.microsoft.com/office/drawing/2014/main" id="{B7D3B4FC-79F4-47D2-9D79-DA876E6AD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60988" y="2022496"/>
            <a:ext cx="4664547" cy="4043934"/>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025" name="Billede 3" descr="Stue i Strandgade med solskin på gulvet">
            <a:extLst>
              <a:ext uri="{FF2B5EF4-FFF2-40B4-BE49-F238E27FC236}">
                <a16:creationId xmlns:a16="http://schemas.microsoft.com/office/drawing/2014/main" id="{9BAB03BB-C2AD-AFD7-4AA0-40EB4995AF29}"/>
              </a:ext>
            </a:extLst>
          </p:cNvPr>
          <p:cNvPicPr>
            <a:picLocks noChangeAspect="1" noChangeArrowheads="1"/>
          </p:cNvPicPr>
          <p:nvPr/>
        </p:nvPicPr>
        <p:blipFill rotWithShape="1">
          <a:blip r:embed="rId2" r:link="rId3">
            <a:extLst>
              <a:ext uri="{28A0092B-C50C-407E-A947-70E740481C1C}">
                <a14:useLocalDpi xmlns:a14="http://schemas.microsoft.com/office/drawing/2010/main" val="0"/>
              </a:ext>
            </a:extLst>
          </a:blip>
          <a:srcRect t="133" r="2" b="2252"/>
          <a:stretch>
            <a:fillRect/>
          </a:stretch>
        </p:blipFill>
        <p:spPr bwMode="auto">
          <a:xfrm>
            <a:off x="7016376" y="2183362"/>
            <a:ext cx="4357896" cy="3732941"/>
          </a:xfrm>
          <a:prstGeom prst="rect">
            <a:avLst/>
          </a:prstGeom>
          <a:noFill/>
          <a:extLst>
            <a:ext uri="{909E8E84-426E-40DD-AFC4-6F175D3DCCD1}">
              <a14:hiddenFill xmlns:a14="http://schemas.microsoft.com/office/drawing/2010/main">
                <a:solidFill>
                  <a:srgbClr val="FFFFFF"/>
                </a:solidFill>
              </a14:hiddenFill>
            </a:ext>
          </a:extLst>
        </p:spPr>
      </p:pic>
      <p:sp>
        <p:nvSpPr>
          <p:cNvPr id="1036" name="Rectangle 6">
            <a:extLst>
              <a:ext uri="{FF2B5EF4-FFF2-40B4-BE49-F238E27FC236}">
                <a16:creationId xmlns:a16="http://schemas.microsoft.com/office/drawing/2014/main" id="{EFF9196C-3887-4B80-8671-3CA6705C18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8543" y="5840356"/>
            <a:ext cx="1029435" cy="452147"/>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2">
            <a:extLst>
              <a:ext uri="{FF2B5EF4-FFF2-40B4-BE49-F238E27FC236}">
                <a16:creationId xmlns:a16="http://schemas.microsoft.com/office/drawing/2014/main" id="{AF77176B-DA06-FFBE-7A91-1BDB597B478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sp>
        <p:nvSpPr>
          <p:cNvPr id="6" name="Tekstfelt 5">
            <a:extLst>
              <a:ext uri="{FF2B5EF4-FFF2-40B4-BE49-F238E27FC236}">
                <a16:creationId xmlns:a16="http://schemas.microsoft.com/office/drawing/2014/main" id="{3E9FD03C-D22C-E91B-B2FA-E913A6564691}"/>
              </a:ext>
            </a:extLst>
          </p:cNvPr>
          <p:cNvSpPr txBox="1"/>
          <p:nvPr/>
        </p:nvSpPr>
        <p:spPr>
          <a:xfrm>
            <a:off x="6145260" y="6265818"/>
            <a:ext cx="6096000" cy="292196"/>
          </a:xfrm>
          <a:prstGeom prst="rect">
            <a:avLst/>
          </a:prstGeom>
          <a:noFill/>
        </p:spPr>
        <p:txBody>
          <a:bodyPr wrap="square">
            <a:spAutoFit/>
          </a:bodyPr>
          <a:lstStyle/>
          <a:p>
            <a:pPr algn="ctr">
              <a:lnSpc>
                <a:spcPct val="115000"/>
              </a:lnSpc>
              <a:spcAft>
                <a:spcPts val="600"/>
              </a:spcAft>
            </a:pPr>
            <a:r>
              <a:rPr lang="da-DK" sz="1200" dirty="0">
                <a:effectLst/>
                <a:ea typeface="Times New Roman" panose="02020603050405020304" pitchFamily="18" charset="0"/>
                <a:cs typeface="Times New Roman" panose="02020603050405020304" pitchFamily="18" charset="0"/>
              </a:rPr>
              <a:t>Vilhelm Hammershøi: Stue i Strandgade med sol på gulvet, 1901</a:t>
            </a:r>
            <a:endParaRPr lang="da-DK" sz="12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008109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6" name="Rectangle 2053">
            <a:extLst>
              <a:ext uri="{FF2B5EF4-FFF2-40B4-BE49-F238E27FC236}">
                <a16:creationId xmlns:a16="http://schemas.microsoft.com/office/drawing/2014/main" id="{7AADB56C-BA56-4D1E-A42A-A07A474446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FEB53AC-234F-A321-1ED7-8DCEB8B6501C}"/>
              </a:ext>
            </a:extLst>
          </p:cNvPr>
          <p:cNvSpPr>
            <a:spLocks noGrp="1"/>
          </p:cNvSpPr>
          <p:nvPr>
            <p:ph type="title"/>
          </p:nvPr>
        </p:nvSpPr>
        <p:spPr>
          <a:xfrm>
            <a:off x="838200" y="329934"/>
            <a:ext cx="10515600" cy="1341634"/>
          </a:xfrm>
        </p:spPr>
        <p:txBody>
          <a:bodyPr>
            <a:normAutofit/>
          </a:bodyPr>
          <a:lstStyle/>
          <a:p>
            <a:r>
              <a:rPr lang="da-DK" sz="4000" dirty="0"/>
              <a:t>En bjergbestigerske</a:t>
            </a:r>
          </a:p>
        </p:txBody>
      </p:sp>
      <p:sp>
        <p:nvSpPr>
          <p:cNvPr id="3" name="Pladsholder til indhold 2">
            <a:extLst>
              <a:ext uri="{FF2B5EF4-FFF2-40B4-BE49-F238E27FC236}">
                <a16:creationId xmlns:a16="http://schemas.microsoft.com/office/drawing/2014/main" id="{618446F8-F88C-6F09-4258-DAF8935D50AA}"/>
              </a:ext>
            </a:extLst>
          </p:cNvPr>
          <p:cNvSpPr>
            <a:spLocks noGrp="1"/>
          </p:cNvSpPr>
          <p:nvPr>
            <p:ph idx="1"/>
          </p:nvPr>
        </p:nvSpPr>
        <p:spPr>
          <a:xfrm>
            <a:off x="838200" y="1963515"/>
            <a:ext cx="5555560" cy="4285807"/>
          </a:xfrm>
        </p:spPr>
        <p:txBody>
          <a:bodyPr>
            <a:normAutofit fontScale="85000" lnSpcReduction="10000"/>
          </a:bodyPr>
          <a:lstStyle/>
          <a:p>
            <a:pPr marL="0" indent="0">
              <a:lnSpc>
                <a:spcPct val="120000"/>
              </a:lnSpc>
              <a:spcAft>
                <a:spcPts val="2400"/>
              </a:spcAft>
              <a:buNone/>
            </a:pPr>
            <a:r>
              <a:rPr lang="da-DK" sz="1900" dirty="0">
                <a:effectLst/>
                <a:ea typeface="Times New Roman" panose="02020603050405020304" pitchFamily="18" charset="0"/>
                <a:cs typeface="Times New Roman" panose="02020603050405020304" pitchFamily="18" charset="0"/>
              </a:rPr>
              <a:t>Debatten om kvinders rettigheder kom også til udtryk andre steder – f.eks. begyndte man at diskutere hvordan korsettet var et symbol på det, der holdt kvinder tilbage i samfundet. </a:t>
            </a:r>
          </a:p>
          <a:p>
            <a:pPr marL="0" indent="0">
              <a:lnSpc>
                <a:spcPct val="120000"/>
              </a:lnSpc>
              <a:spcAft>
                <a:spcPts val="2400"/>
              </a:spcAft>
              <a:buNone/>
            </a:pPr>
            <a:r>
              <a:rPr lang="da-DK" sz="1900" dirty="0">
                <a:effectLst/>
                <a:ea typeface="Times New Roman" panose="02020603050405020304" pitchFamily="18" charset="0"/>
                <a:cs typeface="Times New Roman" panose="02020603050405020304" pitchFamily="18" charset="0"/>
              </a:rPr>
              <a:t>I stedet blev den såkaldte reformkjole indført. Det var en løstsiddende dragt der gav plads til bevægelse. Den blev ikke lige populær i alle samfundslag, men sås især i kunstnerkredse, f.eks. på den danske kunstner Anna Ancher.</a:t>
            </a:r>
            <a:endParaRPr lang="da-DK" sz="1900" dirty="0">
              <a:effectLst/>
              <a:ea typeface="Calibri" panose="020F0502020204030204" pitchFamily="34" charset="0"/>
              <a:cs typeface="Times New Roman" panose="02020603050405020304" pitchFamily="18" charset="0"/>
            </a:endParaRPr>
          </a:p>
          <a:p>
            <a:pPr marL="0" indent="0">
              <a:lnSpc>
                <a:spcPct val="120000"/>
              </a:lnSpc>
              <a:spcAft>
                <a:spcPts val="2400"/>
              </a:spcAft>
              <a:buNone/>
            </a:pPr>
            <a:r>
              <a:rPr lang="da-DK" sz="1900" dirty="0">
                <a:effectLst/>
                <a:ea typeface="Times New Roman" panose="02020603050405020304" pitchFamily="18" charset="0"/>
                <a:cs typeface="Times New Roman" panose="02020603050405020304" pitchFamily="18" charset="0"/>
              </a:rPr>
              <a:t>Et eksempel på en kvinde i fri bevægelse kan ses i J.F. Willumsens maleri, </a:t>
            </a:r>
            <a:r>
              <a:rPr lang="da-DK" sz="1900" i="1" dirty="0">
                <a:effectLst/>
                <a:ea typeface="Times New Roman" panose="02020603050405020304" pitchFamily="18" charset="0"/>
                <a:cs typeface="Times New Roman" panose="02020603050405020304" pitchFamily="18" charset="0"/>
              </a:rPr>
              <a:t>En Bjergbestigerske</a:t>
            </a:r>
            <a:r>
              <a:rPr lang="da-DK" sz="1900" dirty="0">
                <a:effectLst/>
                <a:ea typeface="Times New Roman" panose="02020603050405020304" pitchFamily="18" charset="0"/>
                <a:cs typeface="Times New Roman" panose="02020603050405020304" pitchFamily="18" charset="0"/>
              </a:rPr>
              <a:t>, fra 1912. J.F. Willumsen var en dansk maler, der arbejdede i tiden efter Det Moderne Gennembrud. Her præsenterer han os for et andet kvindebillede.</a:t>
            </a:r>
            <a:endParaRPr lang="da-DK" sz="1900" dirty="0">
              <a:effectLst/>
              <a:ea typeface="Calibri" panose="020F0502020204030204" pitchFamily="34" charset="0"/>
              <a:cs typeface="Times New Roman" panose="02020603050405020304" pitchFamily="18" charset="0"/>
            </a:endParaRPr>
          </a:p>
          <a:p>
            <a:pPr marL="0" indent="0">
              <a:buNone/>
            </a:pPr>
            <a:endParaRPr lang="da-DK" sz="2000" dirty="0"/>
          </a:p>
        </p:txBody>
      </p:sp>
      <p:pic>
        <p:nvPicPr>
          <p:cNvPr id="2049" name="Billede 4" descr="En bjergbestigerske">
            <a:extLst>
              <a:ext uri="{FF2B5EF4-FFF2-40B4-BE49-F238E27FC236}">
                <a16:creationId xmlns:a16="http://schemas.microsoft.com/office/drawing/2014/main" id="{0E894E43-BCA2-7B8B-45C1-DBFD9F296F04}"/>
              </a:ext>
            </a:extLst>
          </p:cNvPr>
          <p:cNvPicPr>
            <a:picLocks noChangeAspect="1" noChangeArrowheads="1"/>
          </p:cNvPicPr>
          <p:nvPr/>
        </p:nvPicPr>
        <p:blipFill rotWithShape="1">
          <a:blip r:embed="rId2" r:link="rId3">
            <a:extLst>
              <a:ext uri="{28A0092B-C50C-407E-A947-70E740481C1C}">
                <a14:useLocalDpi xmlns:a14="http://schemas.microsoft.com/office/drawing/2010/main" val="0"/>
              </a:ext>
            </a:extLst>
          </a:blip>
          <a:srcRect r="1881" b="5"/>
          <a:stretch>
            <a:fillRect/>
          </a:stretch>
        </p:blipFill>
        <p:spPr bwMode="auto">
          <a:xfrm>
            <a:off x="6970409" y="304438"/>
            <a:ext cx="4900725" cy="62236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78B45F2-FD3E-8C88-287A-077A7BC4FD42}"/>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sp>
        <p:nvSpPr>
          <p:cNvPr id="6" name="Tekstfelt 5">
            <a:extLst>
              <a:ext uri="{FF2B5EF4-FFF2-40B4-BE49-F238E27FC236}">
                <a16:creationId xmlns:a16="http://schemas.microsoft.com/office/drawing/2014/main" id="{C83667A8-F338-AA3D-DEAE-FD98449339E6}"/>
              </a:ext>
            </a:extLst>
          </p:cNvPr>
          <p:cNvSpPr txBox="1"/>
          <p:nvPr/>
        </p:nvSpPr>
        <p:spPr>
          <a:xfrm>
            <a:off x="5231507" y="6541269"/>
            <a:ext cx="6096000" cy="291234"/>
          </a:xfrm>
          <a:prstGeom prst="rect">
            <a:avLst/>
          </a:prstGeom>
          <a:noFill/>
        </p:spPr>
        <p:txBody>
          <a:bodyPr wrap="square">
            <a:spAutoFit/>
          </a:bodyPr>
          <a:lstStyle/>
          <a:p>
            <a:pPr algn="ctr">
              <a:lnSpc>
                <a:spcPct val="115000"/>
              </a:lnSpc>
              <a:spcAft>
                <a:spcPts val="2400"/>
              </a:spcAft>
            </a:pPr>
            <a:r>
              <a:rPr lang="da-DK" sz="1200" dirty="0">
                <a:effectLst/>
                <a:ea typeface="Times New Roman" panose="02020603050405020304" pitchFamily="18" charset="0"/>
                <a:cs typeface="Times New Roman" panose="02020603050405020304" pitchFamily="18" charset="0"/>
              </a:rPr>
              <a:t>J.F. Willumsen: </a:t>
            </a:r>
            <a:r>
              <a:rPr lang="da-DK" sz="1200" i="1" dirty="0">
                <a:effectLst/>
                <a:ea typeface="Times New Roman" panose="02020603050405020304" pitchFamily="18" charset="0"/>
                <a:cs typeface="Times New Roman" panose="02020603050405020304" pitchFamily="18" charset="0"/>
              </a:rPr>
              <a:t>En bjergbestigerske</a:t>
            </a:r>
            <a:r>
              <a:rPr lang="da-DK" sz="1200" dirty="0">
                <a:effectLst/>
                <a:ea typeface="Times New Roman" panose="02020603050405020304" pitchFamily="18" charset="0"/>
                <a:cs typeface="Times New Roman" panose="02020603050405020304" pitchFamily="18" charset="0"/>
              </a:rPr>
              <a:t>, 1912</a:t>
            </a:r>
            <a:endParaRPr lang="da-DK" sz="12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673827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lowchart: Document 8">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6049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AE777F1-BCE8-C422-FDB7-A74B5DC62171}"/>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a:solidFill>
                  <a:srgbClr val="FFFFFF"/>
                </a:solidFill>
                <a:latin typeface="+mj-lt"/>
                <a:ea typeface="+mj-ea"/>
                <a:cs typeface="+mj-cs"/>
              </a:rPr>
              <a:t>Det moderne gennembrud</a:t>
            </a:r>
          </a:p>
        </p:txBody>
      </p:sp>
      <p:pic>
        <p:nvPicPr>
          <p:cNvPr id="4" name="Onlinemedier 3" descr="Det moderne gennembrud - dansk litteratur">
            <a:hlinkClick r:id="" action="ppaction://media"/>
            <a:extLst>
              <a:ext uri="{FF2B5EF4-FFF2-40B4-BE49-F238E27FC236}">
                <a16:creationId xmlns:a16="http://schemas.microsoft.com/office/drawing/2014/main" id="{F0706535-F200-86A7-90F3-A637605820C9}"/>
              </a:ext>
            </a:extLst>
          </p:cNvPr>
          <p:cNvPicPr>
            <a:picLocks noGrp="1" noRot="1" noChangeAspect="1"/>
          </p:cNvPicPr>
          <p:nvPr>
            <p:ph idx="1"/>
            <a:videoFile r:link="rId1"/>
          </p:nvPr>
        </p:nvPicPr>
        <p:blipFill>
          <a:blip r:embed="rId3"/>
          <a:stretch>
            <a:fillRect/>
          </a:stretch>
        </p:blipFill>
        <p:spPr>
          <a:xfrm>
            <a:off x="4207933" y="1353809"/>
            <a:ext cx="7347537" cy="4151358"/>
          </a:xfrm>
          <a:prstGeom prst="rect">
            <a:avLst/>
          </a:prstGeom>
        </p:spPr>
      </p:pic>
    </p:spTree>
    <p:extLst>
      <p:ext uri="{BB962C8B-B14F-4D97-AF65-F5344CB8AC3E}">
        <p14:creationId xmlns:p14="http://schemas.microsoft.com/office/powerpoint/2010/main" val="178473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descr="Et billede, der indeholder tøj, kjole, person, skærmbillede&#10;&#10;Automatisk genereret beskrivelse">
            <a:extLst>
              <a:ext uri="{FF2B5EF4-FFF2-40B4-BE49-F238E27FC236}">
                <a16:creationId xmlns:a16="http://schemas.microsoft.com/office/drawing/2014/main" id="{9DF5D8BD-2D90-1BF0-5F87-09844BA62D3B}"/>
              </a:ext>
            </a:extLst>
          </p:cNvPr>
          <p:cNvPicPr>
            <a:picLocks noGrp="1" noChangeAspect="1"/>
          </p:cNvPicPr>
          <p:nvPr>
            <p:ph idx="1"/>
          </p:nvPr>
        </p:nvPicPr>
        <p:blipFill>
          <a:blip r:embed="rId2"/>
          <a:stretch>
            <a:fillRect/>
          </a:stretch>
        </p:blipFill>
        <p:spPr>
          <a:xfrm>
            <a:off x="3451908" y="49910"/>
            <a:ext cx="8444404" cy="6758179"/>
          </a:xfrm>
        </p:spPr>
      </p:pic>
      <p:sp>
        <p:nvSpPr>
          <p:cNvPr id="7" name="Tekstfelt 6">
            <a:extLst>
              <a:ext uri="{FF2B5EF4-FFF2-40B4-BE49-F238E27FC236}">
                <a16:creationId xmlns:a16="http://schemas.microsoft.com/office/drawing/2014/main" id="{9954F67E-1337-C417-3D9B-BA1C9D51B9D9}"/>
              </a:ext>
            </a:extLst>
          </p:cNvPr>
          <p:cNvSpPr txBox="1"/>
          <p:nvPr/>
        </p:nvSpPr>
        <p:spPr>
          <a:xfrm>
            <a:off x="295688" y="1614690"/>
            <a:ext cx="2955512" cy="1200329"/>
          </a:xfrm>
          <a:prstGeom prst="rect">
            <a:avLst/>
          </a:prstGeom>
          <a:noFill/>
        </p:spPr>
        <p:txBody>
          <a:bodyPr wrap="square">
            <a:spAutoFit/>
          </a:bodyPr>
          <a:lstStyle/>
          <a:p>
            <a:r>
              <a:rPr lang="da-DK" sz="1800" dirty="0">
                <a:effectLst/>
                <a:ea typeface="Times New Roman" panose="02020603050405020304" pitchFamily="18" charset="0"/>
                <a:cs typeface="Times New Roman" panose="02020603050405020304" pitchFamily="18" charset="0"/>
              </a:rPr>
              <a:t>Find træk og symboler i malerierne, der viser tidens malerens eller tidens opfattelse af kvinden.</a:t>
            </a:r>
            <a:endParaRPr lang="da-DK" dirty="0"/>
          </a:p>
        </p:txBody>
      </p:sp>
      <p:sp>
        <p:nvSpPr>
          <p:cNvPr id="9" name="Tekstfelt 8">
            <a:extLst>
              <a:ext uri="{FF2B5EF4-FFF2-40B4-BE49-F238E27FC236}">
                <a16:creationId xmlns:a16="http://schemas.microsoft.com/office/drawing/2014/main" id="{D867EAA4-5188-B380-EA57-90CB69C64EDF}"/>
              </a:ext>
            </a:extLst>
          </p:cNvPr>
          <p:cNvSpPr txBox="1"/>
          <p:nvPr/>
        </p:nvSpPr>
        <p:spPr>
          <a:xfrm>
            <a:off x="295688" y="503956"/>
            <a:ext cx="6096000" cy="769441"/>
          </a:xfrm>
          <a:prstGeom prst="rect">
            <a:avLst/>
          </a:prstGeom>
          <a:noFill/>
        </p:spPr>
        <p:txBody>
          <a:bodyPr wrap="square">
            <a:spAutoFit/>
          </a:bodyPr>
          <a:lstStyle/>
          <a:p>
            <a:r>
              <a:rPr lang="da-DK" sz="4400" dirty="0">
                <a:solidFill>
                  <a:schemeClr val="accent2">
                    <a:lumMod val="75000"/>
                  </a:schemeClr>
                </a:solidFill>
                <a:effectLst/>
                <a:ea typeface="Times New Roman" panose="02020603050405020304" pitchFamily="18" charset="0"/>
                <a:cs typeface="Times New Roman" panose="02020603050405020304" pitchFamily="18" charset="0"/>
              </a:rPr>
              <a:t>Synet på kvinden</a:t>
            </a:r>
            <a:endParaRPr lang="da-DK" sz="4400" dirty="0">
              <a:solidFill>
                <a:schemeClr val="accent2">
                  <a:lumMod val="75000"/>
                </a:schemeClr>
              </a:solidFill>
            </a:endParaRPr>
          </a:p>
        </p:txBody>
      </p:sp>
    </p:spTree>
    <p:extLst>
      <p:ext uri="{BB962C8B-B14F-4D97-AF65-F5344CB8AC3E}">
        <p14:creationId xmlns:p14="http://schemas.microsoft.com/office/powerpoint/2010/main" val="11391395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C53F21-00A3-6140-3C57-08E46F847200}"/>
              </a:ext>
            </a:extLst>
          </p:cNvPr>
          <p:cNvSpPr>
            <a:spLocks noGrp="1"/>
          </p:cNvSpPr>
          <p:nvPr>
            <p:ph type="title"/>
          </p:nvPr>
        </p:nvSpPr>
        <p:spPr>
          <a:xfrm>
            <a:off x="600693" y="261355"/>
            <a:ext cx="10515600" cy="1325563"/>
          </a:xfrm>
        </p:spPr>
        <p:txBody>
          <a:bodyPr/>
          <a:lstStyle/>
          <a:p>
            <a:r>
              <a:rPr lang="da-DK" dirty="0">
                <a:solidFill>
                  <a:schemeClr val="accent2">
                    <a:lumMod val="50000"/>
                  </a:schemeClr>
                </a:solidFill>
              </a:rPr>
              <a:t>Refleksionsøvelse </a:t>
            </a:r>
          </a:p>
        </p:txBody>
      </p:sp>
      <p:sp>
        <p:nvSpPr>
          <p:cNvPr id="3" name="Pladsholder til indhold 2">
            <a:extLst>
              <a:ext uri="{FF2B5EF4-FFF2-40B4-BE49-F238E27FC236}">
                <a16:creationId xmlns:a16="http://schemas.microsoft.com/office/drawing/2014/main" id="{E5DEB921-1A3D-225A-514D-A6A4C17B8F78}"/>
              </a:ext>
            </a:extLst>
          </p:cNvPr>
          <p:cNvSpPr>
            <a:spLocks noGrp="1"/>
          </p:cNvSpPr>
          <p:nvPr>
            <p:ph idx="1"/>
          </p:nvPr>
        </p:nvSpPr>
        <p:spPr>
          <a:xfrm>
            <a:off x="600693" y="1582524"/>
            <a:ext cx="4493821" cy="4765597"/>
          </a:xfrm>
        </p:spPr>
        <p:txBody>
          <a:bodyPr>
            <a:normAutofit lnSpcReduction="10000"/>
          </a:bodyPr>
          <a:lstStyle/>
          <a:p>
            <a:pPr marL="0" indent="0">
              <a:buNone/>
            </a:pPr>
            <a:r>
              <a:rPr lang="da-DK" sz="1800" dirty="0">
                <a:latin typeface="+mj-lt"/>
                <a:cs typeface="Arial" panose="020B0604020202020204" pitchFamily="34" charset="0"/>
              </a:rPr>
              <a:t>Oversætter man maleriets latinske titel </a:t>
            </a:r>
            <a:r>
              <a:rPr lang="da-DK" sz="1800" dirty="0" err="1">
                <a:latin typeface="+mj-lt"/>
                <a:cs typeface="Arial" panose="020B0604020202020204" pitchFamily="34" charset="0"/>
              </a:rPr>
              <a:t>Summum</a:t>
            </a:r>
            <a:r>
              <a:rPr lang="da-DK" sz="1800" dirty="0">
                <a:latin typeface="+mj-lt"/>
                <a:cs typeface="Arial" panose="020B0604020202020204" pitchFamily="34" charset="0"/>
              </a:rPr>
              <a:t> jus, summa </a:t>
            </a:r>
            <a:r>
              <a:rPr lang="da-DK" sz="1800" dirty="0" err="1">
                <a:latin typeface="+mj-lt"/>
                <a:cs typeface="Arial" panose="020B0604020202020204" pitchFamily="34" charset="0"/>
              </a:rPr>
              <a:t>injuria</a:t>
            </a:r>
            <a:r>
              <a:rPr lang="da-DK" sz="1800" dirty="0">
                <a:latin typeface="+mj-lt"/>
                <a:cs typeface="Arial" panose="020B0604020202020204" pitchFamily="34" charset="0"/>
              </a:rPr>
              <a:t> til dansk, lyder det sådan her: ”Den højeste ret, den største uretfærdighed”. Undertitlen ‘Barnemordet’ fortæller os, hvad det er, mændene leder efter i sandet. </a:t>
            </a:r>
          </a:p>
          <a:p>
            <a:pPr marL="0" indent="0">
              <a:buNone/>
            </a:pPr>
            <a:r>
              <a:rPr lang="da-DK" sz="1800" dirty="0">
                <a:latin typeface="+mj-lt"/>
                <a:cs typeface="Arial" panose="020B0604020202020204" pitchFamily="34" charset="0"/>
              </a:rPr>
              <a:t>Billedet viser en problematik fra kunstnerens tid, hvor kvinder, som blev gravide uden for ægteskabet, ofte måtte skjule deres graviditet og skille sig af med barnet efter fødslen på grund af religiøse og moralske normer. </a:t>
            </a:r>
          </a:p>
          <a:p>
            <a:pPr marL="0" indent="0">
              <a:buNone/>
            </a:pPr>
            <a:r>
              <a:rPr lang="da-DK" sz="1800" dirty="0">
                <a:latin typeface="+mj-lt"/>
                <a:cs typeface="Arial" panose="020B0604020202020204" pitchFamily="34" charset="0"/>
              </a:rPr>
              <a:t>Straffen var hård, hvis det blev opdaget, men at skulle forsørge et barn alene og blive fordømt af samfundet var også hårdt. </a:t>
            </a:r>
          </a:p>
          <a:p>
            <a:pPr marL="0" indent="0">
              <a:buNone/>
            </a:pPr>
            <a:endParaRPr lang="da-DK" sz="1800" dirty="0">
              <a:latin typeface="+mj-lt"/>
              <a:cs typeface="Arial" panose="020B0604020202020204" pitchFamily="34" charset="0"/>
            </a:endParaRPr>
          </a:p>
          <a:p>
            <a:pPr marL="0" indent="0">
              <a:buNone/>
            </a:pPr>
            <a:r>
              <a:rPr lang="da-DK" sz="1800" b="1" dirty="0">
                <a:latin typeface="+mj-lt"/>
                <a:cs typeface="Arial" panose="020B0604020202020204" pitchFamily="34" charset="0"/>
              </a:rPr>
              <a:t>OPGAVE:</a:t>
            </a:r>
          </a:p>
          <a:p>
            <a:pPr marL="0" indent="0">
              <a:buNone/>
            </a:pPr>
            <a:r>
              <a:rPr lang="da-DK" sz="1800" dirty="0">
                <a:latin typeface="+mj-lt"/>
                <a:cs typeface="Arial" panose="020B0604020202020204" pitchFamily="34" charset="0"/>
              </a:rPr>
              <a:t>Diskuter, hvem I mener, kritikken i dette billede er rette mod.</a:t>
            </a:r>
            <a:endParaRPr lang="da-DK" sz="2800" dirty="0">
              <a:latin typeface="Arial" panose="020B0604020202020204" pitchFamily="34" charset="0"/>
              <a:cs typeface="Arial" panose="020B0604020202020204" pitchFamily="34" charset="0"/>
            </a:endParaRPr>
          </a:p>
          <a:p>
            <a:endParaRPr lang="da-DK" dirty="0"/>
          </a:p>
        </p:txBody>
      </p:sp>
      <p:pic>
        <p:nvPicPr>
          <p:cNvPr id="4" name="Picture 2" descr="Den største uretfærdighed">
            <a:extLst>
              <a:ext uri="{FF2B5EF4-FFF2-40B4-BE49-F238E27FC236}">
                <a16:creationId xmlns:a16="http://schemas.microsoft.com/office/drawing/2014/main" id="{8FAE5B58-4302-6A7F-6C99-0521ED3DCE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2153" y="1582525"/>
            <a:ext cx="6561295" cy="4405470"/>
          </a:xfrm>
          <a:prstGeom prst="rect">
            <a:avLst/>
          </a:prstGeom>
          <a:noFill/>
          <a:extLst>
            <a:ext uri="{909E8E84-426E-40DD-AFC4-6F175D3DCCD1}">
              <a14:hiddenFill xmlns:a14="http://schemas.microsoft.com/office/drawing/2010/main">
                <a:solidFill>
                  <a:srgbClr val="FFFFFF"/>
                </a:solidFill>
              </a14:hiddenFill>
            </a:ext>
          </a:extLst>
        </p:spPr>
      </p:pic>
      <p:sp>
        <p:nvSpPr>
          <p:cNvPr id="6" name="Tekstfelt 5">
            <a:extLst>
              <a:ext uri="{FF2B5EF4-FFF2-40B4-BE49-F238E27FC236}">
                <a16:creationId xmlns:a16="http://schemas.microsoft.com/office/drawing/2014/main" id="{607F97D3-050E-4EEC-FD9B-D6F9AA878EC5}"/>
              </a:ext>
            </a:extLst>
          </p:cNvPr>
          <p:cNvSpPr txBox="1"/>
          <p:nvPr/>
        </p:nvSpPr>
        <p:spPr>
          <a:xfrm>
            <a:off x="5442153" y="6071123"/>
            <a:ext cx="6097978" cy="276999"/>
          </a:xfrm>
          <a:prstGeom prst="rect">
            <a:avLst/>
          </a:prstGeom>
          <a:noFill/>
        </p:spPr>
        <p:txBody>
          <a:bodyPr wrap="square">
            <a:spAutoFit/>
          </a:bodyPr>
          <a:lstStyle/>
          <a:p>
            <a:pPr algn="l"/>
            <a:r>
              <a:rPr lang="da-DK" sz="1200" dirty="0">
                <a:effectLst/>
              </a:rPr>
              <a:t>Erik Henningsen: </a:t>
            </a:r>
            <a:r>
              <a:rPr lang="da-DK" sz="1200" i="1" dirty="0" err="1">
                <a:cs typeface="Arial" panose="020B0604020202020204" pitchFamily="34" charset="0"/>
              </a:rPr>
              <a:t>Summum</a:t>
            </a:r>
            <a:r>
              <a:rPr lang="da-DK" sz="1200" i="1" dirty="0">
                <a:cs typeface="Arial" panose="020B0604020202020204" pitchFamily="34" charset="0"/>
              </a:rPr>
              <a:t> jus, summa </a:t>
            </a:r>
            <a:r>
              <a:rPr lang="da-DK" sz="1200" i="1" dirty="0" err="1">
                <a:cs typeface="Arial" panose="020B0604020202020204" pitchFamily="34" charset="0"/>
              </a:rPr>
              <a:t>injuria</a:t>
            </a:r>
            <a:r>
              <a:rPr lang="da-DK" sz="1200" i="1" dirty="0">
                <a:cs typeface="Arial" panose="020B0604020202020204" pitchFamily="34" charset="0"/>
              </a:rPr>
              <a:t> (</a:t>
            </a:r>
            <a:r>
              <a:rPr lang="da-DK" sz="1200" i="1" dirty="0">
                <a:effectLst/>
              </a:rPr>
              <a:t>Et barnemord)</a:t>
            </a:r>
            <a:r>
              <a:rPr lang="da-DK" sz="1200" dirty="0">
                <a:effectLst/>
              </a:rPr>
              <a:t>,</a:t>
            </a:r>
            <a:r>
              <a:rPr lang="da-DK" sz="1200" dirty="0"/>
              <a:t> </a:t>
            </a:r>
            <a:r>
              <a:rPr lang="da-DK" sz="1200" dirty="0">
                <a:effectLst/>
              </a:rPr>
              <a:t>1886</a:t>
            </a:r>
          </a:p>
        </p:txBody>
      </p:sp>
    </p:spTree>
    <p:extLst>
      <p:ext uri="{BB962C8B-B14F-4D97-AF65-F5344CB8AC3E}">
        <p14:creationId xmlns:p14="http://schemas.microsoft.com/office/powerpoint/2010/main" val="42248978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4DD1D82-4704-F761-F297-F42B7018C723}"/>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2500" kern="1200">
                <a:solidFill>
                  <a:srgbClr val="FFFFFF"/>
                </a:solidFill>
                <a:latin typeface="+mj-lt"/>
                <a:ea typeface="+mj-ea"/>
                <a:cs typeface="+mj-cs"/>
              </a:rPr>
              <a:t>Sædelighedsfejden </a:t>
            </a:r>
          </a:p>
        </p:txBody>
      </p:sp>
      <p:pic>
        <p:nvPicPr>
          <p:cNvPr id="4" name="Onlinemedier 3" descr="Sædelighedsfejden">
            <a:hlinkClick r:id="" action="ppaction://media"/>
            <a:extLst>
              <a:ext uri="{FF2B5EF4-FFF2-40B4-BE49-F238E27FC236}">
                <a16:creationId xmlns:a16="http://schemas.microsoft.com/office/drawing/2014/main" id="{7570C38A-0C24-A165-27B8-8E8486BA66D4}"/>
              </a:ext>
            </a:extLst>
          </p:cNvPr>
          <p:cNvPicPr>
            <a:picLocks noGrp="1" noRot="1" noChangeAspect="1"/>
          </p:cNvPicPr>
          <p:nvPr>
            <p:ph idx="1"/>
            <a:videoFile r:link="rId1"/>
          </p:nvPr>
        </p:nvPicPr>
        <p:blipFill>
          <a:blip r:embed="rId3"/>
          <a:stretch>
            <a:fillRect/>
          </a:stretch>
        </p:blipFill>
        <p:spPr>
          <a:xfrm>
            <a:off x="4777316" y="885073"/>
            <a:ext cx="6780700" cy="5085525"/>
          </a:xfrm>
          <a:prstGeom prst="rect">
            <a:avLst/>
          </a:prstGeom>
        </p:spPr>
      </p:pic>
    </p:spTree>
    <p:extLst>
      <p:ext uri="{BB962C8B-B14F-4D97-AF65-F5344CB8AC3E}">
        <p14:creationId xmlns:p14="http://schemas.microsoft.com/office/powerpoint/2010/main" val="3121007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79477870-C64A-4E35-8F2F-05B7114F3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642FD95-3A38-8B1F-07BC-077045B7DD21}"/>
              </a:ext>
            </a:extLst>
          </p:cNvPr>
          <p:cNvSpPr>
            <a:spLocks noGrp="1"/>
          </p:cNvSpPr>
          <p:nvPr>
            <p:ph type="title"/>
          </p:nvPr>
        </p:nvSpPr>
        <p:spPr>
          <a:xfrm>
            <a:off x="612648" y="1078992"/>
            <a:ext cx="6268770" cy="1536192"/>
          </a:xfrm>
        </p:spPr>
        <p:txBody>
          <a:bodyPr anchor="b">
            <a:normAutofit/>
          </a:bodyPr>
          <a:lstStyle/>
          <a:p>
            <a:r>
              <a:rPr lang="da-DK" sz="5200"/>
              <a:t>Henrik Pontoppidan: </a:t>
            </a:r>
            <a:r>
              <a:rPr lang="da-DK" sz="5200" i="1"/>
              <a:t>Ane-Mette</a:t>
            </a:r>
            <a:r>
              <a:rPr lang="da-DK" sz="5200"/>
              <a:t>, 1887</a:t>
            </a:r>
          </a:p>
        </p:txBody>
      </p:sp>
      <p:sp>
        <p:nvSpPr>
          <p:cNvPr id="1033" name="!!accent">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5" name="Rectangle 1034">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Pladsholder til indhold 2">
            <a:extLst>
              <a:ext uri="{FF2B5EF4-FFF2-40B4-BE49-F238E27FC236}">
                <a16:creationId xmlns:a16="http://schemas.microsoft.com/office/drawing/2014/main" id="{4FFEF1A3-F04A-6317-F354-5BCD53BDFAE3}"/>
              </a:ext>
            </a:extLst>
          </p:cNvPr>
          <p:cNvSpPr>
            <a:spLocks noGrp="1"/>
          </p:cNvSpPr>
          <p:nvPr>
            <p:ph idx="1"/>
          </p:nvPr>
        </p:nvSpPr>
        <p:spPr>
          <a:xfrm>
            <a:off x="615458" y="3355848"/>
            <a:ext cx="6268770" cy="2825496"/>
          </a:xfrm>
        </p:spPr>
        <p:txBody>
          <a:bodyPr>
            <a:normAutofit/>
          </a:bodyPr>
          <a:lstStyle/>
          <a:p>
            <a:pPr>
              <a:buFont typeface="+mj-lt"/>
              <a:buAutoNum type="arabicPeriod"/>
            </a:pPr>
            <a:r>
              <a:rPr lang="da-DK" sz="1500" dirty="0">
                <a:effectLst/>
                <a:highlight>
                  <a:srgbClr val="FFFFFF"/>
                </a:highlight>
                <a:latin typeface="ArialMT"/>
              </a:rPr>
              <a:t>Hvad viser teksten os om sociale og økonomiske forhold? </a:t>
            </a:r>
          </a:p>
          <a:p>
            <a:pPr>
              <a:buFont typeface="+mj-lt"/>
              <a:buAutoNum type="arabicPeriod"/>
            </a:pPr>
            <a:r>
              <a:rPr lang="da-DK" sz="1500" dirty="0">
                <a:effectLst/>
                <a:highlight>
                  <a:srgbClr val="FFFFFF"/>
                </a:highlight>
                <a:latin typeface="ArialMT"/>
              </a:rPr>
              <a:t>Hvordan er fortællerens holdning til kirken? Prøv at finde eksempler i teksten, som viser kritik af kirken. </a:t>
            </a:r>
          </a:p>
          <a:p>
            <a:pPr>
              <a:buFont typeface="+mj-lt"/>
              <a:buAutoNum type="arabicPeriod"/>
            </a:pPr>
            <a:r>
              <a:rPr lang="da-DK" sz="1500" dirty="0">
                <a:effectLst/>
                <a:highlight>
                  <a:srgbClr val="FFFFFF"/>
                </a:highlight>
                <a:latin typeface="ArialMT"/>
              </a:rPr>
              <a:t>Hvor i teksten kan man se, at mennesker er produkter af arv og miljø? Begrund jeres svar ved at finde citater i teksten. </a:t>
            </a:r>
          </a:p>
          <a:p>
            <a:pPr>
              <a:buFont typeface="+mj-lt"/>
              <a:buAutoNum type="arabicPeriod"/>
            </a:pPr>
            <a:r>
              <a:rPr lang="da-DK" sz="1500" dirty="0">
                <a:effectLst/>
                <a:highlight>
                  <a:srgbClr val="FFFFFF"/>
                </a:highlight>
                <a:latin typeface="ArialMT"/>
              </a:rPr>
              <a:t>Hvordan forstår I slutningen? </a:t>
            </a:r>
          </a:p>
          <a:p>
            <a:pPr>
              <a:buFont typeface="+mj-lt"/>
              <a:buAutoNum type="arabicPeriod"/>
            </a:pPr>
            <a:r>
              <a:rPr lang="da-DK" sz="1500" dirty="0">
                <a:effectLst/>
                <a:highlight>
                  <a:srgbClr val="FFFFFF"/>
                </a:highlight>
                <a:latin typeface="ArialMT"/>
              </a:rPr>
              <a:t>Genlæs novellens første afsnit med naturbeskrivelsen. Hvordan kan denne indledning være billedsprog for hele novellens indhold? </a:t>
            </a:r>
          </a:p>
          <a:p>
            <a:pPr>
              <a:buFont typeface="+mj-lt"/>
              <a:buAutoNum type="arabicPeriod"/>
            </a:pPr>
            <a:r>
              <a:rPr lang="da-DK" sz="1500" dirty="0">
                <a:effectLst/>
                <a:highlight>
                  <a:srgbClr val="FFFFFF"/>
                </a:highlight>
                <a:latin typeface="ArialMT"/>
              </a:rPr>
              <a:t>Hvor ligger Pontoppidans sympati? Se blandt andet på beskrivelserne (brugen af adjektiver). </a:t>
            </a:r>
          </a:p>
          <a:p>
            <a:pPr marL="0" indent="0">
              <a:buNone/>
            </a:pPr>
            <a:endParaRPr lang="da-DK" sz="1500" dirty="0"/>
          </a:p>
        </p:txBody>
      </p:sp>
      <p:pic>
        <p:nvPicPr>
          <p:cNvPr id="1026" name="Picture 2" descr="Pontoppidan, Henrik | forfatterweb">
            <a:extLst>
              <a:ext uri="{FF2B5EF4-FFF2-40B4-BE49-F238E27FC236}">
                <a16:creationId xmlns:a16="http://schemas.microsoft.com/office/drawing/2014/main" id="{9ECCC28D-02C0-1174-31AE-AFFB13CD02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331" r="1430"/>
          <a:stretch/>
        </p:blipFill>
        <p:spPr bwMode="auto">
          <a:xfrm>
            <a:off x="7684006" y="10"/>
            <a:ext cx="4507993"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9283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6494D7-5E16-7315-B782-B983633BC26C}"/>
              </a:ext>
            </a:extLst>
          </p:cNvPr>
          <p:cNvSpPr>
            <a:spLocks noGrp="1"/>
          </p:cNvSpPr>
          <p:nvPr>
            <p:ph type="title"/>
          </p:nvPr>
        </p:nvSpPr>
        <p:spPr>
          <a:xfrm>
            <a:off x="8153400" y="1128094"/>
            <a:ext cx="3434180" cy="1415270"/>
          </a:xfrm>
        </p:spPr>
        <p:txBody>
          <a:bodyPr anchor="t">
            <a:normAutofit/>
          </a:bodyPr>
          <a:lstStyle/>
          <a:p>
            <a:r>
              <a:rPr lang="da-DK" sz="3200"/>
              <a:t>Henrik Pontoppidan: Nådsensbrød, 1885</a:t>
            </a:r>
          </a:p>
        </p:txBody>
      </p:sp>
      <p:pic>
        <p:nvPicPr>
          <p:cNvPr id="1026" name="Picture 2" descr="Det moderne gennembrud - fortalt for folkeskoleelever: Kritisk realisme">
            <a:extLst>
              <a:ext uri="{FF2B5EF4-FFF2-40B4-BE49-F238E27FC236}">
                <a16:creationId xmlns:a16="http://schemas.microsoft.com/office/drawing/2014/main" id="{B6C7942F-09B4-638C-1E3F-BEFD991421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97" r="7712" b="1"/>
          <a:stretch/>
        </p:blipFill>
        <p:spPr bwMode="auto">
          <a:xfrm>
            <a:off x="-9886" y="10"/>
            <a:ext cx="7572605" cy="6857990"/>
          </a:xfrm>
          <a:prstGeom prst="rect">
            <a:avLst/>
          </a:prstGeom>
          <a:noFill/>
          <a:extLst>
            <a:ext uri="{909E8E84-426E-40DD-AFC4-6F175D3DCCD1}">
              <a14:hiddenFill xmlns:a14="http://schemas.microsoft.com/office/drawing/2010/main">
                <a:solidFill>
                  <a:srgbClr val="FFFFFF"/>
                </a:solidFill>
              </a14:hiddenFill>
            </a:ext>
          </a:extLst>
        </p:spPr>
      </p:pic>
      <p:cxnSp>
        <p:nvCxnSpPr>
          <p:cNvPr id="1031" name="Straight Connector 1030">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9939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Pladsholder til indhold 2">
            <a:extLst>
              <a:ext uri="{FF2B5EF4-FFF2-40B4-BE49-F238E27FC236}">
                <a16:creationId xmlns:a16="http://schemas.microsoft.com/office/drawing/2014/main" id="{CC5D5E37-3DCD-142B-DB01-EA55B30FE6ED}"/>
              </a:ext>
            </a:extLst>
          </p:cNvPr>
          <p:cNvSpPr>
            <a:spLocks noGrp="1"/>
          </p:cNvSpPr>
          <p:nvPr>
            <p:ph idx="1"/>
          </p:nvPr>
        </p:nvSpPr>
        <p:spPr>
          <a:xfrm>
            <a:off x="8153400" y="2543364"/>
            <a:ext cx="3434180" cy="3599019"/>
          </a:xfrm>
        </p:spPr>
        <p:txBody>
          <a:bodyPr>
            <a:normAutofit/>
          </a:bodyPr>
          <a:lstStyle/>
          <a:p>
            <a:pPr>
              <a:buFont typeface="+mj-lt"/>
              <a:buAutoNum type="arabicPeriod"/>
            </a:pPr>
            <a:r>
              <a:rPr lang="da-DK" sz="1600">
                <a:effectLst/>
                <a:highlight>
                  <a:srgbClr val="FFFFFF"/>
                </a:highlight>
                <a:latin typeface="ArialMT"/>
              </a:rPr>
              <a:t>Hvad viser teksten os om sociale og økonomiske forhold? </a:t>
            </a:r>
          </a:p>
          <a:p>
            <a:pPr>
              <a:buFont typeface="+mj-lt"/>
              <a:buAutoNum type="arabicPeriod"/>
            </a:pPr>
            <a:r>
              <a:rPr lang="da-DK" sz="1600">
                <a:effectLst/>
                <a:highlight>
                  <a:srgbClr val="FFFFFF"/>
                </a:highlight>
                <a:latin typeface="ArialMT"/>
              </a:rPr>
              <a:t>Hvordan er fortællerens holdning til ‘kassen’? </a:t>
            </a:r>
          </a:p>
          <a:p>
            <a:pPr>
              <a:buFont typeface="+mj-lt"/>
              <a:buAutoNum type="arabicPeriod"/>
            </a:pPr>
            <a:r>
              <a:rPr lang="da-DK" sz="1600">
                <a:effectLst/>
                <a:highlight>
                  <a:srgbClr val="FFFFFF"/>
                </a:highlight>
                <a:latin typeface="ArialMT"/>
              </a:rPr>
              <a:t>Hvor i teksten kan man se, at mennesker er produkter af arv og miljø? Begrund jeres svar ved at finde citater i teksten. </a:t>
            </a:r>
          </a:p>
          <a:p>
            <a:pPr>
              <a:buFont typeface="+mj-lt"/>
              <a:buAutoNum type="arabicPeriod"/>
            </a:pPr>
            <a:r>
              <a:rPr lang="da-DK" sz="1600">
                <a:effectLst/>
                <a:highlight>
                  <a:srgbClr val="FFFFFF"/>
                </a:highlight>
                <a:latin typeface="ArialMT"/>
              </a:rPr>
              <a:t>Hvordan forstår I slutningen? </a:t>
            </a:r>
          </a:p>
          <a:p>
            <a:pPr>
              <a:buFont typeface="+mj-lt"/>
              <a:buAutoNum type="arabicPeriod"/>
            </a:pPr>
            <a:r>
              <a:rPr lang="da-DK" sz="1600">
                <a:effectLst/>
                <a:highlight>
                  <a:srgbClr val="FFFFFF"/>
                </a:highlight>
                <a:latin typeface="ArialMT"/>
              </a:rPr>
              <a:t>Hvor ligger Pontoppidans sympati? Se blandt andet på beskrivelserne (brugen af adjektiver). </a:t>
            </a:r>
          </a:p>
          <a:p>
            <a:pPr marL="0" indent="0">
              <a:buNone/>
            </a:pPr>
            <a:endParaRPr lang="da-DK" sz="1600"/>
          </a:p>
        </p:txBody>
      </p:sp>
    </p:spTree>
    <p:extLst>
      <p:ext uri="{BB962C8B-B14F-4D97-AF65-F5344CB8AC3E}">
        <p14:creationId xmlns:p14="http://schemas.microsoft.com/office/powerpoint/2010/main" val="14358085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7"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Et dukkehjem - 15 år senere - Kulturmor.dk">
            <a:extLst>
              <a:ext uri="{FF2B5EF4-FFF2-40B4-BE49-F238E27FC236}">
                <a16:creationId xmlns:a16="http://schemas.microsoft.com/office/drawing/2014/main" id="{7F81B1F1-97E0-4C40-43CF-D65BBCADC2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106" r="42561"/>
          <a:stretch/>
        </p:blipFill>
        <p:spPr bwMode="auto">
          <a:xfrm>
            <a:off x="-1" y="-2"/>
            <a:ext cx="5410198" cy="6858002"/>
          </a:xfrm>
          <a:prstGeom prst="rect">
            <a:avLst/>
          </a:prstGeom>
          <a:noFill/>
          <a:extLst>
            <a:ext uri="{909E8E84-426E-40DD-AFC4-6F175D3DCCD1}">
              <a14:hiddenFill xmlns:a14="http://schemas.microsoft.com/office/drawing/2010/main">
                <a:solidFill>
                  <a:srgbClr val="FFFFFF"/>
                </a:solidFill>
              </a14:hiddenFill>
            </a:ext>
          </a:extLst>
        </p:spPr>
      </p:pic>
      <p:sp useBgFill="1">
        <p:nvSpPr>
          <p:cNvPr id="2059" name="Rectangle 2058">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A89CEC1-A984-5022-863E-2C582F787965}"/>
              </a:ext>
            </a:extLst>
          </p:cNvPr>
          <p:cNvSpPr>
            <a:spLocks noGrp="1"/>
          </p:cNvSpPr>
          <p:nvPr>
            <p:ph type="title"/>
          </p:nvPr>
        </p:nvSpPr>
        <p:spPr>
          <a:xfrm>
            <a:off x="6115317" y="405685"/>
            <a:ext cx="5464968" cy="1559301"/>
          </a:xfrm>
        </p:spPr>
        <p:txBody>
          <a:bodyPr>
            <a:normAutofit/>
          </a:bodyPr>
          <a:lstStyle/>
          <a:p>
            <a:r>
              <a:rPr lang="da-DK" sz="4000"/>
              <a:t>Dramaet som genre</a:t>
            </a:r>
          </a:p>
        </p:txBody>
      </p:sp>
      <p:sp>
        <p:nvSpPr>
          <p:cNvPr id="3" name="Pladsholder til indhold 2">
            <a:extLst>
              <a:ext uri="{FF2B5EF4-FFF2-40B4-BE49-F238E27FC236}">
                <a16:creationId xmlns:a16="http://schemas.microsoft.com/office/drawing/2014/main" id="{9E52FB20-306C-D3BB-58DD-88A62C09F4A1}"/>
              </a:ext>
            </a:extLst>
          </p:cNvPr>
          <p:cNvSpPr>
            <a:spLocks noGrp="1"/>
          </p:cNvSpPr>
          <p:nvPr>
            <p:ph idx="1"/>
          </p:nvPr>
        </p:nvSpPr>
        <p:spPr>
          <a:xfrm>
            <a:off x="6115317" y="2743200"/>
            <a:ext cx="5247340" cy="3496878"/>
          </a:xfrm>
        </p:spPr>
        <p:txBody>
          <a:bodyPr anchor="ctr">
            <a:normAutofit/>
          </a:bodyPr>
          <a:lstStyle/>
          <a:p>
            <a:pPr marL="0" indent="0">
              <a:buNone/>
            </a:pPr>
            <a:r>
              <a:rPr lang="da-DK" sz="1700" b="0" i="0">
                <a:effectLst/>
                <a:highlight>
                  <a:srgbClr val="FFFFFF"/>
                </a:highlight>
                <a:latin typeface="Noto Sans" panose="020B0502040504020204" pitchFamily="34" charset="0"/>
              </a:rPr>
              <a:t>Dramaet er en græsk opfindelse. Det bliver udviklet i år 400 år f. v.t. i forbindelse med Dionysos-kulten. </a:t>
            </a:r>
          </a:p>
          <a:p>
            <a:pPr marL="0" indent="0">
              <a:buNone/>
            </a:pPr>
            <a:r>
              <a:rPr lang="da-DK" sz="1700" b="0" i="0">
                <a:effectLst/>
                <a:highlight>
                  <a:srgbClr val="FFFFFF"/>
                </a:highlight>
                <a:latin typeface="Noto Sans" panose="020B0502040504020204" pitchFamily="34" charset="0"/>
              </a:rPr>
              <a:t>De to klassiske genrer er tragedien og komedien: </a:t>
            </a:r>
          </a:p>
          <a:p>
            <a:pPr lvl="1"/>
            <a:r>
              <a:rPr lang="da-DK" sz="1700" b="1" i="1">
                <a:effectLst/>
                <a:highlight>
                  <a:srgbClr val="FFFFFF"/>
                </a:highlight>
                <a:latin typeface="Noto Sans" panose="020B0502040504020204" pitchFamily="34" charset="0"/>
              </a:rPr>
              <a:t>Tragedien</a:t>
            </a:r>
            <a:r>
              <a:rPr lang="da-DK" sz="1700" b="0" i="0">
                <a:effectLst/>
                <a:highlight>
                  <a:srgbClr val="FFFFFF"/>
                </a:highlight>
                <a:latin typeface="Noto Sans" panose="020B0502040504020204" pitchFamily="34" charset="0"/>
              </a:rPr>
              <a:t> er det alvorlige sørgespil, der handler om mennesker, der kæmper forgæves mod indre eller ydre kræfter</a:t>
            </a:r>
          </a:p>
          <a:p>
            <a:pPr lvl="1"/>
            <a:r>
              <a:rPr lang="da-DK" sz="1700" b="1" i="1">
                <a:highlight>
                  <a:srgbClr val="FFFFFF"/>
                </a:highlight>
                <a:latin typeface="Noto Sans" panose="020B0502040504020204" pitchFamily="34" charset="0"/>
              </a:rPr>
              <a:t>K</a:t>
            </a:r>
            <a:r>
              <a:rPr lang="da-DK" sz="1700" b="1" i="1">
                <a:effectLst/>
                <a:highlight>
                  <a:srgbClr val="FFFFFF"/>
                </a:highlight>
                <a:latin typeface="Noto Sans" panose="020B0502040504020204" pitchFamily="34" charset="0"/>
              </a:rPr>
              <a:t>omedien</a:t>
            </a:r>
            <a:r>
              <a:rPr lang="da-DK" sz="1700" b="0" i="0">
                <a:effectLst/>
                <a:highlight>
                  <a:srgbClr val="FFFFFF"/>
                </a:highlight>
                <a:latin typeface="Noto Sans" panose="020B0502040504020204" pitchFamily="34" charset="0"/>
              </a:rPr>
              <a:t> er omvendt det festlige og fornøjelige stykke, hvor handlingen er løssluppen, ofte med erotiske undertoner, og fyldt med humor.</a:t>
            </a:r>
          </a:p>
          <a:p>
            <a:pPr marL="0" indent="0">
              <a:buNone/>
            </a:pPr>
            <a:endParaRPr lang="da-DK" sz="1700" b="0" u="sng">
              <a:effectLst/>
              <a:highlight>
                <a:srgbClr val="FFFFFF"/>
              </a:highlight>
              <a:latin typeface="Noto Sans" panose="020B0502040504020204" pitchFamily="34" charset="0"/>
            </a:endParaRPr>
          </a:p>
        </p:txBody>
      </p:sp>
    </p:spTree>
    <p:extLst>
      <p:ext uri="{BB962C8B-B14F-4D97-AF65-F5344CB8AC3E}">
        <p14:creationId xmlns:p14="http://schemas.microsoft.com/office/powerpoint/2010/main" val="683458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10740BA-6717-6F4A-46A3-B9B158D5281A}"/>
              </a:ext>
            </a:extLst>
          </p:cNvPr>
          <p:cNvSpPr>
            <a:spLocks noGrp="1"/>
          </p:cNvSpPr>
          <p:nvPr>
            <p:ph type="title"/>
          </p:nvPr>
        </p:nvSpPr>
        <p:spPr>
          <a:xfrm>
            <a:off x="761800" y="762001"/>
            <a:ext cx="5334197" cy="1708242"/>
          </a:xfrm>
        </p:spPr>
        <p:txBody>
          <a:bodyPr anchor="ctr">
            <a:normAutofit/>
          </a:bodyPr>
          <a:lstStyle/>
          <a:p>
            <a:r>
              <a:rPr lang="da-DK" sz="4000" b="0" dirty="0">
                <a:effectLst/>
                <a:highlight>
                  <a:srgbClr val="FFFFFF"/>
                </a:highlight>
                <a:latin typeface="Noto Sans" panose="020B0502040504020204" pitchFamily="34" charset="0"/>
              </a:rPr>
              <a:t>Karakteristiske genretræk</a:t>
            </a:r>
            <a:endParaRPr lang="da-DK" sz="4000" dirty="0"/>
          </a:p>
        </p:txBody>
      </p:sp>
      <p:sp>
        <p:nvSpPr>
          <p:cNvPr id="3" name="Pladsholder til indhold 2">
            <a:extLst>
              <a:ext uri="{FF2B5EF4-FFF2-40B4-BE49-F238E27FC236}">
                <a16:creationId xmlns:a16="http://schemas.microsoft.com/office/drawing/2014/main" id="{5627D54F-BE69-7FD3-A992-AA69342D8A54}"/>
              </a:ext>
            </a:extLst>
          </p:cNvPr>
          <p:cNvSpPr>
            <a:spLocks noGrp="1"/>
          </p:cNvSpPr>
          <p:nvPr>
            <p:ph idx="1"/>
          </p:nvPr>
        </p:nvSpPr>
        <p:spPr>
          <a:xfrm>
            <a:off x="761800" y="2470244"/>
            <a:ext cx="5334197" cy="3769835"/>
          </a:xfrm>
        </p:spPr>
        <p:txBody>
          <a:bodyPr anchor="ctr">
            <a:normAutofit/>
          </a:bodyPr>
          <a:lstStyle/>
          <a:p>
            <a:r>
              <a:rPr lang="da-DK" sz="1300" b="1" i="1">
                <a:effectLst/>
                <a:highlight>
                  <a:srgbClr val="FFFFFF"/>
                </a:highlight>
                <a:latin typeface="Noto Sans" panose="020B0502040504020204" pitchFamily="34" charset="0"/>
              </a:rPr>
              <a:t>Replikker og regibemærkninger</a:t>
            </a:r>
            <a:r>
              <a:rPr lang="da-DK" sz="1300" b="0" i="0">
                <a:effectLst/>
                <a:highlight>
                  <a:srgbClr val="FFFFFF"/>
                </a:highlight>
                <a:latin typeface="Noto Sans" panose="020B0502040504020204" pitchFamily="34" charset="0"/>
              </a:rPr>
              <a:t>: Selve dramateksten består kun af replikker og derudover af relativt få regibemærkninger, som er forfatterens anvisninger til instruktøren. Dramateksten er på den måde et langt mere åbent værk end den episke tekst. Vi har ingen detaljerede beskrivelser af tid, miljø og personer. </a:t>
            </a:r>
          </a:p>
          <a:p>
            <a:r>
              <a:rPr lang="da-DK" sz="1300" b="1" i="1">
                <a:effectLst/>
                <a:highlight>
                  <a:srgbClr val="FFFFFF"/>
                </a:highlight>
                <a:latin typeface="Noto Sans" panose="020B0502040504020204" pitchFamily="34" charset="0"/>
              </a:rPr>
              <a:t>Konflikt</a:t>
            </a:r>
            <a:r>
              <a:rPr lang="da-DK" sz="1300" b="1" i="0">
                <a:effectLst/>
                <a:highlight>
                  <a:srgbClr val="FFFFFF"/>
                </a:highlight>
                <a:latin typeface="Noto Sans" panose="020B0502040504020204" pitchFamily="34" charset="0"/>
              </a:rPr>
              <a:t>:</a:t>
            </a:r>
            <a:r>
              <a:rPr lang="da-DK" sz="1300" b="0" i="0">
                <a:effectLst/>
                <a:highlight>
                  <a:srgbClr val="FFFFFF"/>
                </a:highlight>
                <a:latin typeface="Noto Sans" panose="020B0502040504020204" pitchFamily="34" charset="0"/>
              </a:rPr>
              <a:t> Der er noget på spil i et drama. Det kredser som regel altid om en hovedkonflikt eller en intrige, som de centrale personer i dramaet med eller uden held kæmper for at overvinde. Der kan være tale om ydre konflikter mellem personer med modsatte interesser, der kan være tale om personer, som er kommet i konflikt med gruppens normer, der kan være tale om indre konflikter af mere eksistentiel art, og der kan endelig være tale om en blanding af indre og ydre konflikter. </a:t>
            </a:r>
          </a:p>
          <a:p>
            <a:r>
              <a:rPr lang="da-DK" sz="1300" b="1" i="1">
                <a:effectLst/>
                <a:highlight>
                  <a:srgbClr val="FFFFFF"/>
                </a:highlight>
                <a:latin typeface="Noto Sans" panose="020B0502040504020204" pitchFamily="34" charset="0"/>
              </a:rPr>
              <a:t>Karakterer</a:t>
            </a:r>
            <a:r>
              <a:rPr lang="da-DK" sz="1300" b="0" i="0">
                <a:effectLst/>
                <a:highlight>
                  <a:srgbClr val="FFFFFF"/>
                </a:highlight>
                <a:latin typeface="Noto Sans" panose="020B0502040504020204" pitchFamily="34" charset="0"/>
              </a:rPr>
              <a:t>: I teatret skabes karaktererne først og fremmest gennem deres tale, handlinger og ydre fremtoning. Skiftende perioder med forskellige syn på, hvad et individ er, har tilsvarende tegnet dramaets karakterer på hver deres måde. </a:t>
            </a:r>
            <a:endParaRPr lang="da-DK" sz="1300"/>
          </a:p>
          <a:p>
            <a:pPr marL="0" indent="0">
              <a:buNone/>
            </a:pPr>
            <a:endParaRPr lang="da-DK" sz="1300" dirty="0"/>
          </a:p>
        </p:txBody>
      </p:sp>
      <p:pic>
        <p:nvPicPr>
          <p:cNvPr id="5" name="Billede 4" descr="Et billede, der indeholder tøj, person, fodtøj, menneske&#10;&#10;Automatisk genereret beskrivelse">
            <a:extLst>
              <a:ext uri="{FF2B5EF4-FFF2-40B4-BE49-F238E27FC236}">
                <a16:creationId xmlns:a16="http://schemas.microsoft.com/office/drawing/2014/main" id="{1F26C5DE-953E-D235-E39A-5AFB52EC0F00}"/>
              </a:ext>
            </a:extLst>
          </p:cNvPr>
          <p:cNvPicPr>
            <a:picLocks noChangeAspect="1"/>
          </p:cNvPicPr>
          <p:nvPr/>
        </p:nvPicPr>
        <p:blipFill>
          <a:blip r:embed="rId2"/>
          <a:srcRect l="2624" r="-1"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2160271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129" name="Rectangle 5128">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747BA70-8451-742B-7A81-D827EE46C976}"/>
              </a:ext>
            </a:extLst>
          </p:cNvPr>
          <p:cNvSpPr>
            <a:spLocks noGrp="1"/>
          </p:cNvSpPr>
          <p:nvPr>
            <p:ph type="title"/>
          </p:nvPr>
        </p:nvSpPr>
        <p:spPr>
          <a:xfrm>
            <a:off x="6803409" y="762001"/>
            <a:ext cx="4156512" cy="1708244"/>
          </a:xfrm>
        </p:spPr>
        <p:txBody>
          <a:bodyPr anchor="ctr">
            <a:normAutofit/>
          </a:bodyPr>
          <a:lstStyle/>
          <a:p>
            <a:r>
              <a:rPr lang="da-DK" sz="4000" dirty="0"/>
              <a:t>Henrik Ibsen: </a:t>
            </a:r>
            <a:br>
              <a:rPr lang="da-DK" sz="4000" dirty="0"/>
            </a:br>
            <a:r>
              <a:rPr lang="da-DK" sz="4000" i="1" dirty="0"/>
              <a:t>Et Dukkehjem</a:t>
            </a:r>
          </a:p>
        </p:txBody>
      </p:sp>
      <p:pic>
        <p:nvPicPr>
          <p:cNvPr id="5122" name="Picture 2" descr="Et dukkehjem (1974)">
            <a:extLst>
              <a:ext uri="{FF2B5EF4-FFF2-40B4-BE49-F238E27FC236}">
                <a16:creationId xmlns:a16="http://schemas.microsoft.com/office/drawing/2014/main" id="{18958B59-EDEE-4D5E-3E39-D26AA3FB85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124" r="32876"/>
          <a:stretch/>
        </p:blipFill>
        <p:spPr bwMode="auto">
          <a:xfrm>
            <a:off x="-1" y="-2"/>
            <a:ext cx="6096001" cy="6858002"/>
          </a:xfrm>
          <a:prstGeom prst="rect">
            <a:avLst/>
          </a:prstGeom>
          <a:noFill/>
          <a:extLst>
            <a:ext uri="{909E8E84-426E-40DD-AFC4-6F175D3DCCD1}">
              <a14:hiddenFill xmlns:a14="http://schemas.microsoft.com/office/drawing/2010/main">
                <a:solidFill>
                  <a:srgbClr val="FFFFFF"/>
                </a:solidFill>
              </a14:hiddenFill>
            </a:ext>
          </a:extLst>
        </p:spPr>
      </p:pic>
      <p:sp>
        <p:nvSpPr>
          <p:cNvPr id="3" name="Pladsholder til indhold 2">
            <a:extLst>
              <a:ext uri="{FF2B5EF4-FFF2-40B4-BE49-F238E27FC236}">
                <a16:creationId xmlns:a16="http://schemas.microsoft.com/office/drawing/2014/main" id="{B0E43620-13D7-6FB8-611B-6EB1785B3028}"/>
              </a:ext>
            </a:extLst>
          </p:cNvPr>
          <p:cNvSpPr>
            <a:spLocks noGrp="1"/>
          </p:cNvSpPr>
          <p:nvPr>
            <p:ph idx="1"/>
          </p:nvPr>
        </p:nvSpPr>
        <p:spPr>
          <a:xfrm>
            <a:off x="6803409" y="2470245"/>
            <a:ext cx="4156512" cy="3769835"/>
          </a:xfrm>
        </p:spPr>
        <p:txBody>
          <a:bodyPr anchor="ctr">
            <a:normAutofit/>
          </a:bodyPr>
          <a:lstStyle/>
          <a:p>
            <a:pPr marL="0" indent="0">
              <a:buNone/>
            </a:pPr>
            <a:r>
              <a:rPr lang="da-DK" sz="2000"/>
              <a:t>Arbejdsspørgsmål til 1. akt</a:t>
            </a:r>
          </a:p>
          <a:p>
            <a:pPr marL="0" indent="0">
              <a:buNone/>
            </a:pPr>
            <a:endParaRPr lang="da-DK" sz="2000"/>
          </a:p>
          <a:p>
            <a:pPr marL="342900" lvl="0" indent="-342900">
              <a:buFont typeface="+mj-lt"/>
              <a:buAutoNum type="arabicPeriod"/>
            </a:pPr>
            <a:r>
              <a:rPr lang="da-DK" sz="2000">
                <a:effectLst/>
                <a:latin typeface="Calibri" panose="020F0502020204030204" pitchFamily="34" charset="0"/>
                <a:ea typeface="SimSun" panose="02010600030101010101" pitchFamily="2" charset="-122"/>
                <a:cs typeface="Arial" panose="020B0604020202020204" pitchFamily="34" charset="0"/>
              </a:rPr>
              <a:t>Hvilke temaer slås an i dramaet? Hvor ser vi det i teksten?</a:t>
            </a:r>
          </a:p>
          <a:p>
            <a:pPr marL="342900" lvl="0" indent="-342900">
              <a:buFont typeface="+mj-lt"/>
              <a:buAutoNum type="arabicPeriod"/>
            </a:pPr>
            <a:r>
              <a:rPr lang="da-DK" sz="2000">
                <a:effectLst/>
                <a:latin typeface="Calibri" panose="020F0502020204030204" pitchFamily="34" charset="0"/>
                <a:ea typeface="SimSun" panose="02010600030101010101" pitchFamily="2" charset="-122"/>
                <a:cs typeface="Arial" panose="020B0604020202020204" pitchFamily="34" charset="0"/>
              </a:rPr>
              <a:t>Giv en personkarakteristisk af Nora og Helmer. Hvordan er forholdet mellem dem Nora? Hvilke roller har de? Og hvordan taler de sammen? </a:t>
            </a:r>
          </a:p>
          <a:p>
            <a:pPr marL="0" indent="0">
              <a:buNone/>
            </a:pPr>
            <a:endParaRPr lang="da-DK" sz="2000"/>
          </a:p>
        </p:txBody>
      </p:sp>
    </p:spTree>
    <p:extLst>
      <p:ext uri="{BB962C8B-B14F-4D97-AF65-F5344CB8AC3E}">
        <p14:creationId xmlns:p14="http://schemas.microsoft.com/office/powerpoint/2010/main" val="41542309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el 1">
            <a:extLst>
              <a:ext uri="{FF2B5EF4-FFF2-40B4-BE49-F238E27FC236}">
                <a16:creationId xmlns:a16="http://schemas.microsoft.com/office/drawing/2014/main" id="{17C39C1B-560E-D5D6-EE5D-D64464F7AE3F}"/>
              </a:ext>
            </a:extLst>
          </p:cNvPr>
          <p:cNvSpPr>
            <a:spLocks noGrp="1"/>
          </p:cNvSpPr>
          <p:nvPr>
            <p:ph type="title"/>
          </p:nvPr>
        </p:nvSpPr>
        <p:spPr>
          <a:xfrm>
            <a:off x="640080" y="1243013"/>
            <a:ext cx="3855720" cy="4371974"/>
          </a:xfrm>
        </p:spPr>
        <p:txBody>
          <a:bodyPr>
            <a:normAutofit/>
          </a:bodyPr>
          <a:lstStyle/>
          <a:p>
            <a:r>
              <a:rPr lang="da-DK" sz="4800" b="1" dirty="0">
                <a:solidFill>
                  <a:schemeClr val="tx2"/>
                </a:solidFill>
              </a:rPr>
              <a:t>TID TIL TEORI</a:t>
            </a:r>
            <a:br>
              <a:rPr lang="da-DK" sz="2000" dirty="0">
                <a:solidFill>
                  <a:schemeClr val="tx2"/>
                </a:solidFill>
              </a:rPr>
            </a:br>
            <a:r>
              <a:rPr lang="da-DK" sz="2800" dirty="0">
                <a:solidFill>
                  <a:schemeClr val="tx2"/>
                </a:solidFill>
              </a:rPr>
              <a:t>Kommunikationsanalyse</a:t>
            </a:r>
          </a:p>
        </p:txBody>
      </p:sp>
      <p:sp>
        <p:nvSpPr>
          <p:cNvPr id="21" name="Pladsholder til indhold 2">
            <a:extLst>
              <a:ext uri="{FF2B5EF4-FFF2-40B4-BE49-F238E27FC236}">
                <a16:creationId xmlns:a16="http://schemas.microsoft.com/office/drawing/2014/main" id="{18328F41-E744-DCEC-2D67-FE74D384515F}"/>
              </a:ext>
            </a:extLst>
          </p:cNvPr>
          <p:cNvSpPr>
            <a:spLocks noGrp="1"/>
          </p:cNvSpPr>
          <p:nvPr>
            <p:ph idx="1"/>
          </p:nvPr>
        </p:nvSpPr>
        <p:spPr>
          <a:xfrm>
            <a:off x="5685183" y="804672"/>
            <a:ext cx="5708241" cy="5230368"/>
          </a:xfrm>
        </p:spPr>
        <p:txBody>
          <a:bodyPr anchor="ctr">
            <a:normAutofit/>
          </a:bodyPr>
          <a:lstStyle/>
          <a:p>
            <a:pPr marL="0" indent="0">
              <a:buNone/>
            </a:pPr>
            <a:r>
              <a:rPr lang="da-DK" sz="2000" b="0" i="0" dirty="0">
                <a:solidFill>
                  <a:schemeClr val="tx2"/>
                </a:solidFill>
                <a:effectLst/>
                <a:highlight>
                  <a:srgbClr val="FFFFFF"/>
                </a:highlight>
              </a:rPr>
              <a:t>Hvad foregår der, når vi taler med hinanden? </a:t>
            </a:r>
          </a:p>
          <a:p>
            <a:pPr marL="0" indent="0">
              <a:buNone/>
            </a:pPr>
            <a:r>
              <a:rPr lang="da-DK" sz="2000" b="0" i="0" dirty="0">
                <a:solidFill>
                  <a:schemeClr val="tx2"/>
                </a:solidFill>
                <a:effectLst/>
                <a:highlight>
                  <a:srgbClr val="FFFFFF"/>
                </a:highlight>
              </a:rPr>
              <a:t>Hvordan anvender vi sproget i praksis? En hel retning inden for sprogvidenskaben, nemlig </a:t>
            </a:r>
            <a:r>
              <a:rPr lang="da-DK" sz="2000" b="0" i="1" dirty="0">
                <a:solidFill>
                  <a:schemeClr val="tx2"/>
                </a:solidFill>
                <a:effectLst/>
                <a:highlight>
                  <a:srgbClr val="FFFFFF"/>
                </a:highlight>
              </a:rPr>
              <a:t>pragmatikken</a:t>
            </a:r>
            <a:r>
              <a:rPr lang="da-DK" sz="2000" b="0" i="0" dirty="0">
                <a:solidFill>
                  <a:schemeClr val="tx2"/>
                </a:solidFill>
                <a:effectLst/>
                <a:highlight>
                  <a:srgbClr val="FFFFFF"/>
                </a:highlight>
              </a:rPr>
              <a:t>, studerer, hvordan vi konkret bruger sproget i aktuelle situationer. </a:t>
            </a:r>
          </a:p>
          <a:p>
            <a:pPr marL="0" indent="0">
              <a:buNone/>
            </a:pPr>
            <a:r>
              <a:rPr lang="da-DK" sz="2000" b="0" i="0" dirty="0">
                <a:solidFill>
                  <a:schemeClr val="tx2"/>
                </a:solidFill>
                <a:effectLst/>
                <a:highlight>
                  <a:srgbClr val="FFFFFF"/>
                </a:highlight>
              </a:rPr>
              <a:t>Som talende mennesker skal vi ikke blot have styr på sprogsystemets regler, blandt andet på grammatikken. Vi skal også kende de ofte uudtalte regler, der styrer, hvordan vi rent praktisk og socialt kommunikerer med hinanden, og hvad vi skal tage hensyn til i samtalen.</a:t>
            </a:r>
            <a:endParaRPr lang="da-DK" sz="2000" dirty="0">
              <a:solidFill>
                <a:schemeClr val="tx2"/>
              </a:solidFill>
            </a:endParaRPr>
          </a:p>
        </p:txBody>
      </p:sp>
    </p:spTree>
    <p:extLst>
      <p:ext uri="{BB962C8B-B14F-4D97-AF65-F5344CB8AC3E}">
        <p14:creationId xmlns:p14="http://schemas.microsoft.com/office/powerpoint/2010/main" val="11237821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B45C76-1197-1D23-E05D-900FD88D1BF1}"/>
              </a:ext>
            </a:extLst>
          </p:cNvPr>
          <p:cNvSpPr>
            <a:spLocks noGrp="1"/>
          </p:cNvSpPr>
          <p:nvPr>
            <p:ph type="title"/>
          </p:nvPr>
        </p:nvSpPr>
        <p:spPr>
          <a:xfrm>
            <a:off x="761840" y="1138265"/>
            <a:ext cx="4544762" cy="1401183"/>
          </a:xfrm>
        </p:spPr>
        <p:txBody>
          <a:bodyPr vert="horz" lIns="91440" tIns="45720" rIns="91440" bIns="45720" rtlCol="0" anchor="t">
            <a:normAutofit/>
          </a:bodyPr>
          <a:lstStyle/>
          <a:p>
            <a:r>
              <a:rPr lang="en-US" sz="3200" kern="1200">
                <a:solidFill>
                  <a:schemeClr val="tx1"/>
                </a:solidFill>
                <a:latin typeface="+mj-lt"/>
                <a:ea typeface="+mj-ea"/>
                <a:cs typeface="+mj-cs"/>
              </a:rPr>
              <a:t>Kommunikationsanalyse </a:t>
            </a:r>
          </a:p>
        </p:txBody>
      </p:sp>
      <p:cxnSp>
        <p:nvCxnSpPr>
          <p:cNvPr id="24" name="Straight Connector 23">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462"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7" name="Tekstfelt 6">
            <a:extLst>
              <a:ext uri="{FF2B5EF4-FFF2-40B4-BE49-F238E27FC236}">
                <a16:creationId xmlns:a16="http://schemas.microsoft.com/office/drawing/2014/main" id="{C3314941-DF4E-2978-6A59-E7F173AA9522}"/>
              </a:ext>
            </a:extLst>
          </p:cNvPr>
          <p:cNvSpPr txBox="1"/>
          <p:nvPr/>
        </p:nvSpPr>
        <p:spPr>
          <a:xfrm>
            <a:off x="761840" y="2893808"/>
            <a:ext cx="10447628" cy="3260304"/>
          </a:xfrm>
          <a:prstGeom prst="rect">
            <a:avLst/>
          </a:prstGeom>
        </p:spPr>
        <p:txBody>
          <a:bodyPr vert="horz" lIns="91440" tIns="45720" rIns="91440" bIns="45720" rtlCol="0">
            <a:normAutofit/>
          </a:bodyPr>
          <a:lstStyle/>
          <a:p>
            <a:pPr>
              <a:lnSpc>
                <a:spcPct val="90000"/>
              </a:lnSpc>
              <a:spcAft>
                <a:spcPts val="600"/>
              </a:spcAft>
            </a:pPr>
            <a:r>
              <a:rPr lang="en-US" b="1" dirty="0" err="1"/>
              <a:t>Kommunikationssituationen</a:t>
            </a:r>
            <a:endParaRPr lang="en-US" dirty="0"/>
          </a:p>
          <a:p>
            <a:pPr indent="-228600">
              <a:lnSpc>
                <a:spcPct val="90000"/>
              </a:lnSpc>
              <a:spcAft>
                <a:spcPts val="600"/>
              </a:spcAft>
              <a:buFont typeface="Arial" panose="020B0604020202020204" pitchFamily="34" charset="0"/>
              <a:buChar char="•"/>
            </a:pPr>
            <a:r>
              <a:rPr lang="en-US" dirty="0" err="1"/>
              <a:t>Hvad</a:t>
            </a:r>
            <a:r>
              <a:rPr lang="en-US" dirty="0"/>
              <a:t> tales der om? </a:t>
            </a:r>
            <a:r>
              <a:rPr lang="en-US" dirty="0" err="1"/>
              <a:t>Hvad</a:t>
            </a:r>
            <a:r>
              <a:rPr lang="en-US" dirty="0"/>
              <a:t> er </a:t>
            </a:r>
            <a:r>
              <a:rPr lang="en-US" dirty="0" err="1"/>
              <a:t>formålet</a:t>
            </a:r>
            <a:r>
              <a:rPr lang="en-US" dirty="0"/>
              <a:t> med </a:t>
            </a:r>
            <a:r>
              <a:rPr lang="en-US" dirty="0" err="1"/>
              <a:t>samtalen</a:t>
            </a:r>
            <a:r>
              <a:rPr lang="en-US" dirty="0"/>
              <a:t>?</a:t>
            </a:r>
          </a:p>
          <a:p>
            <a:pPr indent="-228600">
              <a:lnSpc>
                <a:spcPct val="90000"/>
              </a:lnSpc>
              <a:spcAft>
                <a:spcPts val="600"/>
              </a:spcAft>
              <a:buFont typeface="Arial" panose="020B0604020202020204" pitchFamily="34" charset="0"/>
              <a:buChar char="•"/>
            </a:pPr>
            <a:r>
              <a:rPr lang="en-US" dirty="0" err="1"/>
              <a:t>Hvad</a:t>
            </a:r>
            <a:r>
              <a:rPr lang="en-US" dirty="0"/>
              <a:t> er </a:t>
            </a:r>
            <a:r>
              <a:rPr lang="en-US" dirty="0" err="1"/>
              <a:t>konteksten</a:t>
            </a:r>
            <a:r>
              <a:rPr lang="en-US" dirty="0"/>
              <a:t> for </a:t>
            </a:r>
            <a:r>
              <a:rPr lang="en-US" dirty="0" err="1"/>
              <a:t>samtalen</a:t>
            </a:r>
            <a:r>
              <a:rPr lang="en-US" dirty="0"/>
              <a:t>?</a:t>
            </a:r>
          </a:p>
          <a:p>
            <a:pPr marL="0" indent="-228600">
              <a:lnSpc>
                <a:spcPct val="90000"/>
              </a:lnSpc>
              <a:spcAft>
                <a:spcPts val="600"/>
              </a:spcAft>
              <a:buFont typeface="Arial" panose="020B0604020202020204" pitchFamily="34" charset="0"/>
              <a:buChar char="•"/>
            </a:pPr>
            <a:endParaRPr lang="en-US" dirty="0"/>
          </a:p>
          <a:p>
            <a:pPr>
              <a:lnSpc>
                <a:spcPct val="90000"/>
              </a:lnSpc>
              <a:spcAft>
                <a:spcPts val="600"/>
              </a:spcAft>
            </a:pPr>
            <a:r>
              <a:rPr lang="en-US" b="1" dirty="0" err="1"/>
              <a:t>Relationen</a:t>
            </a:r>
            <a:endParaRPr lang="en-US" dirty="0"/>
          </a:p>
          <a:p>
            <a:pPr indent="-228600">
              <a:lnSpc>
                <a:spcPct val="90000"/>
              </a:lnSpc>
              <a:spcAft>
                <a:spcPts val="600"/>
              </a:spcAft>
              <a:buFont typeface="Arial" panose="020B0604020202020204" pitchFamily="34" charset="0"/>
              <a:buChar char="•"/>
            </a:pPr>
            <a:r>
              <a:rPr lang="en-US" dirty="0"/>
              <a:t>Har </a:t>
            </a:r>
            <a:r>
              <a:rPr lang="en-US" dirty="0" err="1"/>
              <a:t>personerne</a:t>
            </a:r>
            <a:r>
              <a:rPr lang="en-US" dirty="0"/>
              <a:t> der taler </a:t>
            </a:r>
            <a:r>
              <a:rPr lang="en-US" dirty="0" err="1"/>
              <a:t>sammen</a:t>
            </a:r>
            <a:r>
              <a:rPr lang="en-US" dirty="0"/>
              <a:t> </a:t>
            </a:r>
            <a:r>
              <a:rPr lang="en-US" dirty="0" err="1"/>
              <a:t>symmetriske</a:t>
            </a:r>
            <a:r>
              <a:rPr lang="en-US" dirty="0"/>
              <a:t> </a:t>
            </a:r>
            <a:r>
              <a:rPr lang="en-US" dirty="0" err="1"/>
              <a:t>eller</a:t>
            </a:r>
            <a:r>
              <a:rPr lang="en-US" dirty="0"/>
              <a:t> </a:t>
            </a:r>
            <a:r>
              <a:rPr lang="en-US" dirty="0" err="1"/>
              <a:t>komplementære</a:t>
            </a:r>
            <a:r>
              <a:rPr lang="en-US" dirty="0"/>
              <a:t> roller</a:t>
            </a:r>
          </a:p>
          <a:p>
            <a:pPr indent="-228600">
              <a:lnSpc>
                <a:spcPct val="90000"/>
              </a:lnSpc>
              <a:spcAft>
                <a:spcPts val="600"/>
              </a:spcAft>
              <a:buFont typeface="Arial" panose="020B0604020202020204" pitchFamily="34" charset="0"/>
              <a:buChar char="•"/>
            </a:pPr>
            <a:r>
              <a:rPr lang="en-US" dirty="0" err="1"/>
              <a:t>Hvordan</a:t>
            </a:r>
            <a:r>
              <a:rPr lang="en-US" dirty="0"/>
              <a:t> er </a:t>
            </a:r>
            <a:r>
              <a:rPr lang="en-US" dirty="0" err="1"/>
              <a:t>styrkeforholdet</a:t>
            </a:r>
            <a:r>
              <a:rPr lang="en-US" dirty="0"/>
              <a:t> </a:t>
            </a:r>
            <a:r>
              <a:rPr lang="en-US" dirty="0" err="1"/>
              <a:t>mellem</a:t>
            </a:r>
            <a:r>
              <a:rPr lang="en-US" dirty="0"/>
              <a:t> </a:t>
            </a:r>
            <a:r>
              <a:rPr lang="en-US" dirty="0" err="1"/>
              <a:t>personerne</a:t>
            </a:r>
            <a:r>
              <a:rPr lang="en-US" dirty="0"/>
              <a:t>? Er det </a:t>
            </a:r>
            <a:r>
              <a:rPr lang="en-US" dirty="0" err="1"/>
              <a:t>symmetris</a:t>
            </a:r>
            <a:r>
              <a:rPr lang="en-US" dirty="0"/>
              <a:t> </a:t>
            </a:r>
            <a:r>
              <a:rPr lang="en-US" dirty="0" err="1"/>
              <a:t>eller</a:t>
            </a:r>
            <a:r>
              <a:rPr lang="en-US" dirty="0"/>
              <a:t> </a:t>
            </a:r>
            <a:r>
              <a:rPr lang="en-US" dirty="0" err="1"/>
              <a:t>asymmetrisk</a:t>
            </a:r>
            <a:r>
              <a:rPr lang="en-US" dirty="0"/>
              <a:t>?</a:t>
            </a:r>
          </a:p>
          <a:p>
            <a:pPr marL="0" indent="-228600">
              <a:lnSpc>
                <a:spcPct val="90000"/>
              </a:lnSpc>
              <a:spcAft>
                <a:spcPts val="600"/>
              </a:spcAft>
              <a:buFont typeface="Arial" panose="020B0604020202020204" pitchFamily="34" charset="0"/>
              <a:buChar char="•"/>
            </a:pPr>
            <a:endParaRPr lang="en-US" dirty="0"/>
          </a:p>
          <a:p>
            <a:pPr>
              <a:lnSpc>
                <a:spcPct val="90000"/>
              </a:lnSpc>
              <a:spcAft>
                <a:spcPts val="600"/>
              </a:spcAft>
            </a:pPr>
            <a:r>
              <a:rPr lang="en-US" b="1" dirty="0" err="1"/>
              <a:t>Mediet</a:t>
            </a:r>
            <a:r>
              <a:rPr lang="en-US" dirty="0"/>
              <a:t> </a:t>
            </a:r>
          </a:p>
          <a:p>
            <a:pPr indent="-228600">
              <a:lnSpc>
                <a:spcPct val="90000"/>
              </a:lnSpc>
              <a:spcAft>
                <a:spcPts val="600"/>
              </a:spcAft>
              <a:buFont typeface="Arial" panose="020B0604020202020204" pitchFamily="34" charset="0"/>
              <a:buChar char="•"/>
            </a:pPr>
            <a:r>
              <a:rPr lang="en-US" dirty="0"/>
              <a:t>Er </a:t>
            </a:r>
            <a:r>
              <a:rPr lang="en-US" dirty="0" err="1"/>
              <a:t>kommunikationen</a:t>
            </a:r>
            <a:r>
              <a:rPr lang="en-US" dirty="0"/>
              <a:t> </a:t>
            </a:r>
            <a:r>
              <a:rPr lang="en-US" dirty="0" err="1"/>
              <a:t>mundtlig</a:t>
            </a:r>
            <a:r>
              <a:rPr lang="en-US" dirty="0"/>
              <a:t> </a:t>
            </a:r>
            <a:r>
              <a:rPr lang="en-US" dirty="0" err="1"/>
              <a:t>eller</a:t>
            </a:r>
            <a:r>
              <a:rPr lang="en-US" dirty="0"/>
              <a:t> </a:t>
            </a:r>
            <a:r>
              <a:rPr lang="en-US" dirty="0" err="1"/>
              <a:t>på</a:t>
            </a:r>
            <a:r>
              <a:rPr lang="en-US" dirty="0"/>
              <a:t> </a:t>
            </a:r>
            <a:r>
              <a:rPr lang="en-US" dirty="0" err="1"/>
              <a:t>tekst</a:t>
            </a:r>
            <a:r>
              <a:rPr lang="en-US" dirty="0"/>
              <a:t>? (</a:t>
            </a:r>
            <a:r>
              <a:rPr lang="en-US" dirty="0" err="1"/>
              <a:t>sociale</a:t>
            </a:r>
            <a:r>
              <a:rPr lang="en-US" dirty="0"/>
              <a:t> </a:t>
            </a:r>
            <a:r>
              <a:rPr lang="en-US" dirty="0" err="1"/>
              <a:t>medier</a:t>
            </a:r>
            <a:r>
              <a:rPr lang="en-US" dirty="0"/>
              <a:t>, </a:t>
            </a:r>
            <a:r>
              <a:rPr lang="en-US" dirty="0" err="1"/>
              <a:t>sms</a:t>
            </a:r>
            <a:r>
              <a:rPr lang="en-US" dirty="0"/>
              <a:t>, </a:t>
            </a:r>
            <a:r>
              <a:rPr lang="en-US" dirty="0" err="1"/>
              <a:t>telefon</a:t>
            </a:r>
            <a:r>
              <a:rPr lang="en-US" dirty="0"/>
              <a:t> </a:t>
            </a:r>
            <a:r>
              <a:rPr lang="en-US" dirty="0" err="1"/>
              <a:t>ect</a:t>
            </a:r>
            <a:r>
              <a:rPr lang="en-US" dirty="0"/>
              <a:t>.) </a:t>
            </a:r>
          </a:p>
        </p:txBody>
      </p:sp>
      <p:pic>
        <p:nvPicPr>
          <p:cNvPr id="5" name="Pladsholder til indhold 4" descr="Et billede, der indeholder tekst, skærmbillede, linje/række, Font/skrifttype&#10;&#10;Automatisk genereret beskrivelse">
            <a:extLst>
              <a:ext uri="{FF2B5EF4-FFF2-40B4-BE49-F238E27FC236}">
                <a16:creationId xmlns:a16="http://schemas.microsoft.com/office/drawing/2014/main" id="{AA958670-4A68-10D9-0D26-8D3A155F7DE6}"/>
              </a:ext>
            </a:extLst>
          </p:cNvPr>
          <p:cNvPicPr>
            <a:picLocks noGrp="1" noChangeAspect="1"/>
          </p:cNvPicPr>
          <p:nvPr>
            <p:ph idx="1"/>
          </p:nvPr>
        </p:nvPicPr>
        <p:blipFill>
          <a:blip r:embed="rId2"/>
          <a:stretch>
            <a:fillRect/>
          </a:stretch>
        </p:blipFill>
        <p:spPr>
          <a:xfrm>
            <a:off x="6096000" y="838701"/>
            <a:ext cx="5334160" cy="2000309"/>
          </a:xfrm>
          <a:prstGeom prst="rect">
            <a:avLst/>
          </a:prstGeom>
        </p:spPr>
      </p:pic>
    </p:spTree>
    <p:extLst>
      <p:ext uri="{BB962C8B-B14F-4D97-AF65-F5344CB8AC3E}">
        <p14:creationId xmlns:p14="http://schemas.microsoft.com/office/powerpoint/2010/main" val="23176391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8" name="Rectangle 205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Byen - det moderne gennembrud Diagram | Quizlet">
            <a:extLst>
              <a:ext uri="{FF2B5EF4-FFF2-40B4-BE49-F238E27FC236}">
                <a16:creationId xmlns:a16="http://schemas.microsoft.com/office/drawing/2014/main" id="{C7605289-9FB4-19E5-7DF3-A5FC02C122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7648" b="2"/>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7" name="Rectangle 205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15285B52-3086-E5C8-EFB1-78A62B8E92FA}"/>
              </a:ext>
            </a:extLst>
          </p:cNvPr>
          <p:cNvSpPr>
            <a:spLocks noGrp="1"/>
          </p:cNvSpPr>
          <p:nvPr>
            <p:ph type="title"/>
          </p:nvPr>
        </p:nvSpPr>
        <p:spPr>
          <a:xfrm>
            <a:off x="838200" y="365125"/>
            <a:ext cx="3822189" cy="1899912"/>
          </a:xfrm>
        </p:spPr>
        <p:txBody>
          <a:bodyPr>
            <a:normAutofit/>
          </a:bodyPr>
          <a:lstStyle/>
          <a:p>
            <a:r>
              <a:rPr lang="da-DK" sz="3400"/>
              <a:t>Redegørelsesopgave</a:t>
            </a:r>
          </a:p>
        </p:txBody>
      </p:sp>
      <p:sp>
        <p:nvSpPr>
          <p:cNvPr id="3" name="Pladsholder til indhold 2">
            <a:extLst>
              <a:ext uri="{FF2B5EF4-FFF2-40B4-BE49-F238E27FC236}">
                <a16:creationId xmlns:a16="http://schemas.microsoft.com/office/drawing/2014/main" id="{25DE25AE-A8A6-90FD-70AE-AB2B91DA2920}"/>
              </a:ext>
            </a:extLst>
          </p:cNvPr>
          <p:cNvSpPr>
            <a:spLocks noGrp="1"/>
          </p:cNvSpPr>
          <p:nvPr>
            <p:ph idx="1"/>
          </p:nvPr>
        </p:nvSpPr>
        <p:spPr>
          <a:xfrm>
            <a:off x="838200" y="2434201"/>
            <a:ext cx="3822189" cy="3742762"/>
          </a:xfrm>
        </p:spPr>
        <p:txBody>
          <a:bodyPr>
            <a:normAutofit/>
          </a:bodyPr>
          <a:lstStyle/>
          <a:p>
            <a:pPr marL="0" lvl="0" indent="0">
              <a:buNone/>
            </a:pPr>
            <a:r>
              <a:rPr lang="da-DK" sz="1400">
                <a:latin typeface="Calibri" panose="020F0502020204030204" pitchFamily="34" charset="0"/>
                <a:ea typeface="Calibri" panose="020F0502020204030204" pitchFamily="34" charset="0"/>
                <a:cs typeface="Times New Roman" panose="02020603050405020304" pitchFamily="18" charset="0"/>
              </a:rPr>
              <a:t>Undersøg, om du har fanget og forstået det vigtigste i </a:t>
            </a:r>
            <a:r>
              <a:rPr lang="da-DK" sz="1400">
                <a:effectLst/>
                <a:latin typeface="Calibri" panose="020F0502020204030204" pitchFamily="34" charset="0"/>
                <a:ea typeface="Calibri" panose="020F0502020204030204" pitchFamily="34" charset="0"/>
                <a:cs typeface="Times New Roman" panose="02020603050405020304" pitchFamily="18" charset="0"/>
              </a:rPr>
              <a:t>introduktionsvideoen ved at forsøge at b</a:t>
            </a:r>
            <a:r>
              <a:rPr lang="da-DK" sz="1400">
                <a:latin typeface="Calibri" panose="020F0502020204030204" pitchFamily="34" charset="0"/>
                <a:ea typeface="Calibri" panose="020F0502020204030204" pitchFamily="34" charset="0"/>
                <a:cs typeface="Times New Roman" panose="02020603050405020304" pitchFamily="18" charset="0"/>
              </a:rPr>
              <a:t>esvare disse spørgsmål:</a:t>
            </a:r>
            <a:endParaRPr lang="da-DK" sz="1400">
              <a:effectLst/>
              <a:latin typeface="Calibri" panose="020F0502020204030204" pitchFamily="34" charset="0"/>
              <a:ea typeface="Calibri" panose="020F0502020204030204" pitchFamily="34" charset="0"/>
              <a:cs typeface="Times New Roman" panose="02020603050405020304" pitchFamily="18" charset="0"/>
            </a:endParaRPr>
          </a:p>
          <a:p>
            <a:pPr marL="0" lvl="0" indent="0">
              <a:buNone/>
            </a:pPr>
            <a:endParaRPr lang="da-DK" sz="1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AutoNum type="arabicPeriod"/>
            </a:pPr>
            <a:r>
              <a:rPr lang="da-DK" sz="1400">
                <a:effectLst/>
                <a:latin typeface="Calibri" panose="020F0502020204030204" pitchFamily="34" charset="0"/>
                <a:ea typeface="Calibri" panose="020F0502020204030204" pitchFamily="34" charset="0"/>
                <a:cs typeface="Times New Roman" panose="02020603050405020304" pitchFamily="18" charset="0"/>
              </a:rPr>
              <a:t>Hvilken tidsperiode strækker Det moderne gennembrud sig over?</a:t>
            </a:r>
          </a:p>
          <a:p>
            <a:pPr marL="342900" lvl="0" indent="-342900">
              <a:buAutoNum type="arabicPeriod"/>
            </a:pPr>
            <a:r>
              <a:rPr lang="da-DK" sz="1400">
                <a:effectLst/>
                <a:latin typeface="Calibri" panose="020F0502020204030204" pitchFamily="34" charset="0"/>
                <a:ea typeface="Calibri" panose="020F0502020204030204" pitchFamily="34" charset="0"/>
                <a:cs typeface="Times New Roman" panose="02020603050405020304" pitchFamily="18" charset="0"/>
              </a:rPr>
              <a:t>Hvem var Georg Brandes, og hvilke tanker bragte han til Danmark?</a:t>
            </a:r>
          </a:p>
          <a:p>
            <a:pPr marL="342900" lvl="0" indent="-342900">
              <a:buAutoNum type="arabicPeriod"/>
            </a:pPr>
            <a:r>
              <a:rPr lang="da-DK" sz="1400">
                <a:effectLst/>
                <a:latin typeface="Calibri" panose="020F0502020204030204" pitchFamily="34" charset="0"/>
                <a:ea typeface="Calibri" panose="020F0502020204030204" pitchFamily="34" charset="0"/>
                <a:cs typeface="Times New Roman" panose="02020603050405020304" pitchFamily="18" charset="0"/>
              </a:rPr>
              <a:t>Hvilke emner er man optaget af i perioden?</a:t>
            </a:r>
          </a:p>
          <a:p>
            <a:pPr marL="342900" lvl="0" indent="-342900">
              <a:buFont typeface="+mj-lt"/>
              <a:buAutoNum type="arabicPeriod"/>
            </a:pPr>
            <a:r>
              <a:rPr lang="da-DK" sz="1400">
                <a:effectLst/>
                <a:latin typeface="Calibri" panose="020F0502020204030204" pitchFamily="34" charset="0"/>
                <a:ea typeface="Calibri" panose="020F0502020204030204" pitchFamily="34" charset="0"/>
                <a:cs typeface="Times New Roman" panose="02020603050405020304" pitchFamily="18" charset="0"/>
              </a:rPr>
              <a:t>Hvilke generer er de foretrukne udtryksformer for forfatterne under Det moderne gennembrud. Hvorfor tror du, de er det?</a:t>
            </a:r>
          </a:p>
          <a:p>
            <a:pPr marL="0" indent="0">
              <a:buNone/>
            </a:pPr>
            <a:endParaRPr lang="da-DK" sz="1400"/>
          </a:p>
        </p:txBody>
      </p:sp>
      <p:sp>
        <p:nvSpPr>
          <p:cNvPr id="8" name="Tekstfelt 7">
            <a:extLst>
              <a:ext uri="{FF2B5EF4-FFF2-40B4-BE49-F238E27FC236}">
                <a16:creationId xmlns:a16="http://schemas.microsoft.com/office/drawing/2014/main" id="{43CAC37C-C0D2-6DE2-2957-B3078993949D}"/>
              </a:ext>
            </a:extLst>
          </p:cNvPr>
          <p:cNvSpPr txBox="1"/>
          <p:nvPr/>
        </p:nvSpPr>
        <p:spPr>
          <a:xfrm>
            <a:off x="4891332" y="6419090"/>
            <a:ext cx="6096000" cy="307777"/>
          </a:xfrm>
          <a:prstGeom prst="rect">
            <a:avLst/>
          </a:prstGeom>
          <a:noFill/>
        </p:spPr>
        <p:txBody>
          <a:bodyPr wrap="square">
            <a:spAutoFit/>
          </a:bodyPr>
          <a:lstStyle/>
          <a:p>
            <a:r>
              <a:rPr lang="da-DK" sz="1400" dirty="0">
                <a:solidFill>
                  <a:srgbClr val="203E51"/>
                </a:solidFill>
                <a:highlight>
                  <a:srgbClr val="F3F4F4"/>
                </a:highlight>
                <a:latin typeface="Work Sans" pitchFamily="2" charset="77"/>
              </a:rPr>
              <a:t>Erik Henningsen: ”En </a:t>
            </a:r>
            <a:r>
              <a:rPr lang="da-DK" sz="1400" dirty="0" err="1">
                <a:solidFill>
                  <a:srgbClr val="203E51"/>
                </a:solidFill>
                <a:highlight>
                  <a:srgbClr val="F3F4F4"/>
                </a:highlight>
                <a:latin typeface="Work Sans" pitchFamily="2" charset="77"/>
              </a:rPr>
              <a:t>angitator</a:t>
            </a:r>
            <a:r>
              <a:rPr lang="da-DK" sz="1400" dirty="0">
                <a:solidFill>
                  <a:srgbClr val="203E51"/>
                </a:solidFill>
                <a:highlight>
                  <a:srgbClr val="F3F4F4"/>
                </a:highlight>
                <a:latin typeface="Work Sans" pitchFamily="2" charset="77"/>
              </a:rPr>
              <a:t> på Nørre Fælled, 1889</a:t>
            </a:r>
            <a:endParaRPr lang="da-DK" sz="1400" dirty="0"/>
          </a:p>
        </p:txBody>
      </p:sp>
    </p:spTree>
    <p:extLst>
      <p:ext uri="{BB962C8B-B14F-4D97-AF65-F5344CB8AC3E}">
        <p14:creationId xmlns:p14="http://schemas.microsoft.com/office/powerpoint/2010/main" val="25148997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51E59E-1B0F-A943-2B0C-1F19CC6F0C63}"/>
              </a:ext>
            </a:extLst>
          </p:cNvPr>
          <p:cNvSpPr>
            <a:spLocks noGrp="1"/>
          </p:cNvSpPr>
          <p:nvPr>
            <p:ph type="title"/>
          </p:nvPr>
        </p:nvSpPr>
        <p:spPr/>
        <p:txBody>
          <a:bodyPr/>
          <a:lstStyle/>
          <a:p>
            <a:r>
              <a:rPr lang="da-DK" dirty="0"/>
              <a:t>Transaktionsanalyse</a:t>
            </a:r>
          </a:p>
        </p:txBody>
      </p:sp>
      <p:sp>
        <p:nvSpPr>
          <p:cNvPr id="3" name="Pladsholder til indhold 2">
            <a:extLst>
              <a:ext uri="{FF2B5EF4-FFF2-40B4-BE49-F238E27FC236}">
                <a16:creationId xmlns:a16="http://schemas.microsoft.com/office/drawing/2014/main" id="{B939747C-9DBD-1062-7671-C2422E104977}"/>
              </a:ext>
            </a:extLst>
          </p:cNvPr>
          <p:cNvSpPr>
            <a:spLocks noGrp="1"/>
          </p:cNvSpPr>
          <p:nvPr>
            <p:ph idx="1"/>
          </p:nvPr>
        </p:nvSpPr>
        <p:spPr/>
        <p:txBody>
          <a:bodyPr>
            <a:normAutofit fontScale="92500" lnSpcReduction="10000"/>
          </a:bodyPr>
          <a:lstStyle/>
          <a:p>
            <a:pPr marL="0" indent="0" algn="l">
              <a:lnSpc>
                <a:spcPct val="120000"/>
              </a:lnSpc>
              <a:buNone/>
            </a:pPr>
            <a:r>
              <a:rPr lang="da-DK" sz="1600" b="0" i="0" dirty="0">
                <a:solidFill>
                  <a:srgbClr val="333333"/>
                </a:solidFill>
                <a:effectLst/>
                <a:highlight>
                  <a:srgbClr val="FFFFFF"/>
                </a:highlight>
              </a:rPr>
              <a:t>En teori, der har særlig fokus på de styrkeforhold, der kan forekomme i kommunikationen, er den canadiske psykiater Eric </a:t>
            </a:r>
            <a:r>
              <a:rPr lang="da-DK" sz="1600" b="0" i="0" dirty="0" err="1">
                <a:solidFill>
                  <a:srgbClr val="333333"/>
                </a:solidFill>
                <a:effectLst/>
                <a:highlight>
                  <a:srgbClr val="FFFFFF"/>
                </a:highlight>
              </a:rPr>
              <a:t>Bernes</a:t>
            </a:r>
            <a:r>
              <a:rPr lang="da-DK" sz="1600" b="0" i="0" dirty="0">
                <a:solidFill>
                  <a:srgbClr val="333333"/>
                </a:solidFill>
                <a:effectLst/>
                <a:highlight>
                  <a:srgbClr val="FFFFFF"/>
                </a:highlight>
              </a:rPr>
              <a:t> (1910-1970) teori om </a:t>
            </a:r>
            <a:r>
              <a:rPr lang="da-DK" sz="1600" b="0" i="1" dirty="0">
                <a:solidFill>
                  <a:srgbClr val="333333"/>
                </a:solidFill>
                <a:effectLst/>
                <a:highlight>
                  <a:srgbClr val="FFFFFF"/>
                </a:highlight>
              </a:rPr>
              <a:t>transaktionsanalyse</a:t>
            </a:r>
            <a:r>
              <a:rPr lang="da-DK" sz="1600" b="0" i="0" dirty="0">
                <a:solidFill>
                  <a:srgbClr val="333333"/>
                </a:solidFill>
                <a:effectLst/>
                <a:highlight>
                  <a:srgbClr val="FFFFFF"/>
                </a:highlight>
              </a:rPr>
              <a:t>. </a:t>
            </a:r>
          </a:p>
          <a:p>
            <a:pPr marL="0" indent="0" algn="l">
              <a:lnSpc>
                <a:spcPct val="120000"/>
              </a:lnSpc>
              <a:buNone/>
            </a:pPr>
            <a:r>
              <a:rPr lang="da-DK" sz="1600" b="0" i="0" dirty="0">
                <a:solidFill>
                  <a:srgbClr val="333333"/>
                </a:solidFill>
                <a:effectLst/>
                <a:highlight>
                  <a:srgbClr val="FFFFFF"/>
                </a:highlight>
              </a:rPr>
              <a:t>Teorien går ud fra, at vores personlighed består af tre dele, som på forskellige måder udtrykker sig gennem det, vi siger til andre, både verbalt og nonverbalt. Det er:</a:t>
            </a:r>
          </a:p>
          <a:p>
            <a:pPr>
              <a:lnSpc>
                <a:spcPct val="120000"/>
              </a:lnSpc>
            </a:pPr>
            <a:r>
              <a:rPr lang="da-DK" sz="1900" b="1" i="0" dirty="0" err="1">
                <a:solidFill>
                  <a:srgbClr val="333333"/>
                </a:solidFill>
                <a:effectLst/>
                <a:highlight>
                  <a:srgbClr val="FFFFFF"/>
                </a:highlight>
              </a:rPr>
              <a:t>Forældre-jeg’et</a:t>
            </a:r>
            <a:endParaRPr lang="da-DK" sz="1900" b="1" dirty="0">
              <a:solidFill>
                <a:srgbClr val="333333"/>
              </a:solidFill>
              <a:highlight>
                <a:srgbClr val="FFFFFF"/>
              </a:highlight>
            </a:endParaRPr>
          </a:p>
          <a:p>
            <a:pPr>
              <a:lnSpc>
                <a:spcPct val="120000"/>
              </a:lnSpc>
            </a:pPr>
            <a:r>
              <a:rPr lang="da-DK" sz="1900" b="1" i="0" dirty="0" err="1">
                <a:solidFill>
                  <a:srgbClr val="333333"/>
                </a:solidFill>
                <a:effectLst/>
                <a:highlight>
                  <a:srgbClr val="FFFFFF"/>
                </a:highlight>
              </a:rPr>
              <a:t>Barne-jeg’et</a:t>
            </a:r>
            <a:endParaRPr lang="da-DK" sz="1900" b="1" dirty="0">
              <a:solidFill>
                <a:srgbClr val="333333"/>
              </a:solidFill>
              <a:highlight>
                <a:srgbClr val="FFFFFF"/>
              </a:highlight>
            </a:endParaRPr>
          </a:p>
          <a:p>
            <a:pPr>
              <a:lnSpc>
                <a:spcPct val="120000"/>
              </a:lnSpc>
            </a:pPr>
            <a:r>
              <a:rPr lang="da-DK" sz="1900" b="1" i="0" dirty="0" err="1">
                <a:solidFill>
                  <a:srgbClr val="333333"/>
                </a:solidFill>
                <a:effectLst/>
                <a:highlight>
                  <a:srgbClr val="FFFFFF"/>
                </a:highlight>
              </a:rPr>
              <a:t>Voksen-jeg'et</a:t>
            </a:r>
            <a:r>
              <a:rPr lang="da-DK" sz="1900" b="0" i="0" dirty="0">
                <a:solidFill>
                  <a:srgbClr val="333333"/>
                </a:solidFill>
                <a:effectLst/>
                <a:highlight>
                  <a:srgbClr val="FFFFFF"/>
                </a:highlight>
              </a:rPr>
              <a:t>. </a:t>
            </a:r>
            <a:endParaRPr lang="da-DK" sz="1600" b="0" i="0" dirty="0">
              <a:solidFill>
                <a:srgbClr val="333333"/>
              </a:solidFill>
              <a:effectLst/>
              <a:highlight>
                <a:srgbClr val="FFFFFF"/>
              </a:highlight>
            </a:endParaRPr>
          </a:p>
          <a:p>
            <a:pPr marL="0" indent="0">
              <a:lnSpc>
                <a:spcPct val="120000"/>
              </a:lnSpc>
              <a:buNone/>
            </a:pPr>
            <a:endParaRPr lang="da-DK" sz="1600" b="0" i="0" dirty="0">
              <a:solidFill>
                <a:srgbClr val="333333"/>
              </a:solidFill>
              <a:effectLst/>
              <a:highlight>
                <a:srgbClr val="FFFFFF"/>
              </a:highlight>
            </a:endParaRPr>
          </a:p>
          <a:p>
            <a:pPr marL="0" indent="0">
              <a:lnSpc>
                <a:spcPct val="120000"/>
              </a:lnSpc>
              <a:buNone/>
            </a:pPr>
            <a:r>
              <a:rPr lang="da-DK" sz="1600" b="0" i="0" dirty="0">
                <a:solidFill>
                  <a:srgbClr val="333333"/>
                </a:solidFill>
                <a:effectLst/>
                <a:highlight>
                  <a:srgbClr val="FFFFFF"/>
                </a:highlight>
              </a:rPr>
              <a:t>Tredelingen svarer til psykoanalytikeren Sigmund Freuds (1856-1939) opdeling af personligheden i </a:t>
            </a:r>
            <a:r>
              <a:rPr lang="da-DK" sz="1600" b="0" i="0" dirty="0" err="1">
                <a:solidFill>
                  <a:srgbClr val="333333"/>
                </a:solidFill>
                <a:effectLst/>
                <a:highlight>
                  <a:srgbClr val="FFFFFF"/>
                </a:highlight>
              </a:rPr>
              <a:t>overjeg'et</a:t>
            </a:r>
            <a:r>
              <a:rPr lang="da-DK" sz="1600" b="0" i="0" dirty="0">
                <a:solidFill>
                  <a:srgbClr val="333333"/>
                </a:solidFill>
                <a:effectLst/>
                <a:highlight>
                  <a:srgbClr val="FFFFFF"/>
                </a:highlight>
              </a:rPr>
              <a:t>, </a:t>
            </a:r>
            <a:r>
              <a:rPr lang="da-DK" sz="1600" b="0" i="0" dirty="0" err="1">
                <a:solidFill>
                  <a:srgbClr val="333333"/>
                </a:solidFill>
                <a:effectLst/>
                <a:highlight>
                  <a:srgbClr val="FFFFFF"/>
                </a:highlight>
              </a:rPr>
              <a:t>jeg'et</a:t>
            </a:r>
            <a:r>
              <a:rPr lang="da-DK" sz="1600" b="0" i="0" dirty="0">
                <a:solidFill>
                  <a:srgbClr val="333333"/>
                </a:solidFill>
                <a:effectLst/>
                <a:highlight>
                  <a:srgbClr val="FFFFFF"/>
                </a:highlight>
              </a:rPr>
              <a:t> og </a:t>
            </a:r>
            <a:r>
              <a:rPr lang="da-DK" sz="1600" b="0" i="0" dirty="0" err="1">
                <a:solidFill>
                  <a:srgbClr val="333333"/>
                </a:solidFill>
                <a:effectLst/>
                <a:highlight>
                  <a:srgbClr val="FFFFFF"/>
                </a:highlight>
              </a:rPr>
              <a:t>det'et</a:t>
            </a:r>
            <a:r>
              <a:rPr lang="da-DK" sz="1600" b="0" i="0" dirty="0">
                <a:solidFill>
                  <a:srgbClr val="333333"/>
                </a:solidFill>
                <a:effectLst/>
                <a:highlight>
                  <a:srgbClr val="FFFFFF"/>
                </a:highlight>
              </a:rPr>
              <a:t>.</a:t>
            </a:r>
            <a:br>
              <a:rPr lang="da-DK" sz="1600" b="0" i="0" dirty="0">
                <a:solidFill>
                  <a:srgbClr val="333333"/>
                </a:solidFill>
                <a:effectLst/>
                <a:highlight>
                  <a:srgbClr val="FFFFFF"/>
                </a:highlight>
              </a:rPr>
            </a:br>
            <a:br>
              <a:rPr lang="da-DK" sz="1600" b="0" i="0" dirty="0">
                <a:solidFill>
                  <a:srgbClr val="333333"/>
                </a:solidFill>
                <a:effectLst/>
                <a:highlight>
                  <a:srgbClr val="FFFFFF"/>
                </a:highlight>
              </a:rPr>
            </a:br>
            <a:r>
              <a:rPr lang="da-DK" sz="1600" b="0" i="0" dirty="0">
                <a:solidFill>
                  <a:srgbClr val="333333"/>
                </a:solidFill>
                <a:effectLst/>
                <a:highlight>
                  <a:srgbClr val="FFFFFF"/>
                </a:highlight>
              </a:rPr>
              <a:t>Alle tre jeg-tilstande er værdifulde dele af en moden personlighed. Ingen af dem kan undværes, og den mest optimale kommunikation opnås ifølge </a:t>
            </a:r>
            <a:r>
              <a:rPr lang="da-DK" sz="1600" b="0" i="0" dirty="0" err="1">
                <a:solidFill>
                  <a:srgbClr val="333333"/>
                </a:solidFill>
                <a:effectLst/>
                <a:highlight>
                  <a:srgbClr val="FFFFFF"/>
                </a:highlight>
              </a:rPr>
              <a:t>Berne</a:t>
            </a:r>
            <a:r>
              <a:rPr lang="da-DK" sz="1600" b="0" i="0" dirty="0">
                <a:solidFill>
                  <a:srgbClr val="333333"/>
                </a:solidFill>
                <a:effectLst/>
                <a:highlight>
                  <a:srgbClr val="FFFFFF"/>
                </a:highlight>
              </a:rPr>
              <a:t>, når det enten er </a:t>
            </a:r>
            <a:r>
              <a:rPr lang="da-DK" sz="1600" b="0" i="0" dirty="0" err="1">
                <a:solidFill>
                  <a:srgbClr val="333333"/>
                </a:solidFill>
                <a:effectLst/>
                <a:highlight>
                  <a:srgbClr val="FFFFFF"/>
                </a:highlight>
              </a:rPr>
              <a:t>voksenjeg'et</a:t>
            </a:r>
            <a:r>
              <a:rPr lang="da-DK" sz="1600" b="0" i="0" dirty="0">
                <a:solidFill>
                  <a:srgbClr val="333333"/>
                </a:solidFill>
                <a:effectLst/>
                <a:highlight>
                  <a:srgbClr val="FFFFFF"/>
                </a:highlight>
              </a:rPr>
              <a:t>, det omsorgsfulde forældrejeg eller det naturlige barnejeg, der anvendes. </a:t>
            </a:r>
            <a:endParaRPr lang="da-DK" sz="1600" b="0" i="1" dirty="0">
              <a:solidFill>
                <a:srgbClr val="333333"/>
              </a:solidFill>
              <a:effectLst/>
              <a:highlight>
                <a:srgbClr val="FFFFFF"/>
              </a:highlight>
            </a:endParaRPr>
          </a:p>
        </p:txBody>
      </p:sp>
    </p:spTree>
    <p:extLst>
      <p:ext uri="{BB962C8B-B14F-4D97-AF65-F5344CB8AC3E}">
        <p14:creationId xmlns:p14="http://schemas.microsoft.com/office/powerpoint/2010/main" val="12258044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290B37-1E33-B960-124A-7BAACE1AA6D5}"/>
              </a:ext>
            </a:extLst>
          </p:cNvPr>
          <p:cNvSpPr>
            <a:spLocks noGrp="1"/>
          </p:cNvSpPr>
          <p:nvPr>
            <p:ph type="title"/>
          </p:nvPr>
        </p:nvSpPr>
        <p:spPr>
          <a:xfrm>
            <a:off x="762000" y="1138036"/>
            <a:ext cx="9058195" cy="1048901"/>
          </a:xfrm>
        </p:spPr>
        <p:txBody>
          <a:bodyPr anchor="t">
            <a:normAutofit/>
          </a:bodyPr>
          <a:lstStyle/>
          <a:p>
            <a:r>
              <a:rPr lang="da-DK" sz="3200" dirty="0"/>
              <a:t>Transaktionsanalyse</a:t>
            </a:r>
          </a:p>
        </p:txBody>
      </p:sp>
      <p:cxnSp>
        <p:nvCxnSpPr>
          <p:cNvPr id="15" name="Straight Connector 14">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Billede 4" descr="Et billede, der indeholder cirkel, diagram, linje/række, skærmbillede&#10;&#10;Automatisk genereret beskrivelse">
            <a:extLst>
              <a:ext uri="{FF2B5EF4-FFF2-40B4-BE49-F238E27FC236}">
                <a16:creationId xmlns:a16="http://schemas.microsoft.com/office/drawing/2014/main" id="{45C08DBF-613C-58EF-A3AF-B2C75C350299}"/>
              </a:ext>
            </a:extLst>
          </p:cNvPr>
          <p:cNvPicPr>
            <a:picLocks noChangeAspect="1"/>
          </p:cNvPicPr>
          <p:nvPr/>
        </p:nvPicPr>
        <p:blipFill>
          <a:blip r:embed="rId2"/>
          <a:stretch>
            <a:fillRect/>
          </a:stretch>
        </p:blipFill>
        <p:spPr>
          <a:xfrm>
            <a:off x="873156" y="2400904"/>
            <a:ext cx="5222844" cy="2284993"/>
          </a:xfrm>
          <a:prstGeom prst="rect">
            <a:avLst/>
          </a:prstGeom>
        </p:spPr>
      </p:pic>
      <p:sp>
        <p:nvSpPr>
          <p:cNvPr id="3" name="Pladsholder til indhold 2">
            <a:extLst>
              <a:ext uri="{FF2B5EF4-FFF2-40B4-BE49-F238E27FC236}">
                <a16:creationId xmlns:a16="http://schemas.microsoft.com/office/drawing/2014/main" id="{BF02C803-95F3-1070-B90A-5EB2422F2351}"/>
              </a:ext>
            </a:extLst>
          </p:cNvPr>
          <p:cNvSpPr>
            <a:spLocks noGrp="1"/>
          </p:cNvSpPr>
          <p:nvPr>
            <p:ph idx="1"/>
          </p:nvPr>
        </p:nvSpPr>
        <p:spPr>
          <a:xfrm>
            <a:off x="6751391" y="1138036"/>
            <a:ext cx="4567453" cy="5141922"/>
          </a:xfrm>
        </p:spPr>
        <p:txBody>
          <a:bodyPr>
            <a:normAutofit/>
          </a:bodyPr>
          <a:lstStyle/>
          <a:p>
            <a:pPr>
              <a:buFont typeface="Arial" panose="020B0604020202020204" pitchFamily="34" charset="0"/>
              <a:buChar char="•"/>
            </a:pPr>
            <a:r>
              <a:rPr lang="da-DK" sz="1600" b="1" i="1" dirty="0">
                <a:effectLst/>
                <a:highlight>
                  <a:srgbClr val="FFFFFF"/>
                </a:highlight>
              </a:rPr>
              <a:t>Forældre-jeg</a:t>
            </a:r>
            <a:r>
              <a:rPr lang="da-DK" sz="1600" b="0" i="0" dirty="0">
                <a:effectLst/>
                <a:highlight>
                  <a:srgbClr val="FFFFFF"/>
                </a:highlight>
              </a:rPr>
              <a:t>: Når vi benytter </a:t>
            </a:r>
            <a:r>
              <a:rPr lang="da-DK" sz="1600" b="0" i="0" dirty="0" err="1">
                <a:effectLst/>
                <a:highlight>
                  <a:srgbClr val="FFFFFF"/>
                </a:highlight>
              </a:rPr>
              <a:t>forældrejeg'et</a:t>
            </a:r>
            <a:r>
              <a:rPr lang="da-DK" sz="1600" b="0" i="0" dirty="0">
                <a:effectLst/>
                <a:highlight>
                  <a:srgbClr val="FFFFFF"/>
                </a:highlight>
              </a:rPr>
              <a:t>, er vi enten den kritiske forælder, der sætter grænser og er moralsk eller truende, eller vi er den omsorgsfulde forælder, der er støttende, trøstende og udviser empati. </a:t>
            </a:r>
            <a:r>
              <a:rPr lang="da-DK" sz="1600" b="0" i="0" dirty="0" err="1">
                <a:effectLst/>
                <a:highlight>
                  <a:srgbClr val="FFFFFF"/>
                </a:highlight>
              </a:rPr>
              <a:t>Forældrejeg'et</a:t>
            </a:r>
            <a:r>
              <a:rPr lang="da-DK" sz="1600" b="0" i="0" dirty="0">
                <a:effectLst/>
                <a:highlight>
                  <a:srgbClr val="FFFFFF"/>
                </a:highlight>
              </a:rPr>
              <a:t> henvender sig til </a:t>
            </a:r>
            <a:r>
              <a:rPr lang="da-DK" sz="1600" b="0" i="0" dirty="0" err="1">
                <a:effectLst/>
                <a:highlight>
                  <a:srgbClr val="FFFFFF"/>
                </a:highlight>
              </a:rPr>
              <a:t>barnejeg'et</a:t>
            </a:r>
            <a:r>
              <a:rPr lang="da-DK" sz="1600" b="0" i="0" dirty="0">
                <a:effectLst/>
                <a:highlight>
                  <a:srgbClr val="FFFFFF"/>
                </a:highlight>
              </a:rPr>
              <a:t> hos den anden.</a:t>
            </a:r>
          </a:p>
          <a:p>
            <a:pPr>
              <a:buFont typeface="Arial" panose="020B0604020202020204" pitchFamily="34" charset="0"/>
              <a:buChar char="•"/>
            </a:pPr>
            <a:r>
              <a:rPr lang="da-DK" sz="1600" b="1" i="1" dirty="0" err="1">
                <a:effectLst/>
                <a:highlight>
                  <a:srgbClr val="FFFFFF"/>
                </a:highlight>
              </a:rPr>
              <a:t>Barne</a:t>
            </a:r>
            <a:r>
              <a:rPr lang="da-DK" sz="1600" b="1" i="1" dirty="0">
                <a:effectLst/>
                <a:highlight>
                  <a:srgbClr val="FFFFFF"/>
                </a:highlight>
              </a:rPr>
              <a:t>-jeg</a:t>
            </a:r>
            <a:r>
              <a:rPr lang="da-DK" sz="1600" b="0" i="0" dirty="0">
                <a:effectLst/>
                <a:highlight>
                  <a:srgbClr val="FFFFFF"/>
                </a:highlight>
              </a:rPr>
              <a:t>: Når vi benytter </a:t>
            </a:r>
            <a:r>
              <a:rPr lang="da-DK" sz="1600" b="0" i="0" dirty="0" err="1">
                <a:effectLst/>
                <a:highlight>
                  <a:srgbClr val="FFFFFF"/>
                </a:highlight>
              </a:rPr>
              <a:t>barnejeg'et</a:t>
            </a:r>
            <a:r>
              <a:rPr lang="da-DK" sz="1600" b="0" i="0" dirty="0">
                <a:effectLst/>
                <a:highlight>
                  <a:srgbClr val="FFFFFF"/>
                </a:highlight>
              </a:rPr>
              <a:t>, kan det komme til udtryk på tre måder: Vi kan udtrykke os som det naturlige barn, der er uhæmmet og fri, vi kan udtrykke os som det tilpassede barn, der er hæmmet og genert, eller vi kan udtrykke os som det rebelske barn, der gør oprør og er trodsig. Når vi benytter </a:t>
            </a:r>
            <a:r>
              <a:rPr lang="da-DK" sz="1600" b="0" i="0" dirty="0" err="1">
                <a:effectLst/>
                <a:highlight>
                  <a:srgbClr val="FFFFFF"/>
                </a:highlight>
              </a:rPr>
              <a:t>barnejeg'et</a:t>
            </a:r>
            <a:r>
              <a:rPr lang="da-DK" sz="1600" b="0" i="0" dirty="0">
                <a:effectLst/>
                <a:highlight>
                  <a:srgbClr val="FFFFFF"/>
                </a:highlight>
              </a:rPr>
              <a:t>, lægger vi op til, at den anden skal reagere ud fra sit forældrejeg.</a:t>
            </a:r>
          </a:p>
          <a:p>
            <a:pPr>
              <a:buFont typeface="Arial" panose="020B0604020202020204" pitchFamily="34" charset="0"/>
              <a:buChar char="•"/>
            </a:pPr>
            <a:r>
              <a:rPr lang="da-DK" sz="1600" b="1" i="1" dirty="0">
                <a:effectLst/>
                <a:highlight>
                  <a:srgbClr val="FFFFFF"/>
                </a:highlight>
              </a:rPr>
              <a:t>Voksen-jeg</a:t>
            </a:r>
            <a:r>
              <a:rPr lang="da-DK" sz="1600" b="0" i="0" dirty="0">
                <a:effectLst/>
                <a:highlight>
                  <a:srgbClr val="FFFFFF"/>
                </a:highlight>
              </a:rPr>
              <a:t>: Når vi benytter </a:t>
            </a:r>
            <a:r>
              <a:rPr lang="da-DK" sz="1600" b="0" i="0" dirty="0" err="1">
                <a:effectLst/>
                <a:highlight>
                  <a:srgbClr val="FFFFFF"/>
                </a:highlight>
              </a:rPr>
              <a:t>voksenjeg'et</a:t>
            </a:r>
            <a:r>
              <a:rPr lang="da-DK" sz="1600" b="0" i="0" dirty="0">
                <a:effectLst/>
                <a:highlight>
                  <a:srgbClr val="FFFFFF"/>
                </a:highlight>
              </a:rPr>
              <a:t>, viser vi derimod vores rationelle side og vurderer, hvad der er mest praktisk og fornuftigt i bestemte situationer. Her opfordrer vi den, vi taler med, til ligeledes at bruge </a:t>
            </a:r>
            <a:r>
              <a:rPr lang="da-DK" sz="1600" b="0" i="0" dirty="0" err="1">
                <a:effectLst/>
                <a:highlight>
                  <a:srgbClr val="FFFFFF"/>
                </a:highlight>
              </a:rPr>
              <a:t>voksenjeg'et</a:t>
            </a:r>
            <a:r>
              <a:rPr lang="da-DK" sz="1600" b="0" i="0" dirty="0">
                <a:effectLst/>
                <a:highlight>
                  <a:srgbClr val="FFFFFF"/>
                </a:highlight>
              </a:rPr>
              <a:t>.</a:t>
            </a:r>
          </a:p>
          <a:p>
            <a:pPr marL="0" indent="0">
              <a:buNone/>
            </a:pPr>
            <a:endParaRPr lang="da-DK" sz="1600" dirty="0"/>
          </a:p>
        </p:txBody>
      </p:sp>
    </p:spTree>
    <p:extLst>
      <p:ext uri="{BB962C8B-B14F-4D97-AF65-F5344CB8AC3E}">
        <p14:creationId xmlns:p14="http://schemas.microsoft.com/office/powerpoint/2010/main" val="27068415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D6A2DD-C6E2-8E74-BEE4-5B66FF328B24}"/>
              </a:ext>
            </a:extLst>
          </p:cNvPr>
          <p:cNvSpPr>
            <a:spLocks noGrp="1"/>
          </p:cNvSpPr>
          <p:nvPr>
            <p:ph type="title"/>
          </p:nvPr>
        </p:nvSpPr>
        <p:spPr>
          <a:xfrm>
            <a:off x="5868557" y="1138036"/>
            <a:ext cx="5444382" cy="1402470"/>
          </a:xfrm>
        </p:spPr>
        <p:txBody>
          <a:bodyPr anchor="t">
            <a:normAutofit/>
          </a:bodyPr>
          <a:lstStyle/>
          <a:p>
            <a:r>
              <a:rPr lang="da-DK" sz="3200"/>
              <a:t>Undertekster </a:t>
            </a:r>
          </a:p>
        </p:txBody>
      </p:sp>
      <p:pic>
        <p:nvPicPr>
          <p:cNvPr id="2050" name="Picture 2" descr="Et dukkehjem | elisabeth">
            <a:extLst>
              <a:ext uri="{FF2B5EF4-FFF2-40B4-BE49-F238E27FC236}">
                <a16:creationId xmlns:a16="http://schemas.microsoft.com/office/drawing/2014/main" id="{F1B7F000-5ED9-E2D5-CDCA-B857A81741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219" r="35718"/>
          <a:stretch/>
        </p:blipFill>
        <p:spPr bwMode="auto">
          <a:xfrm>
            <a:off x="-1" y="10"/>
            <a:ext cx="5151179" cy="6857990"/>
          </a:xfrm>
          <a:prstGeom prst="rect">
            <a:avLst/>
          </a:prstGeom>
          <a:noFill/>
          <a:extLst>
            <a:ext uri="{909E8E84-426E-40DD-AFC4-6F175D3DCCD1}">
              <a14:hiddenFill xmlns:a14="http://schemas.microsoft.com/office/drawing/2010/main">
                <a:solidFill>
                  <a:srgbClr val="FFFFFF"/>
                </a:solidFill>
              </a14:hiddenFill>
            </a:ext>
          </a:extLst>
        </p:spPr>
      </p:pic>
      <p:cxnSp>
        <p:nvCxnSpPr>
          <p:cNvPr id="2055" name="Straight Connector 2054">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9" name="Pladsholder til indhold 2">
            <a:extLst>
              <a:ext uri="{FF2B5EF4-FFF2-40B4-BE49-F238E27FC236}">
                <a16:creationId xmlns:a16="http://schemas.microsoft.com/office/drawing/2014/main" id="{9FE4FA5F-8B1D-08AB-55A4-6A3AA798BDBD}"/>
              </a:ext>
            </a:extLst>
          </p:cNvPr>
          <p:cNvSpPr>
            <a:spLocks noGrp="1"/>
          </p:cNvSpPr>
          <p:nvPr>
            <p:ph idx="1"/>
          </p:nvPr>
        </p:nvSpPr>
        <p:spPr>
          <a:xfrm>
            <a:off x="5868557" y="2020711"/>
            <a:ext cx="5444382" cy="4346221"/>
          </a:xfrm>
        </p:spPr>
        <p:txBody>
          <a:bodyPr>
            <a:normAutofit lnSpcReduction="10000"/>
          </a:bodyPr>
          <a:lstStyle/>
          <a:p>
            <a:pPr marL="0" indent="0">
              <a:buNone/>
            </a:pPr>
            <a:r>
              <a:rPr lang="da-DK" sz="1400" b="0" i="0" dirty="0">
                <a:effectLst/>
                <a:highlight>
                  <a:srgbClr val="FFFFFF"/>
                </a:highlight>
              </a:rPr>
              <a:t>Underteksten er det, der gemmer sig mellem linjerne i en samtale eller dialog og dog alligevel stikker sit hoved frem, fordi man mærker, der foregår noget andet og mere i samtalen end det, der konkret siges. Og forståelsen af det "mere" er ofte det, der giver os den endelige indsigt i, hvad der foregår mellem parterne i samtalen.</a:t>
            </a:r>
            <a:endParaRPr lang="da-DK" sz="1400" dirty="0">
              <a:highlight>
                <a:srgbClr val="FFFFFF"/>
              </a:highlight>
            </a:endParaRPr>
          </a:p>
          <a:p>
            <a:pPr marL="0" indent="0">
              <a:buNone/>
            </a:pPr>
            <a:r>
              <a:rPr lang="da-DK" sz="1400" b="0" i="0" dirty="0">
                <a:effectLst/>
                <a:highlight>
                  <a:srgbClr val="FFFFFF"/>
                </a:highlight>
              </a:rPr>
              <a:t>Underteksten kan man ikke umiddelbart forvente, at modtageren altid forstår, og afsenderen er måske heller ikke helt bevidst om den eller forstår den til fulde.</a:t>
            </a:r>
          </a:p>
          <a:p>
            <a:pPr marL="0" indent="0">
              <a:buNone/>
            </a:pPr>
            <a:r>
              <a:rPr lang="da-DK" sz="1400" b="0" i="0" dirty="0">
                <a:effectLst/>
                <a:highlight>
                  <a:srgbClr val="FFFFFF"/>
                </a:highlight>
              </a:rPr>
              <a:t>I dramateksten er det vigtigt at holde øje med </a:t>
            </a:r>
            <a:r>
              <a:rPr lang="da-DK" sz="1400" b="0" i="0" dirty="0" err="1">
                <a:effectLst/>
                <a:highlight>
                  <a:srgbClr val="FFFFFF"/>
                </a:highlight>
              </a:rPr>
              <a:t>regi-bemærkningerne</a:t>
            </a:r>
            <a:r>
              <a:rPr lang="da-DK" sz="1400" b="0" i="0" dirty="0">
                <a:effectLst/>
                <a:highlight>
                  <a:srgbClr val="FFFFFF"/>
                </a:highlight>
              </a:rPr>
              <a:t>, fordi der her ofte angives, hvordan personerne reagerer på det </a:t>
            </a:r>
            <a:r>
              <a:rPr lang="da-DK" sz="1400" b="0" i="0" dirty="0" err="1">
                <a:effectLst/>
                <a:highlight>
                  <a:srgbClr val="FFFFFF"/>
                </a:highlight>
              </a:rPr>
              <a:t>non-verbale</a:t>
            </a:r>
            <a:r>
              <a:rPr lang="da-DK" sz="1400" b="0" i="0" dirty="0">
                <a:effectLst/>
                <a:highlight>
                  <a:srgbClr val="FFFFFF"/>
                </a:highlight>
              </a:rPr>
              <a:t> plan. </a:t>
            </a:r>
          </a:p>
          <a:p>
            <a:pPr marL="0" indent="0">
              <a:buNone/>
            </a:pPr>
            <a:r>
              <a:rPr lang="da-DK" sz="1400" b="0" i="0" dirty="0">
                <a:effectLst/>
                <a:highlight>
                  <a:srgbClr val="FFFFFF"/>
                </a:highlight>
              </a:rPr>
              <a:t>I den litterære tekst kan underteksten vise sig i forholdet mellem det, der siges og det, der gøres (""Jeg er så glad for dig", sagde han og kiggede væk"), eller den bliver synlig/antydet i fortællerens kommentarer. </a:t>
            </a:r>
          </a:p>
          <a:p>
            <a:pPr marL="0" indent="0">
              <a:buNone/>
            </a:pPr>
            <a:r>
              <a:rPr lang="da-DK" sz="1400" b="0" i="0" dirty="0">
                <a:effectLst/>
                <a:highlight>
                  <a:srgbClr val="FFFFFF"/>
                </a:highlight>
              </a:rPr>
              <a:t>I arbejdet med underteksten kan man ofte med fordel benytte sig af transaktionsanalysen til at se på, hvilke personlighedsdele og transaktioner, der dominerer samtalen. Her kan dominansforhold mellem parterne for eksempel afdækkes.</a:t>
            </a:r>
            <a:br>
              <a:rPr lang="da-DK" sz="1400" dirty="0"/>
            </a:br>
            <a:endParaRPr lang="da-DK" sz="1400" dirty="0"/>
          </a:p>
        </p:txBody>
      </p:sp>
    </p:spTree>
    <p:extLst>
      <p:ext uri="{BB962C8B-B14F-4D97-AF65-F5344CB8AC3E}">
        <p14:creationId xmlns:p14="http://schemas.microsoft.com/office/powerpoint/2010/main" val="40913895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129" name="Rectangle 5128">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747BA70-8451-742B-7A81-D827EE46C976}"/>
              </a:ext>
            </a:extLst>
          </p:cNvPr>
          <p:cNvSpPr>
            <a:spLocks noGrp="1"/>
          </p:cNvSpPr>
          <p:nvPr>
            <p:ph type="title"/>
          </p:nvPr>
        </p:nvSpPr>
        <p:spPr>
          <a:xfrm>
            <a:off x="6803409" y="762001"/>
            <a:ext cx="4156512" cy="1708244"/>
          </a:xfrm>
        </p:spPr>
        <p:txBody>
          <a:bodyPr anchor="ctr">
            <a:normAutofit/>
          </a:bodyPr>
          <a:lstStyle/>
          <a:p>
            <a:r>
              <a:rPr lang="da-DK" sz="4000" dirty="0"/>
              <a:t>Henrik Ibsen: </a:t>
            </a:r>
            <a:br>
              <a:rPr lang="da-DK" sz="4000" dirty="0"/>
            </a:br>
            <a:r>
              <a:rPr lang="da-DK" sz="4000" i="1" dirty="0"/>
              <a:t>Et Dukkehjem</a:t>
            </a:r>
          </a:p>
        </p:txBody>
      </p:sp>
      <p:pic>
        <p:nvPicPr>
          <p:cNvPr id="5122" name="Picture 2" descr="Et dukkehjem (1974)">
            <a:extLst>
              <a:ext uri="{FF2B5EF4-FFF2-40B4-BE49-F238E27FC236}">
                <a16:creationId xmlns:a16="http://schemas.microsoft.com/office/drawing/2014/main" id="{18958B59-EDEE-4D5E-3E39-D26AA3FB85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124" r="32876"/>
          <a:stretch/>
        </p:blipFill>
        <p:spPr bwMode="auto">
          <a:xfrm>
            <a:off x="-1" y="-2"/>
            <a:ext cx="6096001" cy="6858002"/>
          </a:xfrm>
          <a:prstGeom prst="rect">
            <a:avLst/>
          </a:prstGeom>
          <a:noFill/>
          <a:extLst>
            <a:ext uri="{909E8E84-426E-40DD-AFC4-6F175D3DCCD1}">
              <a14:hiddenFill xmlns:a14="http://schemas.microsoft.com/office/drawing/2010/main">
                <a:solidFill>
                  <a:srgbClr val="FFFFFF"/>
                </a:solidFill>
              </a14:hiddenFill>
            </a:ext>
          </a:extLst>
        </p:spPr>
      </p:pic>
      <p:sp>
        <p:nvSpPr>
          <p:cNvPr id="3" name="Pladsholder til indhold 2">
            <a:extLst>
              <a:ext uri="{FF2B5EF4-FFF2-40B4-BE49-F238E27FC236}">
                <a16:creationId xmlns:a16="http://schemas.microsoft.com/office/drawing/2014/main" id="{B0E43620-13D7-6FB8-611B-6EB1785B3028}"/>
              </a:ext>
            </a:extLst>
          </p:cNvPr>
          <p:cNvSpPr>
            <a:spLocks noGrp="1"/>
          </p:cNvSpPr>
          <p:nvPr>
            <p:ph idx="1"/>
          </p:nvPr>
        </p:nvSpPr>
        <p:spPr>
          <a:xfrm>
            <a:off x="6803409" y="2470246"/>
            <a:ext cx="4156512" cy="2381454"/>
          </a:xfrm>
        </p:spPr>
        <p:txBody>
          <a:bodyPr anchor="ctr">
            <a:normAutofit fontScale="77500" lnSpcReduction="20000"/>
          </a:bodyPr>
          <a:lstStyle/>
          <a:p>
            <a:pPr marL="0" indent="0">
              <a:buNone/>
            </a:pPr>
            <a:r>
              <a:rPr lang="da-DK" sz="2000" dirty="0"/>
              <a:t>Genbesøg jeres svar på arbejdsspørgsmålene til 1. akt.</a:t>
            </a:r>
          </a:p>
          <a:p>
            <a:pPr marL="0" indent="0">
              <a:buNone/>
            </a:pPr>
            <a:endParaRPr lang="da-DK" sz="2000" dirty="0"/>
          </a:p>
          <a:p>
            <a:pPr marL="342900" lvl="0" indent="-342900">
              <a:buFont typeface="+mj-lt"/>
              <a:buAutoNum type="arabicPeriod"/>
            </a:pPr>
            <a:r>
              <a:rPr lang="da-DK" sz="2000" dirty="0">
                <a:effectLst/>
                <a:latin typeface="Calibri" panose="020F0502020204030204" pitchFamily="34" charset="0"/>
                <a:ea typeface="SimSun" panose="02010600030101010101" pitchFamily="2" charset="-122"/>
                <a:cs typeface="Arial" panose="020B0604020202020204" pitchFamily="34" charset="0"/>
              </a:rPr>
              <a:t>Hvilke temaer slås an i dramaet? Hvor ser vi det i teksten?</a:t>
            </a:r>
          </a:p>
          <a:p>
            <a:pPr marL="342900" lvl="0" indent="-342900">
              <a:buFont typeface="+mj-lt"/>
              <a:buAutoNum type="arabicPeriod"/>
            </a:pPr>
            <a:r>
              <a:rPr lang="da-DK" sz="2000" dirty="0">
                <a:effectLst/>
                <a:latin typeface="Calibri" panose="020F0502020204030204" pitchFamily="34" charset="0"/>
                <a:ea typeface="SimSun" panose="02010600030101010101" pitchFamily="2" charset="-122"/>
                <a:cs typeface="Arial" panose="020B0604020202020204" pitchFamily="34" charset="0"/>
              </a:rPr>
              <a:t>Giv en </a:t>
            </a:r>
            <a:r>
              <a:rPr lang="da-DK" sz="2000" dirty="0" err="1">
                <a:effectLst/>
                <a:latin typeface="Calibri" panose="020F0502020204030204" pitchFamily="34" charset="0"/>
                <a:ea typeface="SimSun" panose="02010600030101010101" pitchFamily="2" charset="-122"/>
                <a:cs typeface="Arial" panose="020B0604020202020204" pitchFamily="34" charset="0"/>
              </a:rPr>
              <a:t>personkarakteristisk</a:t>
            </a:r>
            <a:r>
              <a:rPr lang="da-DK" sz="2000" dirty="0">
                <a:effectLst/>
                <a:latin typeface="Calibri" panose="020F0502020204030204" pitchFamily="34" charset="0"/>
                <a:ea typeface="SimSun" panose="02010600030101010101" pitchFamily="2" charset="-122"/>
                <a:cs typeface="Arial" panose="020B0604020202020204" pitchFamily="34" charset="0"/>
              </a:rPr>
              <a:t> af Nora og Helmer. Hvordan er forholdet mellem dem Nora? Hvilke roller har de? Og hvordan taler de sammen? </a:t>
            </a:r>
          </a:p>
          <a:p>
            <a:pPr marL="0" indent="0">
              <a:buNone/>
            </a:pPr>
            <a:r>
              <a:rPr lang="da-DK" sz="2000" dirty="0"/>
              <a:t> </a:t>
            </a:r>
          </a:p>
        </p:txBody>
      </p:sp>
      <p:sp>
        <p:nvSpPr>
          <p:cNvPr id="5" name="Tekstfelt 4">
            <a:extLst>
              <a:ext uri="{FF2B5EF4-FFF2-40B4-BE49-F238E27FC236}">
                <a16:creationId xmlns:a16="http://schemas.microsoft.com/office/drawing/2014/main" id="{1122B16D-467C-7701-E5E6-B4F078F8591B}"/>
              </a:ext>
            </a:extLst>
          </p:cNvPr>
          <p:cNvSpPr txBox="1"/>
          <p:nvPr/>
        </p:nvSpPr>
        <p:spPr>
          <a:xfrm>
            <a:off x="8784705" y="5254685"/>
            <a:ext cx="2865827" cy="1200329"/>
          </a:xfrm>
          <a:prstGeom prst="rect">
            <a:avLst/>
          </a:prstGeom>
          <a:noFill/>
        </p:spPr>
        <p:txBody>
          <a:bodyPr wrap="square">
            <a:spAutoFit/>
          </a:bodyPr>
          <a:lstStyle/>
          <a:p>
            <a:r>
              <a:rPr lang="da-DK" sz="1800" dirty="0"/>
              <a:t>Kan I underbygge jeres analyse med teorien fra kommunikationsanalyse? Eller få øje på noget nyt? </a:t>
            </a:r>
            <a:endParaRPr lang="da-DK" dirty="0"/>
          </a:p>
        </p:txBody>
      </p:sp>
      <p:grpSp>
        <p:nvGrpSpPr>
          <p:cNvPr id="8" name="Gruppe 7">
            <a:extLst>
              <a:ext uri="{FF2B5EF4-FFF2-40B4-BE49-F238E27FC236}">
                <a16:creationId xmlns:a16="http://schemas.microsoft.com/office/drawing/2014/main" id="{6CF8E0C9-E676-D473-0698-7CAE30E752FA}"/>
              </a:ext>
            </a:extLst>
          </p:cNvPr>
          <p:cNvGrpSpPr/>
          <p:nvPr/>
        </p:nvGrpSpPr>
        <p:grpSpPr>
          <a:xfrm>
            <a:off x="6609198" y="4316104"/>
            <a:ext cx="2027880" cy="1913760"/>
            <a:chOff x="6609198" y="4316104"/>
            <a:chExt cx="2027880" cy="1913760"/>
          </a:xfrm>
        </p:grpSpPr>
        <mc:AlternateContent xmlns:mc="http://schemas.openxmlformats.org/markup-compatibility/2006" xmlns:p14="http://schemas.microsoft.com/office/powerpoint/2010/main">
          <mc:Choice Requires="p14">
            <p:contentPart p14:bwMode="auto" r:id="rId3">
              <p14:nvContentPartPr>
                <p14:cNvPr id="6" name="Håndskrift 5">
                  <a:extLst>
                    <a:ext uri="{FF2B5EF4-FFF2-40B4-BE49-F238E27FC236}">
                      <a16:creationId xmlns:a16="http://schemas.microsoft.com/office/drawing/2014/main" id="{002AD0B6-D7B1-327E-FCAF-B7B019ECE70A}"/>
                    </a:ext>
                  </a:extLst>
                </p14:cNvPr>
                <p14:cNvContentPartPr/>
                <p14:nvPr/>
              </p14:nvContentPartPr>
              <p14:xfrm>
                <a:off x="6609198" y="4316104"/>
                <a:ext cx="2010960" cy="1595520"/>
              </p14:xfrm>
            </p:contentPart>
          </mc:Choice>
          <mc:Fallback xmlns="">
            <p:pic>
              <p:nvPicPr>
                <p:cNvPr id="6" name="Håndskrift 5">
                  <a:extLst>
                    <a:ext uri="{FF2B5EF4-FFF2-40B4-BE49-F238E27FC236}">
                      <a16:creationId xmlns:a16="http://schemas.microsoft.com/office/drawing/2014/main" id="{002AD0B6-D7B1-327E-FCAF-B7B019ECE70A}"/>
                    </a:ext>
                  </a:extLst>
                </p:cNvPr>
                <p:cNvPicPr/>
                <p:nvPr/>
              </p:nvPicPr>
              <p:blipFill>
                <a:blip r:embed="rId4"/>
                <a:stretch>
                  <a:fillRect/>
                </a:stretch>
              </p:blipFill>
              <p:spPr>
                <a:xfrm>
                  <a:off x="6573558" y="4280104"/>
                  <a:ext cx="2082600" cy="16671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Håndskrift 6">
                  <a:extLst>
                    <a:ext uri="{FF2B5EF4-FFF2-40B4-BE49-F238E27FC236}">
                      <a16:creationId xmlns:a16="http://schemas.microsoft.com/office/drawing/2014/main" id="{99F0846F-0C1D-D63D-F271-47F80565AD7F}"/>
                    </a:ext>
                  </a:extLst>
                </p14:cNvPr>
                <p14:cNvContentPartPr/>
                <p14:nvPr/>
              </p14:nvContentPartPr>
              <p14:xfrm>
                <a:off x="8223078" y="5795704"/>
                <a:ext cx="414000" cy="434160"/>
              </p14:xfrm>
            </p:contentPart>
          </mc:Choice>
          <mc:Fallback xmlns="">
            <p:pic>
              <p:nvPicPr>
                <p:cNvPr id="7" name="Håndskrift 6">
                  <a:extLst>
                    <a:ext uri="{FF2B5EF4-FFF2-40B4-BE49-F238E27FC236}">
                      <a16:creationId xmlns:a16="http://schemas.microsoft.com/office/drawing/2014/main" id="{99F0846F-0C1D-D63D-F271-47F80565AD7F}"/>
                    </a:ext>
                  </a:extLst>
                </p:cNvPr>
                <p:cNvPicPr/>
                <p:nvPr/>
              </p:nvPicPr>
              <p:blipFill>
                <a:blip r:embed="rId6"/>
                <a:stretch>
                  <a:fillRect/>
                </a:stretch>
              </p:blipFill>
              <p:spPr>
                <a:xfrm>
                  <a:off x="8187078" y="5759704"/>
                  <a:ext cx="485640" cy="505800"/>
                </a:xfrm>
                <a:prstGeom prst="rect">
                  <a:avLst/>
                </a:prstGeom>
              </p:spPr>
            </p:pic>
          </mc:Fallback>
        </mc:AlternateContent>
      </p:grpSp>
    </p:spTree>
    <p:extLst>
      <p:ext uri="{BB962C8B-B14F-4D97-AF65-F5344CB8AC3E}">
        <p14:creationId xmlns:p14="http://schemas.microsoft.com/office/powerpoint/2010/main" val="28711951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1">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329D19A2-C02C-868E-75DC-413DDBBD133C}"/>
              </a:ext>
            </a:extLst>
          </p:cNvPr>
          <p:cNvSpPr>
            <a:spLocks noGrp="1"/>
          </p:cNvSpPr>
          <p:nvPr>
            <p:ph type="title"/>
          </p:nvPr>
        </p:nvSpPr>
        <p:spPr>
          <a:xfrm>
            <a:off x="1137034" y="609597"/>
            <a:ext cx="9392421" cy="1330841"/>
          </a:xfrm>
        </p:spPr>
        <p:txBody>
          <a:bodyPr>
            <a:normAutofit/>
          </a:bodyPr>
          <a:lstStyle/>
          <a:p>
            <a:r>
              <a:rPr lang="da-DK"/>
              <a:t>Det naturalistiske drama</a:t>
            </a:r>
            <a:endParaRPr lang="da-DK" dirty="0"/>
          </a:p>
        </p:txBody>
      </p:sp>
      <p:sp>
        <p:nvSpPr>
          <p:cNvPr id="3" name="Pladsholder til indhold 2">
            <a:extLst>
              <a:ext uri="{FF2B5EF4-FFF2-40B4-BE49-F238E27FC236}">
                <a16:creationId xmlns:a16="http://schemas.microsoft.com/office/drawing/2014/main" id="{072D6C81-524C-F61B-D48C-6F2B25FC0F12}"/>
              </a:ext>
            </a:extLst>
          </p:cNvPr>
          <p:cNvSpPr>
            <a:spLocks noGrp="1"/>
          </p:cNvSpPr>
          <p:nvPr>
            <p:ph idx="1"/>
          </p:nvPr>
        </p:nvSpPr>
        <p:spPr>
          <a:xfrm>
            <a:off x="1137034" y="2198362"/>
            <a:ext cx="4958966" cy="3917773"/>
          </a:xfrm>
        </p:spPr>
        <p:txBody>
          <a:bodyPr>
            <a:normAutofit/>
          </a:bodyPr>
          <a:lstStyle/>
          <a:p>
            <a:pPr marL="0" indent="0">
              <a:buNone/>
            </a:pPr>
            <a:r>
              <a:rPr lang="da-DK" sz="1600"/>
              <a:t>Læs teksten om det naturalistiske drama s. 49-53</a:t>
            </a:r>
          </a:p>
          <a:p>
            <a:pPr marL="0" indent="0">
              <a:buNone/>
            </a:pPr>
            <a:endParaRPr lang="da-DK" sz="1600"/>
          </a:p>
          <a:p>
            <a:pPr marL="514350" indent="-514350">
              <a:buFont typeface="+mj-lt"/>
              <a:buAutoNum type="arabicPeriod"/>
            </a:pPr>
            <a:r>
              <a:rPr lang="da-DK" sz="1600"/>
              <a:t>Hvad menes der med, at det naturalistiske drama under Det moderne gennembryd etablerer ‘den fjerde væg’?</a:t>
            </a:r>
          </a:p>
          <a:p>
            <a:pPr marL="514350" indent="-514350">
              <a:buFont typeface="+mj-lt"/>
              <a:buAutoNum type="arabicPeriod"/>
            </a:pPr>
            <a:r>
              <a:rPr lang="da-DK" sz="1600"/>
              <a:t>Henrik Ibsen var mester i </a:t>
            </a:r>
            <a:r>
              <a:rPr lang="da-DK" sz="1600" i="1"/>
              <a:t>den retrospektive teknik</a:t>
            </a:r>
            <a:r>
              <a:rPr lang="da-DK" sz="1600"/>
              <a:t>. Hvad er det? Hvordan ses den fx i ‘Et Dukkehjem’?</a:t>
            </a:r>
          </a:p>
          <a:p>
            <a:pPr marL="514350" indent="-514350">
              <a:buFont typeface="+mj-lt"/>
              <a:buAutoNum type="arabicPeriod"/>
            </a:pPr>
            <a:r>
              <a:rPr lang="da-DK" sz="1600"/>
              <a:t>En anden væsentlig dramatiker under Det moderne Gennmebrud var August Strindberg. Hvem var han, og hvad kendetegnede hans dramastykker?</a:t>
            </a:r>
          </a:p>
          <a:p>
            <a:pPr marL="514350" indent="-514350">
              <a:buFont typeface="+mj-lt"/>
              <a:buAutoNum type="arabicPeriod"/>
            </a:pPr>
            <a:r>
              <a:rPr lang="da-DK" sz="1600"/>
              <a:t>Hvilke genremæssige træk kendetegner et dramastykke? Lav en liste og giv eksempler fra ‘Et Dukkehjem’. Brug gerne uddraget i samme dokument som teoriteksten.</a:t>
            </a:r>
          </a:p>
        </p:txBody>
      </p:sp>
      <p:pic>
        <p:nvPicPr>
          <p:cNvPr id="5" name="Billede 4" descr="Et billede, der indeholder tøj, møbel, person, indendørs&#10;&#10;Automatisk genereret beskrivelse">
            <a:extLst>
              <a:ext uri="{FF2B5EF4-FFF2-40B4-BE49-F238E27FC236}">
                <a16:creationId xmlns:a16="http://schemas.microsoft.com/office/drawing/2014/main" id="{4BD7DCFD-AD12-3E52-801F-1E64661D33EB}"/>
              </a:ext>
            </a:extLst>
          </p:cNvPr>
          <p:cNvPicPr>
            <a:picLocks noChangeAspect="1"/>
          </p:cNvPicPr>
          <p:nvPr/>
        </p:nvPicPr>
        <p:blipFill>
          <a:blip r:embed="rId2"/>
          <a:stretch>
            <a:fillRect/>
          </a:stretch>
        </p:blipFill>
        <p:spPr>
          <a:xfrm>
            <a:off x="6719367" y="2512593"/>
            <a:ext cx="4788505" cy="3100557"/>
          </a:xfrm>
          <a:prstGeom prst="rect">
            <a:avLst/>
          </a:prstGeom>
        </p:spPr>
      </p:pic>
      <p:sp>
        <p:nvSpPr>
          <p:cNvPr id="14" name="Freeform: Shape 13">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1647670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85" name="Rectangle 7184">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87" name="Rectangle 7186">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7170" name="Picture 2" descr="Henrik Ibsen | lex.dk – Gyldendals Teaterleksikon">
            <a:extLst>
              <a:ext uri="{FF2B5EF4-FFF2-40B4-BE49-F238E27FC236}">
                <a16:creationId xmlns:a16="http://schemas.microsoft.com/office/drawing/2014/main" id="{EAB715A0-61E5-E5C1-A541-70F1E30326F7}"/>
              </a:ext>
            </a:extLst>
          </p:cNvPr>
          <p:cNvPicPr>
            <a:picLocks noChangeAspect="1" noChangeArrowheads="1"/>
          </p:cNvPicPr>
          <p:nvPr/>
        </p:nvPicPr>
        <p:blipFill>
          <a:blip r:embed="rId2">
            <a:alphaModFix amt="60000"/>
            <a:extLst>
              <a:ext uri="{28A0092B-C50C-407E-A947-70E740481C1C}">
                <a14:useLocalDpi xmlns:a14="http://schemas.microsoft.com/office/drawing/2010/main" val="0"/>
              </a:ext>
            </a:extLst>
          </a:blip>
          <a:srcRect b="14773"/>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DC5A82C1-3261-29C0-3538-73359BEA9072}"/>
              </a:ext>
            </a:extLst>
          </p:cNvPr>
          <p:cNvSpPr>
            <a:spLocks noGrp="1"/>
          </p:cNvSpPr>
          <p:nvPr>
            <p:ph type="title"/>
          </p:nvPr>
        </p:nvSpPr>
        <p:spPr>
          <a:xfrm>
            <a:off x="778632" y="285077"/>
            <a:ext cx="9792471" cy="2057037"/>
          </a:xfrm>
        </p:spPr>
        <p:txBody>
          <a:bodyPr vert="horz" lIns="91440" tIns="45720" rIns="91440" bIns="45720" rtlCol="0">
            <a:normAutofit/>
          </a:bodyPr>
          <a:lstStyle/>
          <a:p>
            <a:r>
              <a:rPr lang="en-US" dirty="0" err="1">
                <a:solidFill>
                  <a:srgbClr val="FFFFFF"/>
                </a:solidFill>
              </a:rPr>
              <a:t>Analyse</a:t>
            </a:r>
            <a:r>
              <a:rPr lang="en-US" dirty="0">
                <a:solidFill>
                  <a:srgbClr val="FFFFFF"/>
                </a:solidFill>
              </a:rPr>
              <a:t> </a:t>
            </a:r>
            <a:r>
              <a:rPr lang="en-US" dirty="0" err="1">
                <a:solidFill>
                  <a:srgbClr val="FFFFFF"/>
                </a:solidFill>
              </a:rPr>
              <a:t>af</a:t>
            </a:r>
            <a:r>
              <a:rPr lang="en-US" dirty="0">
                <a:solidFill>
                  <a:srgbClr val="FFFFFF"/>
                </a:solidFill>
              </a:rPr>
              <a:t> Mungo Parks </a:t>
            </a:r>
            <a:br>
              <a:rPr lang="en-US" dirty="0">
                <a:solidFill>
                  <a:srgbClr val="FFFFFF"/>
                </a:solidFill>
              </a:rPr>
            </a:br>
            <a:r>
              <a:rPr lang="en-US" dirty="0" err="1">
                <a:solidFill>
                  <a:srgbClr val="FFFFFF"/>
                </a:solidFill>
              </a:rPr>
              <a:t>fortolkning</a:t>
            </a:r>
            <a:r>
              <a:rPr lang="en-US" dirty="0">
                <a:solidFill>
                  <a:srgbClr val="FFFFFF"/>
                </a:solidFill>
              </a:rPr>
              <a:t> </a:t>
            </a:r>
            <a:r>
              <a:rPr lang="en-US" dirty="0" err="1">
                <a:solidFill>
                  <a:srgbClr val="FFFFFF"/>
                </a:solidFill>
              </a:rPr>
              <a:t>af</a:t>
            </a:r>
            <a:r>
              <a:rPr lang="en-US" dirty="0">
                <a:solidFill>
                  <a:srgbClr val="FFFFFF"/>
                </a:solidFill>
              </a:rPr>
              <a:t> </a:t>
            </a:r>
            <a:r>
              <a:rPr lang="en-US" i="1" dirty="0">
                <a:solidFill>
                  <a:srgbClr val="FFFFFF"/>
                </a:solidFill>
              </a:rPr>
              <a:t>Et </a:t>
            </a:r>
            <a:r>
              <a:rPr lang="en-US" i="1" dirty="0" err="1">
                <a:solidFill>
                  <a:srgbClr val="FFFFFF"/>
                </a:solidFill>
              </a:rPr>
              <a:t>Dukkehjem</a:t>
            </a:r>
            <a:endParaRPr lang="en-US" i="1" dirty="0">
              <a:solidFill>
                <a:srgbClr val="FFFFFF"/>
              </a:solidFill>
            </a:endParaRPr>
          </a:p>
        </p:txBody>
      </p:sp>
      <p:sp>
        <p:nvSpPr>
          <p:cNvPr id="3" name="Pladsholder til indhold 2">
            <a:extLst>
              <a:ext uri="{FF2B5EF4-FFF2-40B4-BE49-F238E27FC236}">
                <a16:creationId xmlns:a16="http://schemas.microsoft.com/office/drawing/2014/main" id="{2706C03C-C1F4-5965-A7A1-58E65581362F}"/>
              </a:ext>
            </a:extLst>
          </p:cNvPr>
          <p:cNvSpPr>
            <a:spLocks noGrp="1"/>
          </p:cNvSpPr>
          <p:nvPr>
            <p:ph idx="1"/>
          </p:nvPr>
        </p:nvSpPr>
        <p:spPr>
          <a:xfrm>
            <a:off x="778632" y="2342114"/>
            <a:ext cx="10904172" cy="4356848"/>
          </a:xfrm>
        </p:spPr>
        <p:txBody>
          <a:bodyPr vert="horz" lIns="91440" tIns="45720" rIns="91440" bIns="45720" rtlCol="0">
            <a:normAutofit fontScale="85000" lnSpcReduction="20000"/>
          </a:bodyPr>
          <a:lstStyle/>
          <a:p>
            <a:pPr marL="342900" lvl="0" indent="-342900">
              <a:lnSpc>
                <a:spcPct val="115000"/>
              </a:lnSpc>
              <a:buFont typeface="+mj-lt"/>
              <a:buAutoNum type="arabicPeriod"/>
            </a:pPr>
            <a:r>
              <a:rPr lang="da-DK" sz="1800" dirty="0">
                <a:solidFill>
                  <a:schemeClr val="bg1"/>
                </a:solidFill>
                <a:effectLst/>
                <a:latin typeface="Calibri" panose="020F0502020204030204" pitchFamily="34" charset="0"/>
                <a:ea typeface="SimSun" panose="02010600030101010101" pitchFamily="2" charset="-122"/>
                <a:cs typeface="Arial" panose="020B0604020202020204" pitchFamily="34" charset="0"/>
              </a:rPr>
              <a:t>Hvilke temaer beskæftiger dramaet sig med? Hvor mange af de temaer Georg Brandes nævner i sit foredrag ”Hovedstrømninger i det 19de </a:t>
            </a:r>
            <a:r>
              <a:rPr lang="da-DK" sz="1800" dirty="0" err="1">
                <a:solidFill>
                  <a:schemeClr val="bg1"/>
                </a:solidFill>
                <a:effectLst/>
                <a:latin typeface="Calibri" panose="020F0502020204030204" pitchFamily="34" charset="0"/>
                <a:ea typeface="SimSun" panose="02010600030101010101" pitchFamily="2" charset="-122"/>
                <a:cs typeface="Arial" panose="020B0604020202020204" pitchFamily="34" charset="0"/>
              </a:rPr>
              <a:t>Aarhundredes</a:t>
            </a:r>
            <a:r>
              <a:rPr lang="da-DK" sz="1800" dirty="0">
                <a:solidFill>
                  <a:schemeClr val="bg1"/>
                </a:solidFill>
                <a:effectLst/>
                <a:latin typeface="Calibri" panose="020F0502020204030204" pitchFamily="34" charset="0"/>
                <a:ea typeface="SimSun" panose="02010600030101010101" pitchFamily="2" charset="-122"/>
                <a:cs typeface="Arial" panose="020B0604020202020204" pitchFamily="34" charset="0"/>
              </a:rPr>
              <a:t> Litteratur” tages op i stykket? Find eksempler på dem i teksten.</a:t>
            </a:r>
          </a:p>
          <a:p>
            <a:pPr marL="342900" lvl="0" indent="-342900">
              <a:lnSpc>
                <a:spcPct val="115000"/>
              </a:lnSpc>
              <a:buFont typeface="+mj-lt"/>
              <a:buAutoNum type="arabicPeriod"/>
            </a:pPr>
            <a:r>
              <a:rPr lang="da-DK" sz="1800" dirty="0">
                <a:solidFill>
                  <a:schemeClr val="bg1"/>
                </a:solidFill>
                <a:effectLst/>
                <a:latin typeface="Calibri" panose="020F0502020204030204" pitchFamily="34" charset="0"/>
                <a:ea typeface="SimSun" panose="02010600030101010101" pitchFamily="2" charset="-122"/>
                <a:cs typeface="Arial" panose="020B0604020202020204" pitchFamily="34" charset="0"/>
              </a:rPr>
              <a:t>KONFLIKTEN: Hvordan er forholdet mellem Nora og Helmer? Hvilke roller har de, og hvordan taler de sammen? Sammenlign indledningen og slutningen – er der en udvikling i deres roller? Lav en transaktionsanalyse (samtaleanalyse) af steder, I finder centrale,</a:t>
            </a:r>
            <a:r>
              <a:rPr lang="da-DK" sz="1800" b="1" dirty="0">
                <a:solidFill>
                  <a:schemeClr val="bg1"/>
                </a:solidFill>
                <a:effectLst/>
                <a:latin typeface="Calibri" panose="020F0502020204030204" pitchFamily="34" charset="0"/>
                <a:ea typeface="SimSun" panose="02010600030101010101" pitchFamily="2" charset="-122"/>
                <a:cs typeface="Arial" panose="020B0604020202020204" pitchFamily="34" charset="0"/>
              </a:rPr>
              <a:t> </a:t>
            </a:r>
            <a:r>
              <a:rPr lang="da-DK" sz="1800" dirty="0">
                <a:solidFill>
                  <a:schemeClr val="bg1"/>
                </a:solidFill>
                <a:effectLst/>
                <a:latin typeface="Calibri" panose="020F0502020204030204" pitchFamily="34" charset="0"/>
                <a:ea typeface="SimSun" panose="02010600030101010101" pitchFamily="2" charset="-122"/>
                <a:cs typeface="Arial" panose="020B0604020202020204" pitchFamily="34" charset="0"/>
              </a:rPr>
              <a:t>og kom ind på undertekster (skjulte hensigter) og stemmer (forældre, voksen, barn – hvilke stemmer anvender de?).</a:t>
            </a:r>
          </a:p>
          <a:p>
            <a:pPr marL="342900" lvl="0" indent="-342900">
              <a:lnSpc>
                <a:spcPct val="115000"/>
              </a:lnSpc>
              <a:buFont typeface="+mj-lt"/>
              <a:buAutoNum type="arabicPeriod"/>
            </a:pPr>
            <a:r>
              <a:rPr lang="da-DK" sz="1800" dirty="0">
                <a:solidFill>
                  <a:schemeClr val="bg1"/>
                </a:solidFill>
                <a:effectLst/>
                <a:latin typeface="Calibri" panose="020F0502020204030204" pitchFamily="34" charset="0"/>
                <a:ea typeface="SimSun" panose="02010600030101010101" pitchFamily="2" charset="-122"/>
                <a:cs typeface="Arial" panose="020B0604020202020204" pitchFamily="34" charset="0"/>
              </a:rPr>
              <a:t>Diskutér, hvad I mener, der sker med Nora, efter hun har smækket med dørene. Hvorfor forlader Nora sin mand og sin familie i slutningen? Undersøg i den forbindelse hendes diskussion til sidst med Thorvald Helmer: Hvad er hendes argumentation? Find eksempler på det i teksten.</a:t>
            </a:r>
          </a:p>
          <a:p>
            <a:pPr marL="342900" lvl="0" indent="-342900">
              <a:lnSpc>
                <a:spcPct val="115000"/>
              </a:lnSpc>
              <a:buFont typeface="+mj-lt"/>
              <a:buAutoNum type="arabicPeriod"/>
            </a:pPr>
            <a:r>
              <a:rPr lang="da-DK" sz="1800" dirty="0">
                <a:solidFill>
                  <a:schemeClr val="bg1"/>
                </a:solidFill>
                <a:effectLst/>
                <a:latin typeface="Calibri" panose="020F0502020204030204" pitchFamily="34" charset="0"/>
                <a:ea typeface="SimSun" panose="02010600030101010101" pitchFamily="2" charset="-122"/>
                <a:cs typeface="Arial" panose="020B0604020202020204" pitchFamily="34" charset="0"/>
              </a:rPr>
              <a:t>Diskuter på baggrunden af lektie-teksten om det naturalistiske teater, hvilke dele af Mungo Parks fortolkning af stykket er tror mod den naturalistiske stil, og hvilke der bryder med den.</a:t>
            </a:r>
          </a:p>
          <a:p>
            <a:pPr marL="342900" lvl="0" indent="-342900">
              <a:lnSpc>
                <a:spcPct val="115000"/>
              </a:lnSpc>
              <a:buFont typeface="+mj-lt"/>
              <a:buAutoNum type="arabicPeriod"/>
            </a:pPr>
            <a:r>
              <a:rPr lang="da-DK" sz="1800" dirty="0">
                <a:solidFill>
                  <a:schemeClr val="bg1"/>
                </a:solidFill>
                <a:effectLst/>
                <a:latin typeface="Calibri" panose="020F0502020204030204" pitchFamily="34" charset="0"/>
                <a:ea typeface="SimSun" panose="02010600030101010101" pitchFamily="2" charset="-122"/>
                <a:cs typeface="Arial" panose="020B0604020202020204" pitchFamily="34" charset="0"/>
              </a:rPr>
              <a:t>Redegør for dramaets slutning. Diskuter, om ”Et dukkehjem” er en tragedie eller en komedie.</a:t>
            </a:r>
          </a:p>
          <a:p>
            <a:pPr marL="800100" lvl="1" indent="-342900">
              <a:lnSpc>
                <a:spcPct val="115000"/>
              </a:lnSpc>
              <a:spcAft>
                <a:spcPts val="1000"/>
              </a:spcAft>
              <a:buFont typeface="Wingdings" pitchFamily="2" charset="2"/>
              <a:buChar char=""/>
              <a:tabLst>
                <a:tab pos="1285240" algn="l"/>
              </a:tabLst>
            </a:pPr>
            <a:r>
              <a:rPr lang="da-DK" sz="1400" b="1" u="sng" dirty="0">
                <a:solidFill>
                  <a:schemeClr val="bg1"/>
                </a:solidFill>
                <a:effectLst/>
                <a:latin typeface="Calibri" panose="020F0502020204030204" pitchFamily="34" charset="0"/>
                <a:ea typeface="SimSun" panose="02010600030101010101" pitchFamily="2" charset="-122"/>
                <a:cs typeface="Arial" panose="020B0604020202020204" pitchFamily="34" charset="0"/>
              </a:rPr>
              <a:t>Tragedien:</a:t>
            </a:r>
            <a:r>
              <a:rPr lang="da-DK" sz="1400" b="1" dirty="0">
                <a:solidFill>
                  <a:schemeClr val="bg1"/>
                </a:solidFill>
                <a:effectLst/>
                <a:latin typeface="Calibri" panose="020F0502020204030204" pitchFamily="34" charset="0"/>
                <a:ea typeface="SimSun" panose="02010600030101010101" pitchFamily="2" charset="-122"/>
                <a:cs typeface="Arial" panose="020B0604020202020204" pitchFamily="34" charset="0"/>
              </a:rPr>
              <a:t> </a:t>
            </a:r>
            <a:r>
              <a:rPr lang="da-DK" sz="1400" dirty="0">
                <a:solidFill>
                  <a:schemeClr val="bg1"/>
                </a:solidFill>
                <a:effectLst/>
                <a:latin typeface="Calibri" panose="020F0502020204030204" pitchFamily="34" charset="0"/>
                <a:ea typeface="SimSun" panose="02010600030101010101" pitchFamily="2" charset="-122"/>
                <a:cs typeface="Arial" panose="020B0604020202020204" pitchFamily="34" charset="0"/>
              </a:rPr>
              <a:t>Publikum skal helst føle ’medlidenhed og frygt’, da de skal identificere sig med personerne (tragedierne er en efterligning: </a:t>
            </a:r>
            <a:r>
              <a:rPr lang="da-DK" sz="1400" b="1" i="1" dirty="0">
                <a:solidFill>
                  <a:schemeClr val="bg1"/>
                </a:solidFill>
                <a:effectLst/>
                <a:latin typeface="Calibri" panose="020F0502020204030204" pitchFamily="34" charset="0"/>
                <a:ea typeface="SimSun" panose="02010600030101010101" pitchFamily="2" charset="-122"/>
                <a:cs typeface="Arial" panose="020B0604020202020204" pitchFamily="34" charset="0"/>
              </a:rPr>
              <a:t>mimesis</a:t>
            </a:r>
            <a:r>
              <a:rPr lang="da-DK" sz="1400" dirty="0">
                <a:solidFill>
                  <a:schemeClr val="bg1"/>
                </a:solidFill>
                <a:effectLst/>
                <a:latin typeface="Calibri" panose="020F0502020204030204" pitchFamily="34" charset="0"/>
                <a:ea typeface="SimSun" panose="02010600030101010101" pitchFamily="2" charset="-122"/>
                <a:cs typeface="Arial" panose="020B0604020202020204" pitchFamily="34" charset="0"/>
              </a:rPr>
              <a:t>, af livet) </a:t>
            </a:r>
            <a:r>
              <a:rPr lang="da-DK" sz="1400" dirty="0">
                <a:solidFill>
                  <a:schemeClr val="bg1"/>
                </a:solidFill>
                <a:effectLst/>
                <a:latin typeface="Calibri" panose="020F0502020204030204" pitchFamily="34" charset="0"/>
                <a:ea typeface="SimSun" panose="02010600030101010101" pitchFamily="2" charset="-122"/>
                <a:cs typeface="Arial" panose="020B0604020202020204" pitchFamily="34" charset="0"/>
                <a:sym typeface="Wingdings" pitchFamily="2" charset="2"/>
              </a:rPr>
              <a:t></a:t>
            </a:r>
            <a:r>
              <a:rPr lang="da-DK" sz="1400" dirty="0">
                <a:solidFill>
                  <a:schemeClr val="bg1"/>
                </a:solidFill>
                <a:effectLst/>
                <a:latin typeface="Calibri" panose="020F0502020204030204" pitchFamily="34" charset="0"/>
                <a:ea typeface="SimSun" panose="02010600030101010101" pitchFamily="2" charset="-122"/>
                <a:cs typeface="Arial" panose="020B0604020202020204" pitchFamily="34" charset="0"/>
              </a:rPr>
              <a:t> derved får de indsigt og gennemgår en renselse: </a:t>
            </a:r>
            <a:r>
              <a:rPr lang="da-DK" sz="1400" b="1" i="1" dirty="0">
                <a:solidFill>
                  <a:schemeClr val="bg1"/>
                </a:solidFill>
                <a:effectLst/>
                <a:latin typeface="Calibri" panose="020F0502020204030204" pitchFamily="34" charset="0"/>
                <a:ea typeface="SimSun" panose="02010600030101010101" pitchFamily="2" charset="-122"/>
                <a:cs typeface="Arial" panose="020B0604020202020204" pitchFamily="34" charset="0"/>
              </a:rPr>
              <a:t>kathasis</a:t>
            </a:r>
            <a:r>
              <a:rPr lang="da-DK" sz="1400" dirty="0">
                <a:solidFill>
                  <a:schemeClr val="bg1"/>
                </a:solidFill>
                <a:effectLst/>
                <a:latin typeface="Calibri" panose="020F0502020204030204" pitchFamily="34" charset="0"/>
                <a:ea typeface="SimSun" panose="02010600030101010101" pitchFamily="2" charset="-122"/>
                <a:cs typeface="Arial" panose="020B0604020202020204" pitchFamily="34" charset="0"/>
              </a:rPr>
              <a:t> </a:t>
            </a:r>
            <a:r>
              <a:rPr lang="da-DK" sz="1400" dirty="0">
                <a:solidFill>
                  <a:schemeClr val="bg1"/>
                </a:solidFill>
                <a:effectLst/>
                <a:latin typeface="Calibri" panose="020F0502020204030204" pitchFamily="34" charset="0"/>
                <a:ea typeface="SimSun" panose="02010600030101010101" pitchFamily="2" charset="-122"/>
                <a:cs typeface="Arial" panose="020B0604020202020204" pitchFamily="34" charset="0"/>
                <a:sym typeface="Wingdings" pitchFamily="2" charset="2"/>
              </a:rPr>
              <a:t></a:t>
            </a:r>
            <a:r>
              <a:rPr lang="da-DK" sz="1400" dirty="0">
                <a:solidFill>
                  <a:schemeClr val="bg1"/>
                </a:solidFill>
                <a:effectLst/>
                <a:latin typeface="Calibri" panose="020F0502020204030204" pitchFamily="34" charset="0"/>
                <a:ea typeface="SimSun" panose="02010600030101010101" pitchFamily="2" charset="-122"/>
                <a:cs typeface="Arial" panose="020B0604020202020204" pitchFamily="34" charset="0"/>
              </a:rPr>
              <a:t> Tragedie altså ikke blot underholdning men opdragelse i tilværelsestolkning!</a:t>
            </a:r>
          </a:p>
          <a:p>
            <a:pPr marL="800100" lvl="1" indent="-342900">
              <a:lnSpc>
                <a:spcPct val="115000"/>
              </a:lnSpc>
              <a:spcAft>
                <a:spcPts val="1000"/>
              </a:spcAft>
              <a:buFont typeface="Wingdings" pitchFamily="2" charset="2"/>
              <a:buChar char=""/>
              <a:tabLst>
                <a:tab pos="1285240" algn="l"/>
              </a:tabLst>
            </a:pPr>
            <a:r>
              <a:rPr lang="da-DK" sz="1400" b="1" u="sng" dirty="0">
                <a:solidFill>
                  <a:schemeClr val="bg1"/>
                </a:solidFill>
                <a:effectLst/>
                <a:latin typeface="Calibri" panose="020F0502020204030204" pitchFamily="34" charset="0"/>
                <a:ea typeface="SimSun" panose="02010600030101010101" pitchFamily="2" charset="-122"/>
                <a:cs typeface="Arial" panose="020B0604020202020204" pitchFamily="34" charset="0"/>
              </a:rPr>
              <a:t>Komedien:</a:t>
            </a:r>
            <a:r>
              <a:rPr lang="da-DK" sz="1400" b="1" dirty="0">
                <a:solidFill>
                  <a:schemeClr val="bg1"/>
                </a:solidFill>
                <a:effectLst/>
                <a:latin typeface="Calibri" panose="020F0502020204030204" pitchFamily="34" charset="0"/>
                <a:ea typeface="SimSun" panose="02010600030101010101" pitchFamily="2" charset="-122"/>
                <a:cs typeface="Arial" panose="020B0604020202020204" pitchFamily="34" charset="0"/>
              </a:rPr>
              <a:t> </a:t>
            </a:r>
            <a:r>
              <a:rPr lang="da-DK" sz="1400" dirty="0">
                <a:solidFill>
                  <a:schemeClr val="bg1"/>
                </a:solidFill>
                <a:effectLst/>
                <a:latin typeface="Calibri" panose="020F0502020204030204" pitchFamily="34" charset="0"/>
                <a:ea typeface="SimSun" panose="02010600030101010101" pitchFamily="2" charset="-122"/>
                <a:cs typeface="Arial" panose="020B0604020202020204" pitchFamily="34" charset="0"/>
              </a:rPr>
              <a:t>Den ender ikke som tragedien i katastrofe, men i en form for løsning. Ofte drejer det sig om en latterlig el. normbrydende person, der gennem konflikter kommer til indsigt og tilpasning af normerne </a:t>
            </a:r>
            <a:r>
              <a:rPr lang="da-DK" sz="1400" dirty="0">
                <a:solidFill>
                  <a:schemeClr val="bg1"/>
                </a:solidFill>
                <a:effectLst/>
                <a:latin typeface="Calibri" panose="020F0502020204030204" pitchFamily="34" charset="0"/>
                <a:ea typeface="SimSun" panose="02010600030101010101" pitchFamily="2" charset="-122"/>
                <a:cs typeface="Arial" panose="020B0604020202020204" pitchFamily="34" charset="0"/>
                <a:sym typeface="Wingdings" pitchFamily="2" charset="2"/>
              </a:rPr>
              <a:t></a:t>
            </a:r>
            <a:r>
              <a:rPr lang="da-DK" sz="1400" dirty="0">
                <a:solidFill>
                  <a:schemeClr val="bg1"/>
                </a:solidFill>
                <a:effectLst/>
                <a:latin typeface="Calibri" panose="020F0502020204030204" pitchFamily="34" charset="0"/>
                <a:ea typeface="SimSun" panose="02010600030101010101" pitchFamily="2" charset="-122"/>
                <a:cs typeface="Arial" panose="020B0604020202020204" pitchFamily="34" charset="0"/>
              </a:rPr>
              <a:t> gennem (for)løsningen og/eller humoren gennemgår vi som beskuere en renselse: </a:t>
            </a:r>
            <a:r>
              <a:rPr lang="da-DK" sz="1400" b="1" dirty="0" err="1">
                <a:solidFill>
                  <a:schemeClr val="bg1"/>
                </a:solidFill>
                <a:effectLst/>
                <a:latin typeface="Calibri" panose="020F0502020204030204" pitchFamily="34" charset="0"/>
                <a:ea typeface="SimSun" panose="02010600030101010101" pitchFamily="2" charset="-122"/>
                <a:cs typeface="Arial" panose="020B0604020202020204" pitchFamily="34" charset="0"/>
              </a:rPr>
              <a:t>katharsis</a:t>
            </a:r>
            <a:r>
              <a:rPr lang="da-DK" sz="1400" b="1" dirty="0">
                <a:solidFill>
                  <a:schemeClr val="bg1"/>
                </a:solidFill>
                <a:effectLst/>
                <a:latin typeface="Calibri" panose="020F0502020204030204" pitchFamily="34" charset="0"/>
                <a:ea typeface="SimSun" panose="02010600030101010101" pitchFamily="2" charset="-122"/>
                <a:cs typeface="Arial" panose="020B0604020202020204" pitchFamily="34" charset="0"/>
              </a:rPr>
              <a:t> -&gt;</a:t>
            </a:r>
            <a:r>
              <a:rPr lang="da-DK" sz="1400" dirty="0">
                <a:solidFill>
                  <a:schemeClr val="bg1"/>
                </a:solidFill>
                <a:effectLst/>
                <a:latin typeface="Calibri" panose="020F0502020204030204" pitchFamily="34" charset="0"/>
                <a:ea typeface="SimSun" panose="02010600030101010101" pitchFamily="2" charset="-122"/>
                <a:cs typeface="Arial" panose="020B0604020202020204" pitchFamily="34" charset="0"/>
              </a:rPr>
              <a:t> vi føler lettelse over at alt ender godt!</a:t>
            </a:r>
          </a:p>
          <a:p>
            <a:pPr marL="0" indent="0">
              <a:buNone/>
            </a:pPr>
            <a:endParaRPr lang="en-US" sz="500" dirty="0">
              <a:solidFill>
                <a:schemeClr val="bg1"/>
              </a:solidFill>
            </a:endParaRPr>
          </a:p>
        </p:txBody>
      </p:sp>
    </p:spTree>
    <p:extLst>
      <p:ext uri="{BB962C8B-B14F-4D97-AF65-F5344CB8AC3E}">
        <p14:creationId xmlns:p14="http://schemas.microsoft.com/office/powerpoint/2010/main" val="3472249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7D9D36D6-2AC5-46A1-A849-4C82D5264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2009379A-FE2B-34C1-3620-CFA610DA952B}"/>
              </a:ext>
            </a:extLst>
          </p:cNvPr>
          <p:cNvSpPr>
            <a:spLocks noGrp="1"/>
          </p:cNvSpPr>
          <p:nvPr>
            <p:ph type="title"/>
          </p:nvPr>
        </p:nvSpPr>
        <p:spPr>
          <a:xfrm>
            <a:off x="5354955" y="552183"/>
            <a:ext cx="5998840" cy="2238786"/>
          </a:xfrm>
          <a:noFill/>
        </p:spPr>
        <p:txBody>
          <a:bodyPr vert="horz" lIns="91440" tIns="45720" rIns="91440" bIns="45720" rtlCol="0" anchor="b">
            <a:normAutofit/>
          </a:bodyPr>
          <a:lstStyle/>
          <a:p>
            <a:r>
              <a:rPr lang="en-US" sz="5200" dirty="0"/>
              <a:t>Amalie </a:t>
            </a:r>
            <a:r>
              <a:rPr lang="en-US" sz="5200" dirty="0" err="1"/>
              <a:t>Skram</a:t>
            </a:r>
            <a:endParaRPr lang="en-US" sz="5200" dirty="0"/>
          </a:p>
        </p:txBody>
      </p:sp>
      <p:sp>
        <p:nvSpPr>
          <p:cNvPr id="4" name="Pladsholder til tekst 3">
            <a:extLst>
              <a:ext uri="{FF2B5EF4-FFF2-40B4-BE49-F238E27FC236}">
                <a16:creationId xmlns:a16="http://schemas.microsoft.com/office/drawing/2014/main" id="{D10DAEDC-5DD6-0246-4B8F-A64E8D5C9287}"/>
              </a:ext>
            </a:extLst>
          </p:cNvPr>
          <p:cNvSpPr>
            <a:spLocks noGrp="1"/>
          </p:cNvSpPr>
          <p:nvPr>
            <p:ph type="body" idx="1"/>
          </p:nvPr>
        </p:nvSpPr>
        <p:spPr>
          <a:xfrm>
            <a:off x="5354955" y="2955471"/>
            <a:ext cx="5998840" cy="3755572"/>
          </a:xfrm>
          <a:noFill/>
        </p:spPr>
        <p:txBody>
          <a:bodyPr vert="horz" lIns="91440" tIns="45720" rIns="91440" bIns="45720" rtlCol="0">
            <a:normAutofit/>
          </a:bodyPr>
          <a:lstStyle/>
          <a:p>
            <a:r>
              <a:rPr lang="da-DK" sz="1800" dirty="0">
                <a:solidFill>
                  <a:schemeClr val="tx1"/>
                </a:solidFill>
                <a:effectLst/>
              </a:rPr>
              <a:t>Amalie Skram (1846-1905) er en norsk-dansk forfatter, som også kan placeres i </a:t>
            </a:r>
            <a:r>
              <a:rPr lang="da-DK" sz="1800" i="1" dirty="0">
                <a:solidFill>
                  <a:schemeClr val="tx1"/>
                </a:solidFill>
                <a:effectLst/>
              </a:rPr>
              <a:t>Det moderne gennembrud</a:t>
            </a:r>
            <a:r>
              <a:rPr lang="da-DK" sz="1800" dirty="0">
                <a:solidFill>
                  <a:schemeClr val="tx1"/>
                </a:solidFill>
                <a:effectLst/>
              </a:rPr>
              <a:t>. Hun har fokus på kvinders vilkår, dvs. deres opdragelse til at blive perfekte hustruer i et mandsdomineret samfund. </a:t>
            </a:r>
          </a:p>
          <a:p>
            <a:r>
              <a:rPr lang="da-DK" sz="1800" dirty="0">
                <a:solidFill>
                  <a:schemeClr val="tx1"/>
                </a:solidFill>
                <a:effectLst/>
              </a:rPr>
              <a:t>Amalie Skram blev som meget ung gift med en ældre mand i et fornuftsægteskab, som blev et mareridt for den unge kvinde. Selv om det var meget usædvanligt og ofte skamfuldt for kvinder på dette tidspunkt, blev hun skilt og flyttede til København. </a:t>
            </a:r>
          </a:p>
          <a:p>
            <a:r>
              <a:rPr lang="da-DK" sz="1800" dirty="0">
                <a:solidFill>
                  <a:schemeClr val="tx1"/>
                </a:solidFill>
                <a:effectLst/>
              </a:rPr>
              <a:t>Her blev hun gift med den danske forfatter Erik Skram, som var en del af kredsen omkring Georg Brandes og Det moderne gennembrud, og hun blev en del af det litterære miljø, som diskuterede de nye tanker. </a:t>
            </a:r>
          </a:p>
          <a:p>
            <a:endParaRPr lang="da-DK" sz="1800" dirty="0">
              <a:solidFill>
                <a:schemeClr val="tx1"/>
              </a:solidFill>
            </a:endParaRPr>
          </a:p>
        </p:txBody>
      </p:sp>
      <p:pic>
        <p:nvPicPr>
          <p:cNvPr id="1026" name="Picture 2" descr="Inntrengende biografi om Amalie Skram">
            <a:extLst>
              <a:ext uri="{FF2B5EF4-FFF2-40B4-BE49-F238E27FC236}">
                <a16:creationId xmlns:a16="http://schemas.microsoft.com/office/drawing/2014/main" id="{6A3C789B-A904-0EC3-D292-01263B7A58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6"/>
          <a:stretch/>
        </p:blipFill>
        <p:spPr bwMode="auto">
          <a:xfrm>
            <a:off x="20" y="10"/>
            <a:ext cx="4992985"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59170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40E0656-8A37-70A5-E039-5D9DA64CD50E}"/>
              </a:ext>
            </a:extLst>
          </p:cNvPr>
          <p:cNvSpPr>
            <a:spLocks noGrp="1"/>
          </p:cNvSpPr>
          <p:nvPr>
            <p:ph type="title"/>
          </p:nvPr>
        </p:nvSpPr>
        <p:spPr>
          <a:xfrm>
            <a:off x="466722" y="586855"/>
            <a:ext cx="3201366" cy="3387497"/>
          </a:xfrm>
        </p:spPr>
        <p:txBody>
          <a:bodyPr anchor="b">
            <a:normAutofit/>
          </a:bodyPr>
          <a:lstStyle/>
          <a:p>
            <a:pPr algn="r"/>
            <a:r>
              <a:rPr lang="da-DK" sz="4000">
                <a:solidFill>
                  <a:srgbClr val="FFFFFF"/>
                </a:solidFill>
              </a:rPr>
              <a:t>Amalie Skram: </a:t>
            </a:r>
            <a:r>
              <a:rPr lang="da-DK" sz="4000" i="1">
                <a:solidFill>
                  <a:srgbClr val="FFFFFF"/>
                </a:solidFill>
              </a:rPr>
              <a:t>Constance Ring</a:t>
            </a:r>
            <a:endParaRPr lang="da-DK" sz="4000">
              <a:solidFill>
                <a:srgbClr val="FFFFFF"/>
              </a:solidFill>
            </a:endParaRPr>
          </a:p>
        </p:txBody>
      </p:sp>
      <p:sp>
        <p:nvSpPr>
          <p:cNvPr id="3" name="Pladsholder til indhold 2">
            <a:extLst>
              <a:ext uri="{FF2B5EF4-FFF2-40B4-BE49-F238E27FC236}">
                <a16:creationId xmlns:a16="http://schemas.microsoft.com/office/drawing/2014/main" id="{3BB75BD7-86BA-1F23-53E3-D02D69519D27}"/>
              </a:ext>
            </a:extLst>
          </p:cNvPr>
          <p:cNvSpPr>
            <a:spLocks noGrp="1"/>
          </p:cNvSpPr>
          <p:nvPr>
            <p:ph idx="1"/>
          </p:nvPr>
        </p:nvSpPr>
        <p:spPr>
          <a:xfrm>
            <a:off x="4810259" y="649480"/>
            <a:ext cx="6555347" cy="5546047"/>
          </a:xfrm>
        </p:spPr>
        <p:txBody>
          <a:bodyPr anchor="ctr">
            <a:normAutofit lnSpcReduction="10000"/>
          </a:bodyPr>
          <a:lstStyle/>
          <a:p>
            <a:pPr marL="0" indent="0">
              <a:buNone/>
            </a:pPr>
            <a:r>
              <a:rPr kumimoji="0" lang="da-DK" altLang="da-DK" sz="2000" b="0" i="0" u="none" strike="noStrike" cap="none" normalizeH="0" baseline="0" dirty="0">
                <a:ln>
                  <a:noFill/>
                </a:ln>
                <a:effectLst/>
              </a:rPr>
              <a:t>Erfaringerne fra Amalie Skrams eget, første ægteskab afspejles i den selvbiografiske roman "Constance Ring" fra 1885. Constance bliver som 19-årig gift med den 16 </a:t>
            </a:r>
            <a:r>
              <a:rPr lang="da-DK" altLang="da-DK" sz="2000" dirty="0"/>
              <a:t>år </a:t>
            </a:r>
            <a:r>
              <a:rPr kumimoji="0" lang="da-DK" altLang="da-DK" sz="2000" b="0" i="0" u="none" strike="noStrike" cap="none" normalizeH="0" baseline="0" dirty="0">
                <a:ln>
                  <a:noFill/>
                </a:ln>
                <a:effectLst/>
              </a:rPr>
              <a:t>ældre, velhavende forretningsmand Ring. </a:t>
            </a:r>
          </a:p>
          <a:p>
            <a:pPr marL="0" indent="0">
              <a:buNone/>
            </a:pPr>
            <a:endParaRPr kumimoji="0" lang="da-DK" altLang="da-DK" sz="2000" b="0" i="0" u="none" strike="noStrike" cap="none" normalizeH="0" baseline="0" dirty="0">
              <a:ln>
                <a:noFill/>
              </a:ln>
              <a:effectLst/>
            </a:endParaRPr>
          </a:p>
          <a:p>
            <a:pPr>
              <a:buFont typeface="+mj-lt"/>
              <a:buAutoNum type="arabicPeriod"/>
            </a:pPr>
            <a:r>
              <a:rPr lang="da-DK" sz="2000" dirty="0">
                <a:effectLst/>
              </a:rPr>
              <a:t>Lav en personkarakteristik af Constance. Hvordan er hun, hvilken konflikt er hun i, hvilke værdier har hun, hvilken modstand møder hun? </a:t>
            </a:r>
          </a:p>
          <a:p>
            <a:pPr>
              <a:buFont typeface="+mj-lt"/>
              <a:buAutoNum type="arabicPeriod"/>
            </a:pPr>
            <a:r>
              <a:rPr lang="da-DK" sz="2000" dirty="0">
                <a:effectLst/>
              </a:rPr>
              <a:t>Lav en personkarakteristik af Ring. Hvordan er han, hvilke værdier har han? </a:t>
            </a:r>
          </a:p>
          <a:p>
            <a:pPr>
              <a:buFont typeface="+mj-lt"/>
              <a:buAutoNum type="arabicPeriod"/>
            </a:pPr>
            <a:r>
              <a:rPr lang="da-DK" sz="2000" dirty="0">
                <a:effectLst/>
              </a:rPr>
              <a:t>Lav en analyse af Constances samtale med sin kusine, Marie. Hvem har ifølge jer de bedste </a:t>
            </a:r>
            <a:r>
              <a:rPr lang="da-DK" sz="2000" i="1" dirty="0">
                <a:effectLst/>
              </a:rPr>
              <a:t>argumenter </a:t>
            </a:r>
            <a:r>
              <a:rPr lang="da-DK" sz="2000" dirty="0">
                <a:effectLst/>
              </a:rPr>
              <a:t>i denne tekst? Begrund</a:t>
            </a:r>
          </a:p>
          <a:p>
            <a:pPr>
              <a:buFont typeface="+mj-lt"/>
              <a:buAutoNum type="arabicPeriod"/>
            </a:pPr>
            <a:r>
              <a:rPr lang="da-DK" sz="2000" dirty="0">
                <a:effectLst/>
              </a:rPr>
              <a:t>Hvor i teksten kan man se, at mennesker er produkter af arv og miljø? Begrund jeres svar ved at finde citater i teksten. </a:t>
            </a:r>
          </a:p>
          <a:p>
            <a:pPr>
              <a:buFont typeface="+mj-lt"/>
              <a:buAutoNum type="arabicPeriod"/>
            </a:pPr>
            <a:r>
              <a:rPr lang="da-DK" sz="2000" dirty="0">
                <a:effectLst/>
              </a:rPr>
              <a:t>Sæt Constances og Maries kvindeopfattelse ind i skemaet om kvinderoller i sædelighedsfejden. </a:t>
            </a:r>
          </a:p>
        </p:txBody>
      </p:sp>
    </p:spTree>
    <p:extLst>
      <p:ext uri="{BB962C8B-B14F-4D97-AF65-F5344CB8AC3E}">
        <p14:creationId xmlns:p14="http://schemas.microsoft.com/office/powerpoint/2010/main" val="3923511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341966BB-0EF1-1DDA-4E64-646110F01FB3}"/>
              </a:ext>
            </a:extLst>
          </p:cNvPr>
          <p:cNvPicPr>
            <a:picLocks noGrp="1" noChangeAspect="1"/>
          </p:cNvPicPr>
          <p:nvPr>
            <p:ph idx="4294967295"/>
          </p:nvPr>
        </p:nvPicPr>
        <p:blipFill>
          <a:blip r:embed="rId2"/>
          <a:stretch>
            <a:fillRect/>
          </a:stretch>
        </p:blipFill>
        <p:spPr>
          <a:xfrm>
            <a:off x="1173956" y="106014"/>
            <a:ext cx="9844087" cy="6645972"/>
          </a:xfrm>
        </p:spPr>
      </p:pic>
    </p:spTree>
    <p:extLst>
      <p:ext uri="{BB962C8B-B14F-4D97-AF65-F5344CB8AC3E}">
        <p14:creationId xmlns:p14="http://schemas.microsoft.com/office/powerpoint/2010/main" val="22195074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6E7B30-0463-6123-476D-32F67D9D2507}"/>
              </a:ext>
            </a:extLst>
          </p:cNvPr>
          <p:cNvSpPr>
            <a:spLocks noGrp="1"/>
          </p:cNvSpPr>
          <p:nvPr>
            <p:ph type="title"/>
          </p:nvPr>
        </p:nvSpPr>
        <p:spPr>
          <a:xfrm>
            <a:off x="8153400" y="1128094"/>
            <a:ext cx="3434180" cy="1415270"/>
          </a:xfrm>
        </p:spPr>
        <p:txBody>
          <a:bodyPr anchor="t">
            <a:normAutofit/>
          </a:bodyPr>
          <a:lstStyle/>
          <a:p>
            <a:r>
              <a:rPr lang="da-DK" sz="3200"/>
              <a:t>Analyseøvelse</a:t>
            </a:r>
          </a:p>
        </p:txBody>
      </p:sp>
      <p:pic>
        <p:nvPicPr>
          <p:cNvPr id="1028" name="Picture 4" descr="En såret arbejder">
            <a:extLst>
              <a:ext uri="{FF2B5EF4-FFF2-40B4-BE49-F238E27FC236}">
                <a16:creationId xmlns:a16="http://schemas.microsoft.com/office/drawing/2014/main" id="{DFBF9FA4-7315-B8B3-FCEE-18457DA4A7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2153"/>
          <a:stretch/>
        </p:blipFill>
        <p:spPr bwMode="auto">
          <a:xfrm>
            <a:off x="-9886" y="10"/>
            <a:ext cx="7572605" cy="6857990"/>
          </a:xfrm>
          <a:prstGeom prst="rect">
            <a:avLst/>
          </a:prstGeom>
          <a:noFill/>
          <a:extLst>
            <a:ext uri="{909E8E84-426E-40DD-AFC4-6F175D3DCCD1}">
              <a14:hiddenFill xmlns:a14="http://schemas.microsoft.com/office/drawing/2010/main">
                <a:solidFill>
                  <a:srgbClr val="FFFFFF"/>
                </a:solidFill>
              </a14:hiddenFill>
            </a:ext>
          </a:extLst>
        </p:spPr>
      </p:pic>
      <p:cxnSp>
        <p:nvCxnSpPr>
          <p:cNvPr id="1038" name="Straight Connector 1037">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9939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Pladsholder til indhold 2">
            <a:extLst>
              <a:ext uri="{FF2B5EF4-FFF2-40B4-BE49-F238E27FC236}">
                <a16:creationId xmlns:a16="http://schemas.microsoft.com/office/drawing/2014/main" id="{B7B2D141-7CBC-9186-07D6-2B325508D8F4}"/>
              </a:ext>
            </a:extLst>
          </p:cNvPr>
          <p:cNvSpPr>
            <a:spLocks noGrp="1"/>
          </p:cNvSpPr>
          <p:nvPr>
            <p:ph idx="1"/>
          </p:nvPr>
        </p:nvSpPr>
        <p:spPr>
          <a:xfrm>
            <a:off x="7761791" y="1868557"/>
            <a:ext cx="4231425" cy="4885927"/>
          </a:xfrm>
        </p:spPr>
        <p:txBody>
          <a:bodyPr>
            <a:normAutofit/>
          </a:bodyPr>
          <a:lstStyle/>
          <a:p>
            <a:pPr marL="342900" indent="-342900">
              <a:buFont typeface="+mj-lt"/>
              <a:buAutoNum type="arabicPeriod"/>
            </a:pPr>
            <a:r>
              <a:rPr lang="da-DK" sz="1600" dirty="0"/>
              <a:t>Læs først teoriteksten om perioden </a:t>
            </a:r>
            <a:r>
              <a:rPr lang="da-DK" sz="1600" i="1" dirty="0"/>
              <a:t>Det moderne gennembrud </a:t>
            </a:r>
            <a:r>
              <a:rPr lang="da-DK" sz="1600" dirty="0"/>
              <a:t>på forrige slide. </a:t>
            </a:r>
          </a:p>
          <a:p>
            <a:pPr marL="342900" indent="-342900">
              <a:buFont typeface="+mj-lt"/>
              <a:buAutoNum type="arabicPeriod"/>
            </a:pPr>
            <a:r>
              <a:rPr lang="da-DK" sz="1600" dirty="0"/>
              <a:t>Gå derefter ind på </a:t>
            </a:r>
            <a:r>
              <a:rPr lang="da-DK" sz="1600" dirty="0" err="1"/>
              <a:t>SMK’s</a:t>
            </a:r>
            <a:r>
              <a:rPr lang="da-DK" sz="1600" dirty="0"/>
              <a:t> hjemmeside her: </a:t>
            </a:r>
            <a:r>
              <a:rPr lang="da-DK" sz="1600" dirty="0">
                <a:hlinkClick r:id="rId3"/>
              </a:rPr>
              <a:t>https://open.smk.dk/theme/19</a:t>
            </a:r>
            <a:r>
              <a:rPr lang="da-DK" sz="1600" dirty="0"/>
              <a:t> </a:t>
            </a:r>
          </a:p>
          <a:p>
            <a:pPr marL="342900" indent="-342900">
              <a:buFont typeface="+mj-lt"/>
              <a:buAutoNum type="arabicPeriod"/>
            </a:pPr>
            <a:r>
              <a:rPr lang="da-DK" sz="1600" dirty="0"/>
              <a:t>Undersøg sammen med din sidemand, hvilke motiver, der kendetegner malerierne fra Det moderne gennembrud. </a:t>
            </a:r>
          </a:p>
          <a:p>
            <a:pPr marL="342900" indent="-342900">
              <a:buFont typeface="+mj-lt"/>
              <a:buAutoNum type="arabicPeriod"/>
            </a:pPr>
            <a:r>
              <a:rPr lang="da-DK" sz="1600" dirty="0"/>
              <a:t>Vælge 2-3 billeder ud, som I præsenterer for de andre. Hvad forestiller billedet? Hvad tror I maleren forsøger at sige med det? Og hvilke virkemidler brugerhan til at sige det. </a:t>
            </a:r>
          </a:p>
          <a:p>
            <a:pPr marL="342900" indent="-342900">
              <a:buFont typeface="+mj-lt"/>
              <a:buAutoNum type="arabicPeriod"/>
            </a:pPr>
            <a:r>
              <a:rPr lang="da-DK" sz="1600" dirty="0"/>
              <a:t>Kan maleriet siges at have en ‘kritisk stemme’? </a:t>
            </a:r>
          </a:p>
          <a:p>
            <a:pPr marL="0" indent="0">
              <a:buNone/>
            </a:pPr>
            <a:endParaRPr lang="da-DK" sz="1600" dirty="0"/>
          </a:p>
        </p:txBody>
      </p:sp>
      <p:sp>
        <p:nvSpPr>
          <p:cNvPr id="7" name="Tekstfelt 6">
            <a:extLst>
              <a:ext uri="{FF2B5EF4-FFF2-40B4-BE49-F238E27FC236}">
                <a16:creationId xmlns:a16="http://schemas.microsoft.com/office/drawing/2014/main" id="{5348493B-B2C1-F3D3-8953-F4384CC3162B}"/>
              </a:ext>
            </a:extLst>
          </p:cNvPr>
          <p:cNvSpPr txBox="1"/>
          <p:nvPr/>
        </p:nvSpPr>
        <p:spPr>
          <a:xfrm>
            <a:off x="189186" y="6446708"/>
            <a:ext cx="6096000" cy="307777"/>
          </a:xfrm>
          <a:prstGeom prst="rect">
            <a:avLst/>
          </a:prstGeom>
          <a:noFill/>
        </p:spPr>
        <p:txBody>
          <a:bodyPr wrap="square">
            <a:spAutoFit/>
          </a:bodyPr>
          <a:lstStyle/>
          <a:p>
            <a:pPr>
              <a:spcAft>
                <a:spcPts val="600"/>
              </a:spcAft>
            </a:pPr>
            <a:r>
              <a:rPr lang="da-DK" sz="1400" dirty="0">
                <a:solidFill>
                  <a:schemeClr val="bg1"/>
                </a:solidFill>
              </a:rPr>
              <a:t>Erik Henningsen: </a:t>
            </a:r>
            <a:r>
              <a:rPr lang="da-DK" sz="1400" i="1" dirty="0">
                <a:solidFill>
                  <a:schemeClr val="bg1"/>
                </a:solidFill>
              </a:rPr>
              <a:t>En såret arbejder</a:t>
            </a:r>
            <a:r>
              <a:rPr lang="da-DK" sz="1400" dirty="0">
                <a:solidFill>
                  <a:schemeClr val="bg1"/>
                </a:solidFill>
              </a:rPr>
              <a:t>, 1895</a:t>
            </a:r>
          </a:p>
        </p:txBody>
      </p:sp>
    </p:spTree>
    <p:extLst>
      <p:ext uri="{BB962C8B-B14F-4D97-AF65-F5344CB8AC3E}">
        <p14:creationId xmlns:p14="http://schemas.microsoft.com/office/powerpoint/2010/main" val="4025945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26">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459D019-6B0A-EEC0-6084-8941BEBB85A7}"/>
              </a:ext>
            </a:extLst>
          </p:cNvPr>
          <p:cNvSpPr>
            <a:spLocks noGrp="1"/>
          </p:cNvSpPr>
          <p:nvPr>
            <p:ph type="title"/>
          </p:nvPr>
        </p:nvSpPr>
        <p:spPr>
          <a:xfrm>
            <a:off x="595312" y="420562"/>
            <a:ext cx="10515600" cy="1306443"/>
          </a:xfrm>
        </p:spPr>
        <p:txBody>
          <a:bodyPr>
            <a:normAutofit/>
          </a:bodyPr>
          <a:lstStyle/>
          <a:p>
            <a:r>
              <a:rPr lang="da-DK" sz="4000" dirty="0"/>
              <a:t>Fra idyl til realisme </a:t>
            </a:r>
          </a:p>
        </p:txBody>
      </p:sp>
      <p:sp>
        <p:nvSpPr>
          <p:cNvPr id="22" name="Pladsholder til indhold 2">
            <a:extLst>
              <a:ext uri="{FF2B5EF4-FFF2-40B4-BE49-F238E27FC236}">
                <a16:creationId xmlns:a16="http://schemas.microsoft.com/office/drawing/2014/main" id="{31812E0A-DE9E-7769-A1DB-813C46966DC8}"/>
              </a:ext>
            </a:extLst>
          </p:cNvPr>
          <p:cNvSpPr>
            <a:spLocks noGrp="1"/>
          </p:cNvSpPr>
          <p:nvPr>
            <p:ph idx="1"/>
          </p:nvPr>
        </p:nvSpPr>
        <p:spPr>
          <a:xfrm>
            <a:off x="595312" y="1671567"/>
            <a:ext cx="4152774" cy="4802242"/>
          </a:xfrm>
        </p:spPr>
        <p:txBody>
          <a:bodyPr>
            <a:normAutofit/>
          </a:bodyPr>
          <a:lstStyle/>
          <a:p>
            <a:pPr marL="0" indent="0">
              <a:spcAft>
                <a:spcPts val="2400"/>
              </a:spcAft>
              <a:buNone/>
            </a:pPr>
            <a:r>
              <a:rPr lang="da-DK" sz="1400" dirty="0">
                <a:effectLst/>
                <a:ea typeface="Times New Roman" panose="02020603050405020304" pitchFamily="18" charset="0"/>
                <a:cs typeface="Times New Roman" panose="02020603050405020304" pitchFamily="18" charset="0"/>
              </a:rPr>
              <a:t>Man kan næsten høre det, når man siger det: Det Moderne Gennembrud. Der sker et brud med noget! For at forstå hvad der bliver brudt med, kan det være en god idé at sammenligne med kunsten fra perioden inden, nemlig den danske guldalder.</a:t>
            </a:r>
          </a:p>
          <a:p>
            <a:pPr marL="0" indent="0">
              <a:spcAft>
                <a:spcPts val="2400"/>
              </a:spcAft>
              <a:buNone/>
            </a:pPr>
            <a:r>
              <a:rPr lang="da-DK" sz="1400" dirty="0">
                <a:ea typeface="Times New Roman" panose="02020603050405020304" pitchFamily="18" charset="0"/>
                <a:cs typeface="Times New Roman" panose="02020603050405020304" pitchFamily="18" charset="0"/>
              </a:rPr>
              <a:t>V</a:t>
            </a:r>
            <a:r>
              <a:rPr lang="da-DK" sz="1400" dirty="0">
                <a:effectLst/>
                <a:ea typeface="Times New Roman" panose="02020603050405020304" pitchFamily="18" charset="0"/>
                <a:cs typeface="Times New Roman" panose="02020603050405020304" pitchFamily="18" charset="0"/>
              </a:rPr>
              <a:t>ærket I ser her ved siden af er et eksempel på et guldaldermaleri, skabt af den danske landskabsmaler Vilhelm Kyhn i 1853. Det andet værk på næste slide er fra Det Moderne Gennembrud, og er skabt af den danske maler Erik Henningsen i 1892</a:t>
            </a:r>
            <a:endParaRPr lang="da-DK" sz="1400" dirty="0">
              <a:ea typeface="Times New Roman" panose="02020603050405020304" pitchFamily="18" charset="0"/>
              <a:cs typeface="Times New Roman" panose="02020603050405020304" pitchFamily="18" charset="0"/>
            </a:endParaRPr>
          </a:p>
          <a:p>
            <a:pPr marL="0" indent="0">
              <a:buNone/>
            </a:pPr>
            <a:r>
              <a:rPr lang="da-DK" sz="1400" b="1" dirty="0">
                <a:effectLst/>
                <a:ea typeface="Times New Roman" panose="02020603050405020304" pitchFamily="18" charset="0"/>
                <a:cs typeface="Times New Roman" panose="02020603050405020304" pitchFamily="18" charset="0"/>
              </a:rPr>
              <a:t>OPGAVE</a:t>
            </a:r>
          </a:p>
          <a:p>
            <a:pPr marL="514350" indent="-514350">
              <a:buFont typeface="+mj-lt"/>
              <a:buAutoNum type="arabicPeriod"/>
            </a:pPr>
            <a:r>
              <a:rPr lang="da-DK" sz="1400" dirty="0">
                <a:effectLst/>
                <a:ea typeface="Times New Roman" panose="02020603050405020304" pitchFamily="18" charset="0"/>
                <a:cs typeface="Times New Roman" panose="02020603050405020304" pitchFamily="18" charset="0"/>
              </a:rPr>
              <a:t>Se godt på de to værker. Notér hvad du lægger mærke til. F.eks. stemninger, farver, detaljer, kropssprog, mm.</a:t>
            </a:r>
          </a:p>
          <a:p>
            <a:pPr marL="514350" indent="-514350">
              <a:buFont typeface="+mj-lt"/>
              <a:buAutoNum type="arabicPeriod"/>
            </a:pPr>
            <a:r>
              <a:rPr lang="da-DK" sz="1400" dirty="0">
                <a:effectLst/>
                <a:ea typeface="Times New Roman" panose="02020603050405020304" pitchFamily="18" charset="0"/>
                <a:cs typeface="Times New Roman" panose="02020603050405020304" pitchFamily="18" charset="0"/>
              </a:rPr>
              <a:t>Sammenlign de to kunstværker. Se både på ligheder og forskelle.</a:t>
            </a:r>
          </a:p>
          <a:p>
            <a:pPr marL="514350" indent="-514350">
              <a:buFont typeface="+mj-lt"/>
              <a:buAutoNum type="arabicPeriod"/>
            </a:pPr>
            <a:r>
              <a:rPr lang="da-DK" sz="1400" dirty="0">
                <a:effectLst/>
                <a:ea typeface="Times New Roman" panose="02020603050405020304" pitchFamily="18" charset="0"/>
                <a:cs typeface="Times New Roman" panose="02020603050405020304" pitchFamily="18" charset="0"/>
              </a:rPr>
              <a:t>Hvordan adskiller kunsten fra Det Moderne Gennembrud sig fra guldalderkunsten?</a:t>
            </a:r>
          </a:p>
          <a:p>
            <a:pPr marL="0" indent="0">
              <a:buNone/>
            </a:pPr>
            <a:endParaRPr lang="da-DK" sz="1400" dirty="0"/>
          </a:p>
        </p:txBody>
      </p:sp>
      <p:pic>
        <p:nvPicPr>
          <p:cNvPr id="4" name="Billede 2" descr="Vinteraften i en skov, 1853, Vilhelm Kyhn | SMK Open">
            <a:extLst>
              <a:ext uri="{FF2B5EF4-FFF2-40B4-BE49-F238E27FC236}">
                <a16:creationId xmlns:a16="http://schemas.microsoft.com/office/drawing/2014/main" id="{5A2B8007-15FE-38C6-D320-EC2ADCDE4AF6}"/>
              </a:ext>
            </a:extLst>
          </p:cNvPr>
          <p:cNvPicPr>
            <a:picLocks noChangeAspect="1" noChangeArrowheads="1"/>
          </p:cNvPicPr>
          <p:nvPr/>
        </p:nvPicPr>
        <p:blipFill rotWithShape="1">
          <a:blip r:embed="rId2" r:link="rId3">
            <a:extLst>
              <a:ext uri="{28A0092B-C50C-407E-A947-70E740481C1C}">
                <a14:useLocalDpi xmlns:a14="http://schemas.microsoft.com/office/drawing/2010/main" val="0"/>
              </a:ext>
            </a:extLst>
          </a:blip>
          <a:srcRect r="2511" b="-2"/>
          <a:stretch>
            <a:fillRect/>
          </a:stretch>
        </p:blipFill>
        <p:spPr bwMode="auto">
          <a:xfrm>
            <a:off x="5105431" y="1073783"/>
            <a:ext cx="7013637" cy="4802242"/>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E38E64A9-C7FB-EA24-1916-D741B088C0EC}"/>
              </a:ext>
            </a:extLst>
          </p:cNvPr>
          <p:cNvSpPr txBox="1"/>
          <p:nvPr/>
        </p:nvSpPr>
        <p:spPr>
          <a:xfrm>
            <a:off x="5105431" y="6090013"/>
            <a:ext cx="6096000" cy="276999"/>
          </a:xfrm>
          <a:prstGeom prst="rect">
            <a:avLst/>
          </a:prstGeom>
          <a:noFill/>
        </p:spPr>
        <p:txBody>
          <a:bodyPr wrap="square">
            <a:spAutoFit/>
          </a:bodyPr>
          <a:lstStyle/>
          <a:p>
            <a:r>
              <a:rPr lang="da-DK" sz="1200" dirty="0">
                <a:effectLst/>
                <a:ea typeface="Times New Roman" panose="02020603050405020304" pitchFamily="18" charset="0"/>
              </a:rPr>
              <a:t>Vilhelm Kyhn: </a:t>
            </a:r>
            <a:r>
              <a:rPr lang="da-DK" sz="1200" i="1" dirty="0">
                <a:effectLst/>
                <a:ea typeface="Times New Roman" panose="02020603050405020304" pitchFamily="18" charset="0"/>
              </a:rPr>
              <a:t>Vinteraften i en skov</a:t>
            </a:r>
            <a:r>
              <a:rPr lang="da-DK" sz="1200" dirty="0">
                <a:effectLst/>
                <a:ea typeface="Times New Roman" panose="02020603050405020304" pitchFamily="18" charset="0"/>
              </a:rPr>
              <a:t>, 1853</a:t>
            </a:r>
            <a:r>
              <a:rPr lang="da-DK" sz="1200" dirty="0">
                <a:effectLst/>
              </a:rPr>
              <a:t> </a:t>
            </a:r>
            <a:endParaRPr lang="da-DK" sz="1200" dirty="0"/>
          </a:p>
        </p:txBody>
      </p:sp>
    </p:spTree>
    <p:extLst>
      <p:ext uri="{BB962C8B-B14F-4D97-AF65-F5344CB8AC3E}">
        <p14:creationId xmlns:p14="http://schemas.microsoft.com/office/powerpoint/2010/main" val="8631028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et moderne gennembrud">
            <a:extLst>
              <a:ext uri="{FF2B5EF4-FFF2-40B4-BE49-F238E27FC236}">
                <a16:creationId xmlns:a16="http://schemas.microsoft.com/office/drawing/2014/main" id="{6C4BF6EB-3064-5DA3-4E3C-E230632DA4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5252" y="0"/>
            <a:ext cx="9580563"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kstfelt 4">
            <a:extLst>
              <a:ext uri="{FF2B5EF4-FFF2-40B4-BE49-F238E27FC236}">
                <a16:creationId xmlns:a16="http://schemas.microsoft.com/office/drawing/2014/main" id="{80E1FCFC-2C39-F0FA-0DA0-CC2AAD70F045}"/>
              </a:ext>
            </a:extLst>
          </p:cNvPr>
          <p:cNvSpPr txBox="1"/>
          <p:nvPr/>
        </p:nvSpPr>
        <p:spPr>
          <a:xfrm>
            <a:off x="174597" y="3943653"/>
            <a:ext cx="2260655" cy="2800767"/>
          </a:xfrm>
          <a:prstGeom prst="rect">
            <a:avLst/>
          </a:prstGeom>
          <a:noFill/>
        </p:spPr>
        <p:txBody>
          <a:bodyPr wrap="square">
            <a:spAutoFit/>
          </a:bodyPr>
          <a:lstStyle/>
          <a:p>
            <a:r>
              <a:rPr lang="da-DK" sz="1600" b="0" i="0" dirty="0">
                <a:effectLst/>
                <a:latin typeface="partner_font_italic"/>
              </a:rPr>
              <a:t>Kunstneren Erik Henningsen var meget optaget af den sociale uretfærdighed. Hans mest berømte værk er maleriet "Sat ud" fra 1892. Det forestiller en fattig københavnerfamilie, som er blevet smidt på gaden.</a:t>
            </a:r>
            <a:endParaRPr lang="da-DK" sz="1600" dirty="0"/>
          </a:p>
        </p:txBody>
      </p:sp>
    </p:spTree>
    <p:extLst>
      <p:ext uri="{BB962C8B-B14F-4D97-AF65-F5344CB8AC3E}">
        <p14:creationId xmlns:p14="http://schemas.microsoft.com/office/powerpoint/2010/main" val="42291891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Billede 2" descr="Vinteraften i en skov, 1853, Vilhelm Kyhn | SMK Open">
            <a:extLst>
              <a:ext uri="{FF2B5EF4-FFF2-40B4-BE49-F238E27FC236}">
                <a16:creationId xmlns:a16="http://schemas.microsoft.com/office/drawing/2014/main" id="{B7CFB4B2-4223-B954-A86F-3C5A037A7B08}"/>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tretch>
            <a:fillRect/>
          </a:stretch>
        </p:blipFill>
        <p:spPr bwMode="auto">
          <a:xfrm>
            <a:off x="643467" y="1661888"/>
            <a:ext cx="5294716" cy="3534222"/>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4" name="Picture 2" descr="Det moderne gennembrud">
            <a:extLst>
              <a:ext uri="{FF2B5EF4-FFF2-40B4-BE49-F238E27FC236}">
                <a16:creationId xmlns:a16="http://schemas.microsoft.com/office/drawing/2014/main" id="{55BAAE84-27E3-5257-130A-FBBFCAE0D74C}"/>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253817" y="1536139"/>
            <a:ext cx="5294715" cy="3785721"/>
          </a:xfrm>
          <a:prstGeom prst="rect">
            <a:avLst/>
          </a:prstGeom>
          <a:noFill/>
          <a:extLst>
            <a:ext uri="{909E8E84-426E-40DD-AFC4-6F175D3DCCD1}">
              <a14:hiddenFill xmlns:a14="http://schemas.microsoft.com/office/drawing/2010/main">
                <a:solidFill>
                  <a:srgbClr val="FFFFFF"/>
                </a:solidFill>
              </a14:hiddenFill>
            </a:ext>
          </a:extLst>
        </p:spPr>
      </p:pic>
      <p:sp>
        <p:nvSpPr>
          <p:cNvPr id="6" name="Tekstfelt 5">
            <a:extLst>
              <a:ext uri="{FF2B5EF4-FFF2-40B4-BE49-F238E27FC236}">
                <a16:creationId xmlns:a16="http://schemas.microsoft.com/office/drawing/2014/main" id="{C56AC552-BA30-6DFA-0623-2D095272857D}"/>
              </a:ext>
            </a:extLst>
          </p:cNvPr>
          <p:cNvSpPr txBox="1"/>
          <p:nvPr/>
        </p:nvSpPr>
        <p:spPr>
          <a:xfrm>
            <a:off x="592832" y="5297640"/>
            <a:ext cx="6096000" cy="276999"/>
          </a:xfrm>
          <a:prstGeom prst="rect">
            <a:avLst/>
          </a:prstGeom>
          <a:noFill/>
        </p:spPr>
        <p:txBody>
          <a:bodyPr wrap="square">
            <a:spAutoFit/>
          </a:bodyPr>
          <a:lstStyle/>
          <a:p>
            <a:r>
              <a:rPr lang="da-DK" sz="1200" dirty="0">
                <a:effectLst/>
                <a:ea typeface="Times New Roman" panose="02020603050405020304" pitchFamily="18" charset="0"/>
              </a:rPr>
              <a:t>Vilhelm Kyhn: Vinteraften i en skov, 1853</a:t>
            </a:r>
            <a:r>
              <a:rPr lang="da-DK" sz="1200" dirty="0">
                <a:effectLst/>
              </a:rPr>
              <a:t> </a:t>
            </a:r>
            <a:endParaRPr lang="da-DK" sz="1200" dirty="0"/>
          </a:p>
        </p:txBody>
      </p:sp>
      <p:sp>
        <p:nvSpPr>
          <p:cNvPr id="8" name="Tekstfelt 7">
            <a:extLst>
              <a:ext uri="{FF2B5EF4-FFF2-40B4-BE49-F238E27FC236}">
                <a16:creationId xmlns:a16="http://schemas.microsoft.com/office/drawing/2014/main" id="{6DD0F495-DE43-6EEF-5E5F-349517DD0424}"/>
              </a:ext>
            </a:extLst>
          </p:cNvPr>
          <p:cNvSpPr txBox="1"/>
          <p:nvPr/>
        </p:nvSpPr>
        <p:spPr>
          <a:xfrm>
            <a:off x="6253817" y="5391834"/>
            <a:ext cx="3552092" cy="276999"/>
          </a:xfrm>
          <a:prstGeom prst="rect">
            <a:avLst/>
          </a:prstGeom>
          <a:noFill/>
        </p:spPr>
        <p:txBody>
          <a:bodyPr wrap="square">
            <a:spAutoFit/>
          </a:bodyPr>
          <a:lstStyle/>
          <a:p>
            <a:r>
              <a:rPr lang="da-DK" sz="1200" b="0" i="0" dirty="0">
                <a:effectLst/>
                <a:latin typeface="partner_font_italic"/>
              </a:rPr>
              <a:t>Erik Henningsen</a:t>
            </a:r>
            <a:r>
              <a:rPr lang="da-DK" sz="1200" b="0" i="1" dirty="0">
                <a:effectLst/>
                <a:latin typeface="partner_font_italic"/>
              </a:rPr>
              <a:t>: Sat ud</a:t>
            </a:r>
            <a:r>
              <a:rPr lang="da-DK" sz="1200" dirty="0">
                <a:latin typeface="partner_font_italic"/>
              </a:rPr>
              <a:t>, </a:t>
            </a:r>
            <a:r>
              <a:rPr lang="da-DK" sz="1200" b="0" i="0" dirty="0">
                <a:effectLst/>
                <a:latin typeface="partner_font_italic"/>
              </a:rPr>
              <a:t>1892</a:t>
            </a:r>
            <a:endParaRPr lang="da-DK" sz="1200" dirty="0"/>
          </a:p>
        </p:txBody>
      </p:sp>
    </p:spTree>
    <p:extLst>
      <p:ext uri="{BB962C8B-B14F-4D97-AF65-F5344CB8AC3E}">
        <p14:creationId xmlns:p14="http://schemas.microsoft.com/office/powerpoint/2010/main" val="291885394"/>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8954</TotalTime>
  <Words>4074</Words>
  <Application>Microsoft Macintosh PowerPoint</Application>
  <PresentationFormat>Widescreen</PresentationFormat>
  <Paragraphs>213</Paragraphs>
  <Slides>47</Slides>
  <Notes>2</Notes>
  <HiddenSlides>0</HiddenSlides>
  <MMClips>3</MMClips>
  <ScaleCrop>false</ScaleCrop>
  <HeadingPairs>
    <vt:vector size="6" baseType="variant">
      <vt:variant>
        <vt:lpstr>Benyttede skrifttyper</vt:lpstr>
      </vt:variant>
      <vt:variant>
        <vt:i4>10</vt:i4>
      </vt:variant>
      <vt:variant>
        <vt:lpstr>Tema</vt:lpstr>
      </vt:variant>
      <vt:variant>
        <vt:i4>1</vt:i4>
      </vt:variant>
      <vt:variant>
        <vt:lpstr>Slidetitler</vt:lpstr>
      </vt:variant>
      <vt:variant>
        <vt:i4>47</vt:i4>
      </vt:variant>
    </vt:vector>
  </HeadingPairs>
  <TitlesOfParts>
    <vt:vector size="58" baseType="lpstr">
      <vt:lpstr>Aptos</vt:lpstr>
      <vt:lpstr>Arial</vt:lpstr>
      <vt:lpstr>ArialMT</vt:lpstr>
      <vt:lpstr>Calibri</vt:lpstr>
      <vt:lpstr>Calibri Light</vt:lpstr>
      <vt:lpstr>Noto Sans</vt:lpstr>
      <vt:lpstr>partner_font_italic</vt:lpstr>
      <vt:lpstr>Times New Roman</vt:lpstr>
      <vt:lpstr>Wingdings</vt:lpstr>
      <vt:lpstr>Work Sans</vt:lpstr>
      <vt:lpstr>Office-tema</vt:lpstr>
      <vt:lpstr>Kunst som kritisk stemme</vt:lpstr>
      <vt:lpstr>PowerPoint-præsentation</vt:lpstr>
      <vt:lpstr>Det moderne gennembrud</vt:lpstr>
      <vt:lpstr>Redegørelsesopgave</vt:lpstr>
      <vt:lpstr>PowerPoint-præsentation</vt:lpstr>
      <vt:lpstr>Analyseøvelse</vt:lpstr>
      <vt:lpstr>Fra idyl til realisme </vt:lpstr>
      <vt:lpstr>PowerPoint-præsentation</vt:lpstr>
      <vt:lpstr>PowerPoint-præsentation</vt:lpstr>
      <vt:lpstr>Naturalismen </vt:lpstr>
      <vt:lpstr>Freidrich Nietzsche (1844-1900) </vt:lpstr>
      <vt:lpstr>Filosofisk naturalisme</vt:lpstr>
      <vt:lpstr>Filosofisk naturalisme</vt:lpstr>
      <vt:lpstr>Filosofisk naturalisme</vt:lpstr>
      <vt:lpstr>En vigtig mellemregning inden vi kommer til Friedrich Nietzsche… </vt:lpstr>
      <vt:lpstr>En vigtig mellemregning inden vi kommer til Friedrich Nietzsche… </vt:lpstr>
      <vt:lpstr>En vigtig mellemregning inden vi kommer til Friedrich Nietzsche… </vt:lpstr>
      <vt:lpstr>Charles Darwin: On the Origin of Species by Means of Natural Selection or the Preservation of Favoured Races in the Struggle for Life (1859)</vt:lpstr>
      <vt:lpstr>Darwins vigtigste hovedidéer</vt:lpstr>
      <vt:lpstr>Darwins vigtigste hovedidéer</vt:lpstr>
      <vt:lpstr>Hvad så med mennesket??</vt:lpstr>
      <vt:lpstr>Der findes ingen objektive sandheder eller mening i verden. </vt:lpstr>
      <vt:lpstr>Nietzsche er ikke nihilist</vt:lpstr>
      <vt:lpstr>Herremoral:</vt:lpstr>
      <vt:lpstr>Slavemoral: </vt:lpstr>
      <vt:lpstr>Læs om perioden</vt:lpstr>
      <vt:lpstr>Kritik og kamp </vt:lpstr>
      <vt:lpstr>Det Moderne Gennembrud og kvinderne</vt:lpstr>
      <vt:lpstr>En bjergbestigerske</vt:lpstr>
      <vt:lpstr>PowerPoint-præsentation</vt:lpstr>
      <vt:lpstr>Refleksionsøvelse </vt:lpstr>
      <vt:lpstr>Sædelighedsfejden </vt:lpstr>
      <vt:lpstr>Henrik Pontoppidan: Ane-Mette, 1887</vt:lpstr>
      <vt:lpstr>Henrik Pontoppidan: Nådsensbrød, 1885</vt:lpstr>
      <vt:lpstr>Dramaet som genre</vt:lpstr>
      <vt:lpstr>Karakteristiske genretræk</vt:lpstr>
      <vt:lpstr>Henrik Ibsen:  Et Dukkehjem</vt:lpstr>
      <vt:lpstr>TID TIL TEORI Kommunikationsanalyse</vt:lpstr>
      <vt:lpstr>Kommunikationsanalyse </vt:lpstr>
      <vt:lpstr>Transaktionsanalyse</vt:lpstr>
      <vt:lpstr>Transaktionsanalyse</vt:lpstr>
      <vt:lpstr>Undertekster </vt:lpstr>
      <vt:lpstr>Henrik Ibsen:  Et Dukkehjem</vt:lpstr>
      <vt:lpstr>Det naturalistiske drama</vt:lpstr>
      <vt:lpstr>Analyse af Mungo Parks  fortolkning af Et Dukkehjem</vt:lpstr>
      <vt:lpstr>Amalie Skram</vt:lpstr>
      <vt:lpstr>Amalie Skram: Constance Ring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Kunst som kritisk stemme</dc:title>
  <dc:creator>Ditte Bang Skovgård-Hansen</dc:creator>
  <cp:lastModifiedBy>Ditte Bang Skovgård-Hansen</cp:lastModifiedBy>
  <cp:revision>57</cp:revision>
  <dcterms:created xsi:type="dcterms:W3CDTF">2024-01-02T18:36:34Z</dcterms:created>
  <dcterms:modified xsi:type="dcterms:W3CDTF">2024-09-15T15:39:10Z</dcterms:modified>
</cp:coreProperties>
</file>