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50" r:id="rId2"/>
    <p:sldId id="417" r:id="rId3"/>
    <p:sldId id="428" r:id="rId4"/>
    <p:sldId id="383" r:id="rId5"/>
    <p:sldId id="430" r:id="rId6"/>
    <p:sldId id="345" r:id="rId7"/>
    <p:sldId id="395" r:id="rId8"/>
    <p:sldId id="338" r:id="rId9"/>
    <p:sldId id="432" r:id="rId10"/>
    <p:sldId id="259" r:id="rId11"/>
    <p:sldId id="343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2"/>
    <p:restoredTop sz="92500"/>
  </p:normalViewPr>
  <p:slideViewPr>
    <p:cSldViewPr snapToGrid="0" snapToObjects="1">
      <p:cViewPr varScale="1">
        <p:scale>
          <a:sx n="126" d="100"/>
          <a:sy n="126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4:35:59.3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1936 1 24575,'0'90'0,"0"1"0,0-25 0,0 2 0,0 7 0,0 8 0,0 8 0,0 5 0,0 1 0,-1-7 0,0 2 0,0 2 0,0 2 0,0 2-1318,0-8 0,0 2 0,0 1 0,-1 1 0,1 2 0,0 2 1318,0-4 0,0 2 0,0 3 0,0-1 0,-1 1 0,0-2 0,-1-1 0,-1 6 0,1 0 0,-2-1 0,0-2 0,-2-1 0,-1-2 50,-1-9 0,1 0 0,-2-2 1,-2-1-1,-2-4 0,-3-4-50,-8 19 0,-3-4 0,-5-8 0,-8-11 338,-15-7 0,-8-13 0,-6-9-338,-7-7 0,-5-9 0,-2-7 0,-7-8 0,-1-7 0,-2-7 0,0-5 0,-2-6 0,3-6 0,4-3 0,2-6 0,5-6 0,8-4 0,5-6 0,7-5 0,9-6 0,6-6 0,8-4 0,6-4 0,7-5 0,8-3 0,8-7 0,8-2 0,10-1 0,11-4 0,11 1 0,10 3-313,-1 22 0,7 2 1,5 4-1,6 3 313,12 0 0,6 5 0,6 4 0,3 5 250,-9 11 0,4 3 1,2 3-1,2 4 1,1 1-251,5 2 0,3 3 0,0 2 0,2 3 0,0 1 0,4 1 0,0 2 0,2 2 0,-1 2 0,1 1-176,-15 3 0,0 0 1,1 2-1,-1 1 1,1 1-1,-1 1 176,1 1 0,0 1 0,0 1 0,0 1 0,-1 0 0,1 1 0,-2 1 0,1 1 0,-1 1 0,0-1 0,0 1 0,0 0-266,13 2 0,1 1 1,-1 0-1,-1-1 0,-1-2 266,-6-1 0,0-2 0,-1 0 0,-1-2 0,-2-2 54,10-1 0,-3-2 1,-1-2-1,-3-2-54,14-4 0,-3-3 0,-5-3 597,-17 0 1,-3-3 0,-5 0-598,14-7 0,-7 0 1357,-15 4 1,-7 1-1358,15 1 2619,-30 9-2619,-20 0 1483,-12 0-1483,-7 0 148,-32-4-148,-35 0 0,18 2 0,-4 0 0,-13-2 0,-3-2 0,0 1 0,1-2 0,2 0 0,0-1 0,6 1 0,3 0 0,-29-8 0,28 5 0,30 6 0,17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4:36:01.1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528 1 24575,'-49'48'0,"-5"7"0,-17 16 0,35-35 0,-1 0 0,-33 31 0,6-6 0,11-13 0,11-11 0,14-14 0,11-10 0,10-7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51251-513A-114E-8207-A279BADECBCE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CA352-7147-B24D-B699-CD2547FC86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83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3BF0-2A98-8C4E-A0A3-359AB110F8E2}" type="datetimeFigureOut">
              <a:rPr lang="da-DK" smtClean="0"/>
              <a:t>02.10.2024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1FF9-9166-454D-9233-B0EC0CDDB3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996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45E1927C-B3C8-4E1E-A8D4-048EFA2B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5DAB2DA-9502-7949-9136-4D4CAB57A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377" y="3987234"/>
            <a:ext cx="7386452" cy="17571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  <a:t>Fra </a:t>
            </a:r>
            <a:r>
              <a:rPr lang="en-US" sz="5400" dirty="0" err="1">
                <a:ln w="22225">
                  <a:solidFill>
                    <a:schemeClr val="tx1"/>
                  </a:solidFill>
                  <a:miter lim="800000"/>
                </a:ln>
              </a:rPr>
              <a:t>Laokoon</a:t>
            </a:r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sz="5400" dirty="0" err="1">
                <a:ln w="22225">
                  <a:solidFill>
                    <a:schemeClr val="tx1"/>
                  </a:solidFill>
                  <a:miter lim="800000"/>
                </a:ln>
              </a:rPr>
              <a:t>til</a:t>
            </a:r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sz="5400" dirty="0" err="1">
                <a:ln w="22225">
                  <a:solidFill>
                    <a:schemeClr val="tx1"/>
                  </a:solidFill>
                  <a:miter lim="800000"/>
                </a:ln>
              </a:rPr>
              <a:t>lort</a:t>
            </a:r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sz="5400" dirty="0" err="1">
                <a:ln w="22225">
                  <a:solidFill>
                    <a:schemeClr val="tx1"/>
                  </a:solidFill>
                  <a:miter lim="800000"/>
                </a:ln>
              </a:rPr>
              <a:t>på</a:t>
            </a:r>
            <a: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sz="5400" dirty="0" err="1">
                <a:ln w="22225">
                  <a:solidFill>
                    <a:schemeClr val="tx1"/>
                  </a:solidFill>
                  <a:miter lim="800000"/>
                </a:ln>
              </a:rPr>
              <a:t>dåse</a:t>
            </a:r>
            <a:b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2700" dirty="0" err="1">
                <a:ln w="22225">
                  <a:solidFill>
                    <a:schemeClr val="tx1"/>
                  </a:solidFill>
                  <a:miter lim="800000"/>
                </a:ln>
              </a:rPr>
              <a:t>Kroppen</a:t>
            </a:r>
            <a:r>
              <a:rPr lang="en-US" sz="2700" dirty="0">
                <a:ln w="22225">
                  <a:solidFill>
                    <a:schemeClr val="tx1"/>
                  </a:solidFill>
                  <a:miter lim="800000"/>
                </a:ln>
              </a:rPr>
              <a:t> I </a:t>
            </a:r>
            <a:r>
              <a:rPr lang="en-US" sz="2700" dirty="0" err="1">
                <a:ln w="22225">
                  <a:solidFill>
                    <a:schemeClr val="tx1"/>
                  </a:solidFill>
                  <a:miter lim="800000"/>
                </a:ln>
              </a:rPr>
              <a:t>samtidskunsten</a:t>
            </a:r>
            <a:br>
              <a:rPr lang="en-US" sz="5400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sz="2200" dirty="0">
                <a:ln w="22225">
                  <a:solidFill>
                    <a:schemeClr val="tx1"/>
                  </a:solidFill>
                  <a:miter lim="800000"/>
                </a:ln>
              </a:rPr>
              <a:t>2.k 2024</a:t>
            </a:r>
            <a:endParaRPr lang="en-US" sz="54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pic>
        <p:nvPicPr>
          <p:cNvPr id="2056" name="Picture 8" descr="hirst-virgin-mother-1 | Leslie Rankow Fine Arts">
            <a:extLst>
              <a:ext uri="{FF2B5EF4-FFF2-40B4-BE49-F238E27FC236}">
                <a16:creationId xmlns:a16="http://schemas.microsoft.com/office/drawing/2014/main" id="{66D23B65-F2E7-3F65-603E-5AE2CC135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r="-1" b="16782"/>
          <a:stretch/>
        </p:blipFill>
        <p:spPr bwMode="auto">
          <a:xfrm>
            <a:off x="-5" y="1676465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n Mueck | Creator of vulnerable reflections of the body - Hypercritic">
            <a:extLst>
              <a:ext uri="{FF2B5EF4-FFF2-40B4-BE49-F238E27FC236}">
                <a16:creationId xmlns:a16="http://schemas.microsoft.com/office/drawing/2014/main" id="{DBF48E5F-2662-8268-A6E1-D2E6EC8EA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04"/>
          <a:stretch/>
        </p:blipFill>
        <p:spPr bwMode="auto">
          <a:xfrm>
            <a:off x="3336555" y="3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tricia Piccinini, The Builder, 2018 | Hosfelt Gallery">
            <a:extLst>
              <a:ext uri="{FF2B5EF4-FFF2-40B4-BE49-F238E27FC236}">
                <a16:creationId xmlns:a16="http://schemas.microsoft.com/office/drawing/2014/main" id="{AF93AC5D-19FE-B229-2DCE-F398CA8E4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r="-3" b="15056"/>
          <a:stretch/>
        </p:blipFill>
        <p:spPr bwMode="auto"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C24CD456-79B8-4425-95A0-5344971E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3824" y="-15902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AE886DDB-D248-47D2-9A3C-8E203F6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6555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6" name="Freeform: Shape 2075">
            <a:extLst>
              <a:ext uri="{FF2B5EF4-FFF2-40B4-BE49-F238E27FC236}">
                <a16:creationId xmlns:a16="http://schemas.microsoft.com/office/drawing/2014/main" id="{F36FEC56-B33E-40ED-923C-498D3BEEE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471" y="1473959"/>
            <a:ext cx="4454769" cy="5404513"/>
          </a:xfrm>
          <a:custGeom>
            <a:avLst/>
            <a:gdLst>
              <a:gd name="connsiteX0" fmla="*/ 1149113 w 4454769"/>
              <a:gd name="connsiteY0" fmla="*/ 1055 h 5404513"/>
              <a:gd name="connsiteX1" fmla="*/ 2508788 w 4454769"/>
              <a:gd name="connsiteY1" fmla="*/ 391365 h 5404513"/>
              <a:gd name="connsiteX2" fmla="*/ 4075595 w 4454769"/>
              <a:gd name="connsiteY2" fmla="*/ 5060115 h 5404513"/>
              <a:gd name="connsiteX3" fmla="*/ 3862163 w 4454769"/>
              <a:gd name="connsiteY3" fmla="*/ 5346252 h 5404513"/>
              <a:gd name="connsiteX4" fmla="*/ 3803547 w 4454769"/>
              <a:gd name="connsiteY4" fmla="*/ 5404513 h 5404513"/>
              <a:gd name="connsiteX5" fmla="*/ 0 w 4454769"/>
              <a:gd name="connsiteY5" fmla="*/ 5404513 h 5404513"/>
              <a:gd name="connsiteX6" fmla="*/ 0 w 4454769"/>
              <a:gd name="connsiteY6" fmla="*/ 218736 h 5404513"/>
              <a:gd name="connsiteX7" fmla="*/ 56694 w 4454769"/>
              <a:gd name="connsiteY7" fmla="*/ 194549 h 5404513"/>
              <a:gd name="connsiteX8" fmla="*/ 1149113 w 4454769"/>
              <a:gd name="connsiteY8" fmla="*/ 1055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769" h="5404513">
                <a:moveTo>
                  <a:pt x="1149113" y="1055"/>
                </a:moveTo>
                <a:cubicBezTo>
                  <a:pt x="1597515" y="13563"/>
                  <a:pt x="2057293" y="137708"/>
                  <a:pt x="2508788" y="391365"/>
                </a:cubicBezTo>
                <a:cubicBezTo>
                  <a:pt x="4123552" y="1298564"/>
                  <a:pt x="5006684" y="3490819"/>
                  <a:pt x="4075595" y="5060115"/>
                </a:cubicBezTo>
                <a:cubicBezTo>
                  <a:pt x="4010128" y="5170459"/>
                  <a:pt x="3938758" y="5264482"/>
                  <a:pt x="3862163" y="5346252"/>
                </a:cubicBezTo>
                <a:lnTo>
                  <a:pt x="3803547" y="5404513"/>
                </a:lnTo>
                <a:lnTo>
                  <a:pt x="0" y="5404513"/>
                </a:lnTo>
                <a:lnTo>
                  <a:pt x="0" y="218736"/>
                </a:lnTo>
                <a:lnTo>
                  <a:pt x="56694" y="194549"/>
                </a:lnTo>
                <a:cubicBezTo>
                  <a:pt x="405107" y="58578"/>
                  <a:pt x="773111" y="-9433"/>
                  <a:pt x="1149113" y="105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8" name="Freeform: Shape 2077">
            <a:extLst>
              <a:ext uri="{FF2B5EF4-FFF2-40B4-BE49-F238E27FC236}">
                <a16:creationId xmlns:a16="http://schemas.microsoft.com/office/drawing/2014/main" id="{D99B66FE-83E7-4E7B-9C00-1A61ADF87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80" name="Freeform: Shape 2079">
            <a:extLst>
              <a:ext uri="{FF2B5EF4-FFF2-40B4-BE49-F238E27FC236}">
                <a16:creationId xmlns:a16="http://schemas.microsoft.com/office/drawing/2014/main" id="{7EB76DC5-F703-43FB-A5D9-A9ADE420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http://www.information.dk/sites/information.dk/files/styles/article_full__normal/public/media/2011/08/25/20110825-180723-515904_0.jpg?itok=JPaEn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2" y="-37412"/>
            <a:ext cx="8304286" cy="62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6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7D4276-6692-7F48-8020-DC77792F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da-DK" sz="3100" dirty="0">
                <a:solidFill>
                  <a:srgbClr val="FFFFFF"/>
                </a:solidFill>
              </a:rPr>
              <a:t>Skulpturanalyse</a:t>
            </a:r>
            <a:br>
              <a:rPr lang="da-DK" sz="3100" dirty="0">
                <a:solidFill>
                  <a:srgbClr val="FFFFFF"/>
                </a:solidFill>
              </a:rPr>
            </a:br>
            <a:r>
              <a:rPr lang="da-DK" sz="2000" dirty="0">
                <a:solidFill>
                  <a:srgbClr val="FFFFFF"/>
                </a:solidFill>
              </a:rPr>
              <a:t>(huskeliste)</a:t>
            </a:r>
            <a:endParaRPr lang="da-DK" sz="31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451E5E-A7D0-974C-972C-4B54CE4E4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i="1"/>
              <a:t>Start med en kort beskrivelse</a:t>
            </a:r>
          </a:p>
          <a:p>
            <a:pPr marL="0" indent="0">
              <a:buNone/>
            </a:pPr>
            <a:endParaRPr lang="da-DK" sz="2000" i="1"/>
          </a:p>
          <a:p>
            <a:r>
              <a:rPr lang="da-DK" sz="2000"/>
              <a:t>Materialer</a:t>
            </a:r>
          </a:p>
          <a:p>
            <a:r>
              <a:rPr lang="da-DK" sz="2000"/>
              <a:t>Overflade</a:t>
            </a:r>
          </a:p>
          <a:p>
            <a:r>
              <a:rPr lang="da-DK" sz="2000"/>
              <a:t>Teknik</a:t>
            </a:r>
          </a:p>
          <a:p>
            <a:r>
              <a:rPr lang="da-DK" sz="2000"/>
              <a:t>Lys/skygge</a:t>
            </a:r>
          </a:p>
          <a:p>
            <a:r>
              <a:rPr lang="da-DK" sz="2000"/>
              <a:t>Farver</a:t>
            </a:r>
          </a:p>
          <a:p>
            <a:r>
              <a:rPr lang="da-DK" sz="2000"/>
              <a:t>Komposition</a:t>
            </a:r>
          </a:p>
          <a:p>
            <a:r>
              <a:rPr lang="da-DK" sz="2000"/>
              <a:t>Synsvinkel</a:t>
            </a:r>
          </a:p>
          <a:p>
            <a:endParaRPr lang="da-DK" sz="2000"/>
          </a:p>
          <a:p>
            <a:endParaRPr lang="da-DK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64BA760-800A-0140-A28B-4511E894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da-DK" sz="2000"/>
              <a:t>Bevægelse</a:t>
            </a:r>
          </a:p>
          <a:p>
            <a:r>
              <a:rPr lang="da-DK" sz="2000"/>
              <a:t>Massivitet/lethed</a:t>
            </a:r>
          </a:p>
          <a:p>
            <a:r>
              <a:rPr lang="da-DK" sz="2000"/>
              <a:t>Detaljer</a:t>
            </a:r>
          </a:p>
          <a:p>
            <a:r>
              <a:rPr lang="da-DK" sz="2000"/>
              <a:t>Skala</a:t>
            </a:r>
          </a:p>
          <a:p>
            <a:r>
              <a:rPr lang="da-DK" sz="2000"/>
              <a:t>Rum- og beskuerinddragelse</a:t>
            </a:r>
          </a:p>
          <a:p>
            <a:r>
              <a:rPr lang="da-DK" sz="2000"/>
              <a:t>Sokkel</a:t>
            </a:r>
          </a:p>
          <a:p>
            <a:pPr marL="0" indent="0">
              <a:buNone/>
            </a:pPr>
            <a:endParaRPr lang="da-DK" sz="2000" i="1"/>
          </a:p>
          <a:p>
            <a:pPr marL="0" indent="0">
              <a:buNone/>
            </a:pPr>
            <a:r>
              <a:rPr lang="da-DK" sz="2000" i="1"/>
              <a:t>Sammenfat dine betragtninger i en fortolkning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9496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AA884-AB89-B835-CF94-7D593592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938910" cy="1624520"/>
          </a:xfrm>
        </p:spPr>
        <p:txBody>
          <a:bodyPr anchor="ctr">
            <a:normAutofit/>
          </a:bodyPr>
          <a:lstStyle/>
          <a:p>
            <a:r>
              <a:rPr lang="da-DK" sz="3700" dirty="0"/>
              <a:t>Teori: </a:t>
            </a:r>
            <a:br>
              <a:rPr lang="da-DK" sz="3700" dirty="0"/>
            </a:br>
            <a:r>
              <a:rPr lang="da-DK" sz="3700" b="1" dirty="0"/>
              <a:t>Hvad er samtidskunst?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F6144E-6326-0719-2EAA-90E27BF2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216865"/>
            <a:ext cx="4646905" cy="394948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a-DK" sz="2400" dirty="0"/>
              <a:t>Læs teoriteksten Samtidskunst og besvar følgende: </a:t>
            </a:r>
          </a:p>
          <a:p>
            <a:pPr marL="0" indent="0">
              <a:buNone/>
            </a:pPr>
            <a:endParaRPr lang="da-DK" sz="1400" b="1" dirty="0"/>
          </a:p>
          <a:p>
            <a:pPr marL="514350" indent="-514350">
              <a:buAutoNum type="arabicPeriod"/>
            </a:pPr>
            <a:r>
              <a:rPr lang="da-DK" sz="1600" dirty="0"/>
              <a:t>Var der noget I undrede jer over eller hæftede jer ved i teksten?</a:t>
            </a:r>
          </a:p>
          <a:p>
            <a:pPr marL="514350" indent="-514350">
              <a:buAutoNum type="arabicPeriod"/>
            </a:pPr>
            <a:r>
              <a:rPr lang="da-DK" sz="1600" dirty="0"/>
              <a:t>Hvad betyder det, at samtidskunsten er </a:t>
            </a:r>
            <a:r>
              <a:rPr lang="da-DK" sz="1600" i="1" dirty="0"/>
              <a:t>idébaseret</a:t>
            </a:r>
            <a:r>
              <a:rPr lang="da-DK" sz="1600" dirty="0"/>
              <a:t>?</a:t>
            </a:r>
          </a:p>
          <a:p>
            <a:pPr marL="514350" indent="-514350">
              <a:buAutoNum type="arabicPeriod"/>
            </a:pPr>
            <a:r>
              <a:rPr lang="da-DK" sz="1600" dirty="0"/>
              <a:t>Hvad menes der med, at samtidskunsten kan defineres ved, at den forholder sig kritisk eller fornyende til billedkunstens historie og udtryksformer? </a:t>
            </a:r>
          </a:p>
          <a:p>
            <a:pPr marL="514350" indent="-514350">
              <a:buAutoNum type="arabicPeriod"/>
            </a:pPr>
            <a:r>
              <a:rPr lang="da-DK" sz="1600" dirty="0"/>
              <a:t>Hvilke nye strategier og udtryksformer optræder i samtidskunsten? Giv eksempler og forklar med egne ord, hvordan de kan optræde som kunst.</a:t>
            </a:r>
          </a:p>
        </p:txBody>
      </p:sp>
      <p:pic>
        <p:nvPicPr>
          <p:cNvPr id="5" name="Billede 4" descr="Et billede, der indeholder tegneserie, fiktion, Ansigt, kvinde&#10;&#10;Automatisk genereret beskrivelse">
            <a:extLst>
              <a:ext uri="{FF2B5EF4-FFF2-40B4-BE49-F238E27FC236}">
                <a16:creationId xmlns:a16="http://schemas.microsoft.com/office/drawing/2014/main" id="{6EE09A95-0870-2810-CD04-FB9D35CED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8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76">
            <a:extLst>
              <a:ext uri="{FF2B5EF4-FFF2-40B4-BE49-F238E27FC236}">
                <a16:creationId xmlns:a16="http://schemas.microsoft.com/office/drawing/2014/main" id="{D0FF40A3-C61F-43B4-AA9B-D8BECF982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94" name="Color">
              <a:extLst>
                <a:ext uri="{FF2B5EF4-FFF2-40B4-BE49-F238E27FC236}">
                  <a16:creationId xmlns:a16="http://schemas.microsoft.com/office/drawing/2014/main" id="{B6980641-5415-4AF4-805E-1CEA26A5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Color">
              <a:extLst>
                <a:ext uri="{FF2B5EF4-FFF2-40B4-BE49-F238E27FC236}">
                  <a16:creationId xmlns:a16="http://schemas.microsoft.com/office/drawing/2014/main" id="{A68B0DDA-F962-4E8D-A473-98EF668D7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Billede 9" descr="Et billede, der indeholder person, muskler, menneske, Albue&#10;&#10;Automatisk genereret beskrivelse">
            <a:extLst>
              <a:ext uri="{FF2B5EF4-FFF2-40B4-BE49-F238E27FC236}">
                <a16:creationId xmlns:a16="http://schemas.microsoft.com/office/drawing/2014/main" id="{F2377FD0-2F6F-94E7-4E84-1AF92EAFE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1" b="5"/>
          <a:stretch/>
        </p:blipFill>
        <p:spPr>
          <a:xfrm>
            <a:off x="6471921" y="637157"/>
            <a:ext cx="2505027" cy="2779449"/>
          </a:xfrm>
          <a:prstGeom prst="rect">
            <a:avLst/>
          </a:prstGeom>
        </p:spPr>
      </p:pic>
      <p:pic>
        <p:nvPicPr>
          <p:cNvPr id="8" name="Picture 8" descr="MARC QUINN: Alison Lapper Pregnant - The Fourth Plinth">
            <a:extLst>
              <a:ext uri="{FF2B5EF4-FFF2-40B4-BE49-F238E27FC236}">
                <a16:creationId xmlns:a16="http://schemas.microsoft.com/office/drawing/2014/main" id="{F9154F75-9D5D-0255-37A6-3D87F7A98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42153" b="2"/>
          <a:stretch/>
        </p:blipFill>
        <p:spPr bwMode="auto">
          <a:xfrm>
            <a:off x="6471921" y="3480296"/>
            <a:ext cx="2505027" cy="27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nus de Milo on display at the Louvre">
            <a:extLst>
              <a:ext uri="{FF2B5EF4-FFF2-40B4-BE49-F238E27FC236}">
                <a16:creationId xmlns:a16="http://schemas.microsoft.com/office/drawing/2014/main" id="{0BF5CD7E-C2E1-CD29-20B9-D1351D6B7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6" b="-1"/>
          <a:stretch/>
        </p:blipFill>
        <p:spPr bwMode="auto">
          <a:xfrm>
            <a:off x="9033220" y="622691"/>
            <a:ext cx="2500642" cy="56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80">
            <a:extLst>
              <a:ext uri="{FF2B5EF4-FFF2-40B4-BE49-F238E27FC236}">
                <a16:creationId xmlns:a16="http://schemas.microsoft.com/office/drawing/2014/main" id="{AAE997E3-E5F8-47CE-92C5-01F151F53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97" name="Freeform: Shape 81">
              <a:extLst>
                <a:ext uri="{FF2B5EF4-FFF2-40B4-BE49-F238E27FC236}">
                  <a16:creationId xmlns:a16="http://schemas.microsoft.com/office/drawing/2014/main" id="{D14C81D7-5F7D-4564-9D41-39128CC70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" name="Freeform: Shape 82">
              <a:extLst>
                <a:ext uri="{FF2B5EF4-FFF2-40B4-BE49-F238E27FC236}">
                  <a16:creationId xmlns:a16="http://schemas.microsoft.com/office/drawing/2014/main" id="{94465B41-A8F9-40C1-9FF7-6997B2DAD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Freeform: Shape 83">
              <a:extLst>
                <a:ext uri="{FF2B5EF4-FFF2-40B4-BE49-F238E27FC236}">
                  <a16:creationId xmlns:a16="http://schemas.microsoft.com/office/drawing/2014/main" id="{C52746C1-EFB3-4BED-85FD-16C660E9B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853AEF-E7E9-49A6-9E97-9101AECDC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" name="Freeform: Shape 85">
              <a:extLst>
                <a:ext uri="{FF2B5EF4-FFF2-40B4-BE49-F238E27FC236}">
                  <a16:creationId xmlns:a16="http://schemas.microsoft.com/office/drawing/2014/main" id="{40EACABD-C8E7-42D0-BE94-57AE3F549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" name="Freeform: Shape 86">
              <a:extLst>
                <a:ext uri="{FF2B5EF4-FFF2-40B4-BE49-F238E27FC236}">
                  <a16:creationId xmlns:a16="http://schemas.microsoft.com/office/drawing/2014/main" id="{EC2A439F-D65F-40B2-B190-A57D399E9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Freeform: Shape 87">
              <a:extLst>
                <a:ext uri="{FF2B5EF4-FFF2-40B4-BE49-F238E27FC236}">
                  <a16:creationId xmlns:a16="http://schemas.microsoft.com/office/drawing/2014/main" id="{18CD8E2B-8294-4619-9F92-395A4DC20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974BA2CD-C242-2391-C9A9-FFE23ABD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827936" cy="2587751"/>
          </a:xfrm>
        </p:spPr>
        <p:txBody>
          <a:bodyPr anchor="b">
            <a:normAutofit/>
          </a:bodyPr>
          <a:lstStyle/>
          <a:p>
            <a:r>
              <a:rPr lang="da-DK" sz="4800" dirty="0">
                <a:solidFill>
                  <a:schemeClr val="bg1"/>
                </a:solidFill>
                <a:highlight>
                  <a:srgbClr val="FFFF00"/>
                </a:highlight>
              </a:rPr>
              <a:t>Analyseopgave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8004639-D727-FC0E-C794-9E64DB4E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480296"/>
            <a:ext cx="4827936" cy="270104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</a:rPr>
              <a:t>Lav en sammenlignende analyse af de to skulpturer på de følgende tre slides.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</a:rPr>
              <a:t>Find forskelle og ligheder i både udtryk og indhold. Brug både din viden om antikken og samtidskunsten.</a:t>
            </a: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</a:rPr>
              <a:t>		Husk at bruge begreberne til 			skulpturanalyse. </a:t>
            </a: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139A2620-1289-5468-DD5B-0E909A3DB883}"/>
              </a:ext>
            </a:extLst>
          </p:cNvPr>
          <p:cNvGrpSpPr/>
          <p:nvPr/>
        </p:nvGrpSpPr>
        <p:grpSpPr>
          <a:xfrm>
            <a:off x="380221" y="4870020"/>
            <a:ext cx="2052000" cy="1500480"/>
            <a:chOff x="182819" y="4968828"/>
            <a:chExt cx="2052000" cy="15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FB2754D3-67F2-A44D-617C-992D43641971}"/>
                    </a:ext>
                  </a:extLst>
                </p14:cNvPr>
                <p14:cNvContentPartPr/>
                <p14:nvPr/>
              </p14:nvContentPartPr>
              <p14:xfrm>
                <a:off x="182819" y="4968828"/>
                <a:ext cx="2052000" cy="150048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FB2754D3-67F2-A44D-617C-992D436419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4819" y="4951188"/>
                  <a:ext cx="2087640" cy="15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277FC475-2ADE-3077-01C7-BEAF1380C725}"/>
                    </a:ext>
                  </a:extLst>
                </p14:cNvPr>
                <p14:cNvContentPartPr/>
                <p14:nvPr/>
              </p14:nvContentPartPr>
              <p14:xfrm>
                <a:off x="2024219" y="5880348"/>
                <a:ext cx="190440" cy="18108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277FC475-2ADE-3077-01C7-BEAF1380C7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06219" y="5862708"/>
                  <a:ext cx="22608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402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person, poserer&#10;&#10;Automatisk genereret beskrivelse">
            <a:extLst>
              <a:ext uri="{FF2B5EF4-FFF2-40B4-BE49-F238E27FC236}">
                <a16:creationId xmlns:a16="http://schemas.microsoft.com/office/drawing/2014/main" id="{0855BAE3-0D68-434B-BA10-46196659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50776"/>
            <a:ext cx="8318500" cy="6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Billedresultat for hirst jomf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03" y="33274"/>
            <a:ext cx="5083937" cy="68247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51703" y="5141399"/>
            <a:ext cx="3932237" cy="1600200"/>
          </a:xfrm>
        </p:spPr>
        <p:txBody>
          <a:bodyPr>
            <a:normAutofit/>
          </a:bodyPr>
          <a:lstStyle/>
          <a:p>
            <a:r>
              <a:rPr lang="da-DK" sz="1400" dirty="0"/>
              <a:t>Damien </a:t>
            </a:r>
            <a:r>
              <a:rPr lang="da-DK" sz="1400" dirty="0" err="1"/>
              <a:t>Hirst</a:t>
            </a:r>
            <a:r>
              <a:rPr lang="da-DK" sz="1400" dirty="0"/>
              <a:t>: </a:t>
            </a:r>
            <a:r>
              <a:rPr lang="da-DK" sz="1400" i="1" dirty="0"/>
              <a:t>Virgin </a:t>
            </a:r>
            <a:r>
              <a:rPr lang="da-DK" sz="1400" i="1" dirty="0" err="1"/>
              <a:t>Mother</a:t>
            </a:r>
            <a:r>
              <a:rPr lang="da-DK" sz="1400" dirty="0"/>
              <a:t>, 2006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7295D55-15EE-08BE-A106-A2FB00354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42" y="94647"/>
            <a:ext cx="3601358" cy="664695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26FB6EE-C78D-66D0-51FF-675502D501E6}"/>
              </a:ext>
            </a:extLst>
          </p:cNvPr>
          <p:cNvSpPr txBox="1"/>
          <p:nvPr/>
        </p:nvSpPr>
        <p:spPr>
          <a:xfrm>
            <a:off x="706734" y="6120340"/>
            <a:ext cx="1493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Edgar Degas: </a:t>
            </a:r>
            <a:r>
              <a:rPr lang="da-DK" sz="1200" i="1" dirty="0"/>
              <a:t>Lille danserinde på fjorten år</a:t>
            </a:r>
            <a:r>
              <a:rPr lang="da-DK" sz="1200" dirty="0"/>
              <a:t>, 1881</a:t>
            </a:r>
            <a:br>
              <a:rPr lang="da-DK" sz="1200" dirty="0"/>
            </a:b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56159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2FE5567-C718-6F4D-AB44-6402C5F20EE6}"/>
              </a:ext>
            </a:extLst>
          </p:cNvPr>
          <p:cNvSpPr/>
          <p:nvPr/>
        </p:nvSpPr>
        <p:spPr>
          <a:xfrm>
            <a:off x="4477050" y="6410836"/>
            <a:ext cx="5989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Venus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Milo, ca. 100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f.kr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marmor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står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på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Louvre I Paris</a:t>
            </a:r>
            <a:endParaRPr lang="da-DK" dirty="0"/>
          </a:p>
        </p:txBody>
      </p:sp>
      <p:pic>
        <p:nvPicPr>
          <p:cNvPr id="1032" name="Picture 8" descr="MARC QUINN: Alison Lapper Pregnant - The Fourth Plinth">
            <a:extLst>
              <a:ext uri="{FF2B5EF4-FFF2-40B4-BE49-F238E27FC236}">
                <a16:creationId xmlns:a16="http://schemas.microsoft.com/office/drawing/2014/main" id="{D88433A6-D1A5-504B-A666-A15B27E6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72" y="364833"/>
            <a:ext cx="7228356" cy="40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4F0ED8D-B763-4D44-A032-874D76BC576A}"/>
              </a:ext>
            </a:extLst>
          </p:cNvPr>
          <p:cNvSpPr/>
          <p:nvPr/>
        </p:nvSpPr>
        <p:spPr>
          <a:xfrm>
            <a:off x="5884984" y="46165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da-DK" dirty="0"/>
              <a:t>Marc Quinn: </a:t>
            </a:r>
            <a:r>
              <a:rPr lang="da-DK" i="1" dirty="0"/>
              <a:t>Alison Lapper </a:t>
            </a:r>
            <a:r>
              <a:rPr lang="da-DK" i="1" dirty="0" err="1"/>
              <a:t>Pregnant</a:t>
            </a:r>
            <a:r>
              <a:rPr lang="da-DK" dirty="0"/>
              <a:t>, 2005</a:t>
            </a:r>
            <a:br>
              <a:rPr lang="da-DK" dirty="0"/>
            </a:br>
            <a:r>
              <a:rPr lang="da-DK" dirty="0"/>
              <a:t>Udstillet på Trafalgar Square i London 2005-07.</a:t>
            </a:r>
            <a:endParaRPr lang="da-DK" i="0" dirty="0">
              <a:effectLst/>
            </a:endParaRPr>
          </a:p>
        </p:txBody>
      </p:sp>
      <p:pic>
        <p:nvPicPr>
          <p:cNvPr id="4" name="Picture 2" descr="Venus de Milo on display at the Louvre">
            <a:extLst>
              <a:ext uri="{FF2B5EF4-FFF2-40B4-BE49-F238E27FC236}">
                <a16:creationId xmlns:a16="http://schemas.microsoft.com/office/drawing/2014/main" id="{9A5D92C9-45EB-E5AF-68D3-87FFC002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2" y="0"/>
            <a:ext cx="364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4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35210DB-FA88-515C-CE41-4285846D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8" y="3442955"/>
            <a:ext cx="5010350" cy="34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A03F8F1-F559-F4FB-467B-012D2600A880}"/>
              </a:ext>
            </a:extLst>
          </p:cNvPr>
          <p:cNvSpPr txBox="1"/>
          <p:nvPr/>
        </p:nvSpPr>
        <p:spPr>
          <a:xfrm>
            <a:off x="92571" y="6550223"/>
            <a:ext cx="3886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400" b="0" i="0" dirty="0">
                <a:effectLst/>
                <a:latin typeface="Tate regular"/>
              </a:rPr>
              <a:t>Michelangelo </a:t>
            </a:r>
            <a:r>
              <a:rPr lang="da-DK" sz="1400" b="0" i="0" dirty="0" err="1">
                <a:effectLst/>
                <a:latin typeface="Tate regular"/>
              </a:rPr>
              <a:t>Pistoletto</a:t>
            </a:r>
            <a:r>
              <a:rPr lang="da-DK" sz="1400" b="0" i="0" dirty="0">
                <a:effectLst/>
                <a:latin typeface="Tate regular"/>
              </a:rPr>
              <a:t>: </a:t>
            </a:r>
            <a:r>
              <a:rPr lang="da-DK" sz="1400" b="0" i="1" dirty="0">
                <a:effectLst/>
                <a:latin typeface="Tate regular"/>
              </a:rPr>
              <a:t>Venus of the Rags</a:t>
            </a:r>
            <a:r>
              <a:rPr lang="da-DK" sz="1400" b="0" i="0" dirty="0">
                <a:effectLst/>
                <a:latin typeface="Tate regular"/>
              </a:rPr>
              <a:t>, 1967</a:t>
            </a:r>
          </a:p>
        </p:txBody>
      </p:sp>
      <p:pic>
        <p:nvPicPr>
          <p:cNvPr id="1026" name="Picture 2" descr="Venus of the Rags' artwork replaced after original burned down in Naples |  CNN">
            <a:extLst>
              <a:ext uri="{FF2B5EF4-FFF2-40B4-BE49-F238E27FC236}">
                <a16:creationId xmlns:a16="http://schemas.microsoft.com/office/drawing/2014/main" id="{6E894B2B-7C9D-3B3B-0574-7D6E7A3F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8" y="181670"/>
            <a:ext cx="5010351" cy="33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5C1200A-9704-36C4-F888-C44EFA95C09D}"/>
              </a:ext>
            </a:extLst>
          </p:cNvPr>
          <p:cNvSpPr txBox="1"/>
          <p:nvPr/>
        </p:nvSpPr>
        <p:spPr>
          <a:xfrm>
            <a:off x="-236825" y="3261156"/>
            <a:ext cx="5260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400" b="0" i="0" dirty="0">
                <a:effectLst/>
                <a:latin typeface="Tate regular"/>
              </a:rPr>
              <a:t>Michelangelo </a:t>
            </a:r>
            <a:r>
              <a:rPr lang="da-DK" sz="1400" b="0" i="0" dirty="0" err="1">
                <a:effectLst/>
                <a:latin typeface="Tate regular"/>
              </a:rPr>
              <a:t>Pistoletto</a:t>
            </a:r>
            <a:r>
              <a:rPr lang="da-DK" sz="1400" b="0" i="0" dirty="0">
                <a:effectLst/>
                <a:latin typeface="Tate regular"/>
              </a:rPr>
              <a:t>: </a:t>
            </a:r>
            <a:r>
              <a:rPr lang="da-DK" sz="1400" b="0" i="1" dirty="0">
                <a:effectLst/>
                <a:latin typeface="Tate regular"/>
              </a:rPr>
              <a:t>Venus of the Rags</a:t>
            </a:r>
            <a:r>
              <a:rPr lang="da-DK" sz="1400" b="0" i="0" dirty="0">
                <a:effectLst/>
                <a:latin typeface="Tate regular"/>
              </a:rPr>
              <a:t>, </a:t>
            </a:r>
            <a:r>
              <a:rPr lang="da-DK" sz="1400" b="0" i="1" dirty="0">
                <a:effectLst/>
                <a:latin typeface="Tate regular"/>
              </a:rPr>
              <a:t>Napoli version, </a:t>
            </a:r>
            <a:r>
              <a:rPr lang="da-DK" sz="1400" b="0" i="0" dirty="0">
                <a:effectLst/>
                <a:latin typeface="Tate regular"/>
              </a:rPr>
              <a:t>2023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4574B71-1EE1-1D89-9F6F-12EFB1614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18" y="13955"/>
            <a:ext cx="4059302" cy="6858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3E8125D-FE51-C7F3-4191-9FDA80CDE90E}"/>
              </a:ext>
            </a:extLst>
          </p:cNvPr>
          <p:cNvSpPr txBox="1"/>
          <p:nvPr/>
        </p:nvSpPr>
        <p:spPr>
          <a:xfrm>
            <a:off x="10807449" y="4382929"/>
            <a:ext cx="12919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dirty="0">
                <a:effectLst/>
                <a:latin typeface="Tate regular"/>
              </a:rPr>
              <a:t>Venus fra Milo, 200 </a:t>
            </a:r>
            <a:r>
              <a:rPr lang="da-DK" sz="1400" b="0" i="1" dirty="0" err="1">
                <a:effectLst/>
                <a:latin typeface="Tate regular"/>
              </a:rPr>
              <a:t>f.kr.</a:t>
            </a:r>
            <a:r>
              <a:rPr lang="da-DK" sz="1400" b="0" i="1" dirty="0">
                <a:effectLst/>
                <a:latin typeface="Tate regular"/>
              </a:rPr>
              <a:t> (hellenistiske periode), </a:t>
            </a:r>
          </a:p>
          <a:p>
            <a:r>
              <a:rPr lang="da-DK" sz="1400" b="0" i="1" dirty="0">
                <a:effectLst/>
                <a:latin typeface="Tate regular"/>
              </a:rPr>
              <a:t>204 cm, marmor, armene er brækket af ellers er skulpturen intakt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82374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659086"/>
            <a:ext cx="3932237" cy="1600200"/>
          </a:xfrm>
        </p:spPr>
        <p:txBody>
          <a:bodyPr>
            <a:normAutofit/>
          </a:bodyPr>
          <a:lstStyle/>
          <a:p>
            <a:r>
              <a:rPr lang="da-DK" sz="2000" dirty="0"/>
              <a:t>Elmgreen og </a:t>
            </a:r>
            <a:r>
              <a:rPr lang="da-DK" sz="2000" dirty="0" err="1"/>
              <a:t>Dragset</a:t>
            </a:r>
            <a:r>
              <a:rPr lang="da-DK" sz="2000" dirty="0"/>
              <a:t>: </a:t>
            </a:r>
            <a:r>
              <a:rPr lang="da-DK" sz="2000" i="1" dirty="0"/>
              <a:t>Merkur (sokker)</a:t>
            </a:r>
            <a:r>
              <a:rPr lang="da-DK" sz="2000" dirty="0"/>
              <a:t>, fotografi, 2009</a:t>
            </a:r>
          </a:p>
        </p:txBody>
      </p:sp>
      <p:pic>
        <p:nvPicPr>
          <p:cNvPr id="7" name="Billede 6" descr="Elmgreen &amp; Dragset: Mercury (Socks) 2009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63" y="0"/>
            <a:ext cx="5093081" cy="673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2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ight Sculptures Defined by their Accessories - Arkivet, Thorvaldsens Museum">
            <a:extLst>
              <a:ext uri="{FF2B5EF4-FFF2-40B4-BE49-F238E27FC236}">
                <a16:creationId xmlns:a16="http://schemas.microsoft.com/office/drawing/2014/main" id="{312EAF5E-A6E0-E135-D50D-A33D52BF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465" y="643466"/>
            <a:ext cx="1960295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ight Sculptures Defined by their Accessories - Arkivet, Thorvaldsens Museum">
            <a:extLst>
              <a:ext uri="{FF2B5EF4-FFF2-40B4-BE49-F238E27FC236}">
                <a16:creationId xmlns:a16="http://schemas.microsoft.com/office/drawing/2014/main" id="{B6F199CE-E6F5-31D8-F211-A3340768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3" y="922863"/>
            <a:ext cx="3743538" cy="50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ight Sculptures Defined by their Accessories - Arkivet, Thorvaldsens Museum">
            <a:extLst>
              <a:ext uri="{FF2B5EF4-FFF2-40B4-BE49-F238E27FC236}">
                <a16:creationId xmlns:a16="http://schemas.microsoft.com/office/drawing/2014/main" id="{F104F292-308F-9E2B-C057-A7B22B98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8501" y="643466"/>
            <a:ext cx="1960294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ght Sculptures Defined by their Accessories - Arkivet, Thorvaldsens Museum">
            <a:extLst>
              <a:ext uri="{FF2B5EF4-FFF2-40B4-BE49-F238E27FC236}">
                <a16:creationId xmlns:a16="http://schemas.microsoft.com/office/drawing/2014/main" id="{D0C34D54-AD31-92A8-B587-BD084133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677958"/>
            <a:ext cx="3278292" cy="24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ght Sculptures Defined by their Accessories - Arkivet, Thorvaldsens Museum">
            <a:extLst>
              <a:ext uri="{FF2B5EF4-FFF2-40B4-BE49-F238E27FC236}">
                <a16:creationId xmlns:a16="http://schemas.microsoft.com/office/drawing/2014/main" id="{6A12BA52-EE03-056B-737E-1250AD0E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1282" y="3589863"/>
            <a:ext cx="1974731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8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293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Meiryo</vt:lpstr>
      <vt:lpstr>Arial</vt:lpstr>
      <vt:lpstr>Calibri</vt:lpstr>
      <vt:lpstr>Calibri Light</vt:lpstr>
      <vt:lpstr>Tate regular</vt:lpstr>
      <vt:lpstr>Office Theme</vt:lpstr>
      <vt:lpstr>Fra Laokoon til lort på dåse Kroppen I samtidskunsten 2.k 2024</vt:lpstr>
      <vt:lpstr>Teori:  Hvad er samtidskunst?</vt:lpstr>
      <vt:lpstr>Analyseopgave</vt:lpstr>
      <vt:lpstr>PowerPoint-præsentation</vt:lpstr>
      <vt:lpstr>Damien Hirst: Virgin Mother, 2006</vt:lpstr>
      <vt:lpstr>PowerPoint-præsentation</vt:lpstr>
      <vt:lpstr>PowerPoint-præsentation</vt:lpstr>
      <vt:lpstr>Elmgreen og Dragset: Merkur (sokker), fotografi, 2009</vt:lpstr>
      <vt:lpstr>PowerPoint-præsentation</vt:lpstr>
      <vt:lpstr>PowerPoint-præsentation</vt:lpstr>
      <vt:lpstr>Skulpturanalyse (huskeliste)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Laokoon til lort på dåse</dc:title>
  <dc:creator>Ditte Bang Skovgård-Hansen</dc:creator>
  <cp:lastModifiedBy>Ditte Bang Skovgård-Hansen</cp:lastModifiedBy>
  <cp:revision>62</cp:revision>
  <cp:lastPrinted>2020-11-24T08:26:07Z</cp:lastPrinted>
  <dcterms:created xsi:type="dcterms:W3CDTF">2020-10-18T17:35:29Z</dcterms:created>
  <dcterms:modified xsi:type="dcterms:W3CDTF">2024-10-02T09:48:19Z</dcterms:modified>
</cp:coreProperties>
</file>