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469A0-9D6C-482A-85A5-D1B8649291F6}" v="153" dt="2023-10-24T20:13:14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9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9258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993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95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356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759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8611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4989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4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6092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120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399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2C38961F-8B73-4A47-8693-EBDC858B8E8D}" type="datetimeFigureOut">
              <a:rPr lang="da-DK" smtClean="0"/>
              <a:t>25.10.2023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7390F1C-17B5-4A9E-8688-6B1FD411395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art/artworks/hirst-pharmacy-t07187/explore-damien-hirsts-pharmacy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whats-on/tate-modern/unilever-series/unilever-series-carsten-holler-test-sit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hilpagupta.com/singing-cloud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ouisiana.dk/en/exhibition/kusama-installation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ctoria-miro.com/artists/32-elmgreen-%26-dragset/works/image2313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lafureliasson.net/artwork/din-blinde-passager-2010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eppehein.net/project_id.php?path=works&amp;id=86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gnant.com/2016/01/07/an-illusory-swimming-pool-by-leandro-erlich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lafureliasson.net/artwork/riverbed-201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eingintheworld.net/artist/jeongmoon-choi#slideshow-2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lafureliasson.net/artwork/riverbed-2014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lafureliasson.net/artwork/riverbed-2014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lafureliasson.net/artwork/riverbed-2014/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te.org.uk/art/artworks/hirst-pharmacy-t07187/explore-damien-hirsts-pharmac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biography/Damien-Hirst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te.org.uk/art/artworks/hirst-pharmacy-t07187/explore-damien-hirsts-pharmac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C141E-6A2E-A23A-DE76-5D0512C72A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Analyse af installationskunst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8B365DA-81ED-3D68-63BC-D5CD700101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2728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323C2-F45A-DB07-342D-7BFA5575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645106"/>
            <a:ext cx="4534047" cy="624894"/>
          </a:xfrm>
        </p:spPr>
        <p:txBody>
          <a:bodyPr>
            <a:normAutofit fontScale="90000"/>
          </a:bodyPr>
          <a:lstStyle/>
          <a:p>
            <a:r>
              <a:rPr lang="da-DK" dirty="0"/>
              <a:t>Døden som tema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406DA30-FECA-FB1D-D577-1C238E7C4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67" r="5175" b="1"/>
          <a:stretch/>
        </p:blipFill>
        <p:spPr>
          <a:xfrm>
            <a:off x="643192" y="645106"/>
            <a:ext cx="5451627" cy="5535031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FAB4AE5-5352-D848-3CDC-B7AF48150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4" y="1429171"/>
            <a:ext cx="4572002" cy="4750965"/>
          </a:xfrm>
        </p:spPr>
        <p:txBody>
          <a:bodyPr>
            <a:normAutofit/>
          </a:bodyPr>
          <a:lstStyle/>
          <a:p>
            <a:r>
              <a:rPr lang="da-DK" sz="1400" dirty="0"/>
              <a:t>Død er et centralt tema i værket. </a:t>
            </a:r>
          </a:p>
          <a:p>
            <a:r>
              <a:rPr lang="da-DK" sz="1400" dirty="0"/>
              <a:t>Medicin er ineffektiv over døden.</a:t>
            </a:r>
          </a:p>
          <a:p>
            <a:pPr lvl="1"/>
            <a:r>
              <a:rPr lang="da-DK" sz="1400" dirty="0"/>
              <a:t>Idéen om at man gennem medicin kan opnå udødelighed. </a:t>
            </a:r>
          </a:p>
          <a:p>
            <a:pPr lvl="1"/>
            <a:r>
              <a:rPr lang="da-DK" sz="1400" dirty="0"/>
              <a:t>Behov for at tro på noget </a:t>
            </a:r>
          </a:p>
          <a:p>
            <a:r>
              <a:rPr lang="da-DK" sz="1400" dirty="0"/>
              <a:t>Tallerkner med honning placeret på tallerkner og en elektrisk insektfanger. </a:t>
            </a:r>
          </a:p>
          <a:p>
            <a:pPr lvl="1"/>
            <a:r>
              <a:rPr lang="da-DK" sz="1400" dirty="0"/>
              <a:t>Påmindelse om døden</a:t>
            </a:r>
          </a:p>
          <a:p>
            <a:pPr lvl="1"/>
            <a:r>
              <a:rPr lang="da-DK" sz="1400" dirty="0"/>
              <a:t>Tiltrækker fluer for at lokke dem i en hurtig død </a:t>
            </a:r>
          </a:p>
          <a:p>
            <a:r>
              <a:rPr lang="da-DK" sz="1400" dirty="0"/>
              <a:t>Medicinen i skabene skal repræsentere menneskelige lidelser</a:t>
            </a:r>
          </a:p>
          <a:p>
            <a:r>
              <a:rPr lang="da-DK" sz="1400" dirty="0"/>
              <a:t>Kunsten som healer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5E6C8CD-D490-CE00-39B4-16F92D912FDA}"/>
              </a:ext>
            </a:extLst>
          </p:cNvPr>
          <p:cNvSpPr txBox="1"/>
          <p:nvPr/>
        </p:nvSpPr>
        <p:spPr>
          <a:xfrm>
            <a:off x="643192" y="621289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hlinkClick r:id="rId3"/>
              </a:rPr>
              <a:t>https://www.tate.org.uk/art/artworks/hirst-pharmacy-t07187/explore-damien-hirsts-pharmacy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82154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nstallation view of Damien Hirst's Pharmacy at Tate Modern, 2012">
            <a:extLst>
              <a:ext uri="{FF2B5EF4-FFF2-40B4-BE49-F238E27FC236}">
                <a16:creationId xmlns:a16="http://schemas.microsoft.com/office/drawing/2014/main" id="{5F2ED15F-280F-919F-9426-28B060A1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756" y="3792051"/>
            <a:ext cx="3238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nstallation view of Damien Hirst's Pharmacy at Tate Modern, 2012">
            <a:extLst>
              <a:ext uri="{FF2B5EF4-FFF2-40B4-BE49-F238E27FC236}">
                <a16:creationId xmlns:a16="http://schemas.microsoft.com/office/drawing/2014/main" id="{BAB139E8-3793-255C-0009-6936349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95" y="1011228"/>
            <a:ext cx="4057996" cy="256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etail of the bottles included in Damien Hirst's installation, Pharmacy, Tate">
            <a:extLst>
              <a:ext uri="{FF2B5EF4-FFF2-40B4-BE49-F238E27FC236}">
                <a16:creationId xmlns:a16="http://schemas.microsoft.com/office/drawing/2014/main" id="{83730DFF-6ECF-9238-BD8E-50525238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46" y="4106183"/>
            <a:ext cx="2665196" cy="20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etail of the desk included in Damien Hirst's installation, Pharmacy, Tate">
            <a:extLst>
              <a:ext uri="{FF2B5EF4-FFF2-40B4-BE49-F238E27FC236}">
                <a16:creationId xmlns:a16="http://schemas.microsoft.com/office/drawing/2014/main" id="{6E766CD8-739B-3C0C-A9B0-A00BDE68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95" y="3779971"/>
            <a:ext cx="32385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Detail of the insect-o-cutor included in Damien Hirst's installation, Pharmacy, Tate">
            <a:extLst>
              <a:ext uri="{FF2B5EF4-FFF2-40B4-BE49-F238E27FC236}">
                <a16:creationId xmlns:a16="http://schemas.microsoft.com/office/drawing/2014/main" id="{034094F2-708E-25FE-F6D2-4E275F947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34" y="634284"/>
            <a:ext cx="2857700" cy="33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58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B007C-F801-4AD1-291A-2B134FDF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Analyse af Installationskunst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F8F7A9-297D-5527-41E6-4A8DD5667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Hvilken introduktion gives fra museets side til værket?</a:t>
            </a:r>
          </a:p>
          <a:p>
            <a:r>
              <a:rPr lang="da-DK" dirty="0"/>
              <a:t>Hvordan er rummet brugt?</a:t>
            </a:r>
          </a:p>
          <a:p>
            <a:r>
              <a:rPr lang="da-DK" dirty="0"/>
              <a:t>Hvilke elementer består installationen af, og hvilke materialer er der anvendt?</a:t>
            </a:r>
          </a:p>
          <a:p>
            <a:r>
              <a:rPr lang="da-DK" dirty="0"/>
              <a:t>Er der et forløb eller en tidslig dimension i værket?</a:t>
            </a:r>
          </a:p>
          <a:p>
            <a:r>
              <a:rPr lang="da-DK" dirty="0"/>
              <a:t>Hvilke sanser skal værket appellere til?</a:t>
            </a:r>
          </a:p>
          <a:p>
            <a:r>
              <a:rPr lang="da-DK" dirty="0"/>
              <a:t>Hvordan skal beskueren agere i forhold til værket? Forholder du dig aktivt eller passivt i forhold til det?</a:t>
            </a:r>
          </a:p>
          <a:p>
            <a:r>
              <a:rPr lang="da-DK" dirty="0"/>
              <a:t>Beskriv den oplevelse værket giver dig.</a:t>
            </a:r>
          </a:p>
          <a:p>
            <a:r>
              <a:rPr lang="da-DK" dirty="0"/>
              <a:t>Hvilke temaer rummer værket? Begrund.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6762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37359A-61BD-55AD-BCAE-9399EBE37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Carsten Höller: </a:t>
            </a:r>
            <a:r>
              <a:rPr lang="en-US" i="1">
                <a:solidFill>
                  <a:srgbClr val="FFFFFF"/>
                </a:solidFill>
              </a:rPr>
              <a:t>Test Site, </a:t>
            </a:r>
            <a:r>
              <a:rPr lang="en-US">
                <a:solidFill>
                  <a:srgbClr val="FFFFFF"/>
                </a:solidFill>
              </a:rPr>
              <a:t>2006</a:t>
            </a:r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rsten Höller Test Site 2006">
            <a:extLst>
              <a:ext uri="{FF2B5EF4-FFF2-40B4-BE49-F238E27FC236}">
                <a16:creationId xmlns:a16="http://schemas.microsoft.com/office/drawing/2014/main" id="{76A09148-75AE-6B53-58C2-C387E61A78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375" y="1216905"/>
            <a:ext cx="6616823" cy="44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FB16D35-12EC-7511-9AF7-AC20018301E1}"/>
              </a:ext>
            </a:extLst>
          </p:cNvPr>
          <p:cNvSpPr txBox="1"/>
          <p:nvPr/>
        </p:nvSpPr>
        <p:spPr>
          <a:xfrm>
            <a:off x="860487" y="5841502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https://www.tate.org.uk/whats-on/tate-modern/unilever-series/unilever-series-carsten-holler-test-site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176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E914EC-2145-AD01-CF30-7A388663B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Shilpa Gupta, </a:t>
            </a:r>
            <a:r>
              <a:rPr lang="en-US" i="1">
                <a:solidFill>
                  <a:srgbClr val="FFFFFF"/>
                </a:solidFill>
              </a:rPr>
              <a:t>Singing Cloud, </a:t>
            </a:r>
            <a:r>
              <a:rPr lang="en-US">
                <a:solidFill>
                  <a:srgbClr val="FFFFFF"/>
                </a:solidFill>
              </a:rPr>
              <a:t>2008-09</a:t>
            </a:r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t billede, der indeholder kunst, indendørs, loft, gulv&#10;&#10;Automatisk genereret beskrivelse">
            <a:extLst>
              <a:ext uri="{FF2B5EF4-FFF2-40B4-BE49-F238E27FC236}">
                <a16:creationId xmlns:a16="http://schemas.microsoft.com/office/drawing/2014/main" id="{7135753C-9A89-FD2D-E5ED-CAE4521D47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375" y="1217391"/>
            <a:ext cx="6616823" cy="44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7A21746-9DEE-63AA-96B1-6D63E0D51103}"/>
              </a:ext>
            </a:extLst>
          </p:cNvPr>
          <p:cNvSpPr txBox="1"/>
          <p:nvPr/>
        </p:nvSpPr>
        <p:spPr>
          <a:xfrm>
            <a:off x="899160" y="5876728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https://shilpagupta.com/singing-cloud/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6569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9DCCAB-C69B-098F-2BCC-28C30DDC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Yayoi Kusama, </a:t>
            </a:r>
            <a:r>
              <a:rPr lang="en-US" i="1">
                <a:solidFill>
                  <a:srgbClr val="FFFFFF"/>
                </a:solidFill>
              </a:rPr>
              <a:t>Gleaming Lights of the Souls, </a:t>
            </a:r>
            <a:r>
              <a:rPr lang="en-US">
                <a:solidFill>
                  <a:srgbClr val="FFFFFF"/>
                </a:solidFill>
              </a:rPr>
              <a:t>2008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jul, vinter, udendørs, juletræ&#10;&#10;Automatisk genereret beskrivelse">
            <a:extLst>
              <a:ext uri="{FF2B5EF4-FFF2-40B4-BE49-F238E27FC236}">
                <a16:creationId xmlns:a16="http://schemas.microsoft.com/office/drawing/2014/main" id="{7488C41A-5443-6FA6-875D-4A7EBD869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375" y="1217391"/>
            <a:ext cx="6616823" cy="44167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FC052F7-71A5-547A-68FF-FD22ABC05E20}"/>
              </a:ext>
            </a:extLst>
          </p:cNvPr>
          <p:cNvSpPr txBox="1"/>
          <p:nvPr/>
        </p:nvSpPr>
        <p:spPr>
          <a:xfrm>
            <a:off x="865730" y="595968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https://louisiana.dk/en/exhibition/kusama-installation/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437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22A992-8974-6BE6-8B09-89C60EE7D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Elmgreen &amp; Dragset: </a:t>
            </a:r>
            <a:r>
              <a:rPr lang="en-US" i="1">
                <a:solidFill>
                  <a:srgbClr val="FFFFFF"/>
                </a:solidFill>
              </a:rPr>
              <a:t>Death of a Collector, </a:t>
            </a:r>
            <a:r>
              <a:rPr lang="en-US">
                <a:solidFill>
                  <a:srgbClr val="FFFFFF"/>
                </a:solidFill>
              </a:rPr>
              <a:t>2009</a:t>
            </a:r>
          </a:p>
        </p:txBody>
      </p:sp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t billede, der indeholder swimmingpool, Fritidscenter, udendørs, pool&#10;&#10;Automatisk genereret beskrivelse">
            <a:extLst>
              <a:ext uri="{FF2B5EF4-FFF2-40B4-BE49-F238E27FC236}">
                <a16:creationId xmlns:a16="http://schemas.microsoft.com/office/drawing/2014/main" id="{67FB0449-025D-836E-61C3-A9BDBBDE54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375" y="1680569"/>
            <a:ext cx="6616823" cy="34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3086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682F43E-DCE4-A4B6-249B-60745FF6648F}"/>
              </a:ext>
            </a:extLst>
          </p:cNvPr>
          <p:cNvSpPr txBox="1"/>
          <p:nvPr/>
        </p:nvSpPr>
        <p:spPr>
          <a:xfrm>
            <a:off x="924375" y="5536702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https://www.victoria-miro.com/artists/32-elmgreen-%26-dragset/works/image2313/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582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552EDF-EC7F-88A8-09AB-A03F3C99E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Olafur Eliasson, </a:t>
            </a:r>
            <a:r>
              <a:rPr lang="en-US" i="1">
                <a:solidFill>
                  <a:srgbClr val="FFFFFF"/>
                </a:solidFill>
              </a:rPr>
              <a:t>Din blinde Passager, </a:t>
            </a:r>
            <a:r>
              <a:rPr lang="en-US">
                <a:solidFill>
                  <a:srgbClr val="FFFFFF"/>
                </a:solidFill>
              </a:rPr>
              <a:t>2010</a:t>
            </a:r>
          </a:p>
        </p:txBody>
      </p:sp>
      <p:sp useBgFill="1">
        <p:nvSpPr>
          <p:cNvPr id="4109" name="Rectangle 4108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in blinde passager, 2010 - Tate Modern, London – 2019 - Photo: Anders Sune Berg">
            <a:extLst>
              <a:ext uri="{FF2B5EF4-FFF2-40B4-BE49-F238E27FC236}">
                <a16:creationId xmlns:a16="http://schemas.microsoft.com/office/drawing/2014/main" id="{93ADFD68-7BC2-814B-A06C-D11B01D608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353" y="484632"/>
            <a:ext cx="4102867" cy="58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1" name="Rectangle 4110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A1C69F-E978-C19C-8D78-02156FE77C28}"/>
              </a:ext>
            </a:extLst>
          </p:cNvPr>
          <p:cNvSpPr txBox="1"/>
          <p:nvPr/>
        </p:nvSpPr>
        <p:spPr>
          <a:xfrm>
            <a:off x="1184618" y="6366880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https://olafureliasson.net/artwork/din-blinde-passager-2010/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29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5D2E40-760C-43BC-596C-4ECCE87B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>
                <a:solidFill>
                  <a:srgbClr val="FFFFFF"/>
                </a:solidFill>
              </a:rPr>
              <a:t>Jeppe Hein: </a:t>
            </a:r>
            <a:r>
              <a:rPr lang="en-US" i="1">
                <a:solidFill>
                  <a:srgbClr val="FFFFFF"/>
                </a:solidFill>
              </a:rPr>
              <a:t>Cage and mirror, </a:t>
            </a:r>
            <a:r>
              <a:rPr lang="en-US">
                <a:solidFill>
                  <a:srgbClr val="FFFFFF"/>
                </a:solidFill>
              </a:rPr>
              <a:t>2011</a:t>
            </a:r>
          </a:p>
        </p:txBody>
      </p:sp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t billede, der indeholder bygning, indendørs, bur, kunst&#10;&#10;Automatisk genereret beskrivelse">
            <a:extLst>
              <a:ext uri="{FF2B5EF4-FFF2-40B4-BE49-F238E27FC236}">
                <a16:creationId xmlns:a16="http://schemas.microsoft.com/office/drawing/2014/main" id="{6C588A2E-5B17-A111-56CF-82F210B079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375" y="1217391"/>
            <a:ext cx="6616823" cy="441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5" name="Rectangle 5134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C396B13-1B36-D657-F752-070DA70E72F6}"/>
              </a:ext>
            </a:extLst>
          </p:cNvPr>
          <p:cNvSpPr txBox="1"/>
          <p:nvPr/>
        </p:nvSpPr>
        <p:spPr>
          <a:xfrm>
            <a:off x="924375" y="5831342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https://www.jeppehein.net/project_id.php?path=works&amp;id=86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415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AFFE15-3B50-FA8F-42DB-65B2D6B2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700">
                <a:solidFill>
                  <a:srgbClr val="FFFFFF"/>
                </a:solidFill>
              </a:rPr>
              <a:t>Leandro Ehrlich: Underwater Pool, 2012</a:t>
            </a:r>
          </a:p>
        </p:txBody>
      </p:sp>
      <p:sp useBgFill="1">
        <p:nvSpPr>
          <p:cNvPr id="6170" name="Rectangle 6169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Et billede, der indeholder vand/blågrøn, vand, Turkis, udendørs&#10;&#10;Automatisk genereret beskrivelse">
            <a:extLst>
              <a:ext uri="{FF2B5EF4-FFF2-40B4-BE49-F238E27FC236}">
                <a16:creationId xmlns:a16="http://schemas.microsoft.com/office/drawing/2014/main" id="{CD3516BC-2E25-06D9-31BC-79A1DB4C31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960768" y="484632"/>
            <a:ext cx="4544036" cy="58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2" name="Rectangle 6171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47ED7B94-18A9-44C3-C02F-1263C2020066}"/>
              </a:ext>
            </a:extLst>
          </p:cNvPr>
          <p:cNvSpPr txBox="1"/>
          <p:nvPr/>
        </p:nvSpPr>
        <p:spPr>
          <a:xfrm>
            <a:off x="1506308" y="6457229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https://www.ignant.com/2016/01/07/an-illusory-swimming-pool-by-leandro-erlich/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848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068">
            <a:extLst>
              <a:ext uri="{FF2B5EF4-FFF2-40B4-BE49-F238E27FC236}">
                <a16:creationId xmlns:a16="http://schemas.microsoft.com/office/drawing/2014/main" id="{C75470D1-A9BC-450A-94B8-E09E222C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 useBgFill="1">
        <p:nvSpPr>
          <p:cNvPr id="2077" name="Rectangle 2070">
            <a:extLst>
              <a:ext uri="{FF2B5EF4-FFF2-40B4-BE49-F238E27FC236}">
                <a16:creationId xmlns:a16="http://schemas.microsoft.com/office/drawing/2014/main" id="{64F97EC1-3569-4A79-9DB8-CC79407DF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078" name="Rectangle 2072">
            <a:extLst>
              <a:ext uri="{FF2B5EF4-FFF2-40B4-BE49-F238E27FC236}">
                <a16:creationId xmlns:a16="http://schemas.microsoft.com/office/drawing/2014/main" id="{13E08444-43C3-4332-B02D-F2DBC8C1D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8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FE155FC-38E6-6DFE-A578-BD324954E7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r="2417"/>
          <a:stretch/>
        </p:blipFill>
        <p:spPr bwMode="auto">
          <a:xfrm>
            <a:off x="911860" y="0"/>
            <a:ext cx="10393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23B249-8425-D3DE-F3E8-C92F4800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3949131"/>
            <a:ext cx="9418320" cy="387596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rgbClr val="FFFFFF"/>
                </a:solidFill>
              </a:rPr>
              <a:t>Olafur Eliasson, </a:t>
            </a:r>
            <a:r>
              <a:rPr lang="en-US" i="1" dirty="0">
                <a:solidFill>
                  <a:srgbClr val="FFFFFF"/>
                </a:solidFill>
              </a:rPr>
              <a:t>Riverbed, </a:t>
            </a:r>
            <a:r>
              <a:rPr lang="en-US" dirty="0">
                <a:solidFill>
                  <a:srgbClr val="FFFFFF"/>
                </a:solidFill>
              </a:rPr>
              <a:t>Louisiana, 2014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1400" dirty="0">
                <a:solidFill>
                  <a:srgbClr val="FFFFFF"/>
                </a:solidFill>
                <a:hlinkClick r:id="rId3"/>
              </a:rPr>
              <a:t>https://olafureliasson.net/artwork/riverbed-2014/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2079" name="Straight Connector 2074">
            <a:extLst>
              <a:ext uri="{FF2B5EF4-FFF2-40B4-BE49-F238E27FC236}">
                <a16:creationId xmlns:a16="http://schemas.microsoft.com/office/drawing/2014/main" id="{4D848F31-B9E9-4B45-86EB-66A7D70D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29873" y="5397500"/>
            <a:ext cx="255031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422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5D5E0904-721C-4D68-9EB8-1C9752E32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B298ECBA-3258-45DF-8FD4-7581736BC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244"/>
            <a:ext cx="457200" cy="6858000"/>
          </a:xfrm>
          <a:prstGeom prst="rect">
            <a:avLst/>
          </a:prstGeom>
          <a:solidFill>
            <a:srgbClr val="6F6F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B62BF453-BD82-4B90-9FE7-517031338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3564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518222-2150-0682-27FA-D8FA6BE4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802194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700">
                <a:solidFill>
                  <a:srgbClr val="FFFFFF"/>
                </a:solidFill>
              </a:rPr>
              <a:t>Jeongmoon Choi: </a:t>
            </a:r>
            <a:r>
              <a:rPr lang="en-US" sz="3700" i="1">
                <a:solidFill>
                  <a:srgbClr val="FFFFFF"/>
                </a:solidFill>
              </a:rPr>
              <a:t>Drawing in Space, 2013</a:t>
            </a:r>
            <a:endParaRPr lang="en-US" sz="3700">
              <a:solidFill>
                <a:srgbClr val="FFFFFF"/>
              </a:solidFill>
            </a:endParaRPr>
          </a:p>
        </p:txBody>
      </p:sp>
      <p:sp useBgFill="1">
        <p:nvSpPr>
          <p:cNvPr id="7181" name="Rectangle 7180">
            <a:extLst>
              <a:ext uri="{FF2B5EF4-FFF2-40B4-BE49-F238E27FC236}">
                <a16:creationId xmlns:a16="http://schemas.microsoft.com/office/drawing/2014/main" id="{072366D3-9B5C-42E1-9906-77FF6BB55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t billede, der indeholder lilla/violet, Majorelle-blå, viol, lys/lygte&#10;&#10;Automatisk genereret beskrivelse">
            <a:extLst>
              <a:ext uri="{FF2B5EF4-FFF2-40B4-BE49-F238E27FC236}">
                <a16:creationId xmlns:a16="http://schemas.microsoft.com/office/drawing/2014/main" id="{A57CD4CC-61B3-2F6F-8588-28D53D865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9564" b="-1"/>
          <a:stretch/>
        </p:blipFill>
        <p:spPr bwMode="auto">
          <a:xfrm>
            <a:off x="1618931" y="484632"/>
            <a:ext cx="5227711" cy="588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Rectangle 7182">
            <a:extLst>
              <a:ext uri="{FF2B5EF4-FFF2-40B4-BE49-F238E27FC236}">
                <a16:creationId xmlns:a16="http://schemas.microsoft.com/office/drawing/2014/main" id="{121F5E60-4E89-4B16-A245-12BD99359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899160" cy="6858000"/>
          </a:xfrm>
          <a:prstGeom prst="rect">
            <a:avLst/>
          </a:prstGeom>
          <a:solidFill>
            <a:srgbClr val="353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6942572-AC7B-A390-83A3-0EAAF593BA84}"/>
              </a:ext>
            </a:extLst>
          </p:cNvPr>
          <p:cNvSpPr txBox="1"/>
          <p:nvPr/>
        </p:nvSpPr>
        <p:spPr>
          <a:xfrm>
            <a:off x="1618931" y="6457229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3"/>
              </a:rPr>
              <a:t>https://beingintheworld.net/artist/jeongmoon-choi#slideshow-2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13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B284F-54ED-5C27-03D0-DFA75370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994" y="365760"/>
            <a:ext cx="6977857" cy="1325562"/>
          </a:xfrm>
        </p:spPr>
        <p:txBody>
          <a:bodyPr>
            <a:normAutofit/>
          </a:bodyPr>
          <a:lstStyle/>
          <a:p>
            <a:r>
              <a:rPr lang="da-DK" dirty="0"/>
              <a:t>Olafur Eliasson </a:t>
            </a:r>
          </a:p>
        </p:txBody>
      </p:sp>
      <p:pic>
        <p:nvPicPr>
          <p:cNvPr id="1026" name="Picture 2" descr="OLAFUR ELIASSON">
            <a:extLst>
              <a:ext uri="{FF2B5EF4-FFF2-40B4-BE49-F238E27FC236}">
                <a16:creationId xmlns:a16="http://schemas.microsoft.com/office/drawing/2014/main" id="{B633428F-E23F-9BBC-31BF-E9E6D0459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r="7304"/>
          <a:stretch/>
        </p:blipFill>
        <p:spPr bwMode="auto">
          <a:xfrm>
            <a:off x="20" y="10"/>
            <a:ext cx="35551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944DC7A-CEE6-88B9-418F-87719A36B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994" y="2005739"/>
            <a:ext cx="6977857" cy="4174398"/>
          </a:xfrm>
        </p:spPr>
        <p:txBody>
          <a:bodyPr>
            <a:normAutofit/>
          </a:bodyPr>
          <a:lstStyle/>
          <a:p>
            <a:r>
              <a:rPr lang="da-DK" sz="1700"/>
              <a:t>Dansk-islandsk kunstner (f. 1967) </a:t>
            </a:r>
          </a:p>
          <a:p>
            <a:r>
              <a:rPr lang="da-DK" sz="1700"/>
              <a:t>Eliasson arbejder ofte med samme tematik i sin kunst </a:t>
            </a:r>
          </a:p>
          <a:p>
            <a:pPr lvl="1"/>
            <a:r>
              <a:rPr lang="da-DK" sz="1700"/>
              <a:t>Vores tilstedeværelse i verden</a:t>
            </a:r>
          </a:p>
          <a:p>
            <a:pPr lvl="1"/>
            <a:r>
              <a:rPr lang="da-DK" sz="1700"/>
              <a:t>Hvordan opfatter vi verden? </a:t>
            </a:r>
          </a:p>
          <a:p>
            <a:r>
              <a:rPr lang="da-DK" sz="1700"/>
              <a:t>Opmærksomhed omkring den verden vi lever i</a:t>
            </a:r>
          </a:p>
          <a:p>
            <a:r>
              <a:rPr lang="da-DK" sz="1700"/>
              <a:t>Arbejder med elementer af lys, vand, tåge, is, mos og sten</a:t>
            </a:r>
          </a:p>
          <a:p>
            <a:r>
              <a:rPr lang="da-DK" sz="1700"/>
              <a:t>Skaber et møde mellem kunsten og naturvidenskaben</a:t>
            </a:r>
          </a:p>
          <a:p>
            <a:r>
              <a:rPr lang="da-DK" sz="1700"/>
              <a:t>Installationskunst </a:t>
            </a:r>
          </a:p>
          <a:p>
            <a:pPr lvl="1"/>
            <a:r>
              <a:rPr lang="da-DK" sz="1700"/>
              <a:t>Inddrager rummet og stedsspecifikt </a:t>
            </a:r>
          </a:p>
          <a:p>
            <a:pPr lvl="1"/>
            <a:r>
              <a:rPr lang="da-DK" sz="1700"/>
              <a:t>Oplevelsen af værket, er vigtig </a:t>
            </a:r>
          </a:p>
          <a:p>
            <a:pPr lvl="1"/>
            <a:r>
              <a:rPr lang="da-DK" sz="1700"/>
              <a:t>Sanser </a:t>
            </a:r>
          </a:p>
          <a:p>
            <a:pPr lvl="1"/>
            <a:endParaRPr lang="da-DK" sz="1700"/>
          </a:p>
        </p:txBody>
      </p:sp>
    </p:spTree>
    <p:extLst>
      <p:ext uri="{BB962C8B-B14F-4D97-AF65-F5344CB8AC3E}">
        <p14:creationId xmlns:p14="http://schemas.microsoft.com/office/powerpoint/2010/main" val="62463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CB8D9-E54E-48B6-C1F5-EEC81690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539087"/>
            <a:ext cx="4534047" cy="1584895"/>
          </a:xfrm>
        </p:spPr>
        <p:txBody>
          <a:bodyPr>
            <a:normAutofit/>
          </a:bodyPr>
          <a:lstStyle/>
          <a:p>
            <a:r>
              <a:rPr lang="da-DK" dirty="0"/>
              <a:t>Introduktion af </a:t>
            </a:r>
            <a:r>
              <a:rPr lang="da-DK" i="1" dirty="0"/>
              <a:t>Riverbed</a:t>
            </a:r>
            <a:endParaRPr lang="da-DK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B8176F1-EF41-356B-BDBE-DEF01147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0362"/>
          <a:stretch/>
        </p:blipFill>
        <p:spPr bwMode="auto">
          <a:xfrm>
            <a:off x="20" y="10"/>
            <a:ext cx="60947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B9DA3D-4D4B-F02B-F9E8-687F1E84A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3" y="2438399"/>
            <a:ext cx="4572002" cy="3880514"/>
          </a:xfrm>
        </p:spPr>
        <p:txBody>
          <a:bodyPr>
            <a:normAutofit/>
          </a:bodyPr>
          <a:lstStyle/>
          <a:p>
            <a:r>
              <a:rPr lang="da-DK" dirty="0"/>
              <a:t>Udstillet på Louisiana Museum of </a:t>
            </a:r>
            <a:r>
              <a:rPr lang="da-DK" dirty="0" err="1"/>
              <a:t>Modern</a:t>
            </a:r>
            <a:r>
              <a:rPr lang="da-DK" dirty="0"/>
              <a:t> Art, Humlebæk</a:t>
            </a:r>
          </a:p>
          <a:p>
            <a:r>
              <a:rPr lang="da-DK" dirty="0"/>
              <a:t>Møde mellem kunst og natur </a:t>
            </a:r>
          </a:p>
          <a:p>
            <a:r>
              <a:rPr lang="da-DK" dirty="0"/>
              <a:t>Inddrager og udfordrer beskueren</a:t>
            </a:r>
          </a:p>
          <a:p>
            <a:pPr lvl="1"/>
            <a:r>
              <a:rPr lang="da-DK" dirty="0"/>
              <a:t>Kan vælge sin egen vej gennem værket</a:t>
            </a:r>
          </a:p>
          <a:p>
            <a:pPr lvl="1"/>
            <a:r>
              <a:rPr lang="da-DK" dirty="0"/>
              <a:t>Udfordrer beskuerens forståelse af et museum</a:t>
            </a:r>
          </a:p>
          <a:p>
            <a:r>
              <a:rPr lang="da-DK" dirty="0"/>
              <a:t>Ændring af de faste bevægelsesmønstre </a:t>
            </a:r>
          </a:p>
          <a:p>
            <a:r>
              <a:rPr lang="da-DK" dirty="0"/>
              <a:t>Museumsrummet er blevet transformeret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78FD7A1-1B84-18CA-339D-685D3A5764AF}"/>
              </a:ext>
            </a:extLst>
          </p:cNvPr>
          <p:cNvSpPr txBox="1"/>
          <p:nvPr/>
        </p:nvSpPr>
        <p:spPr>
          <a:xfrm>
            <a:off x="6094819" y="6550213"/>
            <a:ext cx="45340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hlinkClick r:id="rId3"/>
              </a:rPr>
              <a:t>https://olafureliasson.net/artwork/riverbed-2014/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832389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E8663-AAA5-D81A-0A03-735EB069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5834285" cy="1325562"/>
          </a:xfrm>
        </p:spPr>
        <p:txBody>
          <a:bodyPr>
            <a:normAutofit/>
          </a:bodyPr>
          <a:lstStyle/>
          <a:p>
            <a:r>
              <a:rPr lang="da-DK" dirty="0"/>
              <a:t>Naturen flytter indenfor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ACFB2A-B442-9919-1940-A1F5FC74C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834285" cy="4351337"/>
          </a:xfrm>
        </p:spPr>
        <p:txBody>
          <a:bodyPr>
            <a:normAutofit/>
          </a:bodyPr>
          <a:lstStyle/>
          <a:p>
            <a:r>
              <a:rPr lang="da-DK" sz="1400"/>
              <a:t>Et islandsk landskab, bestående af vulkansten, bakker og rindende vand. </a:t>
            </a:r>
          </a:p>
          <a:p>
            <a:r>
              <a:rPr lang="da-DK" sz="1400"/>
              <a:t>Der er blevet dannet et vandløb, hvis udspring er bagerst i rummet. </a:t>
            </a:r>
          </a:p>
          <a:p>
            <a:r>
              <a:rPr lang="da-DK" sz="1400"/>
              <a:t>Landskabet inddrager beskueren. </a:t>
            </a:r>
          </a:p>
          <a:p>
            <a:r>
              <a:rPr lang="da-DK" sz="1400"/>
              <a:t>Værket kommer til sin fulde ret gennem beskuerens bevægelse. </a:t>
            </a:r>
          </a:p>
          <a:p>
            <a:pPr lvl="1"/>
            <a:r>
              <a:rPr lang="da-DK" sz="1400"/>
              <a:t>Vælger selv sine egne veje gennem værket. </a:t>
            </a:r>
          </a:p>
          <a:p>
            <a:r>
              <a:rPr lang="da-DK" sz="1400"/>
              <a:t>Værket kan ændre karakter afhængig af hvilken vej man tager gennem værket. </a:t>
            </a:r>
          </a:p>
          <a:p>
            <a:r>
              <a:rPr lang="da-DK" sz="1400"/>
              <a:t>En oplevelse af fri bevægelighed</a:t>
            </a:r>
          </a:p>
          <a:p>
            <a:r>
              <a:rPr lang="da-DK" sz="1400"/>
              <a:t>Sanserne kommer i brug</a:t>
            </a:r>
          </a:p>
          <a:p>
            <a:r>
              <a:rPr lang="da-DK" sz="1400"/>
              <a:t>Naturen møder kulturen </a:t>
            </a:r>
          </a:p>
          <a:p>
            <a:pPr lvl="1"/>
            <a:r>
              <a:rPr lang="da-DK" sz="1400"/>
              <a:t>Det naturskabte og det menneskeskabte </a:t>
            </a:r>
          </a:p>
          <a:p>
            <a:endParaRPr lang="da-DK" sz="1400"/>
          </a:p>
          <a:p>
            <a:endParaRPr lang="da-DK" sz="1400"/>
          </a:p>
          <a:p>
            <a:endParaRPr lang="da-DK" sz="1400"/>
          </a:p>
          <a:p>
            <a:endParaRPr lang="da-DK" sz="1400" dirty="0"/>
          </a:p>
        </p:txBody>
      </p:sp>
      <p:pic>
        <p:nvPicPr>
          <p:cNvPr id="7" name="Billede 6" descr="Et billede, der indeholder udendørs, klippe, fodtøj, jord&#10;&#10;Automatisk genereret beskrivelse">
            <a:extLst>
              <a:ext uri="{FF2B5EF4-FFF2-40B4-BE49-F238E27FC236}">
                <a16:creationId xmlns:a16="http://schemas.microsoft.com/office/drawing/2014/main" id="{A24BAE7E-57FF-91E5-E3CD-9A87D0BCD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72" r="10523" b="3"/>
          <a:stretch/>
        </p:blipFill>
        <p:spPr>
          <a:xfrm>
            <a:off x="7737169" y="10"/>
            <a:ext cx="3555205" cy="3428990"/>
          </a:xfrm>
          <a:prstGeom prst="rect">
            <a:avLst/>
          </a:prstGeom>
        </p:spPr>
      </p:pic>
      <p:pic>
        <p:nvPicPr>
          <p:cNvPr id="4100" name="Picture 4" descr="Riverbed, 2014 - Louisiana Museum of Modern Art, Humlebæk, Denmark, 2014 - Photo: Iwan Baan">
            <a:extLst>
              <a:ext uri="{FF2B5EF4-FFF2-40B4-BE49-F238E27FC236}">
                <a16:creationId xmlns:a16="http://schemas.microsoft.com/office/drawing/2014/main" id="{345B96A8-521C-16A6-2F48-2EC74AFE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7" r="7318" b="2"/>
          <a:stretch/>
        </p:blipFill>
        <p:spPr bwMode="auto">
          <a:xfrm>
            <a:off x="7737169" y="3429000"/>
            <a:ext cx="355520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154167A-3732-05F5-4706-B5D5B89444D4}"/>
              </a:ext>
            </a:extLst>
          </p:cNvPr>
          <p:cNvSpPr txBox="1"/>
          <p:nvPr/>
        </p:nvSpPr>
        <p:spPr>
          <a:xfrm>
            <a:off x="3575139" y="6540053"/>
            <a:ext cx="45340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hlinkClick r:id="rId4"/>
              </a:rPr>
              <a:t>https://olafureliasson.net/artwork/riverbed-2014/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2768531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Rectangle 5136">
            <a:extLst>
              <a:ext uri="{FF2B5EF4-FFF2-40B4-BE49-F238E27FC236}">
                <a16:creationId xmlns:a16="http://schemas.microsoft.com/office/drawing/2014/main" id="{0E99ED6D-365F-4CAE-942F-ECA78F74B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C42F24F1-C1EF-471F-A19B-A340CE541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1" name="Rectangle 5140">
            <a:extLst>
              <a:ext uri="{FF2B5EF4-FFF2-40B4-BE49-F238E27FC236}">
                <a16:creationId xmlns:a16="http://schemas.microsoft.com/office/drawing/2014/main" id="{E56C425C-3C64-47BA-B583-94D39B9B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6568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utoShape 14">
            <a:extLst>
              <a:ext uri="{FF2B5EF4-FFF2-40B4-BE49-F238E27FC236}">
                <a16:creationId xmlns:a16="http://schemas.microsoft.com/office/drawing/2014/main" id="{F338C12B-BD52-D0AB-663A-620208C64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5132" name="Rectangle 5134">
            <a:extLst>
              <a:ext uri="{FF2B5EF4-FFF2-40B4-BE49-F238E27FC236}">
                <a16:creationId xmlns:a16="http://schemas.microsoft.com/office/drawing/2014/main" id="{2EDDCC72-73EA-4A65-9103-4477DD5A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564" y="643467"/>
            <a:ext cx="5739022" cy="55318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illede 6" descr="Et billede, der indeholder Grus/murbrokker, grus, jord, udendørs&#10;&#10;Automatisk genereret beskrivelse">
            <a:extLst>
              <a:ext uri="{FF2B5EF4-FFF2-40B4-BE49-F238E27FC236}">
                <a16:creationId xmlns:a16="http://schemas.microsoft.com/office/drawing/2014/main" id="{14E8A207-EB22-5104-8686-AEDE9E882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4" r="15344"/>
          <a:stretch/>
        </p:blipFill>
        <p:spPr>
          <a:xfrm>
            <a:off x="1600445" y="643467"/>
            <a:ext cx="2678977" cy="2579929"/>
          </a:xfrm>
          <a:prstGeom prst="rect">
            <a:avLst/>
          </a:prstGeom>
        </p:spPr>
      </p:pic>
      <p:pic>
        <p:nvPicPr>
          <p:cNvPr id="5130" name="Picture 10" descr="Riverbed, 2014 - QAGOMA – 2019 - Photo: Natasha Harth, QAGOMA">
            <a:extLst>
              <a:ext uri="{FF2B5EF4-FFF2-40B4-BE49-F238E27FC236}">
                <a16:creationId xmlns:a16="http://schemas.microsoft.com/office/drawing/2014/main" id="{9FB5B006-606D-C482-56BB-14EB8D6BD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r="11783"/>
          <a:stretch/>
        </p:blipFill>
        <p:spPr bwMode="auto">
          <a:xfrm>
            <a:off x="4708705" y="652831"/>
            <a:ext cx="2684722" cy="25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lede 9" descr="Et billede, der indeholder jord, udendørs, vandretur, Grus/murbrokker&#10;&#10;Automatisk genereret beskrivelse">
            <a:extLst>
              <a:ext uri="{FF2B5EF4-FFF2-40B4-BE49-F238E27FC236}">
                <a16:creationId xmlns:a16="http://schemas.microsoft.com/office/drawing/2014/main" id="{312A145A-F28B-BB6F-7755-C0A7410709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7" r="31339" b="2"/>
          <a:stretch/>
        </p:blipFill>
        <p:spPr>
          <a:xfrm>
            <a:off x="8307602" y="3304140"/>
            <a:ext cx="3022127" cy="2910393"/>
          </a:xfrm>
          <a:prstGeom prst="rect">
            <a:avLst/>
          </a:prstGeom>
        </p:spPr>
      </p:pic>
      <p:pic>
        <p:nvPicPr>
          <p:cNvPr id="9" name="Billede 8" descr="Et billede, der indeholder udendørs, jord, vandretur, vand&#10;&#10;Automatisk genereret beskrivelse">
            <a:extLst>
              <a:ext uri="{FF2B5EF4-FFF2-40B4-BE49-F238E27FC236}">
                <a16:creationId xmlns:a16="http://schemas.microsoft.com/office/drawing/2014/main" id="{D3EFC254-6AE9-1A3A-5D6A-0C6F48E50C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71" r="4" b="16435"/>
          <a:stretch/>
        </p:blipFill>
        <p:spPr>
          <a:xfrm>
            <a:off x="7822710" y="652831"/>
            <a:ext cx="2587923" cy="2492822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18B87F-8C7D-F2B0-C7BF-4D2D7A5D7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0615" y="2623145"/>
            <a:ext cx="3205027" cy="3415725"/>
          </a:xfrm>
        </p:spPr>
        <p:txBody>
          <a:bodyPr>
            <a:normAutofit/>
          </a:bodyPr>
          <a:lstStyle/>
          <a:p>
            <a:pPr marL="384048" lvl="1" indent="-153619" defTabSz="768096">
              <a:spcBef>
                <a:spcPts val="252"/>
              </a:spcBef>
              <a:spcAft>
                <a:spcPts val="252"/>
              </a:spcAft>
            </a:pPr>
            <a:endParaRPr lang="da-DK" sz="1344" kern="12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da-DK" sz="160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0ADDEE9B-7210-C375-A677-D7AA46531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43" y="3652720"/>
            <a:ext cx="3260933" cy="2213231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DB94DD31-D6D9-50BD-E3C4-AFC7E856C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094" y="3357389"/>
            <a:ext cx="4203790" cy="2803895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25244336-3BC6-92FB-24EA-7A718CA041EE}"/>
              </a:ext>
            </a:extLst>
          </p:cNvPr>
          <p:cNvSpPr txBox="1"/>
          <p:nvPr/>
        </p:nvSpPr>
        <p:spPr>
          <a:xfrm>
            <a:off x="7392990" y="6475578"/>
            <a:ext cx="45340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hlinkClick r:id="rId8"/>
              </a:rPr>
              <a:t>https://olafureliasson.net/artwork/riverbed-2014/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8247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Rectangle 2068">
            <a:extLst>
              <a:ext uri="{FF2B5EF4-FFF2-40B4-BE49-F238E27FC236}">
                <a16:creationId xmlns:a16="http://schemas.microsoft.com/office/drawing/2014/main" id="{C75470D1-A9BC-450A-94B8-E09E222C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 useBgFill="1">
        <p:nvSpPr>
          <p:cNvPr id="2077" name="Rectangle 2070">
            <a:extLst>
              <a:ext uri="{FF2B5EF4-FFF2-40B4-BE49-F238E27FC236}">
                <a16:creationId xmlns:a16="http://schemas.microsoft.com/office/drawing/2014/main" id="{64F97EC1-3569-4A79-9DB8-CC79407DF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078" name="Rectangle 2072">
            <a:extLst>
              <a:ext uri="{FF2B5EF4-FFF2-40B4-BE49-F238E27FC236}">
                <a16:creationId xmlns:a16="http://schemas.microsoft.com/office/drawing/2014/main" id="{13E08444-43C3-4332-B02D-F2DBC8C1D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8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FE155FC-38E6-6DFE-A578-BD324954E7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6" b="8436"/>
          <a:stretch/>
        </p:blipFill>
        <p:spPr bwMode="auto">
          <a:xfrm>
            <a:off x="911860" y="0"/>
            <a:ext cx="10393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23B249-8425-D3DE-F3E8-C92F4800D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08" y="4436811"/>
            <a:ext cx="9418320" cy="265486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Damien Hirst, </a:t>
            </a:r>
            <a:r>
              <a:rPr lang="en-US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Pharmacy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Tate, 1992</a:t>
            </a:r>
            <a:b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hlinkClick r:id="rId3"/>
              </a:rPr>
              <a:t>https://www.tate.org.uk/art/artworks/hirst-pharmacy-t07187/explore-damien-hirsts-pharmacy</a:t>
            </a:r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cxnSp>
        <p:nvCxnSpPr>
          <p:cNvPr id="2079" name="Straight Connector 2074">
            <a:extLst>
              <a:ext uri="{FF2B5EF4-FFF2-40B4-BE49-F238E27FC236}">
                <a16:creationId xmlns:a16="http://schemas.microsoft.com/office/drawing/2014/main" id="{4D848F31-B9E9-4B45-86EB-66A7D70D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29873" y="5397500"/>
            <a:ext cx="255031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294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BAE3B-4957-73B3-B9C4-A01E91254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0" y="365760"/>
            <a:ext cx="5997678" cy="1325562"/>
          </a:xfrm>
        </p:spPr>
        <p:txBody>
          <a:bodyPr>
            <a:normAutofit/>
          </a:bodyPr>
          <a:lstStyle/>
          <a:p>
            <a:r>
              <a:rPr lang="da-DK" dirty="0"/>
              <a:t>Damien </a:t>
            </a:r>
            <a:r>
              <a:rPr lang="da-DK" dirty="0" err="1"/>
              <a:t>Hirst</a:t>
            </a:r>
            <a:endParaRPr lang="da-DK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2270179-A11E-5ABE-14EA-1881F3032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5" r="32853" b="-1"/>
          <a:stretch/>
        </p:blipFill>
        <p:spPr bwMode="auto">
          <a:xfrm>
            <a:off x="20" y="10"/>
            <a:ext cx="465329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BC509C-4E5F-27C1-B2D5-AE8190C37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290" y="2005739"/>
            <a:ext cx="6015571" cy="4174398"/>
          </a:xfrm>
        </p:spPr>
        <p:txBody>
          <a:bodyPr>
            <a:normAutofit/>
          </a:bodyPr>
          <a:lstStyle/>
          <a:p>
            <a:r>
              <a:rPr lang="da-DK" dirty="0"/>
              <a:t>Engelsk kunst og kunstsamler (f. 1965)</a:t>
            </a:r>
          </a:p>
          <a:p>
            <a:r>
              <a:rPr lang="da-DK" dirty="0"/>
              <a:t>En del af kunstnergruppen The Young British Artists (</a:t>
            </a:r>
            <a:r>
              <a:rPr lang="da-DK" dirty="0" err="1"/>
              <a:t>YBAs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Beskæftigede sig med chokfaktoren </a:t>
            </a:r>
          </a:p>
          <a:p>
            <a:r>
              <a:rPr lang="da-DK" dirty="0"/>
              <a:t>Død som et gennemgående tema </a:t>
            </a:r>
          </a:p>
          <a:p>
            <a:pPr lvl="1"/>
            <a:r>
              <a:rPr lang="da-DK" dirty="0"/>
              <a:t>Nature morte = død natur </a:t>
            </a:r>
            <a:r>
              <a:rPr lang="da-DK" dirty="0">
                <a:sym typeface="Wingdings" panose="05000000000000000000" pitchFamily="2" charset="2"/>
              </a:rPr>
              <a:t> stilleben</a:t>
            </a:r>
          </a:p>
          <a:p>
            <a:pPr lvl="1"/>
            <a:r>
              <a:rPr lang="da-DK" dirty="0">
                <a:sym typeface="Wingdings" panose="05000000000000000000" pitchFamily="2" charset="2"/>
              </a:rPr>
              <a:t>Hvordan døden er en del af vores liv – </a:t>
            </a:r>
            <a:r>
              <a:rPr lang="da-DK" dirty="0" err="1">
                <a:sym typeface="Wingdings" panose="05000000000000000000" pitchFamily="2" charset="2"/>
              </a:rPr>
              <a:t>Momento</a:t>
            </a:r>
            <a:r>
              <a:rPr lang="da-DK" dirty="0">
                <a:sym typeface="Wingdings" panose="05000000000000000000" pitchFamily="2" charset="2"/>
              </a:rPr>
              <a:t> Mori</a:t>
            </a:r>
          </a:p>
          <a:p>
            <a:pPr lvl="1"/>
            <a:r>
              <a:rPr lang="da-DK" dirty="0">
                <a:sym typeface="Wingdings" panose="05000000000000000000" pitchFamily="2" charset="2"/>
              </a:rPr>
              <a:t>Mødet mellem liv og død</a:t>
            </a:r>
          </a:p>
          <a:p>
            <a:r>
              <a:rPr lang="da-DK" dirty="0"/>
              <a:t>Menes at være en af verdens rigeste kunstnere.</a:t>
            </a:r>
          </a:p>
          <a:p>
            <a:r>
              <a:rPr lang="da-DK" dirty="0"/>
              <a:t>Provokerende kunst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96774C95-40DE-431A-3256-D2A42105088D}"/>
              </a:ext>
            </a:extLst>
          </p:cNvPr>
          <p:cNvSpPr txBox="1"/>
          <p:nvPr/>
        </p:nvSpPr>
        <p:spPr>
          <a:xfrm>
            <a:off x="4749564" y="6492240"/>
            <a:ext cx="6102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dirty="0">
                <a:hlinkClick r:id="rId3"/>
              </a:rPr>
              <a:t>https://www.britannica.com/biography/Damien-Hirst</a:t>
            </a:r>
            <a:r>
              <a:rPr lang="da-DK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74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35228-F1AB-2990-570A-C2FA09316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470535"/>
            <a:ext cx="4954920" cy="1606948"/>
          </a:xfrm>
        </p:spPr>
        <p:txBody>
          <a:bodyPr>
            <a:normAutofit/>
          </a:bodyPr>
          <a:lstStyle/>
          <a:p>
            <a:r>
              <a:rPr lang="da-DK" dirty="0"/>
              <a:t>Introduktion af </a:t>
            </a:r>
            <a:r>
              <a:rPr lang="da-DK" i="1" dirty="0" err="1"/>
              <a:t>Pharmacy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41BE51-694F-4CCE-CAAE-B0077636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238374"/>
            <a:ext cx="4954920" cy="4046538"/>
          </a:xfrm>
        </p:spPr>
        <p:txBody>
          <a:bodyPr>
            <a:normAutofit lnSpcReduction="10000"/>
          </a:bodyPr>
          <a:lstStyle/>
          <a:p>
            <a:r>
              <a:rPr lang="da-DK" sz="1500" dirty="0"/>
              <a:t>Genskaber atmosfæren i et apotek. </a:t>
            </a:r>
          </a:p>
          <a:p>
            <a:r>
              <a:rPr lang="da-DK" sz="1500" dirty="0"/>
              <a:t>Sterile hvide hylder med flasker og æsker. </a:t>
            </a:r>
          </a:p>
          <a:p>
            <a:pPr lvl="1"/>
            <a:r>
              <a:rPr lang="da-DK" sz="1500" dirty="0"/>
              <a:t>Samme type skabe, som man kan finde på et hospital </a:t>
            </a:r>
          </a:p>
          <a:p>
            <a:r>
              <a:rPr lang="da-DK" sz="1500" dirty="0"/>
              <a:t>Medicinens placering i skabene </a:t>
            </a:r>
          </a:p>
          <a:p>
            <a:pPr lvl="1"/>
            <a:r>
              <a:rPr lang="da-DK" sz="1500" dirty="0"/>
              <a:t>Øverst, medicin til hovedet</a:t>
            </a:r>
          </a:p>
          <a:p>
            <a:pPr lvl="1"/>
            <a:r>
              <a:rPr lang="da-DK" sz="1500" dirty="0"/>
              <a:t>Midten, medicin til maven </a:t>
            </a:r>
          </a:p>
          <a:p>
            <a:pPr lvl="1"/>
            <a:r>
              <a:rPr lang="da-DK" sz="1500" dirty="0"/>
              <a:t>Nederst, medicin til fødderne</a:t>
            </a:r>
          </a:p>
          <a:p>
            <a:r>
              <a:rPr lang="da-DK" sz="1500" dirty="0"/>
              <a:t>Fire apotekerflasker fyldt med farvede væsker </a:t>
            </a:r>
          </a:p>
          <a:p>
            <a:pPr lvl="1"/>
            <a:r>
              <a:rPr lang="da-DK" sz="1500" dirty="0"/>
              <a:t>De fire elementer: jord, luft, ild og vand. </a:t>
            </a:r>
          </a:p>
          <a:p>
            <a:pPr lvl="1"/>
            <a:r>
              <a:rPr lang="da-DK" sz="1500" dirty="0"/>
              <a:t>Påmindelse om ældre behandlingsmetoder</a:t>
            </a:r>
          </a:p>
          <a:p>
            <a:r>
              <a:rPr lang="da-DK" sz="1500" dirty="0"/>
              <a:t>Beskueren kommer ind på en side af et apotek, de ikke før har set. </a:t>
            </a:r>
          </a:p>
          <a:p>
            <a:endParaRPr lang="da-DK" sz="1500" dirty="0"/>
          </a:p>
        </p:txBody>
      </p:sp>
      <p:pic>
        <p:nvPicPr>
          <p:cNvPr id="7170" name="Picture 2" descr="Medicine">
            <a:extLst>
              <a:ext uri="{FF2B5EF4-FFF2-40B4-BE49-F238E27FC236}">
                <a16:creationId xmlns:a16="http://schemas.microsoft.com/office/drawing/2014/main" id="{908D6EA8-4A8F-1CE2-ACA6-DE47AE7B6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" b="1358"/>
          <a:stretch/>
        </p:blipFill>
        <p:spPr bwMode="auto">
          <a:xfrm>
            <a:off x="6746828" y="640081"/>
            <a:ext cx="3973908" cy="27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stallation view of Damien Hirst's Pharmacy at Tate Modern, 2012">
            <a:extLst>
              <a:ext uri="{FF2B5EF4-FFF2-40B4-BE49-F238E27FC236}">
                <a16:creationId xmlns:a16="http://schemas.microsoft.com/office/drawing/2014/main" id="{28972720-93F9-49C8-1E08-8827E545B5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r="-4" b="-4"/>
          <a:stretch/>
        </p:blipFill>
        <p:spPr bwMode="auto">
          <a:xfrm>
            <a:off x="6746828" y="3509435"/>
            <a:ext cx="3973908" cy="27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34B1515-F277-6EDC-87FD-591B183C15E5}"/>
              </a:ext>
            </a:extLst>
          </p:cNvPr>
          <p:cNvSpPr txBox="1"/>
          <p:nvPr/>
        </p:nvSpPr>
        <p:spPr>
          <a:xfrm>
            <a:off x="6746828" y="621791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  <a:hlinkClick r:id="rId4"/>
              </a:rPr>
              <a:t>https://www.tate.org.uk/art/artworks/hirst-pharmacy-t07187/explore-damien-hirsts-pharmacy</a:t>
            </a:r>
            <a:r>
              <a:rPr lang="en-U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511195924"/>
      </p:ext>
    </p:extLst>
  </p:cSld>
  <p:clrMapOvr>
    <a:masterClrMapping/>
  </p:clrMapOvr>
</p:sld>
</file>

<file path=ppt/theme/theme1.xml><?xml version="1.0" encoding="utf-8"?>
<a:theme xmlns:a="http://schemas.openxmlformats.org/drawingml/2006/main" name="Visning">
  <a:themeElements>
    <a:clrScheme name="Visning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sning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ning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TM03457515[[fn=Visning]]</Template>
  <TotalTime>444</TotalTime>
  <Words>789</Words>
  <Application>Microsoft Macintosh PowerPoint</Application>
  <PresentationFormat>Widescreen</PresentationFormat>
  <Paragraphs>100</Paragraphs>
  <Slides>20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4" baseType="lpstr">
      <vt:lpstr>Arial</vt:lpstr>
      <vt:lpstr>Century Schoolbook</vt:lpstr>
      <vt:lpstr>Wingdings 2</vt:lpstr>
      <vt:lpstr>Visning</vt:lpstr>
      <vt:lpstr>Analyse af installationskunst</vt:lpstr>
      <vt:lpstr>Olafur Eliasson, Riverbed, Louisiana, 2014 https://olafureliasson.net/artwork/riverbed-2014/ </vt:lpstr>
      <vt:lpstr>Olafur Eliasson </vt:lpstr>
      <vt:lpstr>Introduktion af Riverbed</vt:lpstr>
      <vt:lpstr>Naturen flytter indenfor</vt:lpstr>
      <vt:lpstr>PowerPoint-præsentation</vt:lpstr>
      <vt:lpstr>Damien Hirst, Pharmacy, Tate, 1992 https://www.tate.org.uk/art/artworks/hirst-pharmacy-t07187/explore-damien-hirsts-pharmacy </vt:lpstr>
      <vt:lpstr>Damien Hirst</vt:lpstr>
      <vt:lpstr>Introduktion af Pharmacy</vt:lpstr>
      <vt:lpstr>Døden som tema</vt:lpstr>
      <vt:lpstr>PowerPoint-præsentation</vt:lpstr>
      <vt:lpstr>Analyse af Installationskunst</vt:lpstr>
      <vt:lpstr>Carsten Höller: Test Site, 2006</vt:lpstr>
      <vt:lpstr>Shilpa Gupta, Singing Cloud, 2008-09</vt:lpstr>
      <vt:lpstr>Yayoi Kusama, Gleaming Lights of the Souls, 2008</vt:lpstr>
      <vt:lpstr>Elmgreen &amp; Dragset: Death of a Collector, 2009</vt:lpstr>
      <vt:lpstr>Olafur Eliasson, Din blinde Passager, 2010</vt:lpstr>
      <vt:lpstr>Jeppe Hein: Cage and mirror, 2011</vt:lpstr>
      <vt:lpstr>Leandro Ehrlich: Underwater Pool, 2012</vt:lpstr>
      <vt:lpstr>Jeongmoon Choi: Drawing in Space, 2013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Oplæg om installationskunst</dc:title>
  <dc:creator>Rebecca p Dalgaard</dc:creator>
  <cp:lastModifiedBy>Ditte Bang Skovgård-Hansen</cp:lastModifiedBy>
  <cp:revision>2</cp:revision>
  <dcterms:created xsi:type="dcterms:W3CDTF">2023-10-21T09:19:22Z</dcterms:created>
  <dcterms:modified xsi:type="dcterms:W3CDTF">2023-10-25T12:20:13Z</dcterms:modified>
</cp:coreProperties>
</file>