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50" r:id="rId2"/>
    <p:sldId id="352" r:id="rId3"/>
    <p:sldId id="262" r:id="rId4"/>
    <p:sldId id="355" r:id="rId5"/>
    <p:sldId id="258" r:id="rId6"/>
    <p:sldId id="356" r:id="rId7"/>
    <p:sldId id="259" r:id="rId8"/>
    <p:sldId id="357" r:id="rId9"/>
    <p:sldId id="358" r:id="rId10"/>
    <p:sldId id="260" r:id="rId11"/>
    <p:sldId id="362" r:id="rId12"/>
    <p:sldId id="361" r:id="rId13"/>
    <p:sldId id="363" r:id="rId14"/>
    <p:sldId id="341" r:id="rId15"/>
    <p:sldId id="285" r:id="rId16"/>
    <p:sldId id="364" r:id="rId17"/>
    <p:sldId id="365" r:id="rId18"/>
    <p:sldId id="354" r:id="rId19"/>
    <p:sldId id="359" r:id="rId20"/>
    <p:sldId id="368" r:id="rId21"/>
    <p:sldId id="261" r:id="rId22"/>
    <p:sldId id="277" r:id="rId23"/>
    <p:sldId id="278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1"/>
    <p:restoredTop sz="95680"/>
  </p:normalViewPr>
  <p:slideViewPr>
    <p:cSldViewPr snapToGrid="0" snapToObjects="1">
      <p:cViewPr varScale="1">
        <p:scale>
          <a:sx n="108" d="100"/>
          <a:sy n="108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583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816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165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00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277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264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41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605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5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02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41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AEFC2-5205-9040-AB81-EF60AD1CE9DB}" type="datetimeFigureOut">
              <a:rPr lang="da-DK" smtClean="0"/>
              <a:t>24.10.2024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BF1D-49F8-ED40-8A13-D9D7CFD280C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129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Dob7L_ar1J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unsten.nu/journal/ugens-kunstner-elmgreen-dragset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www.aros.dk/media/3936/shoplifterweb3.jpg?anchor=center&amp;mode=crop&amp;width=1200&amp;height=630&amp;rnd=132830051430000000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240750-1650351-raikfcquaxqncofqfm.stackpathdns.com/wp-content/uploads/2021/09/shoplifter-og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rninstallation">
            <a:extLst>
              <a:ext uri="{FF2B5EF4-FFF2-40B4-BE49-F238E27FC236}">
                <a16:creationId xmlns:a16="http://schemas.microsoft.com/office/drawing/2014/main" id="{ECDE6FC1-0F87-854E-B3A7-D6A625F4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4117118-92D6-AF4C-869C-6E725F00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Installationskunst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– </a:t>
            </a:r>
            <a:r>
              <a:rPr lang="en-US" sz="6000" dirty="0" err="1">
                <a:solidFill>
                  <a:srgbClr val="FFFFFF"/>
                </a:solidFill>
              </a:rPr>
              <a:t>beskuerens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krop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i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kunsten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5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0E6C310-DF3B-5F49-A7DA-C1DB2329A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r="-3" b="-3"/>
          <a:stretch/>
        </p:blipFill>
        <p:spPr>
          <a:xfrm>
            <a:off x="546825" y="328597"/>
            <a:ext cx="8014278" cy="764735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FE3C223F-B319-9B4B-94F4-B11898A84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1" r="18576" b="-1"/>
          <a:stretch/>
        </p:blipFill>
        <p:spPr>
          <a:xfrm>
            <a:off x="8856980" y="721305"/>
            <a:ext cx="3017520" cy="5581644"/>
          </a:xfrm>
          <a:prstGeom prst="rect">
            <a:avLst/>
          </a:prstGeo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85A4623-1F62-59EB-275B-2A9F3BB8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48" y="4655451"/>
            <a:ext cx="1554101" cy="198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avid Zwirner will open New Yayoi Kusama 'Infinity Mirror Room' in New York  as it looks to have 100,000 visitors - Art Insider">
            <a:extLst>
              <a:ext uri="{FF2B5EF4-FFF2-40B4-BE49-F238E27FC236}">
                <a16:creationId xmlns:a16="http://schemas.microsoft.com/office/drawing/2014/main" id="{3588E867-2237-90F2-588E-39C82C9E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4685"/>
            <a:ext cx="9906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788ACC6-424A-3C2A-80B6-F0FCCF9D221A}"/>
              </a:ext>
            </a:extLst>
          </p:cNvPr>
          <p:cNvSpPr txBox="1"/>
          <p:nvPr/>
        </p:nvSpPr>
        <p:spPr>
          <a:xfrm>
            <a:off x="270164" y="5868639"/>
            <a:ext cx="609797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Yayoi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Kusama: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Gleaming Lights of the Souls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</a:t>
            </a:r>
          </a:p>
        </p:txBody>
      </p:sp>
      <p:pic>
        <p:nvPicPr>
          <p:cNvPr id="5122" name="Picture 2" descr="Two Yayoi Kusama Exhibits In New York Offer An Overview Of Her Visionary  Art – WONDERLAND">
            <a:extLst>
              <a:ext uri="{FF2B5EF4-FFF2-40B4-BE49-F238E27FC236}">
                <a16:creationId xmlns:a16="http://schemas.microsoft.com/office/drawing/2014/main" id="{2C1731D6-C8F9-A450-7446-E19BCF313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9" y="146670"/>
            <a:ext cx="3457307" cy="26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2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lery of Daniel Libeskind&amp;#39;s Jewish Museum Berlin Photographed by Laurian  Ghinitoiu - 14">
            <a:extLst>
              <a:ext uri="{FF2B5EF4-FFF2-40B4-BE49-F238E27FC236}">
                <a16:creationId xmlns:a16="http://schemas.microsoft.com/office/drawing/2014/main" id="{A2A63ECF-DC2B-7E47-85D0-AAD5ADC8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rlin - Resterne - Blogaden/foto | Dk.Brkmnd.Com">
            <a:extLst>
              <a:ext uri="{FF2B5EF4-FFF2-40B4-BE49-F238E27FC236}">
                <a16:creationId xmlns:a16="http://schemas.microsoft.com/office/drawing/2014/main" id="{CB368713-DDD3-0243-8DA1-FE50B036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" y="170481"/>
            <a:ext cx="2639555" cy="35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97E399-6AF0-0749-A3C1-07F169E2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222" y="5625885"/>
            <a:ext cx="9018723" cy="853779"/>
          </a:xfrm>
        </p:spPr>
        <p:txBody>
          <a:bodyPr>
            <a:normAutofit/>
          </a:bodyPr>
          <a:lstStyle/>
          <a:p>
            <a:r>
              <a:rPr lang="da-DK" sz="1600" dirty="0" err="1"/>
              <a:t>Menashe</a:t>
            </a:r>
            <a:r>
              <a:rPr lang="da-DK" sz="1600" dirty="0"/>
              <a:t> </a:t>
            </a:r>
            <a:r>
              <a:rPr lang="da-DK" sz="1600" dirty="0" err="1"/>
              <a:t>Kadishman</a:t>
            </a:r>
            <a:r>
              <a:rPr lang="da-DK" sz="1600" dirty="0"/>
              <a:t>: </a:t>
            </a:r>
            <a:r>
              <a:rPr lang="da-DK" sz="1600" i="1" dirty="0"/>
              <a:t>Fallen </a:t>
            </a:r>
            <a:r>
              <a:rPr lang="da-DK" sz="1600" i="1" dirty="0" err="1"/>
              <a:t>Leaves</a:t>
            </a:r>
            <a:r>
              <a:rPr lang="da-DK" sz="1600" dirty="0"/>
              <a:t>, Memory </a:t>
            </a:r>
            <a:r>
              <a:rPr lang="da-DK" sz="1600" dirty="0" err="1"/>
              <a:t>Void</a:t>
            </a:r>
            <a:r>
              <a:rPr lang="da-DK" sz="1600" dirty="0"/>
              <a:t>, Jødiske Museum Berlin, 1997</a:t>
            </a:r>
            <a:br>
              <a:rPr lang="da-DK" sz="1600" dirty="0"/>
            </a:br>
            <a:r>
              <a:rPr lang="da-DK" sz="1600" dirty="0"/>
              <a:t> </a:t>
            </a:r>
            <a:r>
              <a:rPr lang="da-DK" sz="1600" dirty="0">
                <a:hlinkClick r:id="rId4"/>
              </a:rPr>
              <a:t>https://www.youtube.com/watch?v=Dob7L_ar1Jg</a:t>
            </a:r>
            <a:r>
              <a:rPr lang="da-DK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73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lmgreen &amp; Dragset, Death of a Collector 2009 – with reference to death">
            <a:extLst>
              <a:ext uri="{FF2B5EF4-FFF2-40B4-BE49-F238E27FC236}">
                <a16:creationId xmlns:a16="http://schemas.microsoft.com/office/drawing/2014/main" id="{BF4A1032-483F-72BB-331D-3F3E2074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0"/>
            <a:ext cx="1050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CAFBC7B-F0FC-F76C-B175-4051C61C89D8}"/>
              </a:ext>
            </a:extLst>
          </p:cNvPr>
          <p:cNvSpPr txBox="1"/>
          <p:nvPr/>
        </p:nvSpPr>
        <p:spPr>
          <a:xfrm>
            <a:off x="222663" y="6011144"/>
            <a:ext cx="609797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Elmgreen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Dragset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 of a Collector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</a:t>
            </a:r>
          </a:p>
          <a:p>
            <a:pPr>
              <a:lnSpc>
                <a:spcPct val="107000"/>
              </a:lnSpc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https://kunsten.nu/journal/ugens-kunstner-elmgreen-dragset/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a-DK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6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http://www.visitaarhus.dk/sites/default/files/styles/galleries_ratio/public/asp/visitaarhus/Attraktioner/Museer/your-rainbow-panorama-aros.jpg?itok=HJzFiRYA">
            <a:extLst>
              <a:ext uri="{FF2B5EF4-FFF2-40B4-BE49-F238E27FC236}">
                <a16:creationId xmlns:a16="http://schemas.microsoft.com/office/drawing/2014/main" id="{55F72449-3CCC-7F4E-85F4-53C169AA530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34793" b="-1"/>
          <a:stretch/>
        </p:blipFill>
        <p:spPr bwMode="auto">
          <a:xfrm>
            <a:off x="321731" y="321732"/>
            <a:ext cx="5728548" cy="6214533"/>
          </a:xfrm>
          <a:prstGeom prst="rect">
            <a:avLst/>
          </a:prstGeom>
          <a:noFill/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D225E65-A3D7-1E45-B7C4-1CEF71C41B2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12824" b="-2"/>
          <a:stretch/>
        </p:blipFill>
        <p:spPr>
          <a:xfrm>
            <a:off x="6765837" y="1692122"/>
            <a:ext cx="4453708" cy="3473751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6353CB8-EC1C-8344-9FF9-0EC176A16920}"/>
              </a:ext>
            </a:extLst>
          </p:cNvPr>
          <p:cNvSpPr/>
          <p:nvPr/>
        </p:nvSpPr>
        <p:spPr>
          <a:xfrm>
            <a:off x="6765837" y="5605966"/>
            <a:ext cx="4973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Olafur Eliasson: ”</a:t>
            </a:r>
            <a:r>
              <a:rPr lang="da-DK" b="1" dirty="0" err="1"/>
              <a:t>Your</a:t>
            </a:r>
            <a:r>
              <a:rPr lang="da-DK" b="1" dirty="0"/>
              <a:t> Rainbow Panorama”, </a:t>
            </a:r>
            <a:r>
              <a:rPr lang="da-DK" b="1" dirty="0" err="1"/>
              <a:t>ARoS</a:t>
            </a:r>
            <a:r>
              <a:rPr lang="da-DK" b="1" dirty="0"/>
              <a:t>, 2011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028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4B0F7E0-4649-B24C-B5FE-D5F8B8ACA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1" r="14760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EAF8444-6543-3742-B4CA-6725974CF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4" r="21845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807277F-D5B4-D24A-AFC5-05F31ACCC72B}"/>
              </a:ext>
            </a:extLst>
          </p:cNvPr>
          <p:cNvSpPr/>
          <p:nvPr/>
        </p:nvSpPr>
        <p:spPr>
          <a:xfrm>
            <a:off x="431176" y="6018014"/>
            <a:ext cx="25458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Jeppe Hein: </a:t>
            </a:r>
            <a:r>
              <a:rPr lang="da-DK" sz="16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Distance </a:t>
            </a:r>
            <a:r>
              <a:rPr lang="da-DK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(2004)</a:t>
            </a:r>
            <a:r>
              <a:rPr lang="da-DK" sz="1600" dirty="0">
                <a:effectLst/>
              </a:rPr>
              <a:t> 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96454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14C1614D-8607-24E5-5081-52F6D7825D93}"/>
              </a:ext>
            </a:extLst>
          </p:cNvPr>
          <p:cNvSpPr txBox="1"/>
          <p:nvPr/>
        </p:nvSpPr>
        <p:spPr>
          <a:xfrm>
            <a:off x="222663" y="6284276"/>
            <a:ext cx="609797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Leandro Ehrlich: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Underwater Pool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</a:t>
            </a:r>
            <a:endParaRPr lang="da-D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he Swimming Pool by Leandro Erlich. At 21st Century Museum of Contemporary  Art, Kanazawa. : r/ArtHistory">
            <a:extLst>
              <a:ext uri="{FF2B5EF4-FFF2-40B4-BE49-F238E27FC236}">
                <a16:creationId xmlns:a16="http://schemas.microsoft.com/office/drawing/2014/main" id="{8C4B93B9-1CCF-AB47-9D2D-831151BDD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3" y="198172"/>
            <a:ext cx="7771402" cy="48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ake Swimming Pool by Leandro Erlich | Bored Panda">
            <a:extLst>
              <a:ext uri="{FF2B5EF4-FFF2-40B4-BE49-F238E27FC236}">
                <a16:creationId xmlns:a16="http://schemas.microsoft.com/office/drawing/2014/main" id="{1C841C38-AA46-8370-9C4C-D9E17D90A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69" y="1523210"/>
            <a:ext cx="3884568" cy="51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8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he Key in the Hand: 50,000 Keys Suspended From a Ceiling by Chiharu Shiota  | Spoon &amp; Tamago">
            <a:extLst>
              <a:ext uri="{FF2B5EF4-FFF2-40B4-BE49-F238E27FC236}">
                <a16:creationId xmlns:a16="http://schemas.microsoft.com/office/drawing/2014/main" id="{E9AE3A7B-74D0-E322-8C17-1B114DAF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1" y="321972"/>
            <a:ext cx="11316917" cy="595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068D317-AFC4-661A-E529-91639EC0D8BB}"/>
              </a:ext>
            </a:extLst>
          </p:cNvPr>
          <p:cNvSpPr txBox="1"/>
          <p:nvPr/>
        </p:nvSpPr>
        <p:spPr>
          <a:xfrm>
            <a:off x="74761" y="6439819"/>
            <a:ext cx="6098146" cy="344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Chiharu Shiota: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 in the Hand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</a:t>
            </a:r>
            <a:endParaRPr lang="da-DK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3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A4AF6-6DF0-BF46-B7DC-EE28FCA0C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Refleksionsspørgsmål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532A737-CEB6-4547-B70D-51BBE5E4873A}"/>
              </a:ext>
            </a:extLst>
          </p:cNvPr>
          <p:cNvSpPr/>
          <p:nvPr/>
        </p:nvSpPr>
        <p:spPr>
          <a:xfrm>
            <a:off x="1439231" y="2236326"/>
            <a:ext cx="418704" cy="2985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endParaRPr lang="da-DK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A26846F-F7D1-EB4E-AFBC-4A623B1B4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271" y="2236326"/>
            <a:ext cx="8533498" cy="2385348"/>
          </a:xfrm>
        </p:spPr>
      </p:pic>
    </p:spTree>
    <p:extLst>
      <p:ext uri="{BB962C8B-B14F-4D97-AF65-F5344CB8AC3E}">
        <p14:creationId xmlns:p14="http://schemas.microsoft.com/office/powerpoint/2010/main" val="237076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unst skal være utrolig radikalt! - kunsten.nu - Online magasin og kalender  for billedkunst">
            <a:extLst>
              <a:ext uri="{FF2B5EF4-FFF2-40B4-BE49-F238E27FC236}">
                <a16:creationId xmlns:a16="http://schemas.microsoft.com/office/drawing/2014/main" id="{845AAB40-02EC-0C9D-9AD3-8745D44BD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0" y="441280"/>
            <a:ext cx="11950880" cy="597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A1A78C-3DB1-1A20-E3DA-4D09FD47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79" y="2211203"/>
            <a:ext cx="10515600" cy="2852737"/>
          </a:xfrm>
        </p:spPr>
        <p:txBody>
          <a:bodyPr/>
          <a:lstStyle/>
          <a:p>
            <a:r>
              <a:rPr lang="da-DK" dirty="0">
                <a:solidFill>
                  <a:schemeClr val="accent2"/>
                </a:solidFill>
              </a:rPr>
              <a:t>Affekt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1E38A82-39C6-C75F-97B8-E7D94FDAE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979" y="4990237"/>
            <a:ext cx="10515600" cy="1500187"/>
          </a:xfrm>
        </p:spPr>
        <p:txBody>
          <a:bodyPr/>
          <a:lstStyle/>
          <a:p>
            <a:r>
              <a:rPr lang="da-DK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Hvad er affekt? Og hvad gør affekt ved os?</a:t>
            </a:r>
          </a:p>
        </p:txBody>
      </p:sp>
    </p:spTree>
    <p:extLst>
      <p:ext uri="{BB962C8B-B14F-4D97-AF65-F5344CB8AC3E}">
        <p14:creationId xmlns:p14="http://schemas.microsoft.com/office/powerpoint/2010/main" val="353806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A4AF6-6DF0-BF46-B7DC-EE28FCA0C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Forståelsesspørgsmål</a:t>
            </a:r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A5B0077-7A83-A74B-8515-3327E7FC6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785" y="1948995"/>
            <a:ext cx="9993923" cy="3689440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532A737-CEB6-4547-B70D-51BBE5E4873A}"/>
              </a:ext>
            </a:extLst>
          </p:cNvPr>
          <p:cNvSpPr/>
          <p:nvPr/>
        </p:nvSpPr>
        <p:spPr>
          <a:xfrm>
            <a:off x="967753" y="1799194"/>
            <a:ext cx="41870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da-DK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5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53BB1-5D99-B541-08E5-D46D5AD8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40" y="26848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Få styr på teorien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01F6A6-D91A-2D10-BA99-9532976C9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780" y="1433827"/>
            <a:ext cx="10515600" cy="166501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da-DK" sz="1400" dirty="0"/>
              <a:t>Hvad er det affektteorien gør os opmærksomme på?</a:t>
            </a:r>
          </a:p>
          <a:p>
            <a:pPr marL="514350" indent="-514350">
              <a:buAutoNum type="arabicPeriod"/>
            </a:pPr>
            <a:r>
              <a:rPr lang="da-DK" sz="1400" dirty="0"/>
              <a:t>Hvordan skal vi forstå tekstens påstand om, at affekt leder til effekt?</a:t>
            </a:r>
          </a:p>
          <a:p>
            <a:pPr marL="514350" indent="-514350">
              <a:buAutoNum type="arabicPeriod"/>
            </a:pPr>
            <a:r>
              <a:rPr lang="da-DK" sz="1400" dirty="0"/>
              <a:t>Hvordan kan affektteorien siges at være et opgør med den rationel og logisk analyse af kunst?</a:t>
            </a:r>
          </a:p>
          <a:p>
            <a:pPr marL="514350" indent="-514350">
              <a:buAutoNum type="arabicPeriod"/>
            </a:pPr>
            <a:r>
              <a:rPr lang="da-DK" sz="1400" dirty="0"/>
              <a:t>Hvad fremhæver </a:t>
            </a:r>
            <a:r>
              <a:rPr lang="da-DK" sz="1400" dirty="0" err="1"/>
              <a:t>Jinsop</a:t>
            </a:r>
            <a:r>
              <a:rPr lang="da-DK" sz="1400" dirty="0"/>
              <a:t> Lee som grundlæggende for store oplevelser? Forklar grafen ed siden af. 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2050" name="Picture 2" descr="Meret Oppenheim - Object (Fur Lined Teacup) 1936 | Meret oppenheim,  Conceptual artwork, Dada art movement">
            <a:extLst>
              <a:ext uri="{FF2B5EF4-FFF2-40B4-BE49-F238E27FC236}">
                <a16:creationId xmlns:a16="http://schemas.microsoft.com/office/drawing/2014/main" id="{AEB6A56E-1922-0D9A-FD21-7C6A8B8E4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9235"/>
          <a:stretch/>
        </p:blipFill>
        <p:spPr bwMode="auto">
          <a:xfrm>
            <a:off x="6594187" y="3035496"/>
            <a:ext cx="4258033" cy="357575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Billede 7" descr="Et billede, der indeholder bord&#10;&#10;Automatisk genereret beskrivelse">
            <a:extLst>
              <a:ext uri="{FF2B5EF4-FFF2-40B4-BE49-F238E27FC236}">
                <a16:creationId xmlns:a16="http://schemas.microsoft.com/office/drawing/2014/main" id="{2A1C0F28-C911-E75C-E314-3039FE2BB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80" y="3079821"/>
            <a:ext cx="4339108" cy="3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46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00E2CEA-B446-1241-95FB-A054433775B2}"/>
              </a:ext>
            </a:extLst>
          </p:cNvPr>
          <p:cNvSpPr/>
          <p:nvPr/>
        </p:nvSpPr>
        <p:spPr>
          <a:xfrm>
            <a:off x="88654" y="6298582"/>
            <a:ext cx="22488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  <a:latin typeface="PT Sans Regular" panose="020B0503020203020204" pitchFamily="34" charset="77"/>
              </a:rPr>
              <a:t>Tony </a:t>
            </a:r>
            <a:r>
              <a:rPr lang="da-DK" sz="1400" b="0" i="0" dirty="0" err="1">
                <a:effectLst/>
                <a:latin typeface="PT Sans Regular" panose="020B0503020203020204" pitchFamily="34" charset="77"/>
              </a:rPr>
              <a:t>Matelli</a:t>
            </a:r>
            <a:r>
              <a:rPr lang="da-DK" sz="1400" b="0" i="0" dirty="0">
                <a:effectLst/>
                <a:latin typeface="PT Sans Regular" panose="020B0503020203020204" pitchFamily="34" charset="77"/>
              </a:rPr>
              <a:t>: </a:t>
            </a:r>
            <a:r>
              <a:rPr lang="da-DK" sz="1400" b="0" i="1" dirty="0" err="1">
                <a:effectLst/>
                <a:latin typeface="PT Sans Regular" panose="020B0503020203020204" pitchFamily="34" charset="77"/>
              </a:rPr>
              <a:t>Fucked</a:t>
            </a:r>
            <a:r>
              <a:rPr lang="da-DK" sz="1400" b="0" i="0" dirty="0">
                <a:effectLst/>
                <a:latin typeface="PT Sans Regular" panose="020B0503020203020204" pitchFamily="34" charset="77"/>
              </a:rPr>
              <a:t>, 2009</a:t>
            </a:r>
            <a:endParaRPr lang="da-DK" sz="1400" dirty="0"/>
          </a:p>
        </p:txBody>
      </p:sp>
      <p:pic>
        <p:nvPicPr>
          <p:cNvPr id="3074" name="Picture 2" descr="Tony Matelli | Fucked Couple (2005-2007) | Available for Sale | Artsy">
            <a:extLst>
              <a:ext uri="{FF2B5EF4-FFF2-40B4-BE49-F238E27FC236}">
                <a16:creationId xmlns:a16="http://schemas.microsoft.com/office/drawing/2014/main" id="{C8B9518B-EBDD-1CF9-7020-110655EB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68" y="0"/>
            <a:ext cx="457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Human Echo — Tony Matelli">
            <a:extLst>
              <a:ext uri="{FF2B5EF4-FFF2-40B4-BE49-F238E27FC236}">
                <a16:creationId xmlns:a16="http://schemas.microsoft.com/office/drawing/2014/main" id="{C6F9F8A5-BB37-8660-686A-DA7CBA1E7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" y="604534"/>
            <a:ext cx="7162608" cy="522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9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Billede 7" descr="Shoplifter/Hrafnhildur Arnardóttir - Hypernature - ARoS">
            <a:extLst>
              <a:ext uri="{FF2B5EF4-FFF2-40B4-BE49-F238E27FC236}">
                <a16:creationId xmlns:a16="http://schemas.microsoft.com/office/drawing/2014/main" id="{1B7BD45F-0996-D84D-B06F-46C51CECB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AutoShape 4" descr="Shoplifter/Hrafnhildur Arnardóttir - Hypernature - ARoS">
            <a:extLst>
              <a:ext uri="{FF2B5EF4-FFF2-40B4-BE49-F238E27FC236}">
                <a16:creationId xmlns:a16="http://schemas.microsoft.com/office/drawing/2014/main" id="{A734DCDC-B258-5D42-A4D1-5EB8AD395B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F0C97-6717-6F4D-BAB8-840EDFB0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939C091-FC0C-E148-8B2F-508D7CB55960}"/>
              </a:ext>
            </a:extLst>
          </p:cNvPr>
          <p:cNvSpPr/>
          <p:nvPr/>
        </p:nvSpPr>
        <p:spPr>
          <a:xfrm>
            <a:off x="275856" y="6355834"/>
            <a:ext cx="5249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da-DK" dirty="0">
                <a:solidFill>
                  <a:srgbClr val="FFFFFF"/>
                </a:solidFill>
                <a:latin typeface="BrownPro"/>
              </a:rPr>
              <a:t>Shoplifter/Hrafnhildur </a:t>
            </a:r>
            <a:r>
              <a:rPr lang="da-DK" dirty="0" err="1">
                <a:solidFill>
                  <a:srgbClr val="FFFFFF"/>
                </a:solidFill>
                <a:latin typeface="BrownPro"/>
              </a:rPr>
              <a:t>Arnardóttir</a:t>
            </a:r>
            <a:r>
              <a:rPr lang="da-DK" dirty="0">
                <a:solidFill>
                  <a:srgbClr val="FFFFFF"/>
                </a:solidFill>
                <a:latin typeface="BrownPro"/>
              </a:rPr>
              <a:t>: </a:t>
            </a:r>
            <a:r>
              <a:rPr lang="da-DK" dirty="0" err="1">
                <a:solidFill>
                  <a:srgbClr val="FFFFFF"/>
                </a:solidFill>
                <a:latin typeface="BrownPro"/>
              </a:rPr>
              <a:t>Hypernature</a:t>
            </a:r>
            <a:r>
              <a:rPr lang="da-DK" dirty="0">
                <a:solidFill>
                  <a:srgbClr val="FFFFFF"/>
                </a:solidFill>
                <a:latin typeface="BrownPro"/>
              </a:rPr>
              <a:t>, 2022</a:t>
            </a:r>
            <a:endParaRPr lang="da-DK" b="0" i="0" dirty="0">
              <a:solidFill>
                <a:srgbClr val="FFFFFF"/>
              </a:solidFill>
              <a:effectLst/>
              <a:latin typeface="BrownPro"/>
            </a:endParaRPr>
          </a:p>
        </p:txBody>
      </p:sp>
    </p:spTree>
    <p:extLst>
      <p:ext uri="{BB962C8B-B14F-4D97-AF65-F5344CB8AC3E}">
        <p14:creationId xmlns:p14="http://schemas.microsoft.com/office/powerpoint/2010/main" val="137311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Billede 13" descr="Et billede, der indeholder farverig, tråd&#10;&#10;Automatisk genereret beskrivelse">
            <a:extLst>
              <a:ext uri="{FF2B5EF4-FFF2-40B4-BE49-F238E27FC236}">
                <a16:creationId xmlns:a16="http://schemas.microsoft.com/office/drawing/2014/main" id="{FD57996A-4FFC-044A-9BF4-CF289EBFF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3404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EDB8C12-8529-A54C-B77E-949099E6F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95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139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5304E21-1B1D-E343-AA6F-CF6AEDFE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26" y="553792"/>
            <a:ext cx="10431887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4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ena &amp;amp; El Pescador — Evaristti Studios">
            <a:extLst>
              <a:ext uri="{FF2B5EF4-FFF2-40B4-BE49-F238E27FC236}">
                <a16:creationId xmlns:a16="http://schemas.microsoft.com/office/drawing/2014/main" id="{5D9B3B8A-DE8E-0649-AD00-9BE2BFEA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D0BEE99-3EB0-A947-B829-808E750A8940}"/>
              </a:ext>
            </a:extLst>
          </p:cNvPr>
          <p:cNvSpPr/>
          <p:nvPr/>
        </p:nvSpPr>
        <p:spPr>
          <a:xfrm>
            <a:off x="1101556" y="6277820"/>
            <a:ext cx="293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Marco </a:t>
            </a:r>
            <a:r>
              <a:rPr lang="da-DK" dirty="0" err="1">
                <a:solidFill>
                  <a:schemeClr val="bg1"/>
                </a:solidFill>
              </a:rPr>
              <a:t>Evaristti</a:t>
            </a:r>
            <a:r>
              <a:rPr lang="da-DK" dirty="0">
                <a:solidFill>
                  <a:schemeClr val="bg1"/>
                </a:solidFill>
              </a:rPr>
              <a:t>: </a:t>
            </a:r>
            <a:r>
              <a:rPr lang="da-DK" i="1" dirty="0">
                <a:solidFill>
                  <a:schemeClr val="bg1"/>
                </a:solidFill>
              </a:rPr>
              <a:t>Helena</a:t>
            </a:r>
            <a:r>
              <a:rPr lang="da-DK" dirty="0">
                <a:solidFill>
                  <a:schemeClr val="bg1"/>
                </a:solidFill>
              </a:rPr>
              <a:t>, 2000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7837BB7-EFBB-7609-4236-8E899FC25BEA}"/>
              </a:ext>
            </a:extLst>
          </p:cNvPr>
          <p:cNvSpPr txBox="1"/>
          <p:nvPr/>
        </p:nvSpPr>
        <p:spPr>
          <a:xfrm>
            <a:off x="8258675" y="199499"/>
            <a:ext cx="3752757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solidFill>
                  <a:schemeClr val="accent6">
                    <a:lumMod val="75000"/>
                  </a:schemeClr>
                </a:solidFill>
              </a:rPr>
              <a:t>READYMADES: </a:t>
            </a:r>
            <a:r>
              <a:rPr lang="da-DK" sz="1400" b="0" i="0" dirty="0">
                <a:solidFill>
                  <a:srgbClr val="222222"/>
                </a:solidFill>
                <a:effectLst/>
                <a:latin typeface="proxima-nova"/>
              </a:rPr>
              <a:t>Begrebet </a:t>
            </a:r>
            <a:r>
              <a:rPr lang="da-DK" sz="1400" b="0" i="0" dirty="0" err="1">
                <a:solidFill>
                  <a:srgbClr val="222222"/>
                </a:solidFill>
                <a:effectLst/>
                <a:latin typeface="proxima-nova"/>
              </a:rPr>
              <a:t>Ready</a:t>
            </a:r>
            <a:r>
              <a:rPr lang="da-DK" sz="1400" b="0" i="0" dirty="0">
                <a:solidFill>
                  <a:srgbClr val="222222"/>
                </a:solidFill>
                <a:effectLst/>
                <a:latin typeface="proxima-nova"/>
              </a:rPr>
              <a:t>-made dækker over en genstand, der allerede eksisterer, og som en kunstner benytter direkte eller i bearbejdet form som materiale i et kunstværk. Dermed ligger den kunstneriske bearbejdning ikke nødvendigvis i håndværket, men (også) i selve ideen og i planlægningen af og udførelsen af denne. </a:t>
            </a:r>
            <a:endParaRPr lang="da-DK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5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49538C2-00A2-0744-B938-F21E4B11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578650"/>
            <a:ext cx="4814653" cy="364709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C10C2D3-C621-4643-A6B1-5586E0AE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3" y="1885237"/>
            <a:ext cx="4814655" cy="30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Toilet, 1992 - Ilya Kabakov - WikiArt.org">
            <a:extLst>
              <a:ext uri="{FF2B5EF4-FFF2-40B4-BE49-F238E27FC236}">
                <a16:creationId xmlns:a16="http://schemas.microsoft.com/office/drawing/2014/main" id="{55DB3696-18A3-449E-D11E-740286D5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7" y="1271484"/>
            <a:ext cx="4902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ilet&quot; by Ilya Kabakov - Mediamatic">
            <a:extLst>
              <a:ext uri="{FF2B5EF4-FFF2-40B4-BE49-F238E27FC236}">
                <a16:creationId xmlns:a16="http://schemas.microsoft.com/office/drawing/2014/main" id="{4AB10FDF-D8FE-A5AA-5999-2B1C24E9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75" y="1271484"/>
            <a:ext cx="6061528" cy="38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5CEF1BB-6EF6-87E1-159F-B2F4C6B2CEEB}"/>
              </a:ext>
            </a:extLst>
          </p:cNvPr>
          <p:cNvSpPr txBox="1"/>
          <p:nvPr/>
        </p:nvSpPr>
        <p:spPr>
          <a:xfrm>
            <a:off x="465197" y="6240134"/>
            <a:ext cx="8892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0" dirty="0">
                <a:effectLst/>
              </a:rPr>
              <a:t>Ilya </a:t>
            </a:r>
            <a:r>
              <a:rPr lang="da-DK" sz="1600" b="0" i="0" dirty="0" err="1">
                <a:effectLst/>
              </a:rPr>
              <a:t>Kabako</a:t>
            </a:r>
            <a:r>
              <a:rPr lang="da-DK" sz="1600" dirty="0" err="1"/>
              <a:t>v</a:t>
            </a:r>
            <a:r>
              <a:rPr lang="da-DK" sz="1600" dirty="0"/>
              <a:t>:</a:t>
            </a:r>
            <a:r>
              <a:rPr lang="da-DK" sz="1600" b="0" i="0" dirty="0">
                <a:effectLst/>
              </a:rPr>
              <a:t> The Toilet, </a:t>
            </a:r>
            <a:r>
              <a:rPr lang="da-DK" sz="1600" dirty="0"/>
              <a:t>i</a:t>
            </a:r>
            <a:r>
              <a:rPr lang="da-DK" sz="1600" b="0" i="0" dirty="0">
                <a:effectLst/>
              </a:rPr>
              <a:t>nstallation på </a:t>
            </a:r>
            <a:r>
              <a:rPr lang="da-DK" sz="1600" b="0" i="0" dirty="0" err="1">
                <a:effectLst/>
              </a:rPr>
              <a:t>Documenta</a:t>
            </a:r>
            <a:r>
              <a:rPr lang="da-DK" sz="1600" b="0" i="0" dirty="0">
                <a:effectLst/>
              </a:rPr>
              <a:t> IX, 13 Jun 1992 — 20 </a:t>
            </a:r>
            <a:r>
              <a:rPr lang="da-DK" sz="1600" b="0" i="0" dirty="0" err="1">
                <a:effectLst/>
              </a:rPr>
              <a:t>Sep</a:t>
            </a:r>
            <a:r>
              <a:rPr lang="da-DK" sz="1600" b="0" i="0" dirty="0">
                <a:effectLst/>
              </a:rPr>
              <a:t> 1992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22963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629" y="5532437"/>
            <a:ext cx="10515600" cy="1325563"/>
          </a:xfrm>
        </p:spPr>
        <p:txBody>
          <a:bodyPr>
            <a:normAutofit/>
          </a:bodyPr>
          <a:lstStyle/>
          <a:p>
            <a:r>
              <a:rPr lang="da-DK" sz="1600" b="1" dirty="0"/>
              <a:t>Olafur Eliasson: ”The </a:t>
            </a:r>
            <a:r>
              <a:rPr lang="da-DK" sz="1600" b="1" dirty="0" err="1"/>
              <a:t>Weather</a:t>
            </a:r>
            <a:r>
              <a:rPr lang="da-DK" sz="1600" b="1" dirty="0"/>
              <a:t> Project”, </a:t>
            </a:r>
            <a:r>
              <a:rPr lang="da-DK" sz="1600" b="1" dirty="0" err="1"/>
              <a:t>Tata</a:t>
            </a:r>
            <a:r>
              <a:rPr lang="da-DK" sz="1600" b="1" dirty="0"/>
              <a:t> </a:t>
            </a:r>
            <a:r>
              <a:rPr lang="da-DK" sz="1600" b="1" dirty="0" err="1"/>
              <a:t>Modern</a:t>
            </a:r>
            <a:r>
              <a:rPr lang="da-DK" sz="1600" b="1" dirty="0"/>
              <a:t> London, 2003-04</a:t>
            </a:r>
          </a:p>
        </p:txBody>
      </p:sp>
      <p:pic>
        <p:nvPicPr>
          <p:cNvPr id="3" name="Billede 2" descr="http://4.bp.blogspot.com/-32aeJVmEu3I/T5c9GRfp5kI/AAAAAAAAAAU/LT8OLAo2d98/s1600/32773955.TateModern.jpg">
            <a:extLst>
              <a:ext uri="{FF2B5EF4-FFF2-40B4-BE49-F238E27FC236}">
                <a16:creationId xmlns:a16="http://schemas.microsoft.com/office/drawing/2014/main" id="{E1534AE0-6D4F-8940-B210-E73E82E2F4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609600"/>
            <a:ext cx="3496491" cy="47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lede 3" descr="http://img.earthshots.org/2006/600/328.jpg">
            <a:extLst>
              <a:ext uri="{FF2B5EF4-FFF2-40B4-BE49-F238E27FC236}">
                <a16:creationId xmlns:a16="http://schemas.microsoft.com/office/drawing/2014/main" id="{2584F7E8-F4D8-3446-8C05-6DD5D43A8AC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2" b="6304"/>
          <a:stretch/>
        </p:blipFill>
        <p:spPr bwMode="auto">
          <a:xfrm>
            <a:off x="4526281" y="2438400"/>
            <a:ext cx="5059680" cy="3246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lede 4" descr="http://www.lepki.com/800/heynowitsthesun_top10_2007.jpg">
            <a:extLst>
              <a:ext uri="{FF2B5EF4-FFF2-40B4-BE49-F238E27FC236}">
                <a16:creationId xmlns:a16="http://schemas.microsoft.com/office/drawing/2014/main" id="{96A410DD-F3C0-AB4F-A51D-E1E199465A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6293">
            <a:off x="8228588" y="761205"/>
            <a:ext cx="3505118" cy="3054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97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5EAE463-FA62-E1DD-295D-CD1A1CE56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© Blaise Adilon">
            <a:extLst>
              <a:ext uri="{FF2B5EF4-FFF2-40B4-BE49-F238E27FC236}">
                <a16:creationId xmlns:a16="http://schemas.microsoft.com/office/drawing/2014/main" id="{9C5C49DA-928F-3B6A-8FC3-64B1D6C8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8" y="0"/>
            <a:ext cx="7142319" cy="47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5BAACD6-8571-685D-CC77-E9EE2A749472}"/>
              </a:ext>
            </a:extLst>
          </p:cNvPr>
          <p:cNvSpPr txBox="1"/>
          <p:nvPr/>
        </p:nvSpPr>
        <p:spPr>
          <a:xfrm>
            <a:off x="397590" y="6201768"/>
            <a:ext cx="61496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0" i="0" dirty="0">
                <a:effectLst/>
                <a:latin typeface="Helvetica Neue" panose="02000503000000020004" pitchFamily="2" charset="0"/>
              </a:rPr>
              <a:t>Jeppe Hein, </a:t>
            </a:r>
            <a:r>
              <a:rPr lang="da-DK" sz="1600" b="0" i="1" dirty="0">
                <a:effectLst/>
                <a:latin typeface="Helvetica Neue" panose="02000503000000020004" pitchFamily="2" charset="0"/>
              </a:rPr>
              <a:t>Smoking </a:t>
            </a:r>
            <a:r>
              <a:rPr lang="da-DK" sz="1600" b="0" i="1" dirty="0" err="1">
                <a:effectLst/>
                <a:latin typeface="Helvetica Neue" panose="02000503000000020004" pitchFamily="2" charset="0"/>
              </a:rPr>
              <a:t>Bench</a:t>
            </a:r>
            <a:r>
              <a:rPr lang="da-DK" sz="1600" b="0" i="0" dirty="0">
                <a:effectLst/>
                <a:latin typeface="Helvetica Neue" panose="02000503000000020004" pitchFamily="2" charset="0"/>
              </a:rPr>
              <a:t>, 2003 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424168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sistomorrow">
            <a:extLst>
              <a:ext uri="{FF2B5EF4-FFF2-40B4-BE49-F238E27FC236}">
                <a16:creationId xmlns:a16="http://schemas.microsoft.com/office/drawing/2014/main" id="{48EDB898-E615-923F-70F3-3ABE59D6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40" y="272602"/>
            <a:ext cx="4670738" cy="350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te stops visitors trampling on Sunflower Seeds | Turbine Hall | The  Guardian">
            <a:extLst>
              <a:ext uri="{FF2B5EF4-FFF2-40B4-BE49-F238E27FC236}">
                <a16:creationId xmlns:a16="http://schemas.microsoft.com/office/drawing/2014/main" id="{8DF28732-56F3-73C1-8504-4DF6CE9E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46" y="272602"/>
            <a:ext cx="584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bout Ai Weiwei's Sunflower Seeds - Ai Weiwei's Sunflower Seeds">
            <a:extLst>
              <a:ext uri="{FF2B5EF4-FFF2-40B4-BE49-F238E27FC236}">
                <a16:creationId xmlns:a16="http://schemas.microsoft.com/office/drawing/2014/main" id="{DB643F6B-4913-3DCA-CA48-98EB49F1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720"/>
            <a:ext cx="5074276" cy="28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i Weiwei, Kui Hua Zi (Sunflower Seeds) – Smarthistory">
            <a:extLst>
              <a:ext uri="{FF2B5EF4-FFF2-40B4-BE49-F238E27FC236}">
                <a16:creationId xmlns:a16="http://schemas.microsoft.com/office/drawing/2014/main" id="{28AC3622-1E40-6B80-8A13-0712DA32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21" y="4167206"/>
            <a:ext cx="4711879" cy="26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inese workers creating seeds for Ai Weiwei's 'Sunflower seeds' 34 |  Download Scientific Diagram">
            <a:extLst>
              <a:ext uri="{FF2B5EF4-FFF2-40B4-BE49-F238E27FC236}">
                <a16:creationId xmlns:a16="http://schemas.microsoft.com/office/drawing/2014/main" id="{D9DE371D-CFEF-42E6-543C-90239B0C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76" y="4162023"/>
            <a:ext cx="2695977" cy="26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91764D6-5C6A-785B-4C4C-1978B8EA0288}"/>
              </a:ext>
            </a:extLst>
          </p:cNvPr>
          <p:cNvSpPr txBox="1"/>
          <p:nvPr/>
        </p:nvSpPr>
        <p:spPr>
          <a:xfrm>
            <a:off x="7860688" y="3803626"/>
            <a:ext cx="6098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/>
              <a:t>Ai </a:t>
            </a:r>
            <a:r>
              <a:rPr lang="da-DK" sz="1400" dirty="0" err="1"/>
              <a:t>Weiwei</a:t>
            </a:r>
            <a:r>
              <a:rPr lang="da-DK" sz="1400" dirty="0"/>
              <a:t>: </a:t>
            </a:r>
            <a:r>
              <a:rPr lang="da-DK" sz="1400" i="1" dirty="0" err="1"/>
              <a:t>Sunflower</a:t>
            </a:r>
            <a:r>
              <a:rPr lang="da-DK" sz="1400" i="1" dirty="0"/>
              <a:t> </a:t>
            </a:r>
            <a:r>
              <a:rPr lang="da-DK" sz="1400" i="1" dirty="0" err="1"/>
              <a:t>Seeds</a:t>
            </a:r>
            <a:r>
              <a:rPr lang="da-DK" sz="1400" dirty="0"/>
              <a:t>, Tate </a:t>
            </a:r>
            <a:r>
              <a:rPr lang="da-DK" sz="1400" dirty="0" err="1"/>
              <a:t>Modern</a:t>
            </a:r>
            <a:r>
              <a:rPr lang="da-DK" sz="1400" dirty="0"/>
              <a:t>, 2010-11</a:t>
            </a:r>
          </a:p>
        </p:txBody>
      </p:sp>
    </p:spTree>
    <p:extLst>
      <p:ext uri="{BB962C8B-B14F-4D97-AF65-F5344CB8AC3E}">
        <p14:creationId xmlns:p14="http://schemas.microsoft.com/office/powerpoint/2010/main" val="286815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allationskunst, ARoS" id="{1C32ECC1-27D9-4943-A3C0-C1730811A14A}" vid="{8710789A-06FF-2146-B82E-1B9A755522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2198</TotalTime>
  <Words>309</Words>
  <Application>Microsoft Macintosh PowerPoint</Application>
  <PresentationFormat>Widescreen</PresentationFormat>
  <Paragraphs>36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31" baseType="lpstr">
      <vt:lpstr>Arial</vt:lpstr>
      <vt:lpstr>BrownPro</vt:lpstr>
      <vt:lpstr>Calibri</vt:lpstr>
      <vt:lpstr>Calibri Light</vt:lpstr>
      <vt:lpstr>Helvetica Neue</vt:lpstr>
      <vt:lpstr>proxima-nova</vt:lpstr>
      <vt:lpstr>PT Sans Regular</vt:lpstr>
      <vt:lpstr>Office-tema</vt:lpstr>
      <vt:lpstr>Installationskunst  – beskuerens krop i kunsten</vt:lpstr>
      <vt:lpstr>Forståelsesspørgsmål</vt:lpstr>
      <vt:lpstr>PowerPoint-præsentation</vt:lpstr>
      <vt:lpstr>PowerPoint-præsentation</vt:lpstr>
      <vt:lpstr>PowerPoint-præsentation</vt:lpstr>
      <vt:lpstr>PowerPoint-præsentation</vt:lpstr>
      <vt:lpstr>Olafur Eliasson: ”The Weather Project”, Tata Modern London, 2003-04</vt:lpstr>
      <vt:lpstr>PowerPoint-præsentation</vt:lpstr>
      <vt:lpstr>PowerPoint-præsentation</vt:lpstr>
      <vt:lpstr>PowerPoint-præsentation</vt:lpstr>
      <vt:lpstr>PowerPoint-præsentation</vt:lpstr>
      <vt:lpstr>Menashe Kadishman: Fallen Leaves, Memory Void, Jødiske Museum Berlin, 1997  https://www.youtube.com/watch?v=Dob7L_ar1Jg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Refleksionsspørgsmål</vt:lpstr>
      <vt:lpstr>Affekt</vt:lpstr>
      <vt:lpstr>Få styr på teorien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Installationskunst</dc:title>
  <dc:creator>Ditte Bang Skovgård-Hansen</dc:creator>
  <cp:lastModifiedBy>Ditte Bang Skovgård-Hansen</cp:lastModifiedBy>
  <cp:revision>15</cp:revision>
  <dcterms:created xsi:type="dcterms:W3CDTF">2022-09-13T12:24:04Z</dcterms:created>
  <dcterms:modified xsi:type="dcterms:W3CDTF">2024-10-24T09:56:41Z</dcterms:modified>
</cp:coreProperties>
</file>