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2"/>
  </p:normalViewPr>
  <p:slideViewPr>
    <p:cSldViewPr snapToGrid="0">
      <p:cViewPr varScale="1">
        <p:scale>
          <a:sx n="100" d="100"/>
          <a:sy n="100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586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3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8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2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85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6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1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6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8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3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6" r:id="rId6"/>
    <p:sldLayoutId id="2147483791" r:id="rId7"/>
    <p:sldLayoutId id="2147483792" r:id="rId8"/>
    <p:sldLayoutId id="2147483793" r:id="rId9"/>
    <p:sldLayoutId id="2147483795" r:id="rId10"/>
    <p:sldLayoutId id="2147483794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VlDVr3hZPY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WPa6l7lZa0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6" name="Rectangle 1057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59">
            <a:extLst>
              <a:ext uri="{FF2B5EF4-FFF2-40B4-BE49-F238E27FC236}">
                <a16:creationId xmlns:a16="http://schemas.microsoft.com/office/drawing/2014/main" id="{B191E377-3C4E-4C42-B42C-858169F3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ør nytårsaften: Stor opbakning til ny fyrværkerilov | Gjensidige">
            <a:extLst>
              <a:ext uri="{FF2B5EF4-FFF2-40B4-BE49-F238E27FC236}">
                <a16:creationId xmlns:a16="http://schemas.microsoft.com/office/drawing/2014/main" id="{CA436493-F3FC-7FE5-1433-2009AC22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-1" y="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3472EA1-F21D-9C24-33DC-B68CB34F6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401" y="1066801"/>
            <a:ext cx="7272408" cy="207732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/>
          <a:p>
            <a:r>
              <a:rPr lang="da-DK">
                <a:solidFill>
                  <a:schemeClr val="bg1"/>
                </a:solidFill>
              </a:rPr>
              <a:t>Kongens Nytårstale 2024</a:t>
            </a:r>
          </a:p>
        </p:txBody>
      </p: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1063" name="Rectangle 1062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64" name="Straight Connector 1063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5" name="Straight Connector 1064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99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Opdag nytårsaften- events på Billetto - Billetto | Find og køb billetter  til de bedste events">
            <a:extLst>
              <a:ext uri="{FF2B5EF4-FFF2-40B4-BE49-F238E27FC236}">
                <a16:creationId xmlns:a16="http://schemas.microsoft.com/office/drawing/2014/main" id="{040D83C6-8794-7BE7-06FF-50A7B730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C45960-D979-493B-753F-A3129FEF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Samtale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8E86FD5-9751-B4B8-7CEA-F8835090B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883" y="2884395"/>
            <a:ext cx="3950677" cy="2469140"/>
          </a:xfrm>
        </p:spPr>
        <p:txBody>
          <a:bodyPr>
            <a:normAutofit/>
          </a:bodyPr>
          <a:lstStyle/>
          <a:p>
            <a:pPr algn="ctr"/>
            <a:r>
              <a:rPr lang="da-DK" dirty="0"/>
              <a:t>Så og hørte I talen nytårsaften? Hvorfor/hvorfor ikke? </a:t>
            </a:r>
            <a:endParaRPr lang="da-DK"/>
          </a:p>
          <a:p>
            <a:pPr algn="ctr"/>
            <a:r>
              <a:rPr lang="da-DK" dirty="0"/>
              <a:t>Hvilke forventninger var der til talen? Hos jer og i Danmark i øvrigt?</a:t>
            </a:r>
            <a:endParaRPr lang="da-DK"/>
          </a:p>
          <a:p>
            <a:pPr algn="ctr"/>
            <a:endParaRPr lang="da-DK"/>
          </a:p>
          <a:p>
            <a:pPr algn="ctr"/>
            <a:endParaRPr lang="da-DK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2060" name="Rectangle 2059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1" name="Straight Connector 2060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2" name="Straight Connector 2061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102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D0526-3011-B2D5-0940-BC5311C5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1"/>
            <a:ext cx="10134600" cy="814444"/>
          </a:xfrm>
        </p:spPr>
        <p:txBody>
          <a:bodyPr>
            <a:normAutofit/>
          </a:bodyPr>
          <a:lstStyle/>
          <a:p>
            <a:r>
              <a:rPr lang="da-DK" sz="4000" dirty="0"/>
              <a:t>Kong Frederiks nytårstale 2024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798FFF-8F82-CC0C-FB91-D4AAFA9D3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41" y="1919481"/>
            <a:ext cx="4167243" cy="3969342"/>
          </a:xfrm>
        </p:spPr>
        <p:txBody>
          <a:bodyPr>
            <a:normAutofit fontScale="70000" lnSpcReduction="20000"/>
          </a:bodyPr>
          <a:lstStyle/>
          <a:p>
            <a:pPr algn="l" fontAlgn="base">
              <a:lnSpc>
                <a:spcPts val="1950"/>
              </a:lnSpc>
            </a:pPr>
            <a:r>
              <a:rPr lang="da-DK" b="0" i="0" dirty="0">
                <a:solidFill>
                  <a:srgbClr val="050D2B"/>
                </a:solidFill>
                <a:effectLst/>
              </a:rPr>
              <a:t>Klokken 18.00 den 31. december 2024 holdt H.M. Kongen sin første nytårstale. Det skete fra Frederik VIII’s Palæ på Amalienborg. </a:t>
            </a:r>
          </a:p>
          <a:p>
            <a:pPr algn="l" fontAlgn="base">
              <a:lnSpc>
                <a:spcPts val="1950"/>
              </a:lnSpc>
            </a:pPr>
            <a:r>
              <a:rPr lang="da-DK" b="0" i="0" dirty="0">
                <a:solidFill>
                  <a:srgbClr val="050D2B"/>
                </a:solidFill>
                <a:effectLst/>
              </a:rPr>
              <a:t>Kongen har valgt at holde sin nytårstale i Kongens Modtagelsesgemak i sit hjem på Amalienborg. Gemakket er kendetegnet ved kunstneren Jesper Christiansens store vægmalerier, hvor særligt Danmark, Færøerne og Grønland er i fokus. </a:t>
            </a:r>
          </a:p>
          <a:p>
            <a:pPr algn="l" fontAlgn="base">
              <a:lnSpc>
                <a:spcPts val="1950"/>
              </a:lnSpc>
              <a:spcBef>
                <a:spcPts val="1125"/>
              </a:spcBef>
            </a:pPr>
            <a:r>
              <a:rPr lang="da-DK" b="0" i="0" dirty="0">
                <a:solidFill>
                  <a:srgbClr val="050D2B"/>
                </a:solidFill>
                <a:effectLst/>
              </a:rPr>
              <a:t>Det er en særlig dansk tradition, at regentens nytårstale sendes direkte. I 1941 skete det første gang, da Christian 10.s nytårstale blev radiotransmitteret, og i 1958 tv-transmitterede Danmarks Radio for første gang nytårstalen, der dengang blev holdt af Frederik 9.</a:t>
            </a:r>
          </a:p>
          <a:p>
            <a:endParaRPr lang="da-DK" dirty="0"/>
          </a:p>
        </p:txBody>
      </p:sp>
      <p:pic>
        <p:nvPicPr>
          <p:cNvPr id="3074" name="Picture 2" descr="Historiker savnede mere om Grønland i kongens nytårstale | Indland | DR">
            <a:extLst>
              <a:ext uri="{FF2B5EF4-FFF2-40B4-BE49-F238E27FC236}">
                <a16:creationId xmlns:a16="http://schemas.microsoft.com/office/drawing/2014/main" id="{EBA5B9B4-1ABA-DC34-6ABB-04AE9E1B9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795" y="1919481"/>
            <a:ext cx="7056608" cy="396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1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9BA68-76A5-C188-6BFC-E2FA53D7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167" y="5360941"/>
            <a:ext cx="6443663" cy="1055126"/>
          </a:xfrm>
        </p:spPr>
        <p:txBody>
          <a:bodyPr>
            <a:normAutofit/>
          </a:bodyPr>
          <a:lstStyle/>
          <a:p>
            <a:pPr algn="ctr"/>
            <a:r>
              <a:rPr lang="da-DK" sz="2000" dirty="0"/>
              <a:t>Kong Frederiks første nytårstale – 2024</a:t>
            </a:r>
          </a:p>
        </p:txBody>
      </p:sp>
      <p:pic>
        <p:nvPicPr>
          <p:cNvPr id="4" name="Onlinemedier 3" descr="H.M. Kongens nytårstale 31. december 2024">
            <a:hlinkClick r:id="" action="ppaction://media"/>
            <a:extLst>
              <a:ext uri="{FF2B5EF4-FFF2-40B4-BE49-F238E27FC236}">
                <a16:creationId xmlns:a16="http://schemas.microsoft.com/office/drawing/2014/main" id="{B696C9FF-EDE7-965F-2404-600B2BEFAB6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2677" y="969496"/>
            <a:ext cx="8706645" cy="49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C6DA58-FA80-474D-8BB3-E2432079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Analyse af talen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2C8301-9866-C3C7-4509-A2E57CF7F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pPr marL="685800" lvl="1">
              <a:lnSpc>
                <a:spcPct val="100000"/>
              </a:lnSpc>
              <a:buAutoNum type="arabicPeriod"/>
            </a:pPr>
            <a:r>
              <a:rPr lang="da-DK" sz="1500" kern="100" dirty="0">
                <a:ea typeface="Aptos" panose="020B0004020202020204" pitchFamily="34" charset="0"/>
                <a:cs typeface="Times New Roman" panose="02020603050405020304" pitchFamily="18" charset="0"/>
              </a:rPr>
              <a:t>Find </a:t>
            </a:r>
            <a:r>
              <a:rPr lang="da-DK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steder, hvor talen handler om talen (såkaldt </a:t>
            </a:r>
            <a:r>
              <a:rPr lang="da-DK" sz="1500" i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meta</a:t>
            </a:r>
            <a:r>
              <a:rPr lang="da-DK" sz="1500" i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-tekst</a:t>
            </a:r>
            <a:r>
              <a:rPr lang="da-DK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 Hvorfor fylder det så meget, tror I?</a:t>
            </a:r>
          </a:p>
          <a:p>
            <a:pPr marL="685800" lvl="1">
              <a:lnSpc>
                <a:spcPct val="100000"/>
              </a:lnSpc>
              <a:buAutoNum type="arabicPeriod"/>
            </a:pPr>
            <a:r>
              <a:rPr lang="da-DK" sz="1500" kern="100" dirty="0">
                <a:ea typeface="Aptos" panose="020B0004020202020204" pitchFamily="34" charset="0"/>
                <a:cs typeface="Times New Roman" panose="02020603050405020304" pitchFamily="18" charset="0"/>
              </a:rPr>
              <a:t>Hvor I talen siger han </a:t>
            </a:r>
            <a:r>
              <a:rPr lang="da-DK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noget om ungdommen – find et citat I synes er godt, og som I tænker passer på jer</a:t>
            </a:r>
          </a:p>
          <a:p>
            <a:pPr marL="685800" lvl="1">
              <a:lnSpc>
                <a:spcPct val="100000"/>
              </a:lnSpc>
              <a:buAutoNum type="arabicPeriod"/>
            </a:pPr>
            <a:r>
              <a:rPr lang="da-DK" sz="1500" kern="100" dirty="0">
                <a:ea typeface="Aptos" panose="020B0004020202020204" pitchFamily="34" charset="0"/>
                <a:cs typeface="Times New Roman" panose="02020603050405020304" pitchFamily="18" charset="0"/>
              </a:rPr>
              <a:t>Find </a:t>
            </a:r>
            <a:r>
              <a:rPr lang="da-DK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steder hvor han siger noget om verden – hvad er det vigtigste han siger, og hvad undlader han at sige noget om?</a:t>
            </a:r>
          </a:p>
          <a:p>
            <a:pPr marL="685800" lvl="1">
              <a:lnSpc>
                <a:spcPct val="100000"/>
              </a:lnSpc>
              <a:buAutoNum type="arabicPeriod"/>
            </a:pPr>
            <a:r>
              <a:rPr lang="da-DK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Hvad siger han om naturen/klimaet? Og bruger han intertekstualitet i den passage? </a:t>
            </a:r>
          </a:p>
          <a:p>
            <a:pPr marL="685800" lvl="1">
              <a:lnSpc>
                <a:spcPct val="100000"/>
              </a:lnSpc>
              <a:buAutoNum type="arabicPeriod"/>
            </a:pPr>
            <a:r>
              <a:rPr lang="da-DK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Find stilistiske figurer i teksten (brug vedhæftede oversigt på </a:t>
            </a:r>
            <a:r>
              <a:rPr lang="da-DK" sz="15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lectio</a:t>
            </a:r>
            <a:r>
              <a:rPr lang="da-DK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685800" lvl="1">
              <a:lnSpc>
                <a:spcPct val="100000"/>
              </a:lnSpc>
              <a:buAutoNum type="arabicPeriod"/>
            </a:pPr>
            <a:r>
              <a:rPr lang="da-DK" sz="15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Find gentagelser – og tal om, hvilken effekt de har</a:t>
            </a:r>
          </a:p>
        </p:txBody>
      </p:sp>
      <p:pic>
        <p:nvPicPr>
          <p:cNvPr id="4098" name="Picture 2" descr="Mary og Frederik udgiver første officielle gallaportræt som kongepar |  Kultur | DR">
            <a:extLst>
              <a:ext uri="{FF2B5EF4-FFF2-40B4-BE49-F238E27FC236}">
                <a16:creationId xmlns:a16="http://schemas.microsoft.com/office/drawing/2014/main" id="{8C52D57C-7897-2480-0A2D-8BFFE396B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r="2556"/>
          <a:stretch/>
        </p:blipFill>
        <p:spPr bwMode="auto">
          <a:xfrm>
            <a:off x="7620000" y="10"/>
            <a:ext cx="457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9" name="Group 4108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4110" name="Rectangle 4109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111" name="Straight Connector 4110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2" name="Straight Connector 4111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988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DD046A-1691-AED8-94D7-2B7BCE6BE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da-DK" dirty="0"/>
              <a:t>Sammenlignende analyse: Kong Haralds tale i Norge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2374FC-EBD1-F995-A41B-6611A3B73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/>
          </a:bodyPr>
          <a:lstStyle/>
          <a:p>
            <a:r>
              <a:rPr lang="da-DK" dirty="0"/>
              <a:t>Sammenlign Kong Frederiks tale med den norske Kong Haralds. Hav i jeres analyse særlig fokus på: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Fremførelsen (pauser, udtaler, betoninger, gestik 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Brugen af egen familiære situation som afsæt for at tale om noget alment menneskeligt. </a:t>
            </a:r>
          </a:p>
        </p:txBody>
      </p:sp>
      <p:pic>
        <p:nvPicPr>
          <p:cNvPr id="1026" name="Picture 2" descr="Kongens nyttårstale 2024">
            <a:extLst>
              <a:ext uri="{FF2B5EF4-FFF2-40B4-BE49-F238E27FC236}">
                <a16:creationId xmlns:a16="http://schemas.microsoft.com/office/drawing/2014/main" id="{10DD9E99-AC12-FF05-B046-52716952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3889"/>
          <a:stretch/>
        </p:blipFill>
        <p:spPr bwMode="auto">
          <a:xfrm>
            <a:off x="7620000" y="10"/>
            <a:ext cx="457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39" name="Straight Connector 1038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0" name="Straight Connector 1039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83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er 3" descr="Kong Haralds nyttårstale 2024">
            <a:hlinkClick r:id="" action="ppaction://media"/>
            <a:extLst>
              <a:ext uri="{FF2B5EF4-FFF2-40B4-BE49-F238E27FC236}">
                <a16:creationId xmlns:a16="http://schemas.microsoft.com/office/drawing/2014/main" id="{8A156C55-7EF1-FEE9-B76D-74553241FF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3843" y="857031"/>
            <a:ext cx="9104313" cy="51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316</Words>
  <Application>Microsoft Macintosh PowerPoint</Application>
  <PresentationFormat>Widescreen</PresentationFormat>
  <Paragraphs>20</Paragraphs>
  <Slides>7</Slides>
  <Notes>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Aptos</vt:lpstr>
      <vt:lpstr>Arial</vt:lpstr>
      <vt:lpstr>Bembo</vt:lpstr>
      <vt:lpstr>AdornVTI</vt:lpstr>
      <vt:lpstr>Kongens Nytårstale 2024</vt:lpstr>
      <vt:lpstr>Samtale</vt:lpstr>
      <vt:lpstr>Kong Frederiks nytårstale 2024</vt:lpstr>
      <vt:lpstr>Kong Frederiks første nytårstale – 2024</vt:lpstr>
      <vt:lpstr>Analyse af talen</vt:lpstr>
      <vt:lpstr>Sammenlignende analyse: Kong Haralds tale i Norge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Ditte Bang Skovgård-Hansen</dc:creator>
  <cp:lastModifiedBy>Ditte Bang Skovgård-Hansen</cp:lastModifiedBy>
  <cp:revision>3</cp:revision>
  <dcterms:created xsi:type="dcterms:W3CDTF">2025-01-04T16:44:22Z</dcterms:created>
  <dcterms:modified xsi:type="dcterms:W3CDTF">2025-01-05T16:55:25Z</dcterms:modified>
</cp:coreProperties>
</file>