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7" r:id="rId6"/>
    <p:sldId id="262" r:id="rId7"/>
    <p:sldId id="264" r:id="rId8"/>
    <p:sldId id="260" r:id="rId9"/>
    <p:sldId id="266" r:id="rId10"/>
    <p:sldId id="268" r:id="rId11"/>
    <p:sldId id="270" r:id="rId12"/>
    <p:sldId id="271" r:id="rId13"/>
    <p:sldId id="272" r:id="rId14"/>
    <p:sldId id="273" r:id="rId15"/>
    <p:sldId id="274" r:id="rId16"/>
    <p:sldId id="276" r:id="rId17"/>
    <p:sldId id="282" r:id="rId18"/>
    <p:sldId id="281" r:id="rId19"/>
    <p:sldId id="275" r:id="rId20"/>
    <p:sldId id="277" r:id="rId21"/>
    <p:sldId id="278" r:id="rId22"/>
    <p:sldId id="279" r:id="rId23"/>
    <p:sldId id="280" r:id="rId24"/>
    <p:sldId id="26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2"/>
  </p:normalViewPr>
  <p:slideViewPr>
    <p:cSldViewPr snapToGrid="0">
      <p:cViewPr varScale="1">
        <p:scale>
          <a:sx n="100" d="100"/>
          <a:sy n="100" d="100"/>
        </p:scale>
        <p:origin x="10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2B9AEFC5-A5DC-9D47-9F08-ED0F6167702F}" type="datetimeFigureOut">
              <a:rPr lang="da-DK" smtClean="0"/>
              <a:t>13.01.2025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1348278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B9AEFC5-A5DC-9D47-9F08-ED0F6167702F}" type="datetimeFigureOut">
              <a:rPr lang="da-DK" smtClean="0"/>
              <a:t>13.01.2025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49993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B9AEFC5-A5DC-9D47-9F08-ED0F6167702F}" type="datetimeFigureOut">
              <a:rPr lang="da-DK" smtClean="0"/>
              <a:t>13.01.2025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4161058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B9AEFC5-A5DC-9D47-9F08-ED0F6167702F}" type="datetimeFigureOut">
              <a:rPr lang="da-DK" smtClean="0"/>
              <a:t>13.01.2025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2873165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B9AEFC5-A5DC-9D47-9F08-ED0F6167702F}" type="datetimeFigureOut">
              <a:rPr lang="da-DK" smtClean="0"/>
              <a:t>13.01.2025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3830227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2B9AEFC5-A5DC-9D47-9F08-ED0F6167702F}" type="datetimeFigureOut">
              <a:rPr lang="da-DK" smtClean="0"/>
              <a:t>13.01.2025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399935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2B9AEFC5-A5DC-9D47-9F08-ED0F6167702F}" type="datetimeFigureOut">
              <a:rPr lang="da-DK" smtClean="0"/>
              <a:t>13.01.2025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307174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2B9AEFC5-A5DC-9D47-9F08-ED0F6167702F}" type="datetimeFigureOut">
              <a:rPr lang="da-DK" smtClean="0"/>
              <a:t>13.01.2025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314721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AEFC5-A5DC-9D47-9F08-ED0F6167702F}" type="datetimeFigureOut">
              <a:rPr lang="da-DK" smtClean="0"/>
              <a:t>13.01.2025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599671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B9AEFC5-A5DC-9D47-9F08-ED0F6167702F}" type="datetimeFigureOut">
              <a:rPr lang="da-DK" smtClean="0"/>
              <a:t>13.01.2025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335342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B9AEFC5-A5DC-9D47-9F08-ED0F6167702F}" type="datetimeFigureOut">
              <a:rPr lang="da-DK" smtClean="0"/>
              <a:t>13.01.2025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95FA10E-B7F2-634A-89E1-164779CFC5E3}" type="slidenum">
              <a:rPr lang="da-DK" smtClean="0"/>
              <a:t>‹nr.›</a:t>
            </a:fld>
            <a:endParaRPr lang="da-DK"/>
          </a:p>
        </p:txBody>
      </p:sp>
    </p:spTree>
    <p:extLst>
      <p:ext uri="{BB962C8B-B14F-4D97-AF65-F5344CB8AC3E}">
        <p14:creationId xmlns:p14="http://schemas.microsoft.com/office/powerpoint/2010/main" val="452985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2B9AEFC5-A5DC-9D47-9F08-ED0F6167702F}" type="datetimeFigureOut">
              <a:rPr lang="da-DK" smtClean="0"/>
              <a:t>13.01.2025</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295FA10E-B7F2-634A-89E1-164779CFC5E3}" type="slidenum">
              <a:rPr lang="da-DK" smtClean="0"/>
              <a:t>‹nr.›</a:t>
            </a:fld>
            <a:endParaRPr lang="da-DK"/>
          </a:p>
        </p:txBody>
      </p:sp>
    </p:spTree>
    <p:extLst>
      <p:ext uri="{BB962C8B-B14F-4D97-AF65-F5344CB8AC3E}">
        <p14:creationId xmlns:p14="http://schemas.microsoft.com/office/powerpoint/2010/main" val="37703179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7B42F36-B3C1-4247-AF36-090F0134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F131A2-E574-4D95-A322-C5FF0B64E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a:solidFill>
                  <a:srgbClr val="000000"/>
                </a:solidFill>
                <a:latin typeface="Times-Roman"/>
              </a:rPr>
              <a:t>FamilyID=Office_ArchiveTorn</a:t>
            </a:r>
            <a:endParaRPr lang="en-US" dirty="0"/>
          </a:p>
        </p:txBody>
      </p:sp>
      <p:sp>
        <p:nvSpPr>
          <p:cNvPr id="2" name="Titel 1">
            <a:extLst>
              <a:ext uri="{FF2B5EF4-FFF2-40B4-BE49-F238E27FC236}">
                <a16:creationId xmlns:a16="http://schemas.microsoft.com/office/drawing/2014/main" id="{99D73FBA-FB93-F67A-712F-05EC1CA097FA}"/>
              </a:ext>
            </a:extLst>
          </p:cNvPr>
          <p:cNvSpPr>
            <a:spLocks noGrp="1"/>
          </p:cNvSpPr>
          <p:nvPr>
            <p:ph type="ctrTitle"/>
          </p:nvPr>
        </p:nvSpPr>
        <p:spPr>
          <a:xfrm>
            <a:off x="929161" y="5314340"/>
            <a:ext cx="8804444" cy="1004048"/>
          </a:xfrm>
        </p:spPr>
        <p:txBody>
          <a:bodyPr anchor="b">
            <a:normAutofit/>
          </a:bodyPr>
          <a:lstStyle/>
          <a:p>
            <a:pPr algn="l"/>
            <a:r>
              <a:rPr lang="da-DK" sz="3600" dirty="0">
                <a:solidFill>
                  <a:schemeClr val="tx1">
                    <a:lumMod val="85000"/>
                    <a:lumOff val="15000"/>
                  </a:schemeClr>
                </a:solidFill>
              </a:rPr>
              <a:t>Surrealismen og kønnede blikke</a:t>
            </a:r>
          </a:p>
        </p:txBody>
      </p:sp>
      <p:pic>
        <p:nvPicPr>
          <p:cNvPr id="5" name="Billede 4" descr="Et billede, der indeholder person, tøj, Ansigt, mur&#10;&#10;Automatisk genereret beskrivelse">
            <a:extLst>
              <a:ext uri="{FF2B5EF4-FFF2-40B4-BE49-F238E27FC236}">
                <a16:creationId xmlns:a16="http://schemas.microsoft.com/office/drawing/2014/main" id="{937476B7-C231-7088-CA20-CF494C158A48}"/>
              </a:ext>
            </a:extLst>
          </p:cNvPr>
          <p:cNvPicPr>
            <a:picLocks noChangeAspect="1"/>
          </p:cNvPicPr>
          <p:nvPr/>
        </p:nvPicPr>
        <p:blipFill>
          <a:blip r:embed="rId2"/>
          <a:srcRect r="2" b="13688"/>
          <a:stretch/>
        </p:blipFill>
        <p:spPr>
          <a:xfrm>
            <a:off x="4038601" y="10"/>
            <a:ext cx="4079551" cy="5121732"/>
          </a:xfrm>
          <a:custGeom>
            <a:avLst/>
            <a:gdLst/>
            <a:ahLst/>
            <a:cxnLst/>
            <a:rect l="l" t="t" r="r" b="b"/>
            <a:pathLst>
              <a:path w="4079551" h="5121742">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p:spPr>
      </p:pic>
      <p:pic>
        <p:nvPicPr>
          <p:cNvPr id="9" name="Billede 8" descr="Et billede, der indeholder kunst, statue, museum, Artefakt&#10;&#10;Automatisk genereret beskrivelse">
            <a:extLst>
              <a:ext uri="{FF2B5EF4-FFF2-40B4-BE49-F238E27FC236}">
                <a16:creationId xmlns:a16="http://schemas.microsoft.com/office/drawing/2014/main" id="{EC6FD3F9-7E8D-0F9F-E641-43AA865D87A2}"/>
              </a:ext>
            </a:extLst>
          </p:cNvPr>
          <p:cNvPicPr>
            <a:picLocks noChangeAspect="1"/>
          </p:cNvPicPr>
          <p:nvPr/>
        </p:nvPicPr>
        <p:blipFill>
          <a:blip r:embed="rId3"/>
          <a:srcRect t="4707" r="-1" b="9173"/>
          <a:stretch/>
        </p:blipFill>
        <p:spPr>
          <a:xfrm>
            <a:off x="20" y="10"/>
            <a:ext cx="4044282" cy="4706602"/>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sp>
        <p:nvSpPr>
          <p:cNvPr id="19" name="Freeform: Shape 18">
            <a:extLst>
              <a:ext uri="{FF2B5EF4-FFF2-40B4-BE49-F238E27FC236}">
                <a16:creationId xmlns:a16="http://schemas.microsoft.com/office/drawing/2014/main" id="{696B4F8D-F261-41C2-B0A1-B0899F66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A3C7563A-4B20-4E0B-8548-374928B55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2" descr="Venus de Milo with Drawers | Fundació Gala - Salvador Dalí">
            <a:extLst>
              <a:ext uri="{FF2B5EF4-FFF2-40B4-BE49-F238E27FC236}">
                <a16:creationId xmlns:a16="http://schemas.microsoft.com/office/drawing/2014/main" id="{B413AF62-446B-2FEA-6FB3-B8833A47E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55" r="3" b="3621"/>
          <a:stretch/>
        </p:blipFill>
        <p:spPr bwMode="auto">
          <a:xfrm>
            <a:off x="8118152" y="370899"/>
            <a:ext cx="4073848" cy="5097855"/>
          </a:xfrm>
          <a:custGeom>
            <a:avLst/>
            <a:gdLst/>
            <a:ahLst/>
            <a:cxnLst/>
            <a:rect l="l" t="t" r="r" b="b"/>
            <a:pathLst>
              <a:path w="4073848" h="5097855">
                <a:moveTo>
                  <a:pt x="0" y="0"/>
                </a:moveTo>
                <a:lnTo>
                  <a:pt x="19820" y="5180"/>
                </a:lnTo>
                <a:lnTo>
                  <a:pt x="49402" y="7911"/>
                </a:lnTo>
                <a:cubicBezTo>
                  <a:pt x="58464" y="10327"/>
                  <a:pt x="59058" y="18121"/>
                  <a:pt x="71002" y="17994"/>
                </a:cubicBezTo>
                <a:cubicBezTo>
                  <a:pt x="107266" y="23166"/>
                  <a:pt x="172585" y="27649"/>
                  <a:pt x="221893" y="33346"/>
                </a:cubicBezTo>
                <a:cubicBezTo>
                  <a:pt x="246320" y="29951"/>
                  <a:pt x="281352" y="36453"/>
                  <a:pt x="291482" y="46142"/>
                </a:cubicBezTo>
                <a:cubicBezTo>
                  <a:pt x="303579" y="48837"/>
                  <a:pt x="332739" y="48886"/>
                  <a:pt x="344505" y="46978"/>
                </a:cubicBezTo>
                <a:cubicBezTo>
                  <a:pt x="354949" y="47257"/>
                  <a:pt x="356843" y="50945"/>
                  <a:pt x="370719" y="52379"/>
                </a:cubicBezTo>
                <a:cubicBezTo>
                  <a:pt x="385865" y="55758"/>
                  <a:pt x="418717" y="71770"/>
                  <a:pt x="432980" y="76777"/>
                </a:cubicBezTo>
                <a:cubicBezTo>
                  <a:pt x="447242" y="81784"/>
                  <a:pt x="432737" y="76599"/>
                  <a:pt x="456293" y="82419"/>
                </a:cubicBezTo>
                <a:cubicBezTo>
                  <a:pt x="464698" y="84403"/>
                  <a:pt x="462938" y="92138"/>
                  <a:pt x="481008" y="95827"/>
                </a:cubicBezTo>
                <a:cubicBezTo>
                  <a:pt x="499078" y="99517"/>
                  <a:pt x="539553" y="103782"/>
                  <a:pt x="564714" y="104556"/>
                </a:cubicBezTo>
                <a:cubicBezTo>
                  <a:pt x="592824" y="92037"/>
                  <a:pt x="582974" y="109081"/>
                  <a:pt x="634376" y="93326"/>
                </a:cubicBezTo>
                <a:cubicBezTo>
                  <a:pt x="635698" y="95341"/>
                  <a:pt x="656703" y="94474"/>
                  <a:pt x="678233" y="95822"/>
                </a:cubicBezTo>
                <a:cubicBezTo>
                  <a:pt x="699762" y="97170"/>
                  <a:pt x="745607" y="108465"/>
                  <a:pt x="763555" y="101412"/>
                </a:cubicBezTo>
                <a:lnTo>
                  <a:pt x="921892" y="100673"/>
                </a:lnTo>
                <a:lnTo>
                  <a:pt x="1012783" y="112509"/>
                </a:lnTo>
                <a:cubicBezTo>
                  <a:pt x="1044389" y="114404"/>
                  <a:pt x="1049697" y="123044"/>
                  <a:pt x="1070000" y="119654"/>
                </a:cubicBezTo>
                <a:cubicBezTo>
                  <a:pt x="1104224" y="121839"/>
                  <a:pt x="1082556" y="137881"/>
                  <a:pt x="1122043" y="124964"/>
                </a:cubicBezTo>
                <a:cubicBezTo>
                  <a:pt x="1111251" y="138700"/>
                  <a:pt x="1140599" y="121238"/>
                  <a:pt x="1160906" y="132297"/>
                </a:cubicBezTo>
                <a:cubicBezTo>
                  <a:pt x="1189386" y="124143"/>
                  <a:pt x="1218667" y="134414"/>
                  <a:pt x="1235955" y="135610"/>
                </a:cubicBezTo>
                <a:cubicBezTo>
                  <a:pt x="1253243" y="136806"/>
                  <a:pt x="1239866" y="140567"/>
                  <a:pt x="1264634" y="139474"/>
                </a:cubicBezTo>
                <a:lnTo>
                  <a:pt x="1299612" y="145010"/>
                </a:lnTo>
                <a:cubicBezTo>
                  <a:pt x="1297785" y="140439"/>
                  <a:pt x="1302846" y="141786"/>
                  <a:pt x="1316723" y="142501"/>
                </a:cubicBezTo>
                <a:lnTo>
                  <a:pt x="1353994" y="138427"/>
                </a:lnTo>
                <a:lnTo>
                  <a:pt x="1379571" y="142536"/>
                </a:lnTo>
                <a:cubicBezTo>
                  <a:pt x="1382999" y="142397"/>
                  <a:pt x="1407380" y="137923"/>
                  <a:pt x="1406891" y="134412"/>
                </a:cubicBezTo>
                <a:cubicBezTo>
                  <a:pt x="1433565" y="149140"/>
                  <a:pt x="1436234" y="139888"/>
                  <a:pt x="1463587" y="136134"/>
                </a:cubicBezTo>
                <a:cubicBezTo>
                  <a:pt x="1487038" y="137517"/>
                  <a:pt x="1466824" y="137982"/>
                  <a:pt x="1523495" y="139722"/>
                </a:cubicBezTo>
                <a:cubicBezTo>
                  <a:pt x="1545556" y="155891"/>
                  <a:pt x="1529698" y="128003"/>
                  <a:pt x="1573001" y="150645"/>
                </a:cubicBezTo>
                <a:cubicBezTo>
                  <a:pt x="1575121" y="148880"/>
                  <a:pt x="1601855" y="150499"/>
                  <a:pt x="1615848" y="152274"/>
                </a:cubicBezTo>
                <a:cubicBezTo>
                  <a:pt x="1629840" y="154049"/>
                  <a:pt x="1642482" y="151886"/>
                  <a:pt x="1656958" y="161298"/>
                </a:cubicBezTo>
                <a:cubicBezTo>
                  <a:pt x="1667535" y="164193"/>
                  <a:pt x="1648634" y="159956"/>
                  <a:pt x="1681709" y="164883"/>
                </a:cubicBezTo>
                <a:cubicBezTo>
                  <a:pt x="1714785" y="169810"/>
                  <a:pt x="1822594" y="186492"/>
                  <a:pt x="1855413" y="190858"/>
                </a:cubicBezTo>
                <a:cubicBezTo>
                  <a:pt x="1888232" y="195224"/>
                  <a:pt x="1865150" y="197788"/>
                  <a:pt x="1878624" y="198221"/>
                </a:cubicBezTo>
                <a:cubicBezTo>
                  <a:pt x="1892098" y="198654"/>
                  <a:pt x="1921110" y="191588"/>
                  <a:pt x="1936257" y="193458"/>
                </a:cubicBezTo>
                <a:cubicBezTo>
                  <a:pt x="1955273" y="195364"/>
                  <a:pt x="1958093" y="202665"/>
                  <a:pt x="1969506" y="202296"/>
                </a:cubicBezTo>
                <a:cubicBezTo>
                  <a:pt x="1980059" y="192079"/>
                  <a:pt x="1991264" y="192192"/>
                  <a:pt x="2009543" y="198388"/>
                </a:cubicBezTo>
                <a:cubicBezTo>
                  <a:pt x="2043643" y="201172"/>
                  <a:pt x="2043670" y="190662"/>
                  <a:pt x="2076599" y="192177"/>
                </a:cubicBezTo>
                <a:cubicBezTo>
                  <a:pt x="2091049" y="191598"/>
                  <a:pt x="2098780" y="194892"/>
                  <a:pt x="2122888" y="191618"/>
                </a:cubicBezTo>
                <a:cubicBezTo>
                  <a:pt x="2140054" y="192316"/>
                  <a:pt x="2174542" y="194072"/>
                  <a:pt x="2197782" y="183790"/>
                </a:cubicBezTo>
                <a:cubicBezTo>
                  <a:pt x="2222989" y="182481"/>
                  <a:pt x="2204683" y="182017"/>
                  <a:pt x="2232194" y="184607"/>
                </a:cubicBezTo>
                <a:cubicBezTo>
                  <a:pt x="2265802" y="185125"/>
                  <a:pt x="2279792" y="178894"/>
                  <a:pt x="2299212" y="180376"/>
                </a:cubicBezTo>
                <a:cubicBezTo>
                  <a:pt x="2311858" y="176121"/>
                  <a:pt x="2297536" y="181192"/>
                  <a:pt x="2346142" y="175851"/>
                </a:cubicBezTo>
                <a:cubicBezTo>
                  <a:pt x="2365406" y="185310"/>
                  <a:pt x="2381884" y="172374"/>
                  <a:pt x="2398368" y="174412"/>
                </a:cubicBezTo>
                <a:cubicBezTo>
                  <a:pt x="2424509" y="173378"/>
                  <a:pt x="2488760" y="173491"/>
                  <a:pt x="2512594" y="172027"/>
                </a:cubicBezTo>
                <a:cubicBezTo>
                  <a:pt x="2536428" y="170563"/>
                  <a:pt x="2511059" y="168382"/>
                  <a:pt x="2541375" y="165630"/>
                </a:cubicBezTo>
                <a:cubicBezTo>
                  <a:pt x="2597211" y="177879"/>
                  <a:pt x="2628371" y="155834"/>
                  <a:pt x="2684883" y="153136"/>
                </a:cubicBezTo>
                <a:cubicBezTo>
                  <a:pt x="2719188" y="136064"/>
                  <a:pt x="2743499" y="153798"/>
                  <a:pt x="2781009" y="140733"/>
                </a:cubicBezTo>
                <a:cubicBezTo>
                  <a:pt x="2806393" y="136738"/>
                  <a:pt x="2810080" y="140555"/>
                  <a:pt x="2824377" y="138690"/>
                </a:cubicBezTo>
                <a:cubicBezTo>
                  <a:pt x="2838674" y="136825"/>
                  <a:pt x="2854799" y="132329"/>
                  <a:pt x="2866792" y="129542"/>
                </a:cubicBezTo>
                <a:cubicBezTo>
                  <a:pt x="2873210" y="133180"/>
                  <a:pt x="2923100" y="126770"/>
                  <a:pt x="2921948" y="121966"/>
                </a:cubicBezTo>
                <a:cubicBezTo>
                  <a:pt x="2929361" y="123612"/>
                  <a:pt x="2949852" y="129984"/>
                  <a:pt x="2952165" y="122378"/>
                </a:cubicBezTo>
                <a:cubicBezTo>
                  <a:pt x="2990011" y="122297"/>
                  <a:pt x="3011272" y="121230"/>
                  <a:pt x="3044378" y="131368"/>
                </a:cubicBezTo>
                <a:cubicBezTo>
                  <a:pt x="3067906" y="135145"/>
                  <a:pt x="3051474" y="133118"/>
                  <a:pt x="3066117" y="135515"/>
                </a:cubicBezTo>
                <a:cubicBezTo>
                  <a:pt x="3080761" y="137912"/>
                  <a:pt x="3105156" y="133618"/>
                  <a:pt x="3129038" y="133048"/>
                </a:cubicBezTo>
                <a:cubicBezTo>
                  <a:pt x="3153252" y="133180"/>
                  <a:pt x="3181464" y="137262"/>
                  <a:pt x="3199396" y="138690"/>
                </a:cubicBezTo>
                <a:cubicBezTo>
                  <a:pt x="3217327" y="140118"/>
                  <a:pt x="3221605" y="139775"/>
                  <a:pt x="3236626" y="141617"/>
                </a:cubicBezTo>
                <a:cubicBezTo>
                  <a:pt x="3261693" y="138167"/>
                  <a:pt x="3282756" y="139985"/>
                  <a:pt x="3301529" y="147360"/>
                </a:cubicBezTo>
                <a:cubicBezTo>
                  <a:pt x="3316136" y="149253"/>
                  <a:pt x="3308650" y="153562"/>
                  <a:pt x="3319466" y="155359"/>
                </a:cubicBezTo>
                <a:cubicBezTo>
                  <a:pt x="3330283" y="157156"/>
                  <a:pt x="3337180" y="149032"/>
                  <a:pt x="3366431" y="150998"/>
                </a:cubicBezTo>
                <a:cubicBezTo>
                  <a:pt x="3376837" y="151395"/>
                  <a:pt x="3376489" y="159016"/>
                  <a:pt x="3398712" y="160121"/>
                </a:cubicBezTo>
                <a:cubicBezTo>
                  <a:pt x="3420936" y="161226"/>
                  <a:pt x="3510291" y="165983"/>
                  <a:pt x="3542998" y="167155"/>
                </a:cubicBezTo>
                <a:cubicBezTo>
                  <a:pt x="3575704" y="168327"/>
                  <a:pt x="3562463" y="165109"/>
                  <a:pt x="3578141" y="164774"/>
                </a:cubicBezTo>
                <a:cubicBezTo>
                  <a:pt x="3593820" y="164439"/>
                  <a:pt x="3612368" y="156036"/>
                  <a:pt x="3637070" y="165143"/>
                </a:cubicBezTo>
                <a:cubicBezTo>
                  <a:pt x="3655547" y="160298"/>
                  <a:pt x="3656022" y="171417"/>
                  <a:pt x="3676510" y="174285"/>
                </a:cubicBezTo>
                <a:cubicBezTo>
                  <a:pt x="3687814" y="178343"/>
                  <a:pt x="3701962" y="177166"/>
                  <a:pt x="3711295" y="179965"/>
                </a:cubicBezTo>
                <a:cubicBezTo>
                  <a:pt x="3720627" y="182764"/>
                  <a:pt x="3728005" y="183268"/>
                  <a:pt x="3734909" y="186315"/>
                </a:cubicBezTo>
                <a:cubicBezTo>
                  <a:pt x="3741813" y="189362"/>
                  <a:pt x="3743912" y="195469"/>
                  <a:pt x="3752716" y="198247"/>
                </a:cubicBezTo>
                <a:cubicBezTo>
                  <a:pt x="3761521" y="201025"/>
                  <a:pt x="3775291" y="205915"/>
                  <a:pt x="3785338" y="207746"/>
                </a:cubicBezTo>
                <a:cubicBezTo>
                  <a:pt x="3795386" y="209577"/>
                  <a:pt x="3793861" y="206743"/>
                  <a:pt x="3813002" y="209235"/>
                </a:cubicBezTo>
                <a:cubicBezTo>
                  <a:pt x="3844203" y="214556"/>
                  <a:pt x="3872302" y="218411"/>
                  <a:pt x="3907394" y="217935"/>
                </a:cubicBezTo>
                <a:cubicBezTo>
                  <a:pt x="3913972" y="227642"/>
                  <a:pt x="3924446" y="223236"/>
                  <a:pt x="3938455" y="218099"/>
                </a:cubicBezTo>
                <a:cubicBezTo>
                  <a:pt x="3964643" y="225179"/>
                  <a:pt x="4008872" y="230664"/>
                  <a:pt x="4053670" y="246493"/>
                </a:cubicBezTo>
                <a:cubicBezTo>
                  <a:pt x="4060026" y="249727"/>
                  <a:pt x="4064731" y="252068"/>
                  <a:pt x="4068686" y="253851"/>
                </a:cubicBezTo>
                <a:lnTo>
                  <a:pt x="4073848" y="255820"/>
                </a:lnTo>
                <a:lnTo>
                  <a:pt x="4073848" y="5096562"/>
                </a:lnTo>
                <a:lnTo>
                  <a:pt x="4062380" y="5097855"/>
                </a:lnTo>
                <a:cubicBezTo>
                  <a:pt x="4057192" y="5097055"/>
                  <a:pt x="4053199" y="5094472"/>
                  <a:pt x="4049820" y="5089388"/>
                </a:cubicBezTo>
                <a:cubicBezTo>
                  <a:pt x="4009878" y="5087267"/>
                  <a:pt x="3968705" y="5061632"/>
                  <a:pt x="3943125" y="5073727"/>
                </a:cubicBezTo>
                <a:cubicBezTo>
                  <a:pt x="3944749" y="5052314"/>
                  <a:pt x="3930432" y="5060350"/>
                  <a:pt x="3902578" y="5055197"/>
                </a:cubicBezTo>
                <a:cubicBezTo>
                  <a:pt x="3882656" y="5049199"/>
                  <a:pt x="3839627" y="5036588"/>
                  <a:pt x="3823591" y="5030823"/>
                </a:cubicBezTo>
                <a:cubicBezTo>
                  <a:pt x="3807556" y="5025058"/>
                  <a:pt x="3795270" y="5029266"/>
                  <a:pt x="3779178" y="5023718"/>
                </a:cubicBezTo>
                <a:cubicBezTo>
                  <a:pt x="3786402" y="5005404"/>
                  <a:pt x="3690441" y="5017899"/>
                  <a:pt x="3727041" y="5004453"/>
                </a:cubicBezTo>
                <a:cubicBezTo>
                  <a:pt x="3699629" y="4993542"/>
                  <a:pt x="3709708" y="4998999"/>
                  <a:pt x="3695215" y="5003935"/>
                </a:cubicBezTo>
                <a:cubicBezTo>
                  <a:pt x="3660744" y="4999180"/>
                  <a:pt x="3657695" y="4997754"/>
                  <a:pt x="3617918" y="5002257"/>
                </a:cubicBezTo>
                <a:cubicBezTo>
                  <a:pt x="3600258" y="5001551"/>
                  <a:pt x="3594004" y="4999083"/>
                  <a:pt x="3578292" y="4997633"/>
                </a:cubicBezTo>
                <a:cubicBezTo>
                  <a:pt x="3562580" y="4996183"/>
                  <a:pt x="3553912" y="4997238"/>
                  <a:pt x="3523647" y="4993560"/>
                </a:cubicBezTo>
                <a:cubicBezTo>
                  <a:pt x="3499709" y="4988949"/>
                  <a:pt x="3482330" y="4990238"/>
                  <a:pt x="3462999" y="4987582"/>
                </a:cubicBezTo>
                <a:cubicBezTo>
                  <a:pt x="3443667" y="4984927"/>
                  <a:pt x="3431887" y="4980755"/>
                  <a:pt x="3407661" y="4977626"/>
                </a:cubicBezTo>
                <a:cubicBezTo>
                  <a:pt x="3386862" y="4968882"/>
                  <a:pt x="3308417" y="4989840"/>
                  <a:pt x="3292705" y="4963636"/>
                </a:cubicBezTo>
                <a:cubicBezTo>
                  <a:pt x="3235824" y="4968918"/>
                  <a:pt x="3219730" y="4958334"/>
                  <a:pt x="3172975" y="4953691"/>
                </a:cubicBezTo>
                <a:cubicBezTo>
                  <a:pt x="3127763" y="4948837"/>
                  <a:pt x="3122071" y="4951787"/>
                  <a:pt x="3074842" y="4939189"/>
                </a:cubicBezTo>
                <a:cubicBezTo>
                  <a:pt x="3037951" y="4926629"/>
                  <a:pt x="3018156" y="4922664"/>
                  <a:pt x="2975114" y="4919945"/>
                </a:cubicBezTo>
                <a:cubicBezTo>
                  <a:pt x="2971916" y="4927359"/>
                  <a:pt x="2920569" y="4912496"/>
                  <a:pt x="2912264" y="4910306"/>
                </a:cubicBezTo>
                <a:cubicBezTo>
                  <a:pt x="2913215" y="4915182"/>
                  <a:pt x="2886096" y="4917324"/>
                  <a:pt x="2879068" y="4913219"/>
                </a:cubicBezTo>
                <a:cubicBezTo>
                  <a:pt x="2816888" y="4916083"/>
                  <a:pt x="2797908" y="4934735"/>
                  <a:pt x="2751306" y="4924939"/>
                </a:cubicBezTo>
                <a:cubicBezTo>
                  <a:pt x="2714930" y="4924870"/>
                  <a:pt x="2716667" y="4934409"/>
                  <a:pt x="2664406" y="4934300"/>
                </a:cubicBezTo>
                <a:cubicBezTo>
                  <a:pt x="2642420" y="4938458"/>
                  <a:pt x="2649006" y="4930226"/>
                  <a:pt x="2621651" y="4930533"/>
                </a:cubicBezTo>
                <a:cubicBezTo>
                  <a:pt x="2586738" y="4948131"/>
                  <a:pt x="2549613" y="4936664"/>
                  <a:pt x="2500282" y="4936142"/>
                </a:cubicBezTo>
                <a:cubicBezTo>
                  <a:pt x="2439944" y="4934837"/>
                  <a:pt x="2389504" y="4942093"/>
                  <a:pt x="2337000" y="4934320"/>
                </a:cubicBezTo>
                <a:cubicBezTo>
                  <a:pt x="2317698" y="4940567"/>
                  <a:pt x="2291907" y="4948971"/>
                  <a:pt x="2270703" y="4938111"/>
                </a:cubicBezTo>
                <a:cubicBezTo>
                  <a:pt x="2215033" y="4939841"/>
                  <a:pt x="2221532" y="4944790"/>
                  <a:pt x="2200316" y="4938470"/>
                </a:cubicBezTo>
                <a:cubicBezTo>
                  <a:pt x="2158078" y="4940893"/>
                  <a:pt x="2164891" y="4935351"/>
                  <a:pt x="2126710" y="4932347"/>
                </a:cubicBezTo>
                <a:cubicBezTo>
                  <a:pt x="2095620" y="4927728"/>
                  <a:pt x="2111086" y="4928153"/>
                  <a:pt x="2082324" y="4927593"/>
                </a:cubicBezTo>
                <a:cubicBezTo>
                  <a:pt x="2055130" y="4936130"/>
                  <a:pt x="2036508" y="4925578"/>
                  <a:pt x="2029206" y="4923365"/>
                </a:cubicBezTo>
                <a:cubicBezTo>
                  <a:pt x="2003508" y="4924806"/>
                  <a:pt x="1965456" y="4913048"/>
                  <a:pt x="1969765" y="4928228"/>
                </a:cubicBezTo>
                <a:cubicBezTo>
                  <a:pt x="1933670" y="4907655"/>
                  <a:pt x="1935015" y="4928539"/>
                  <a:pt x="1896446" y="4923240"/>
                </a:cubicBezTo>
                <a:cubicBezTo>
                  <a:pt x="1876120" y="4915707"/>
                  <a:pt x="1849790" y="4911657"/>
                  <a:pt x="1837029" y="4921066"/>
                </a:cubicBezTo>
                <a:cubicBezTo>
                  <a:pt x="1759478" y="4909120"/>
                  <a:pt x="1806390" y="4905512"/>
                  <a:pt x="1727326" y="4892968"/>
                </a:cubicBezTo>
                <a:cubicBezTo>
                  <a:pt x="1686312" y="4886651"/>
                  <a:pt x="1625466" y="4884219"/>
                  <a:pt x="1593578" y="4875201"/>
                </a:cubicBezTo>
                <a:cubicBezTo>
                  <a:pt x="1561690" y="4866183"/>
                  <a:pt x="1553872" y="4870257"/>
                  <a:pt x="1529199" y="4863739"/>
                </a:cubicBezTo>
                <a:cubicBezTo>
                  <a:pt x="1504527" y="4857222"/>
                  <a:pt x="1472957" y="4856729"/>
                  <a:pt x="1453102" y="4853389"/>
                </a:cubicBezTo>
                <a:cubicBezTo>
                  <a:pt x="1433246" y="4850048"/>
                  <a:pt x="1412604" y="4842097"/>
                  <a:pt x="1410062" y="4843700"/>
                </a:cubicBezTo>
                <a:cubicBezTo>
                  <a:pt x="1370061" y="4835203"/>
                  <a:pt x="1358114" y="4845698"/>
                  <a:pt x="1334230" y="4827940"/>
                </a:cubicBezTo>
                <a:cubicBezTo>
                  <a:pt x="1313790" y="4825698"/>
                  <a:pt x="1309169" y="4823751"/>
                  <a:pt x="1287424" y="4823328"/>
                </a:cubicBezTo>
                <a:cubicBezTo>
                  <a:pt x="1265680" y="4822905"/>
                  <a:pt x="1234048" y="4825438"/>
                  <a:pt x="1203760" y="4825401"/>
                </a:cubicBezTo>
                <a:cubicBezTo>
                  <a:pt x="1172376" y="4827120"/>
                  <a:pt x="1171591" y="4843575"/>
                  <a:pt x="1142353" y="4826911"/>
                </a:cubicBezTo>
                <a:cubicBezTo>
                  <a:pt x="1142648" y="4830450"/>
                  <a:pt x="1127453" y="4831600"/>
                  <a:pt x="1123543" y="4831484"/>
                </a:cubicBezTo>
                <a:lnTo>
                  <a:pt x="1092581" y="4833192"/>
                </a:lnTo>
                <a:lnTo>
                  <a:pt x="1089970" y="4827604"/>
                </a:lnTo>
                <a:cubicBezTo>
                  <a:pt x="1078405" y="4825299"/>
                  <a:pt x="1058546" y="4830811"/>
                  <a:pt x="1046990" y="4831800"/>
                </a:cubicBezTo>
                <a:lnTo>
                  <a:pt x="1020627" y="4833537"/>
                </a:lnTo>
                <a:lnTo>
                  <a:pt x="1010602" y="4832752"/>
                </a:lnTo>
                <a:lnTo>
                  <a:pt x="1006327" y="4832812"/>
                </a:lnTo>
                <a:lnTo>
                  <a:pt x="995285" y="4828639"/>
                </a:lnTo>
                <a:cubicBezTo>
                  <a:pt x="985016" y="4827594"/>
                  <a:pt x="977337" y="4820880"/>
                  <a:pt x="971197" y="4819859"/>
                </a:cubicBezTo>
                <a:cubicBezTo>
                  <a:pt x="965058" y="4818838"/>
                  <a:pt x="963247" y="4826590"/>
                  <a:pt x="958444" y="4822516"/>
                </a:cubicBezTo>
                <a:cubicBezTo>
                  <a:pt x="964528" y="4819545"/>
                  <a:pt x="954985" y="4817124"/>
                  <a:pt x="950776" y="4814966"/>
                </a:cubicBezTo>
                <a:lnTo>
                  <a:pt x="912589" y="4812307"/>
                </a:lnTo>
                <a:cubicBezTo>
                  <a:pt x="866435" y="4815189"/>
                  <a:pt x="882762" y="4802056"/>
                  <a:pt x="868646" y="4810372"/>
                </a:cubicBezTo>
                <a:cubicBezTo>
                  <a:pt x="833647" y="4816986"/>
                  <a:pt x="825964" y="4816964"/>
                  <a:pt x="813484" y="4815448"/>
                </a:cubicBezTo>
                <a:cubicBezTo>
                  <a:pt x="774068" y="4820782"/>
                  <a:pt x="767891" y="4822976"/>
                  <a:pt x="717218" y="4827378"/>
                </a:cubicBezTo>
                <a:cubicBezTo>
                  <a:pt x="688925" y="4839908"/>
                  <a:pt x="680839" y="4840723"/>
                  <a:pt x="659409" y="4845952"/>
                </a:cubicBezTo>
                <a:cubicBezTo>
                  <a:pt x="633011" y="4854112"/>
                  <a:pt x="639997" y="4860055"/>
                  <a:pt x="607917" y="4863927"/>
                </a:cubicBezTo>
                <a:cubicBezTo>
                  <a:pt x="591636" y="4868226"/>
                  <a:pt x="579429" y="4878384"/>
                  <a:pt x="569284" y="4882117"/>
                </a:cubicBezTo>
                <a:cubicBezTo>
                  <a:pt x="559139" y="4885850"/>
                  <a:pt x="555067" y="4884639"/>
                  <a:pt x="537968" y="4887374"/>
                </a:cubicBezTo>
                <a:cubicBezTo>
                  <a:pt x="526595" y="4886448"/>
                  <a:pt x="489777" y="4886423"/>
                  <a:pt x="482916" y="4888156"/>
                </a:cubicBezTo>
                <a:cubicBezTo>
                  <a:pt x="463365" y="4898273"/>
                  <a:pt x="445824" y="4886936"/>
                  <a:pt x="411637" y="4886771"/>
                </a:cubicBezTo>
                <a:lnTo>
                  <a:pt x="371262" y="4888142"/>
                </a:lnTo>
                <a:cubicBezTo>
                  <a:pt x="363928" y="4882747"/>
                  <a:pt x="306156" y="4880831"/>
                  <a:pt x="302060" y="4873520"/>
                </a:cubicBezTo>
                <a:cubicBezTo>
                  <a:pt x="280888" y="4866176"/>
                  <a:pt x="280811" y="4847663"/>
                  <a:pt x="248012" y="4840618"/>
                </a:cubicBezTo>
                <a:cubicBezTo>
                  <a:pt x="230331" y="4833575"/>
                  <a:pt x="240156" y="4851312"/>
                  <a:pt x="195979" y="4831260"/>
                </a:cubicBezTo>
                <a:cubicBezTo>
                  <a:pt x="165972" y="4807991"/>
                  <a:pt x="63439" y="4789506"/>
                  <a:pt x="10733" y="4758959"/>
                </a:cubicBezTo>
                <a:lnTo>
                  <a:pt x="0" y="475084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35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39F80-21A0-0B8B-A908-57CD60128AED}"/>
              </a:ext>
            </a:extLst>
          </p:cNvPr>
          <p:cNvSpPr>
            <a:spLocks noGrp="1"/>
          </p:cNvSpPr>
          <p:nvPr>
            <p:ph type="title"/>
          </p:nvPr>
        </p:nvSpPr>
        <p:spPr/>
        <p:txBody>
          <a:bodyPr/>
          <a:lstStyle/>
          <a:p>
            <a:r>
              <a:rPr lang="da-DK" dirty="0"/>
              <a:t>Assemblage </a:t>
            </a:r>
          </a:p>
        </p:txBody>
      </p:sp>
      <p:sp>
        <p:nvSpPr>
          <p:cNvPr id="3" name="Pladsholder til indhold 2">
            <a:extLst>
              <a:ext uri="{FF2B5EF4-FFF2-40B4-BE49-F238E27FC236}">
                <a16:creationId xmlns:a16="http://schemas.microsoft.com/office/drawing/2014/main" id="{FEC2E769-52BD-74DE-7B94-A239314083D6}"/>
              </a:ext>
            </a:extLst>
          </p:cNvPr>
          <p:cNvSpPr>
            <a:spLocks noGrp="1"/>
          </p:cNvSpPr>
          <p:nvPr>
            <p:ph idx="1"/>
          </p:nvPr>
        </p:nvSpPr>
        <p:spPr/>
        <p:txBody>
          <a:bodyPr>
            <a:normAutofit lnSpcReduction="10000"/>
          </a:bodyPr>
          <a:lstStyle/>
          <a:p>
            <a:pPr marL="0" indent="0">
              <a:buNone/>
            </a:pPr>
            <a:r>
              <a:rPr lang="da-DK" sz="1800" dirty="0">
                <a:effectLst/>
                <a:ea typeface="Times New Roman" panose="02020603050405020304" pitchFamily="18" charset="0"/>
                <a:cs typeface="Times New Roman" panose="02020603050405020304" pitchFamily="18" charset="0"/>
              </a:rPr>
              <a:t>Selvom den surrealistiske kunst ikke har én bestemt kunstnerisk udtryksform, er der alligevel en teknik og en måde at skabe billedverdener på, som går igen i rigtig mange surrealistiske værker, nemlig collagen.</a:t>
            </a:r>
            <a:r>
              <a:rPr lang="da-DK" sz="1800" dirty="0">
                <a:ea typeface="Times New Roman" panose="02020603050405020304" pitchFamily="18" charset="0"/>
                <a:cs typeface="Times New Roman" panose="02020603050405020304" pitchFamily="18" charset="0"/>
              </a:rPr>
              <a:t> </a:t>
            </a:r>
            <a:r>
              <a:rPr lang="da-DK" sz="1800" dirty="0">
                <a:effectLst/>
                <a:ea typeface="Times New Roman" panose="02020603050405020304" pitchFamily="18" charset="0"/>
                <a:cs typeface="Times New Roman" panose="02020603050405020304" pitchFamily="18" charset="0"/>
              </a:rPr>
              <a:t>Collagen – som vi har </a:t>
            </a:r>
            <a:r>
              <a:rPr lang="da-DK" sz="1800" dirty="0">
                <a:ea typeface="Times New Roman" panose="02020603050405020304" pitchFamily="18" charset="0"/>
                <a:cs typeface="Times New Roman" panose="02020603050405020304" pitchFamily="18" charset="0"/>
              </a:rPr>
              <a:t>arbejdet med ind til nu – </a:t>
            </a:r>
            <a:r>
              <a:rPr lang="da-DK" sz="1800" dirty="0">
                <a:effectLst/>
                <a:ea typeface="Times New Roman" panose="02020603050405020304" pitchFamily="18" charset="0"/>
                <a:cs typeface="Times New Roman" panose="02020603050405020304" pitchFamily="18" charset="0"/>
              </a:rPr>
              <a:t>er et billede, som er dannet af dele af forskelligt materiale og kan for eksempel være en kombination af tegning, maleri og </a:t>
            </a:r>
            <a:r>
              <a:rPr lang="da-DK" sz="1800" dirty="0" err="1">
                <a:effectLst/>
                <a:ea typeface="Times New Roman" panose="02020603050405020304" pitchFamily="18" charset="0"/>
                <a:cs typeface="Times New Roman" panose="02020603050405020304" pitchFamily="18" charset="0"/>
              </a:rPr>
              <a:t>pålimede</a:t>
            </a:r>
            <a:r>
              <a:rPr lang="da-DK" sz="1800" dirty="0">
                <a:effectLst/>
                <a:ea typeface="Times New Roman" panose="02020603050405020304" pitchFamily="18" charset="0"/>
                <a:cs typeface="Times New Roman" panose="02020603050405020304" pitchFamily="18" charset="0"/>
              </a:rPr>
              <a:t> genstande. </a:t>
            </a:r>
          </a:p>
          <a:p>
            <a:pPr marL="0" indent="0">
              <a:buNone/>
            </a:pPr>
            <a:r>
              <a:rPr lang="da-DK" sz="1800" dirty="0">
                <a:effectLst/>
                <a:ea typeface="Times New Roman" panose="02020603050405020304" pitchFamily="18" charset="0"/>
                <a:cs typeface="Times New Roman" panose="02020603050405020304" pitchFamily="18" charset="0"/>
              </a:rPr>
              <a:t>Lignende former er fotomontagen, der kombinerer forskellige dele af fotografier og assemblagen, hvor genstande er sat på, så der dannes tredimensionelle collager. </a:t>
            </a:r>
            <a:endParaRPr lang="da-DK" sz="1800" dirty="0">
              <a:effectLst/>
              <a:ea typeface="Aptos" panose="020B0004020202020204" pitchFamily="34" charset="0"/>
              <a:cs typeface="Times New Roman" panose="02020603050405020304" pitchFamily="18" charset="0"/>
            </a:endParaRPr>
          </a:p>
          <a:p>
            <a:pPr marL="0" indent="0">
              <a:buNone/>
            </a:pPr>
            <a:endParaRPr lang="da-DK" dirty="0"/>
          </a:p>
          <a:p>
            <a:pPr marL="0" indent="0">
              <a:buNone/>
            </a:pPr>
            <a:r>
              <a:rPr lang="da-DK" b="1" dirty="0">
                <a:effectLst/>
                <a:ea typeface="Times New Roman" panose="02020603050405020304" pitchFamily="18" charset="0"/>
                <a:cs typeface="Times New Roman" panose="02020603050405020304" pitchFamily="18" charset="0"/>
              </a:rPr>
              <a:t>”</a:t>
            </a:r>
            <a:r>
              <a:rPr lang="da-DK" b="1" i="1" dirty="0">
                <a:effectLst/>
                <a:ea typeface="Times New Roman" panose="02020603050405020304" pitchFamily="18" charset="0"/>
                <a:cs typeface="Times New Roman" panose="02020603050405020304" pitchFamily="18" charset="0"/>
              </a:rPr>
              <a:t>Smuk som det tilfældige møde på et operationsbord mellem en symaskine og en paraply</a:t>
            </a:r>
            <a:r>
              <a:rPr lang="da-DK" b="1" dirty="0">
                <a:effectLst/>
                <a:ea typeface="Times New Roman" panose="02020603050405020304" pitchFamily="18" charset="0"/>
                <a:cs typeface="Times New Roman" panose="02020603050405020304" pitchFamily="18" charset="0"/>
              </a:rPr>
              <a:t>”</a:t>
            </a:r>
            <a:r>
              <a:rPr lang="da-DK" dirty="0">
                <a:effectLst/>
                <a:ea typeface="Times New Roman" panose="02020603050405020304" pitchFamily="18" charset="0"/>
                <a:cs typeface="Times New Roman" panose="02020603050405020304" pitchFamily="18" charset="0"/>
              </a:rPr>
              <a:t> </a:t>
            </a:r>
            <a:endParaRPr lang="da-DK" dirty="0">
              <a:effectLst/>
              <a:ea typeface="Aptos" panose="020B0004020202020204" pitchFamily="34" charset="0"/>
              <a:cs typeface="Times New Roman" panose="02020603050405020304" pitchFamily="18" charset="0"/>
            </a:endParaRPr>
          </a:p>
          <a:p>
            <a:pPr marL="0" indent="0">
              <a:buNone/>
            </a:pPr>
            <a:r>
              <a:rPr lang="da-DK" sz="1800" dirty="0">
                <a:effectLst/>
                <a:ea typeface="Times New Roman" panose="02020603050405020304" pitchFamily="18" charset="0"/>
                <a:cs typeface="Times New Roman" panose="02020603050405020304" pitchFamily="18" charset="0"/>
              </a:rPr>
              <a:t> </a:t>
            </a:r>
            <a:endParaRPr lang="da-DK" sz="1800" dirty="0">
              <a:effectLst/>
              <a:ea typeface="Aptos" panose="020B0004020202020204" pitchFamily="34" charset="0"/>
              <a:cs typeface="Times New Roman" panose="02020603050405020304" pitchFamily="18" charset="0"/>
            </a:endParaRPr>
          </a:p>
          <a:p>
            <a:pPr marL="0" indent="0">
              <a:buNone/>
            </a:pPr>
            <a:r>
              <a:rPr lang="da-DK" sz="1800" dirty="0">
                <a:effectLst/>
                <a:ea typeface="Times New Roman" panose="02020603050405020304" pitchFamily="18" charset="0"/>
                <a:cs typeface="Times New Roman" panose="02020603050405020304" pitchFamily="18" charset="0"/>
              </a:rPr>
              <a:t>...er en sætning, som surrealisterne var meget inspirerede af. Sætningen viser, hvordan collageteknikken også kan bruges i litteratur og skulptur – og er samtidig et godt eksempel på, hvad surrealisterne ønskede med deres kunst: en sammenstilling af velkendte ting i et uventet og mærkeligt møde. Baggrunden for dette var at skabe en ny virkelighed gennem kunsten.</a:t>
            </a:r>
            <a:endParaRPr lang="da-DK" sz="18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42898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5">
            <a:extLst>
              <a:ext uri="{FF2B5EF4-FFF2-40B4-BE49-F238E27FC236}">
                <a16:creationId xmlns:a16="http://schemas.microsoft.com/office/drawing/2014/main" id="{2F865F35-5768-98B7-6B84-527ED8858DEE}"/>
              </a:ext>
            </a:extLst>
          </p:cNvPr>
          <p:cNvSpPr>
            <a:spLocks noGrp="1"/>
          </p:cNvSpPr>
          <p:nvPr>
            <p:ph type="title"/>
          </p:nvPr>
        </p:nvSpPr>
        <p:spPr>
          <a:xfrm>
            <a:off x="761800" y="762001"/>
            <a:ext cx="5334197" cy="1708242"/>
          </a:xfrm>
        </p:spPr>
        <p:txBody>
          <a:bodyPr anchor="ctr">
            <a:normAutofit/>
          </a:bodyPr>
          <a:lstStyle/>
          <a:p>
            <a:r>
              <a:rPr lang="da-DK" sz="4000" dirty="0"/>
              <a:t>Surrealistiske assemblager</a:t>
            </a:r>
          </a:p>
        </p:txBody>
      </p:sp>
      <p:sp>
        <p:nvSpPr>
          <p:cNvPr id="7" name="Pladsholder til indhold 6">
            <a:extLst>
              <a:ext uri="{FF2B5EF4-FFF2-40B4-BE49-F238E27FC236}">
                <a16:creationId xmlns:a16="http://schemas.microsoft.com/office/drawing/2014/main" id="{0AF4132E-C540-A5BA-DFB7-DE81D2529579}"/>
              </a:ext>
            </a:extLst>
          </p:cNvPr>
          <p:cNvSpPr>
            <a:spLocks noGrp="1"/>
          </p:cNvSpPr>
          <p:nvPr>
            <p:ph idx="1"/>
          </p:nvPr>
        </p:nvSpPr>
        <p:spPr>
          <a:xfrm>
            <a:off x="761800" y="2470244"/>
            <a:ext cx="5334197" cy="3769835"/>
          </a:xfrm>
        </p:spPr>
        <p:txBody>
          <a:bodyPr anchor="ctr">
            <a:normAutofit/>
          </a:bodyPr>
          <a:lstStyle/>
          <a:p>
            <a:pPr marL="0" indent="0">
              <a:buNone/>
            </a:pPr>
            <a:r>
              <a:rPr lang="da-DK" sz="1400" dirty="0">
                <a:effectLst/>
                <a:latin typeface="Helvetica" pitchFamily="2" charset="0"/>
                <a:ea typeface="Times New Roman" panose="02020603050405020304" pitchFamily="18" charset="0"/>
                <a:cs typeface="Times New Roman" panose="02020603050405020304" pitchFamily="18" charset="0"/>
              </a:rPr>
              <a:t>Surrealisterne ville vende op og ned på det, som man dengang opfattede som traditionel kunst, der havde til formål at vise en virkelighed, som man kunne genkende. I assemblagen bruges forskellige genstande og brudstykker fra den virkelighed, som vi kender, men de er sat sammen på nye, overraskende og nogle gange uhyggelige måder. Målet var at skabe en ’overvirkelighed’.</a:t>
            </a:r>
            <a:endParaRPr lang="da-DK" sz="1400" dirty="0">
              <a:effectLst/>
              <a:latin typeface="Aptos" panose="020B0004020202020204" pitchFamily="34" charset="0"/>
              <a:ea typeface="Aptos" panose="020B0004020202020204" pitchFamily="34" charset="0"/>
              <a:cs typeface="Times New Roman" panose="02020603050405020304" pitchFamily="18" charset="0"/>
            </a:endParaRPr>
          </a:p>
          <a:p>
            <a:endParaRPr lang="da-DK" sz="14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da-DK" sz="1400" dirty="0">
                <a:effectLst/>
                <a:latin typeface="Helvetica" pitchFamily="2" charset="0"/>
                <a:ea typeface="Times New Roman" panose="02020603050405020304" pitchFamily="18" charset="0"/>
                <a:cs typeface="Times New Roman" panose="02020603050405020304" pitchFamily="18" charset="0"/>
              </a:rPr>
              <a:t>Med assemblagen begyndte mange kunstnere også at bruge nye anderledes materialer, som man traditionelt ikke brugte til at skabe kunst ud fra. F.eks. brugte den danske kunstner Henry Heerup forskellige fundne affaldsgenstande i det han kaldte for ”skraldeskulpturer”. Fordi værket nu bliver tredimensionelt og ikke bare er fladt kaldes denne type for collage en assemblage.   </a:t>
            </a:r>
            <a:endParaRPr lang="da-DK" sz="14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30" name="Picture 6" descr="Skralderelief">
            <a:extLst>
              <a:ext uri="{FF2B5EF4-FFF2-40B4-BE49-F238E27FC236}">
                <a16:creationId xmlns:a16="http://schemas.microsoft.com/office/drawing/2014/main" id="{3BC2B6DF-86FE-8889-17A1-97AC00F31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826"/>
          <a:stretch/>
        </p:blipFill>
        <p:spPr bwMode="auto">
          <a:xfrm>
            <a:off x="6857796"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727C4885-6568-EF89-4608-2BB4914B6735}"/>
              </a:ext>
            </a:extLst>
          </p:cNvPr>
          <p:cNvSpPr txBox="1"/>
          <p:nvPr/>
        </p:nvSpPr>
        <p:spPr>
          <a:xfrm>
            <a:off x="6857796" y="6591887"/>
            <a:ext cx="2869980" cy="276999"/>
          </a:xfrm>
          <a:prstGeom prst="rect">
            <a:avLst/>
          </a:prstGeom>
          <a:noFill/>
        </p:spPr>
        <p:txBody>
          <a:bodyPr wrap="square">
            <a:spAutoFit/>
          </a:bodyPr>
          <a:lstStyle/>
          <a:p>
            <a:r>
              <a:rPr lang="da-DK" sz="1200" dirty="0">
                <a:solidFill>
                  <a:schemeClr val="bg1"/>
                </a:solidFill>
                <a:effectLst/>
                <a:latin typeface="Helvetica" pitchFamily="2" charset="0"/>
                <a:ea typeface="Times New Roman" panose="02020603050405020304" pitchFamily="18" charset="0"/>
                <a:cs typeface="Times New Roman" panose="02020603050405020304" pitchFamily="18" charset="0"/>
              </a:rPr>
              <a:t>Henry Heerup: </a:t>
            </a:r>
            <a:r>
              <a:rPr lang="da-DK" sz="1200" i="1" dirty="0">
                <a:solidFill>
                  <a:schemeClr val="bg1"/>
                </a:solidFill>
                <a:effectLst/>
                <a:latin typeface="Helvetica" pitchFamily="2" charset="0"/>
                <a:ea typeface="Times New Roman" panose="02020603050405020304" pitchFamily="18" charset="0"/>
                <a:cs typeface="Times New Roman" panose="02020603050405020304" pitchFamily="18" charset="0"/>
              </a:rPr>
              <a:t>Skralderelief</a:t>
            </a:r>
            <a:r>
              <a:rPr lang="da-DK" sz="1200" dirty="0">
                <a:solidFill>
                  <a:schemeClr val="bg1"/>
                </a:solidFill>
                <a:effectLst/>
                <a:latin typeface="Helvetica" pitchFamily="2" charset="0"/>
                <a:ea typeface="Times New Roman" panose="02020603050405020304" pitchFamily="18" charset="0"/>
                <a:cs typeface="Times New Roman" panose="02020603050405020304" pitchFamily="18" charset="0"/>
              </a:rPr>
              <a:t>, 1935-39</a:t>
            </a:r>
            <a:endParaRPr lang="da-DK" sz="1200" dirty="0">
              <a:solidFill>
                <a:schemeClr val="bg1"/>
              </a:solidFill>
            </a:endParaRPr>
          </a:p>
        </p:txBody>
      </p:sp>
    </p:spTree>
    <p:extLst>
      <p:ext uri="{BB962C8B-B14F-4D97-AF65-F5344CB8AC3E}">
        <p14:creationId xmlns:p14="http://schemas.microsoft.com/office/powerpoint/2010/main" val="2738503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nry Heerups skraldemodeller får det til at klø i fingene for at prøve  selv«">
            <a:extLst>
              <a:ext uri="{FF2B5EF4-FFF2-40B4-BE49-F238E27FC236}">
                <a16:creationId xmlns:a16="http://schemas.microsoft.com/office/drawing/2014/main" id="{E6987417-5C99-263F-3F72-6EE3E7279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AED286F4-65C7-C929-2915-DFCF99C633BF}"/>
              </a:ext>
            </a:extLst>
          </p:cNvPr>
          <p:cNvSpPr txBox="1"/>
          <p:nvPr/>
        </p:nvSpPr>
        <p:spPr>
          <a:xfrm>
            <a:off x="7464842" y="78644"/>
            <a:ext cx="6207918" cy="338554"/>
          </a:xfrm>
          <a:prstGeom prst="rect">
            <a:avLst/>
          </a:prstGeom>
          <a:noFill/>
        </p:spPr>
        <p:txBody>
          <a:bodyPr wrap="square">
            <a:spAutoFit/>
          </a:bodyPr>
          <a:lstStyle/>
          <a:p>
            <a:r>
              <a:rPr lang="da-DK" sz="1600" dirty="0">
                <a:solidFill>
                  <a:schemeClr val="bg1"/>
                </a:solidFill>
                <a:effectLst/>
                <a:latin typeface="Helvetica" pitchFamily="2" charset="0"/>
                <a:ea typeface="Times New Roman" panose="02020603050405020304" pitchFamily="18" charset="0"/>
                <a:cs typeface="Times New Roman" panose="02020603050405020304" pitchFamily="18" charset="0"/>
              </a:rPr>
              <a:t>Eksempler på Henry Heerups </a:t>
            </a:r>
            <a:r>
              <a:rPr lang="da-DK" sz="1600" i="1" dirty="0">
                <a:solidFill>
                  <a:schemeClr val="bg1"/>
                </a:solidFill>
                <a:effectLst/>
                <a:latin typeface="Helvetica" pitchFamily="2" charset="0"/>
                <a:ea typeface="Times New Roman" panose="02020603050405020304" pitchFamily="18" charset="0"/>
                <a:cs typeface="Times New Roman" panose="02020603050405020304" pitchFamily="18" charset="0"/>
              </a:rPr>
              <a:t>skraldefigurer..</a:t>
            </a:r>
            <a:r>
              <a:rPr lang="da-DK" sz="1600" dirty="0">
                <a:solidFill>
                  <a:schemeClr val="bg1"/>
                </a:solidFill>
                <a:latin typeface="Helvetica" pitchFamily="2" charset="0"/>
                <a:ea typeface="Times New Roman" panose="02020603050405020304" pitchFamily="18" charset="0"/>
                <a:cs typeface="Times New Roman" panose="02020603050405020304" pitchFamily="18" charset="0"/>
              </a:rPr>
              <a:t>.</a:t>
            </a:r>
            <a:endParaRPr lang="da-DK" sz="1600" dirty="0">
              <a:solidFill>
                <a:schemeClr val="bg1"/>
              </a:solidFill>
            </a:endParaRPr>
          </a:p>
        </p:txBody>
      </p:sp>
    </p:spTree>
    <p:extLst>
      <p:ext uri="{BB962C8B-B14F-4D97-AF65-F5344CB8AC3E}">
        <p14:creationId xmlns:p14="http://schemas.microsoft.com/office/powerpoint/2010/main" val="3878756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C56D4F0-ACF6-A7B1-2B34-F87A83106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244" r="9112" b="-2"/>
          <a:stretch/>
        </p:blipFill>
        <p:spPr bwMode="auto">
          <a:xfrm>
            <a:off x="3632499" y="0"/>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03E78D6F-1DF8-AF73-63BE-38DCED989BED}"/>
              </a:ext>
            </a:extLst>
          </p:cNvPr>
          <p:cNvSpPr txBox="1"/>
          <p:nvPr/>
        </p:nvSpPr>
        <p:spPr>
          <a:xfrm>
            <a:off x="1199478" y="6259164"/>
            <a:ext cx="2329031" cy="523220"/>
          </a:xfrm>
          <a:prstGeom prst="rect">
            <a:avLst/>
          </a:prstGeom>
          <a:noFill/>
        </p:spPr>
        <p:txBody>
          <a:bodyPr wrap="square">
            <a:spAutoFit/>
          </a:bodyPr>
          <a:lstStyle/>
          <a:p>
            <a:pPr algn="r"/>
            <a:r>
              <a:rPr lang="da-DK" sz="1400" b="0" i="1" dirty="0">
                <a:effectLst/>
                <a:latin typeface="Helvetica Neue" panose="02000503000000020004" pitchFamily="2" charset="0"/>
              </a:rPr>
              <a:t>Victor Brauner: Loup-table</a:t>
            </a:r>
            <a:r>
              <a:rPr lang="da-DK" sz="1400" dirty="0">
                <a:latin typeface="Helvetica Neue" panose="02000503000000020004" pitchFamily="2" charset="0"/>
              </a:rPr>
              <a:t>,</a:t>
            </a:r>
            <a:r>
              <a:rPr lang="da-DK" sz="1400" b="0" i="0" dirty="0">
                <a:effectLst/>
                <a:latin typeface="Helvetica Neue" panose="02000503000000020004" pitchFamily="2" charset="0"/>
              </a:rPr>
              <a:t>1939</a:t>
            </a:r>
            <a:endParaRPr lang="da-DK" sz="1400" dirty="0"/>
          </a:p>
        </p:txBody>
      </p:sp>
    </p:spTree>
    <p:extLst>
      <p:ext uri="{BB962C8B-B14F-4D97-AF65-F5344CB8AC3E}">
        <p14:creationId xmlns:p14="http://schemas.microsoft.com/office/powerpoint/2010/main" val="411284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362D9A3-5A49-CEC6-0BE0-1DEA7FA59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0"/>
            <a:ext cx="10544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17BBB86C-0B55-2A16-ED6A-CAC25869BB47}"/>
              </a:ext>
            </a:extLst>
          </p:cNvPr>
          <p:cNvSpPr txBox="1"/>
          <p:nvPr/>
        </p:nvSpPr>
        <p:spPr>
          <a:xfrm>
            <a:off x="823912" y="6550223"/>
            <a:ext cx="6100762" cy="307777"/>
          </a:xfrm>
          <a:prstGeom prst="rect">
            <a:avLst/>
          </a:prstGeom>
          <a:noFill/>
        </p:spPr>
        <p:txBody>
          <a:bodyPr wrap="square">
            <a:spAutoFit/>
          </a:bodyPr>
          <a:lstStyle/>
          <a:p>
            <a:r>
              <a:rPr lang="da-DK" sz="1400" b="0" dirty="0">
                <a:solidFill>
                  <a:srgbClr val="333333"/>
                </a:solidFill>
                <a:effectLst/>
                <a:latin typeface="Helvetica Neue" panose="02000503000000020004" pitchFamily="2" charset="0"/>
              </a:rPr>
              <a:t>Salvador Dali</a:t>
            </a:r>
            <a:r>
              <a:rPr lang="da-DK" sz="1400" b="0" i="1" dirty="0">
                <a:solidFill>
                  <a:srgbClr val="333333"/>
                </a:solidFill>
                <a:effectLst/>
                <a:latin typeface="Helvetica Neue" panose="02000503000000020004" pitchFamily="2" charset="0"/>
              </a:rPr>
              <a:t>: </a:t>
            </a:r>
            <a:r>
              <a:rPr lang="da-DK" sz="1400" b="0" i="1" dirty="0" err="1">
                <a:solidFill>
                  <a:srgbClr val="333333"/>
                </a:solidFill>
                <a:effectLst/>
                <a:latin typeface="Helvetica Neue" panose="02000503000000020004" pitchFamily="2" charset="0"/>
              </a:rPr>
              <a:t>Téléphone</a:t>
            </a:r>
            <a:r>
              <a:rPr lang="da-DK" sz="1400" b="0" i="1" dirty="0">
                <a:solidFill>
                  <a:srgbClr val="333333"/>
                </a:solidFill>
                <a:effectLst/>
                <a:latin typeface="Helvetica Neue" panose="02000503000000020004" pitchFamily="2" charset="0"/>
              </a:rPr>
              <a:t> </a:t>
            </a:r>
            <a:r>
              <a:rPr lang="da-DK" sz="1400" b="0" i="1" dirty="0" err="1">
                <a:solidFill>
                  <a:srgbClr val="333333"/>
                </a:solidFill>
                <a:effectLst/>
                <a:latin typeface="Helvetica Neue" panose="02000503000000020004" pitchFamily="2" charset="0"/>
              </a:rPr>
              <a:t>aphrodisiaque</a:t>
            </a:r>
            <a:r>
              <a:rPr lang="da-DK" sz="1400" dirty="0">
                <a:solidFill>
                  <a:srgbClr val="333333"/>
                </a:solidFill>
                <a:latin typeface="Helvetica Neue" panose="02000503000000020004" pitchFamily="2" charset="0"/>
              </a:rPr>
              <a:t>, </a:t>
            </a:r>
            <a:r>
              <a:rPr lang="da-DK" sz="1400" b="0" i="0" dirty="0">
                <a:solidFill>
                  <a:srgbClr val="333333"/>
                </a:solidFill>
                <a:effectLst/>
                <a:latin typeface="Helvetica Neue" panose="02000503000000020004" pitchFamily="2" charset="0"/>
              </a:rPr>
              <a:t>1936-1938 </a:t>
            </a:r>
            <a:endParaRPr lang="da-DK" sz="1400" dirty="0"/>
          </a:p>
        </p:txBody>
      </p:sp>
    </p:spTree>
    <p:extLst>
      <p:ext uri="{BB962C8B-B14F-4D97-AF65-F5344CB8AC3E}">
        <p14:creationId xmlns:p14="http://schemas.microsoft.com/office/powerpoint/2010/main" val="1509296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Rectangle 5128">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006" y="569844"/>
            <a:ext cx="8427988" cy="5649981"/>
          </a:xfrm>
          <a:prstGeom prst="rect">
            <a:avLst/>
          </a:prstGeom>
          <a:ln>
            <a:noFill/>
          </a:ln>
          <a:effectLst>
            <a:outerShdw blurRad="317500" dist="3175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kstfelt 2">
            <a:extLst>
              <a:ext uri="{FF2B5EF4-FFF2-40B4-BE49-F238E27FC236}">
                <a16:creationId xmlns:a16="http://schemas.microsoft.com/office/drawing/2014/main" id="{5DF8AEDE-9D05-E564-DC64-BE8CC57225BD}"/>
              </a:ext>
            </a:extLst>
          </p:cNvPr>
          <p:cNvSpPr txBox="1"/>
          <p:nvPr/>
        </p:nvSpPr>
        <p:spPr>
          <a:xfrm>
            <a:off x="191972" y="5657850"/>
            <a:ext cx="1222491" cy="973968"/>
          </a:xfrm>
          <a:prstGeom prst="rect">
            <a:avLst/>
          </a:prstGeom>
          <a:noFill/>
        </p:spPr>
        <p:txBody>
          <a:bodyPr wrap="square">
            <a:spAutoFit/>
          </a:bodyPr>
          <a:lstStyle/>
          <a:p>
            <a:r>
              <a:rPr lang="da-DK" sz="1400" b="0" dirty="0" err="1">
                <a:effectLst/>
                <a:latin typeface="Helvetica Neue" panose="02000503000000020004" pitchFamily="2" charset="0"/>
              </a:rPr>
              <a:t>Meret</a:t>
            </a:r>
            <a:r>
              <a:rPr lang="da-DK" sz="1400" b="0" dirty="0">
                <a:effectLst/>
                <a:latin typeface="Helvetica Neue" panose="02000503000000020004" pitchFamily="2" charset="0"/>
              </a:rPr>
              <a:t> Oppenheim</a:t>
            </a:r>
            <a:r>
              <a:rPr lang="da-DK" sz="1400" b="0" i="1" dirty="0">
                <a:effectLst/>
                <a:latin typeface="Helvetica Neue" panose="02000503000000020004" pitchFamily="2" charset="0"/>
              </a:rPr>
              <a:t>: </a:t>
            </a:r>
            <a:r>
              <a:rPr lang="da-DK" sz="1400" b="0" i="1" dirty="0" err="1">
                <a:effectLst/>
                <a:latin typeface="Helvetica Neue" panose="02000503000000020004" pitchFamily="2" charset="0"/>
              </a:rPr>
              <a:t>Guvananten</a:t>
            </a:r>
            <a:r>
              <a:rPr lang="da-DK" sz="1400" b="0" i="1" dirty="0">
                <a:effectLst/>
                <a:latin typeface="Helvetica Neue" panose="02000503000000020004" pitchFamily="2" charset="0"/>
              </a:rPr>
              <a:t>, </a:t>
            </a:r>
            <a:r>
              <a:rPr lang="da-DK" sz="1400" b="0" dirty="0">
                <a:effectLst/>
                <a:latin typeface="Helvetica Neue" panose="02000503000000020004" pitchFamily="2" charset="0"/>
              </a:rPr>
              <a:t>1936</a:t>
            </a:r>
            <a:r>
              <a:rPr lang="da-DK" sz="1400" b="0" i="1" dirty="0">
                <a:effectLst/>
                <a:latin typeface="Helvetica Neue" panose="02000503000000020004" pitchFamily="2" charset="0"/>
              </a:rPr>
              <a:t> </a:t>
            </a:r>
            <a:endParaRPr lang="da-DK" sz="1400" dirty="0"/>
          </a:p>
        </p:txBody>
      </p:sp>
      <p:pic>
        <p:nvPicPr>
          <p:cNvPr id="5124" name="Picture 4" descr="Meret Oppenheim’s Quasi-Functional Surrealist Objects">
            <a:extLst>
              <a:ext uri="{FF2B5EF4-FFF2-40B4-BE49-F238E27FC236}">
                <a16:creationId xmlns:a16="http://schemas.microsoft.com/office/drawing/2014/main" id="{1E304F5D-A158-1091-B866-4CBB735EF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605" y="0"/>
            <a:ext cx="8734790" cy="707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976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eret Oppenheim, Object (Fur-covered cup, saucer, and spoon) (article) |  Khan Academy">
            <a:extLst>
              <a:ext uri="{FF2B5EF4-FFF2-40B4-BE49-F238E27FC236}">
                <a16:creationId xmlns:a16="http://schemas.microsoft.com/office/drawing/2014/main" id="{D1C5EACF-4E70-6775-A9B3-493676F2A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25" y="0"/>
            <a:ext cx="10217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2E48A65A-465C-1B05-2C82-F8B62DDE9D3A}"/>
              </a:ext>
            </a:extLst>
          </p:cNvPr>
          <p:cNvSpPr txBox="1"/>
          <p:nvPr/>
        </p:nvSpPr>
        <p:spPr>
          <a:xfrm>
            <a:off x="1088036" y="6352621"/>
            <a:ext cx="6099586" cy="338554"/>
          </a:xfrm>
          <a:prstGeom prst="rect">
            <a:avLst/>
          </a:prstGeom>
          <a:noFill/>
        </p:spPr>
        <p:txBody>
          <a:bodyPr wrap="square">
            <a:spAutoFit/>
          </a:bodyPr>
          <a:lstStyle/>
          <a:p>
            <a:r>
              <a:rPr lang="da-DK" sz="1600" b="0" dirty="0" err="1">
                <a:effectLst/>
                <a:latin typeface="Helvetica Neue" panose="02000503000000020004" pitchFamily="2" charset="0"/>
              </a:rPr>
              <a:t>Meret</a:t>
            </a:r>
            <a:r>
              <a:rPr lang="da-DK" sz="1600" b="0" dirty="0">
                <a:effectLst/>
                <a:latin typeface="Helvetica Neue" panose="02000503000000020004" pitchFamily="2" charset="0"/>
              </a:rPr>
              <a:t> Oppenheim</a:t>
            </a:r>
            <a:r>
              <a:rPr lang="da-DK" sz="1600" b="0" i="1" dirty="0">
                <a:effectLst/>
                <a:latin typeface="Helvetica Neue" panose="02000503000000020004" pitchFamily="2" charset="0"/>
              </a:rPr>
              <a:t>: Object, </a:t>
            </a:r>
            <a:r>
              <a:rPr lang="da-DK" sz="1600" b="0" dirty="0">
                <a:effectLst/>
                <a:latin typeface="Helvetica Neue" panose="02000503000000020004" pitchFamily="2" charset="0"/>
              </a:rPr>
              <a:t>1936</a:t>
            </a:r>
            <a:r>
              <a:rPr lang="da-DK" sz="1600" b="0" i="1" dirty="0">
                <a:effectLst/>
                <a:latin typeface="Helvetica Neue" panose="02000503000000020004" pitchFamily="2" charset="0"/>
              </a:rPr>
              <a:t> </a:t>
            </a:r>
            <a:endParaRPr lang="da-DK" sz="1600" dirty="0"/>
          </a:p>
        </p:txBody>
      </p:sp>
    </p:spTree>
    <p:extLst>
      <p:ext uri="{BB962C8B-B14F-4D97-AF65-F5344CB8AC3E}">
        <p14:creationId xmlns:p14="http://schemas.microsoft.com/office/powerpoint/2010/main" val="551589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oda e fotografia celebrano René Magritte - Il Sublimista">
            <a:extLst>
              <a:ext uri="{FF2B5EF4-FFF2-40B4-BE49-F238E27FC236}">
                <a16:creationId xmlns:a16="http://schemas.microsoft.com/office/drawing/2014/main" id="{D5C6BD94-65E1-55A5-18AD-B4240CFCF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0"/>
            <a:ext cx="833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9549B8DB-92EC-38D0-6854-0D3F01210730}"/>
              </a:ext>
            </a:extLst>
          </p:cNvPr>
          <p:cNvSpPr txBox="1"/>
          <p:nvPr/>
        </p:nvSpPr>
        <p:spPr>
          <a:xfrm>
            <a:off x="2039143" y="6457434"/>
            <a:ext cx="6100762" cy="307777"/>
          </a:xfrm>
          <a:prstGeom prst="rect">
            <a:avLst/>
          </a:prstGeom>
          <a:noFill/>
        </p:spPr>
        <p:txBody>
          <a:bodyPr wrap="square">
            <a:spAutoFit/>
          </a:bodyPr>
          <a:lstStyle/>
          <a:p>
            <a:r>
              <a:rPr lang="da-DK" sz="1400" b="0" i="0" dirty="0">
                <a:solidFill>
                  <a:schemeClr val="bg1"/>
                </a:solidFill>
                <a:effectLst/>
                <a:latin typeface="Arial" panose="020B0604020202020204" pitchFamily="34" charset="0"/>
              </a:rPr>
              <a:t>Elsa </a:t>
            </a:r>
            <a:r>
              <a:rPr lang="da-DK" sz="1400" b="0" i="0" dirty="0" err="1">
                <a:solidFill>
                  <a:schemeClr val="bg1"/>
                </a:solidFill>
                <a:effectLst/>
                <a:latin typeface="Arial" panose="020B0604020202020204" pitchFamily="34" charset="0"/>
              </a:rPr>
              <a:t>Shiparelli</a:t>
            </a:r>
            <a:r>
              <a:rPr lang="da-DK" sz="1400" dirty="0">
                <a:solidFill>
                  <a:schemeClr val="bg1"/>
                </a:solidFill>
                <a:latin typeface="Arial" panose="020B0604020202020204" pitchFamily="34" charset="0"/>
              </a:rPr>
              <a:t>:</a:t>
            </a:r>
            <a:r>
              <a:rPr lang="da-DK" sz="1400" b="0" i="0" dirty="0">
                <a:solidFill>
                  <a:schemeClr val="bg1"/>
                </a:solidFill>
                <a:effectLst/>
                <a:latin typeface="Arial" panose="020B0604020202020204" pitchFamily="34" charset="0"/>
              </a:rPr>
              <a:t> </a:t>
            </a:r>
            <a:r>
              <a:rPr lang="da-DK" sz="1400" b="0" i="1" dirty="0" err="1">
                <a:solidFill>
                  <a:schemeClr val="bg1"/>
                </a:solidFill>
                <a:effectLst/>
                <a:latin typeface="Arial" panose="020B0604020202020204" pitchFamily="34" charset="0"/>
              </a:rPr>
              <a:t>Monkey</a:t>
            </a:r>
            <a:r>
              <a:rPr lang="da-DK" sz="1400" b="0" i="1" dirty="0">
                <a:solidFill>
                  <a:schemeClr val="bg1"/>
                </a:solidFill>
                <a:effectLst/>
                <a:latin typeface="Arial" panose="020B0604020202020204" pitchFamily="34" charset="0"/>
              </a:rPr>
              <a:t> Hair </a:t>
            </a:r>
            <a:r>
              <a:rPr lang="da-DK" sz="1400" b="0" i="1" dirty="0" err="1">
                <a:solidFill>
                  <a:schemeClr val="bg1"/>
                </a:solidFill>
                <a:effectLst/>
                <a:latin typeface="Arial" panose="020B0604020202020204" pitchFamily="34" charset="0"/>
              </a:rPr>
              <a:t>Shoes</a:t>
            </a:r>
            <a:r>
              <a:rPr lang="da-DK" sz="1400" b="0" i="0" dirty="0">
                <a:solidFill>
                  <a:schemeClr val="bg1"/>
                </a:solidFill>
                <a:effectLst/>
                <a:latin typeface="Arial" panose="020B0604020202020204" pitchFamily="34" charset="0"/>
              </a:rPr>
              <a:t>, 1938</a:t>
            </a:r>
            <a:endParaRPr lang="da-DK" sz="1400" dirty="0">
              <a:solidFill>
                <a:schemeClr val="bg1"/>
              </a:solidFill>
            </a:endParaRPr>
          </a:p>
        </p:txBody>
      </p:sp>
    </p:spTree>
    <p:extLst>
      <p:ext uri="{BB962C8B-B14F-4D97-AF65-F5344CB8AC3E}">
        <p14:creationId xmlns:p14="http://schemas.microsoft.com/office/powerpoint/2010/main" val="2593561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t billede, der indeholder strygejern, design&#10;&#10;Automatisk genereret beskrivelse">
            <a:extLst>
              <a:ext uri="{FF2B5EF4-FFF2-40B4-BE49-F238E27FC236}">
                <a16:creationId xmlns:a16="http://schemas.microsoft.com/office/drawing/2014/main" id="{4A775E15-0D17-9F9F-A416-FAC05B630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188" b="10856"/>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EDAC0D88-258B-7880-6887-01059EBC5ACD}"/>
              </a:ext>
            </a:extLst>
          </p:cNvPr>
          <p:cNvSpPr txBox="1"/>
          <p:nvPr/>
        </p:nvSpPr>
        <p:spPr>
          <a:xfrm>
            <a:off x="599281" y="5846909"/>
            <a:ext cx="6100762" cy="338554"/>
          </a:xfrm>
          <a:prstGeom prst="rect">
            <a:avLst/>
          </a:prstGeom>
          <a:noFill/>
        </p:spPr>
        <p:txBody>
          <a:bodyPr wrap="square">
            <a:spAutoFit/>
          </a:bodyPr>
          <a:lstStyle/>
          <a:p>
            <a:r>
              <a:rPr lang="da-DK" sz="1600" b="0" i="0" dirty="0">
                <a:solidFill>
                  <a:srgbClr val="333333"/>
                </a:solidFill>
                <a:effectLst/>
                <a:latin typeface="Arial" panose="020B0604020202020204" pitchFamily="34" charset="0"/>
              </a:rPr>
              <a:t>Man Ray: </a:t>
            </a:r>
            <a:r>
              <a:rPr lang="da-DK" sz="1600" b="0" i="1" dirty="0">
                <a:solidFill>
                  <a:srgbClr val="333333"/>
                </a:solidFill>
                <a:effectLst/>
                <a:latin typeface="Arial" panose="020B0604020202020204" pitchFamily="34" charset="0"/>
              </a:rPr>
              <a:t>Cadeau</a:t>
            </a:r>
            <a:r>
              <a:rPr lang="da-DK" sz="1600" b="0" i="0" dirty="0">
                <a:solidFill>
                  <a:srgbClr val="333333"/>
                </a:solidFill>
                <a:effectLst/>
                <a:latin typeface="Arial" panose="020B0604020202020204" pitchFamily="34" charset="0"/>
              </a:rPr>
              <a:t>, 1921</a:t>
            </a:r>
            <a:endParaRPr lang="da-DK" sz="1600" dirty="0"/>
          </a:p>
        </p:txBody>
      </p:sp>
    </p:spTree>
    <p:extLst>
      <p:ext uri="{BB962C8B-B14F-4D97-AF65-F5344CB8AC3E}">
        <p14:creationId xmlns:p14="http://schemas.microsoft.com/office/powerpoint/2010/main" val="4121264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D881AE9-CF9D-223B-DFAA-913B20BAB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0"/>
            <a:ext cx="4711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190E50EC-E347-AEC0-BBC5-E5181C409704}"/>
              </a:ext>
            </a:extLst>
          </p:cNvPr>
          <p:cNvSpPr txBox="1"/>
          <p:nvPr/>
        </p:nvSpPr>
        <p:spPr>
          <a:xfrm>
            <a:off x="124300" y="6009050"/>
            <a:ext cx="2285412" cy="738664"/>
          </a:xfrm>
          <a:prstGeom prst="rect">
            <a:avLst/>
          </a:prstGeom>
          <a:noFill/>
        </p:spPr>
        <p:txBody>
          <a:bodyPr wrap="square">
            <a:spAutoFit/>
          </a:bodyPr>
          <a:lstStyle/>
          <a:p>
            <a:r>
              <a:rPr lang="da-DK" sz="1400" b="0" i="1" dirty="0">
                <a:effectLst/>
                <a:latin typeface="Helvetica Neue" panose="02000503000000020004" pitchFamily="2" charset="0"/>
              </a:rPr>
              <a:t>Joseph Cornell: </a:t>
            </a:r>
            <a:r>
              <a:rPr lang="da-DK" sz="1400" i="1" dirty="0" err="1">
                <a:latin typeface="Helvetica Neue" panose="02000503000000020004" pitchFamily="2" charset="0"/>
              </a:rPr>
              <a:t>U</a:t>
            </a:r>
            <a:r>
              <a:rPr lang="da-DK" sz="1400" b="0" i="1" dirty="0" err="1">
                <a:effectLst/>
                <a:latin typeface="Helvetica Neue" panose="02000503000000020004" pitchFamily="2" charset="0"/>
              </a:rPr>
              <a:t>n</a:t>
            </a:r>
            <a:r>
              <a:rPr lang="da-DK" sz="1400" b="0" i="1" dirty="0">
                <a:effectLst/>
                <a:latin typeface="Helvetica Neue" panose="02000503000000020004" pitchFamily="2" charset="0"/>
              </a:rPr>
              <a:t> </a:t>
            </a:r>
            <a:r>
              <a:rPr lang="da-DK" sz="1400" b="0" i="1" dirty="0" err="1">
                <a:effectLst/>
                <a:latin typeface="Helvetica Neue" panose="02000503000000020004" pitchFamily="2" charset="0"/>
              </a:rPr>
              <a:t>perroquet</a:t>
            </a:r>
            <a:r>
              <a:rPr lang="da-DK" sz="1400" b="0" i="1" dirty="0">
                <a:effectLst/>
                <a:latin typeface="Helvetica Neue" panose="02000503000000020004" pitchFamily="2" charset="0"/>
              </a:rPr>
              <a:t> </a:t>
            </a:r>
            <a:r>
              <a:rPr lang="da-DK" sz="1400" b="0" i="1" dirty="0" err="1">
                <a:effectLst/>
                <a:latin typeface="Helvetica Neue" panose="02000503000000020004" pitchFamily="2" charset="0"/>
              </a:rPr>
              <a:t>pour</a:t>
            </a:r>
            <a:r>
              <a:rPr lang="da-DK" sz="1400" b="0" i="1" dirty="0">
                <a:effectLst/>
                <a:latin typeface="Helvetica Neue" panose="02000503000000020004" pitchFamily="2" charset="0"/>
              </a:rPr>
              <a:t> Juan Gris</a:t>
            </a:r>
            <a:r>
              <a:rPr lang="da-DK" sz="1400" dirty="0">
                <a:latin typeface="Helvetica Neue" panose="02000503000000020004" pitchFamily="2" charset="0"/>
              </a:rPr>
              <a:t>, </a:t>
            </a:r>
            <a:r>
              <a:rPr lang="da-DK" sz="1400" b="0" i="0" dirty="0">
                <a:effectLst/>
                <a:latin typeface="Helvetica Neue" panose="02000503000000020004" pitchFamily="2" charset="0"/>
              </a:rPr>
              <a:t>1953</a:t>
            </a:r>
            <a:endParaRPr lang="da-DK" sz="1400" dirty="0"/>
          </a:p>
        </p:txBody>
      </p:sp>
    </p:spTree>
    <p:extLst>
      <p:ext uri="{BB962C8B-B14F-4D97-AF65-F5344CB8AC3E}">
        <p14:creationId xmlns:p14="http://schemas.microsoft.com/office/powerpoint/2010/main" val="323066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0EFDCE-82D3-B0A8-97E7-4106A906D4B0}"/>
              </a:ext>
            </a:extLst>
          </p:cNvPr>
          <p:cNvSpPr>
            <a:spLocks noGrp="1"/>
          </p:cNvSpPr>
          <p:nvPr>
            <p:ph type="title"/>
          </p:nvPr>
        </p:nvSpPr>
        <p:spPr>
          <a:xfrm>
            <a:off x="838200" y="609600"/>
            <a:ext cx="3739341" cy="1330839"/>
          </a:xfrm>
        </p:spPr>
        <p:txBody>
          <a:bodyPr>
            <a:normAutofit/>
          </a:bodyPr>
          <a:lstStyle/>
          <a:p>
            <a:r>
              <a:rPr lang="da-DK" sz="3400"/>
              <a:t>Forstå teoriteksten: ”Kønnede blikke”</a:t>
            </a:r>
          </a:p>
        </p:txBody>
      </p:sp>
      <p:sp>
        <p:nvSpPr>
          <p:cNvPr id="3" name="Pladsholder til indhold 2">
            <a:extLst>
              <a:ext uri="{FF2B5EF4-FFF2-40B4-BE49-F238E27FC236}">
                <a16:creationId xmlns:a16="http://schemas.microsoft.com/office/drawing/2014/main" id="{B027AEE8-8097-D7E2-51A0-4B4C80E87CEC}"/>
              </a:ext>
            </a:extLst>
          </p:cNvPr>
          <p:cNvSpPr>
            <a:spLocks noGrp="1"/>
          </p:cNvSpPr>
          <p:nvPr>
            <p:ph idx="1"/>
          </p:nvPr>
        </p:nvSpPr>
        <p:spPr>
          <a:xfrm>
            <a:off x="862366" y="2194102"/>
            <a:ext cx="3427001" cy="3908586"/>
          </a:xfrm>
        </p:spPr>
        <p:txBody>
          <a:bodyPr>
            <a:normAutofit/>
          </a:bodyPr>
          <a:lstStyle/>
          <a:p>
            <a:pPr marL="514350" indent="-514350">
              <a:buFont typeface="+mj-lt"/>
              <a:buAutoNum type="arabicPeriod"/>
            </a:pPr>
            <a:r>
              <a:rPr lang="da-DK" sz="2000" dirty="0"/>
              <a:t>Redegør med udgangspunkt i teksten Laura </a:t>
            </a:r>
            <a:r>
              <a:rPr lang="da-DK" sz="2000" dirty="0" err="1"/>
              <a:t>Mulveys</a:t>
            </a:r>
            <a:r>
              <a:rPr lang="da-DK" sz="2000" dirty="0"/>
              <a:t> begreb </a:t>
            </a:r>
            <a:r>
              <a:rPr lang="da-DK" sz="2000" i="1" dirty="0"/>
              <a:t>male gaze fra 1999</a:t>
            </a:r>
            <a:r>
              <a:rPr lang="da-DK" sz="2000" dirty="0"/>
              <a:t>. Hvordan forklarer hun det? Hvilke teoretikere trækker hun på og hvordan?</a:t>
            </a:r>
          </a:p>
          <a:p>
            <a:pPr marL="514350" indent="-514350">
              <a:buFont typeface="+mj-lt"/>
              <a:buAutoNum type="arabicPeriod"/>
            </a:pPr>
            <a:r>
              <a:rPr lang="da-DK" sz="2000" dirty="0"/>
              <a:t>Hvad er </a:t>
            </a:r>
            <a:r>
              <a:rPr lang="da-DK" sz="2000" i="1" dirty="0"/>
              <a:t>nøglehulsæstetik</a:t>
            </a:r>
            <a:r>
              <a:rPr lang="da-DK" sz="2000" dirty="0"/>
              <a:t>? Forklar.</a:t>
            </a:r>
          </a:p>
          <a:p>
            <a:pPr marL="514350" indent="-514350">
              <a:buFont typeface="+mj-lt"/>
              <a:buAutoNum type="arabicPeriod"/>
            </a:pPr>
            <a:endParaRPr lang="da-DK" sz="2000" dirty="0"/>
          </a:p>
          <a:p>
            <a:pPr marL="514350" indent="-514350">
              <a:buFont typeface="+mj-lt"/>
              <a:buAutoNum type="arabicPeriod"/>
            </a:pPr>
            <a:endParaRPr lang="da-DK" sz="2000" dirty="0"/>
          </a:p>
        </p:txBody>
      </p:sp>
      <p:pic>
        <p:nvPicPr>
          <p:cNvPr id="3074" name="Picture 2" descr="Venus of Urbino (painting by Titian) | Significance &amp; Description |  Britannica">
            <a:extLst>
              <a:ext uri="{FF2B5EF4-FFF2-40B4-BE49-F238E27FC236}">
                <a16:creationId xmlns:a16="http://schemas.microsoft.com/office/drawing/2014/main" id="{93CE216B-09EE-0BAC-D37E-3CF9C15553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45457" y="1286571"/>
            <a:ext cx="6155141" cy="430859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3661BBE6-D072-8F2F-DC5C-58E2F0C280FB}"/>
              </a:ext>
            </a:extLst>
          </p:cNvPr>
          <p:cNvSpPr txBox="1"/>
          <p:nvPr/>
        </p:nvSpPr>
        <p:spPr>
          <a:xfrm>
            <a:off x="5445457" y="5595169"/>
            <a:ext cx="6100762" cy="276999"/>
          </a:xfrm>
          <a:prstGeom prst="rect">
            <a:avLst/>
          </a:prstGeom>
          <a:noFill/>
        </p:spPr>
        <p:txBody>
          <a:bodyPr wrap="square">
            <a:spAutoFit/>
          </a:bodyPr>
          <a:lstStyle/>
          <a:p>
            <a:r>
              <a:rPr lang="da-DK" sz="1200" b="0" i="0" dirty="0">
                <a:solidFill>
                  <a:srgbClr val="666666"/>
                </a:solidFill>
                <a:effectLst/>
                <a:latin typeface="Georgia" panose="02040502050405020303" pitchFamily="18" charset="0"/>
              </a:rPr>
              <a:t>Titian: </a:t>
            </a:r>
            <a:r>
              <a:rPr lang="da-DK" sz="1200" b="0" i="1" dirty="0">
                <a:solidFill>
                  <a:srgbClr val="666666"/>
                </a:solidFill>
                <a:effectLst/>
                <a:latin typeface="Georgia" panose="02040502050405020303" pitchFamily="18" charset="0"/>
              </a:rPr>
              <a:t>Venus af </a:t>
            </a:r>
            <a:r>
              <a:rPr lang="da-DK" sz="1200" b="0" i="1" dirty="0" err="1">
                <a:solidFill>
                  <a:srgbClr val="666666"/>
                </a:solidFill>
                <a:effectLst/>
                <a:latin typeface="Georgia" panose="02040502050405020303" pitchFamily="18" charset="0"/>
              </a:rPr>
              <a:t>Urbino</a:t>
            </a:r>
            <a:r>
              <a:rPr lang="da-DK" sz="1200" b="0" i="0" dirty="0">
                <a:solidFill>
                  <a:srgbClr val="666666"/>
                </a:solidFill>
                <a:effectLst/>
                <a:latin typeface="Georgia" panose="02040502050405020303" pitchFamily="18" charset="0"/>
              </a:rPr>
              <a:t>, 1538</a:t>
            </a:r>
            <a:endParaRPr lang="da-DK" sz="1200" dirty="0"/>
          </a:p>
        </p:txBody>
      </p:sp>
    </p:spTree>
    <p:extLst>
      <p:ext uri="{BB962C8B-B14F-4D97-AF65-F5344CB8AC3E}">
        <p14:creationId xmlns:p14="http://schemas.microsoft.com/office/powerpoint/2010/main" val="402771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lhelm Freddie, Se#2293EB7 - Kunstavisen">
            <a:extLst>
              <a:ext uri="{FF2B5EF4-FFF2-40B4-BE49-F238E27FC236}">
                <a16:creationId xmlns:a16="http://schemas.microsoft.com/office/drawing/2014/main" id="{1A51D70B-852A-CE7B-7CFA-49647BC01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0"/>
            <a:ext cx="3732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910347AA-8C1D-C767-1802-B9EED4A9A9CE}"/>
              </a:ext>
            </a:extLst>
          </p:cNvPr>
          <p:cNvSpPr txBox="1"/>
          <p:nvPr/>
        </p:nvSpPr>
        <p:spPr>
          <a:xfrm>
            <a:off x="8113713" y="5925403"/>
            <a:ext cx="2067719" cy="830997"/>
          </a:xfrm>
          <a:prstGeom prst="rect">
            <a:avLst/>
          </a:prstGeom>
          <a:noFill/>
        </p:spPr>
        <p:txBody>
          <a:bodyPr wrap="square">
            <a:spAutoFit/>
          </a:bodyPr>
          <a:lstStyle/>
          <a:p>
            <a:r>
              <a:rPr lang="da-DK" sz="1600" b="0" i="0" dirty="0">
                <a:effectLst/>
                <a:latin typeface="Lato" panose="020F0502020204030204" pitchFamily="34" charset="0"/>
              </a:rPr>
              <a:t>Wilhelm Freddie: </a:t>
            </a:r>
            <a:r>
              <a:rPr lang="da-DK" sz="1600" b="0" i="1" dirty="0">
                <a:effectLst/>
                <a:latin typeface="Lato" panose="020F0502020204030204" pitchFamily="34" charset="0"/>
              </a:rPr>
              <a:t>Sex-</a:t>
            </a:r>
            <a:r>
              <a:rPr lang="da-DK" sz="1600" b="0" i="1" dirty="0" err="1">
                <a:effectLst/>
                <a:latin typeface="Lato" panose="020F0502020204030204" pitchFamily="34" charset="0"/>
              </a:rPr>
              <a:t>paralysappeal</a:t>
            </a:r>
            <a:r>
              <a:rPr lang="da-DK" sz="1600" b="0" i="1" dirty="0">
                <a:effectLst/>
                <a:latin typeface="Lato" panose="020F0502020204030204" pitchFamily="34" charset="0"/>
              </a:rPr>
              <a:t>, </a:t>
            </a:r>
            <a:r>
              <a:rPr lang="da-DK" sz="1600" b="0" i="0" dirty="0">
                <a:effectLst/>
                <a:latin typeface="Lato" panose="020F0502020204030204" pitchFamily="34" charset="0"/>
              </a:rPr>
              <a:t>1936</a:t>
            </a:r>
            <a:endParaRPr lang="da-DK" sz="1600" dirty="0"/>
          </a:p>
        </p:txBody>
      </p:sp>
    </p:spTree>
    <p:extLst>
      <p:ext uri="{BB962C8B-B14F-4D97-AF65-F5344CB8AC3E}">
        <p14:creationId xmlns:p14="http://schemas.microsoft.com/office/powerpoint/2010/main" val="122441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rev til en hundeklipper">
            <a:extLst>
              <a:ext uri="{FF2B5EF4-FFF2-40B4-BE49-F238E27FC236}">
                <a16:creationId xmlns:a16="http://schemas.microsoft.com/office/drawing/2014/main" id="{0E8EEE41-D128-E8B1-AE6D-95A24542B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513" y="0"/>
            <a:ext cx="541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363650B5-C4C0-E813-C1BD-CBD7B47665A7}"/>
              </a:ext>
            </a:extLst>
          </p:cNvPr>
          <p:cNvSpPr txBox="1"/>
          <p:nvPr/>
        </p:nvSpPr>
        <p:spPr>
          <a:xfrm>
            <a:off x="7838281" y="6064935"/>
            <a:ext cx="6100762" cy="646331"/>
          </a:xfrm>
          <a:prstGeom prst="rect">
            <a:avLst/>
          </a:prstGeom>
          <a:noFill/>
        </p:spPr>
        <p:txBody>
          <a:bodyPr wrap="square">
            <a:spAutoFit/>
          </a:bodyPr>
          <a:lstStyle/>
          <a:p>
            <a:pPr algn="l"/>
            <a:r>
              <a:rPr lang="da-DK" b="0" i="0" dirty="0">
                <a:solidFill>
                  <a:srgbClr val="F5F5F5"/>
                </a:solidFill>
                <a:effectLst/>
                <a:latin typeface="Hill"/>
              </a:rPr>
              <a:t>Wilhelm Freddie</a:t>
            </a:r>
          </a:p>
          <a:p>
            <a:pPr algn="l"/>
            <a:r>
              <a:rPr lang="da-DK" i="1" dirty="0">
                <a:solidFill>
                  <a:srgbClr val="F5F5F5"/>
                </a:solidFill>
                <a:effectLst/>
                <a:latin typeface="Hill"/>
              </a:rPr>
              <a:t>Brev til en hundeklipper, </a:t>
            </a:r>
            <a:r>
              <a:rPr lang="da-DK" dirty="0">
                <a:solidFill>
                  <a:srgbClr val="F5F5F5"/>
                </a:solidFill>
                <a:effectLst/>
                <a:latin typeface="Hill"/>
              </a:rPr>
              <a:t>1978</a:t>
            </a:r>
          </a:p>
        </p:txBody>
      </p:sp>
    </p:spTree>
    <p:extLst>
      <p:ext uri="{BB962C8B-B14F-4D97-AF65-F5344CB8AC3E}">
        <p14:creationId xmlns:p14="http://schemas.microsoft.com/office/powerpoint/2010/main" val="1833648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0B576089-EBDA-335F-825E-C2696BD2A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207" y="0"/>
            <a:ext cx="538353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0CDD3389-C64B-1720-F46C-2AE1D7980C92}"/>
              </a:ext>
            </a:extLst>
          </p:cNvPr>
          <p:cNvSpPr txBox="1"/>
          <p:nvPr/>
        </p:nvSpPr>
        <p:spPr>
          <a:xfrm>
            <a:off x="1406207" y="6427569"/>
            <a:ext cx="6100762" cy="307777"/>
          </a:xfrm>
          <a:prstGeom prst="rect">
            <a:avLst/>
          </a:prstGeom>
          <a:noFill/>
        </p:spPr>
        <p:txBody>
          <a:bodyPr wrap="square">
            <a:spAutoFit/>
          </a:bodyPr>
          <a:lstStyle/>
          <a:p>
            <a:r>
              <a:rPr lang="da-DK" sz="1400" b="0" i="0" dirty="0">
                <a:solidFill>
                  <a:srgbClr val="333333"/>
                </a:solidFill>
                <a:effectLst/>
                <a:latin typeface="Arial" panose="020B0604020202020204" pitchFamily="34" charset="0"/>
              </a:rPr>
              <a:t>Raoul Hausmann: </a:t>
            </a:r>
            <a:r>
              <a:rPr lang="da-DK" sz="1400" b="0" i="1" dirty="0">
                <a:solidFill>
                  <a:srgbClr val="333333"/>
                </a:solidFill>
                <a:effectLst/>
                <a:latin typeface="Arial" panose="020B0604020202020204" pitchFamily="34" charset="0"/>
              </a:rPr>
              <a:t>The </a:t>
            </a:r>
            <a:r>
              <a:rPr lang="da-DK" sz="1400" b="0" i="1" dirty="0" err="1">
                <a:solidFill>
                  <a:srgbClr val="333333"/>
                </a:solidFill>
                <a:effectLst/>
                <a:latin typeface="Arial" panose="020B0604020202020204" pitchFamily="34" charset="0"/>
              </a:rPr>
              <a:t>Spirit</a:t>
            </a:r>
            <a:r>
              <a:rPr lang="da-DK" sz="1400" b="0" i="1" dirty="0">
                <a:solidFill>
                  <a:srgbClr val="333333"/>
                </a:solidFill>
                <a:effectLst/>
                <a:latin typeface="Arial" panose="020B0604020202020204" pitchFamily="34" charset="0"/>
              </a:rPr>
              <a:t> of </a:t>
            </a:r>
            <a:r>
              <a:rPr lang="da-DK" sz="1400" b="0" i="1" dirty="0" err="1">
                <a:solidFill>
                  <a:srgbClr val="333333"/>
                </a:solidFill>
                <a:effectLst/>
                <a:latin typeface="Arial" panose="020B0604020202020204" pitchFamily="34" charset="0"/>
              </a:rPr>
              <a:t>Our</a:t>
            </a:r>
            <a:r>
              <a:rPr lang="da-DK" sz="1400" b="0" i="1" dirty="0">
                <a:solidFill>
                  <a:srgbClr val="333333"/>
                </a:solidFill>
                <a:effectLst/>
                <a:latin typeface="Arial" panose="020B0604020202020204" pitchFamily="34" charset="0"/>
              </a:rPr>
              <a:t> Age - </a:t>
            </a:r>
            <a:r>
              <a:rPr lang="da-DK" sz="1400" b="0" i="1" dirty="0" err="1">
                <a:solidFill>
                  <a:srgbClr val="333333"/>
                </a:solidFill>
                <a:effectLst/>
                <a:latin typeface="Arial" panose="020B0604020202020204" pitchFamily="34" charset="0"/>
              </a:rPr>
              <a:t>Mechanical</a:t>
            </a:r>
            <a:r>
              <a:rPr lang="da-DK" sz="1400" b="0" i="1" dirty="0">
                <a:solidFill>
                  <a:srgbClr val="333333"/>
                </a:solidFill>
                <a:effectLst/>
                <a:latin typeface="Arial" panose="020B0604020202020204" pitchFamily="34" charset="0"/>
              </a:rPr>
              <a:t> Head</a:t>
            </a:r>
            <a:r>
              <a:rPr lang="da-DK" sz="1400" b="0" i="0" dirty="0">
                <a:solidFill>
                  <a:srgbClr val="333333"/>
                </a:solidFill>
                <a:effectLst/>
                <a:latin typeface="Arial" panose="020B0604020202020204" pitchFamily="34" charset="0"/>
              </a:rPr>
              <a:t>, 1920</a:t>
            </a:r>
            <a:endParaRPr lang="da-DK" sz="1400" dirty="0"/>
          </a:p>
        </p:txBody>
      </p:sp>
      <p:pic>
        <p:nvPicPr>
          <p:cNvPr id="3078" name="Picture 6">
            <a:extLst>
              <a:ext uri="{FF2B5EF4-FFF2-40B4-BE49-F238E27FC236}">
                <a16:creationId xmlns:a16="http://schemas.microsoft.com/office/drawing/2014/main" id="{11A2DA2A-55E1-2A72-FD38-4C3FFA216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013" y="889000"/>
            <a:ext cx="3327400" cy="5080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20CC97B0-7DA6-6945-E876-F1C3391D0001}"/>
              </a:ext>
            </a:extLst>
          </p:cNvPr>
          <p:cNvSpPr txBox="1"/>
          <p:nvPr/>
        </p:nvSpPr>
        <p:spPr>
          <a:xfrm>
            <a:off x="7735412" y="6119792"/>
            <a:ext cx="6100762" cy="307777"/>
          </a:xfrm>
          <a:prstGeom prst="rect">
            <a:avLst/>
          </a:prstGeom>
          <a:noFill/>
        </p:spPr>
        <p:txBody>
          <a:bodyPr wrap="square">
            <a:spAutoFit/>
          </a:bodyPr>
          <a:lstStyle/>
          <a:p>
            <a:r>
              <a:rPr lang="da-DK" sz="1400" b="0" i="0" dirty="0">
                <a:effectLst/>
                <a:latin typeface="Arial" panose="020B0604020202020204" pitchFamily="34" charset="0"/>
              </a:rPr>
              <a:t>Marcel Jean: </a:t>
            </a:r>
            <a:r>
              <a:rPr lang="da-DK" sz="1400" b="0" i="1" dirty="0" err="1">
                <a:effectLst/>
                <a:latin typeface="Arial" panose="020B0604020202020204" pitchFamily="34" charset="0"/>
              </a:rPr>
              <a:t>Specter</a:t>
            </a:r>
            <a:r>
              <a:rPr lang="da-DK" sz="1400" b="0" i="1" dirty="0">
                <a:effectLst/>
                <a:latin typeface="Arial" panose="020B0604020202020204" pitchFamily="34" charset="0"/>
              </a:rPr>
              <a:t> of the Gardenia</a:t>
            </a:r>
            <a:r>
              <a:rPr lang="da-DK" sz="1400" b="0" i="0" dirty="0">
                <a:effectLst/>
                <a:latin typeface="Arial" panose="020B0604020202020204" pitchFamily="34" charset="0"/>
              </a:rPr>
              <a:t>, 1936</a:t>
            </a:r>
            <a:endParaRPr lang="da-DK" sz="1400" dirty="0"/>
          </a:p>
        </p:txBody>
      </p:sp>
    </p:spTree>
    <p:extLst>
      <p:ext uri="{BB962C8B-B14F-4D97-AF65-F5344CB8AC3E}">
        <p14:creationId xmlns:p14="http://schemas.microsoft.com/office/powerpoint/2010/main" val="2300164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Et billede, der indeholder fodtøj, legetøj, Lår, led/værtshus&#10;&#10;Automatisk genereret beskrivelse">
            <a:extLst>
              <a:ext uri="{FF2B5EF4-FFF2-40B4-BE49-F238E27FC236}">
                <a16:creationId xmlns:a16="http://schemas.microsoft.com/office/drawing/2014/main" id="{326E73F5-D88C-9FC1-E695-67A683CFE1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4197" y="457200"/>
            <a:ext cx="10203605"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3261839D-1D93-C16B-A29E-19E913A0E841}"/>
              </a:ext>
            </a:extLst>
          </p:cNvPr>
          <p:cNvSpPr txBox="1"/>
          <p:nvPr/>
        </p:nvSpPr>
        <p:spPr>
          <a:xfrm>
            <a:off x="991885" y="6031468"/>
            <a:ext cx="6100762" cy="307777"/>
          </a:xfrm>
          <a:prstGeom prst="rect">
            <a:avLst/>
          </a:prstGeom>
          <a:noFill/>
        </p:spPr>
        <p:txBody>
          <a:bodyPr wrap="square">
            <a:spAutoFit/>
          </a:bodyPr>
          <a:lstStyle/>
          <a:p>
            <a:r>
              <a:rPr lang="da-DK" sz="1400" b="0" i="0" dirty="0">
                <a:effectLst/>
                <a:latin typeface="Arial" panose="020B0604020202020204" pitchFamily="34" charset="0"/>
              </a:rPr>
              <a:t>Hans </a:t>
            </a:r>
            <a:r>
              <a:rPr lang="da-DK" sz="1400" b="0" i="0" dirty="0" err="1">
                <a:effectLst/>
                <a:latin typeface="Arial" panose="020B0604020202020204" pitchFamily="34" charset="0"/>
              </a:rPr>
              <a:t>Bellmer</a:t>
            </a:r>
            <a:r>
              <a:rPr lang="da-DK" sz="1400" dirty="0">
                <a:latin typeface="Arial" panose="020B0604020202020204" pitchFamily="34" charset="0"/>
              </a:rPr>
              <a:t>:</a:t>
            </a:r>
            <a:r>
              <a:rPr lang="da-DK" sz="1400" b="0" i="0" dirty="0">
                <a:effectLst/>
                <a:latin typeface="Arial" panose="020B0604020202020204" pitchFamily="34" charset="0"/>
              </a:rPr>
              <a:t> </a:t>
            </a:r>
            <a:r>
              <a:rPr lang="da-DK" sz="1400" b="0" i="1" dirty="0">
                <a:effectLst/>
                <a:latin typeface="Arial" panose="020B0604020202020204" pitchFamily="34" charset="0"/>
              </a:rPr>
              <a:t>The </a:t>
            </a:r>
            <a:r>
              <a:rPr lang="da-DK" sz="1400" b="0" i="1" dirty="0" err="1">
                <a:effectLst/>
                <a:latin typeface="Arial" panose="020B0604020202020204" pitchFamily="34" charset="0"/>
              </a:rPr>
              <a:t>Doll</a:t>
            </a:r>
            <a:r>
              <a:rPr lang="da-DK" sz="1400" b="0" i="0" dirty="0">
                <a:effectLst/>
                <a:latin typeface="Arial" panose="020B0604020202020204" pitchFamily="34" charset="0"/>
              </a:rPr>
              <a:t>, 1936 </a:t>
            </a:r>
            <a:endParaRPr lang="da-DK" sz="1400" dirty="0"/>
          </a:p>
        </p:txBody>
      </p:sp>
    </p:spTree>
    <p:extLst>
      <p:ext uri="{BB962C8B-B14F-4D97-AF65-F5344CB8AC3E}">
        <p14:creationId xmlns:p14="http://schemas.microsoft.com/office/powerpoint/2010/main" val="2145270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05E5339-F168-3962-2188-771E43D346CB}"/>
              </a:ext>
            </a:extLst>
          </p:cNvPr>
          <p:cNvSpPr>
            <a:spLocks noGrp="1"/>
          </p:cNvSpPr>
          <p:nvPr>
            <p:ph type="title"/>
          </p:nvPr>
        </p:nvSpPr>
        <p:spPr>
          <a:xfrm>
            <a:off x="1136396" y="502021"/>
            <a:ext cx="6173262" cy="1655483"/>
          </a:xfrm>
        </p:spPr>
        <p:txBody>
          <a:bodyPr anchor="b">
            <a:normAutofit/>
          </a:bodyPr>
          <a:lstStyle/>
          <a:p>
            <a:r>
              <a:rPr lang="da-DK" sz="4000"/>
              <a:t>Praktisk øvelse: Surrealistisk assemblage</a:t>
            </a:r>
          </a:p>
        </p:txBody>
      </p:sp>
      <p:sp>
        <p:nvSpPr>
          <p:cNvPr id="3" name="Pladsholder til indhold 2">
            <a:extLst>
              <a:ext uri="{FF2B5EF4-FFF2-40B4-BE49-F238E27FC236}">
                <a16:creationId xmlns:a16="http://schemas.microsoft.com/office/drawing/2014/main" id="{3CDD3D77-DAF0-AEE9-7225-818A27094505}"/>
              </a:ext>
            </a:extLst>
          </p:cNvPr>
          <p:cNvSpPr>
            <a:spLocks noGrp="1"/>
          </p:cNvSpPr>
          <p:nvPr>
            <p:ph idx="1"/>
          </p:nvPr>
        </p:nvSpPr>
        <p:spPr>
          <a:xfrm>
            <a:off x="1136397" y="2408518"/>
            <a:ext cx="6173262" cy="3535083"/>
          </a:xfrm>
        </p:spPr>
        <p:txBody>
          <a:bodyPr>
            <a:normAutofit/>
          </a:bodyPr>
          <a:lstStyle/>
          <a:p>
            <a:pPr marL="0" lvl="0" indent="0">
              <a:buSzPts val="1000"/>
              <a:buNone/>
              <a:tabLst>
                <a:tab pos="457200" algn="l"/>
              </a:tabLst>
            </a:pPr>
            <a:r>
              <a:rPr lang="da-DK" sz="1900">
                <a:effectLst/>
                <a:latin typeface="Helvetica" pitchFamily="2" charset="0"/>
                <a:ea typeface="Times New Roman" panose="02020603050405020304" pitchFamily="18" charset="0"/>
                <a:cs typeface="Times New Roman" panose="02020603050405020304" pitchFamily="18" charset="0"/>
              </a:rPr>
              <a:t>Skab en assemblage ud fra fundne genstande, aviser, blade, reklamer, fotografier mm. Du kan finde inspiration i de værker, vi har arbejdet med i forløbet og set på Skovgaard Museet eller ved at søge på surrealistiske kunstnere, der arbejder med assemblage. </a:t>
            </a:r>
            <a:endParaRPr lang="da-DK" sz="1900">
              <a:effectLst/>
              <a:latin typeface="Aptos" panose="020B0004020202020204" pitchFamily="34" charset="0"/>
              <a:ea typeface="Aptos" panose="020B0004020202020204" pitchFamily="34" charset="0"/>
              <a:cs typeface="Times New Roman" panose="02020603050405020304" pitchFamily="18" charset="0"/>
            </a:endParaRPr>
          </a:p>
          <a:p>
            <a:pPr marL="0" lvl="0" indent="0">
              <a:buSzPts val="1000"/>
              <a:buNone/>
              <a:tabLst>
                <a:tab pos="457200" algn="l"/>
              </a:tabLst>
            </a:pPr>
            <a:r>
              <a:rPr lang="da-DK" sz="1900">
                <a:effectLst/>
                <a:latin typeface="Helvetica" pitchFamily="2" charset="0"/>
                <a:ea typeface="Times New Roman" panose="02020603050405020304" pitchFamily="18" charset="0"/>
                <a:cs typeface="Times New Roman" panose="02020603050405020304" pitchFamily="18" charset="0"/>
              </a:rPr>
              <a:t>Overvej om der er noget bestemt, som du ønsker at fortælle med din assemblage og prøv eventuelt at skabe nogle chok-effekter, som surrealisterne godt kunne lide at frembringe, du kan også forsøge at skabe en assemblage, der er lidt provokerende, som mange af surrealisterne ofte var det med deres værker.</a:t>
            </a:r>
            <a:endParaRPr lang="da-DK" sz="190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da-DK" sz="1900"/>
          </a:p>
        </p:txBody>
      </p:sp>
      <p:pic>
        <p:nvPicPr>
          <p:cNvPr id="4" name="Billede 3" descr="Et billede, der indeholder mur, indendørs, kunst, person&#10;&#10;Automatisk genereret beskrivelse">
            <a:extLst>
              <a:ext uri="{FF2B5EF4-FFF2-40B4-BE49-F238E27FC236}">
                <a16:creationId xmlns:a16="http://schemas.microsoft.com/office/drawing/2014/main" id="{22774A6A-2228-66B8-0EE7-673456A2251E}"/>
              </a:ext>
            </a:extLst>
          </p:cNvPr>
          <p:cNvPicPr>
            <a:picLocks noChangeAspect="1"/>
          </p:cNvPicPr>
          <p:nvPr/>
        </p:nvPicPr>
        <p:blipFill>
          <a:blip r:embed="rId2"/>
          <a:srcRect r="1" b="1203"/>
          <a:stretch/>
        </p:blipFill>
        <p:spPr>
          <a:xfrm>
            <a:off x="8115300" y="-12515"/>
            <a:ext cx="4076700" cy="6418631"/>
          </a:xfrm>
          <a:prstGeom prst="rect">
            <a:avLst/>
          </a:prstGeom>
        </p:spPr>
      </p:pic>
      <p:sp>
        <p:nvSpPr>
          <p:cNvPr id="20" name="Rectangle 19">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895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7F036-6D97-8C92-7528-2A8334FC54F1}"/>
              </a:ext>
            </a:extLst>
          </p:cNvPr>
          <p:cNvSpPr>
            <a:spLocks noGrp="1"/>
          </p:cNvSpPr>
          <p:nvPr>
            <p:ph type="title"/>
          </p:nvPr>
        </p:nvSpPr>
        <p:spPr>
          <a:xfrm>
            <a:off x="762000" y="1138265"/>
            <a:ext cx="5791199" cy="1401183"/>
          </a:xfrm>
        </p:spPr>
        <p:txBody>
          <a:bodyPr anchor="t">
            <a:normAutofit/>
          </a:bodyPr>
          <a:lstStyle/>
          <a:p>
            <a:r>
              <a:rPr lang="da-DK" sz="3200"/>
              <a:t>Analyseopgave: Når kvinder leger med </a:t>
            </a:r>
            <a:r>
              <a:rPr lang="da-DK" sz="3200" i="1"/>
              <a:t>the male gaze</a:t>
            </a:r>
          </a:p>
        </p:txBody>
      </p:sp>
      <p:sp>
        <p:nvSpPr>
          <p:cNvPr id="3" name="Pladsholder til indhold 2">
            <a:extLst>
              <a:ext uri="{FF2B5EF4-FFF2-40B4-BE49-F238E27FC236}">
                <a16:creationId xmlns:a16="http://schemas.microsoft.com/office/drawing/2014/main" id="{C2ADB28B-A700-FAE3-F7BB-006DCC6619CA}"/>
              </a:ext>
            </a:extLst>
          </p:cNvPr>
          <p:cNvSpPr>
            <a:spLocks noGrp="1"/>
          </p:cNvSpPr>
          <p:nvPr>
            <p:ph idx="1"/>
          </p:nvPr>
        </p:nvSpPr>
        <p:spPr>
          <a:xfrm>
            <a:off x="762000" y="2302136"/>
            <a:ext cx="6241228" cy="4260029"/>
          </a:xfrm>
        </p:spPr>
        <p:txBody>
          <a:bodyPr>
            <a:normAutofit fontScale="85000" lnSpcReduction="20000"/>
          </a:bodyPr>
          <a:lstStyle/>
          <a:p>
            <a:pPr marL="0" indent="0">
              <a:lnSpc>
                <a:spcPct val="160000"/>
              </a:lnSpc>
              <a:buNone/>
            </a:pPr>
            <a:r>
              <a:rPr lang="da-DK" sz="1400" b="0" i="0" dirty="0" err="1">
                <a:effectLst/>
              </a:rPr>
              <a:t>Mulvey</a:t>
            </a:r>
            <a:r>
              <a:rPr lang="da-DK" sz="1400" b="0" i="0" dirty="0">
                <a:effectLst/>
              </a:rPr>
              <a:t> peger på, hvordan et patriarkalsk samfund har formet og påvirket fremstillingen af kvindelige figurer i traditionelle, fortællende spillefilm. Hendes hovedtese er, at filmene i høj grad tilfredsstiller i en voyeuristisk optik, hvor kvinden udstilles og </a:t>
            </a:r>
            <a:r>
              <a:rPr lang="da-DK" sz="1400" b="0" i="0" dirty="0" err="1">
                <a:effectLst/>
              </a:rPr>
              <a:t>objektificeres</a:t>
            </a:r>
            <a:r>
              <a:rPr lang="da-DK" sz="1400" b="0" i="0" dirty="0">
                <a:effectLst/>
              </a:rPr>
              <a:t> som </a:t>
            </a:r>
            <a:r>
              <a:rPr lang="da-DK" sz="1400" b="0" i="0" dirty="0" err="1">
                <a:effectLst/>
              </a:rPr>
              <a:t>begærsobjekt</a:t>
            </a:r>
            <a:r>
              <a:rPr lang="da-DK" sz="1400" b="0" i="0" dirty="0">
                <a:effectLst/>
              </a:rPr>
              <a:t> for det mandlige blik. </a:t>
            </a:r>
          </a:p>
          <a:p>
            <a:pPr marL="0" indent="0">
              <a:lnSpc>
                <a:spcPct val="160000"/>
              </a:lnSpc>
              <a:buNone/>
            </a:pPr>
            <a:r>
              <a:rPr lang="da-DK" sz="1400" b="0" i="0" dirty="0">
                <a:effectLst/>
              </a:rPr>
              <a:t>Denne udstilling af kvinden sker i en vekselvirkning mellem de forskellige blikke, der er til stede i film – kameraets blik, publikums blik og personernes blik internt på hinanden på lærredet.</a:t>
            </a:r>
          </a:p>
          <a:p>
            <a:pPr marL="0" indent="0" fontAlgn="base">
              <a:lnSpc>
                <a:spcPct val="160000"/>
              </a:lnSpc>
              <a:spcAft>
                <a:spcPts val="2025"/>
              </a:spcAft>
              <a:buNone/>
            </a:pPr>
            <a:r>
              <a:rPr lang="da-DK" sz="1400" b="0" i="0" dirty="0">
                <a:effectLst/>
              </a:rPr>
              <a:t>Den amerikanske kunstfotograf Cindy Sherman har lavet projektet “</a:t>
            </a:r>
            <a:r>
              <a:rPr lang="da-DK" sz="1400" b="0" i="0" dirty="0" err="1">
                <a:effectLst/>
              </a:rPr>
              <a:t>Untitled</a:t>
            </a:r>
            <a:r>
              <a:rPr lang="da-DK" sz="1400" b="0" i="0" dirty="0">
                <a:effectLst/>
              </a:rPr>
              <a:t> Film Stills” (1977-1980), hvilket består af 69 sort/hvide fotografier. I disse fotografier iscenesætter hun sig selv i roller inspireret af Hollywoods </a:t>
            </a:r>
            <a:r>
              <a:rPr lang="da-DK" sz="1400" b="0" i="0" dirty="0" err="1">
                <a:effectLst/>
              </a:rPr>
              <a:t>noir</a:t>
            </a:r>
            <a:r>
              <a:rPr lang="da-DK" sz="1400" b="0" i="0" dirty="0">
                <a:effectLst/>
              </a:rPr>
              <a:t> film fra 50erne og 60erne og tematikken omhandler kvinders iscenesættelse igennem film.</a:t>
            </a:r>
          </a:p>
          <a:p>
            <a:pPr fontAlgn="base">
              <a:lnSpc>
                <a:spcPct val="160000"/>
              </a:lnSpc>
              <a:spcAft>
                <a:spcPts val="2025"/>
              </a:spcAft>
            </a:pPr>
            <a:r>
              <a:rPr lang="da-DK" sz="1400" b="0" i="0" dirty="0">
                <a:effectLst/>
              </a:rPr>
              <a:t>Hvordan kan man igennem dette fotografi analysere “The male gaze” og </a:t>
            </a:r>
            <a:r>
              <a:rPr lang="da-DK" sz="1400" b="0" i="0" dirty="0" err="1">
                <a:effectLst/>
              </a:rPr>
              <a:t>Mulveys</a:t>
            </a:r>
            <a:r>
              <a:rPr lang="da-DK" sz="1400" b="0" i="0" dirty="0">
                <a:effectLst/>
              </a:rPr>
              <a:t> teori om de forskellige blikk</a:t>
            </a:r>
            <a:r>
              <a:rPr lang="da-DK" sz="1400" dirty="0"/>
              <a:t>e?</a:t>
            </a:r>
            <a:endParaRPr lang="da-DK" sz="1400" b="0" i="0" dirty="0">
              <a:effectLst/>
            </a:endParaRPr>
          </a:p>
        </p:txBody>
      </p:sp>
      <p:pic>
        <p:nvPicPr>
          <p:cNvPr id="2050" name="Picture 2" descr="Når en kvindelig kunstner leger med “the male gaze” | Værkbank til Visuel  Analyse">
            <a:extLst>
              <a:ext uri="{FF2B5EF4-FFF2-40B4-BE49-F238E27FC236}">
                <a16:creationId xmlns:a16="http://schemas.microsoft.com/office/drawing/2014/main" id="{8325C3F2-FA55-37EC-E59A-58389FE07E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45144" y="578337"/>
            <a:ext cx="4489795" cy="570132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AF2B6ED-9F6B-3E5B-2334-B2575CEE339F}"/>
              </a:ext>
            </a:extLst>
          </p:cNvPr>
          <p:cNvSpPr txBox="1"/>
          <p:nvPr/>
        </p:nvSpPr>
        <p:spPr>
          <a:xfrm>
            <a:off x="7545144" y="6430332"/>
            <a:ext cx="3502818" cy="276999"/>
          </a:xfrm>
          <a:prstGeom prst="rect">
            <a:avLst/>
          </a:prstGeom>
          <a:noFill/>
        </p:spPr>
        <p:txBody>
          <a:bodyPr wrap="square">
            <a:spAutoFit/>
          </a:bodyPr>
          <a:lstStyle/>
          <a:p>
            <a:r>
              <a:rPr lang="da-DK" sz="1200" i="0" dirty="0">
                <a:effectLst/>
              </a:rPr>
              <a:t>Cindy Sherman </a:t>
            </a:r>
            <a:r>
              <a:rPr lang="da-DK" sz="1200" i="1" dirty="0" err="1">
                <a:effectLst/>
              </a:rPr>
              <a:t>Untitled</a:t>
            </a:r>
            <a:r>
              <a:rPr lang="da-DK" sz="1200" i="1" dirty="0">
                <a:effectLst/>
              </a:rPr>
              <a:t> Film Still #2</a:t>
            </a:r>
            <a:endParaRPr lang="da-DK" sz="1200" i="1" dirty="0"/>
          </a:p>
        </p:txBody>
      </p:sp>
    </p:spTree>
    <p:extLst>
      <p:ext uri="{BB962C8B-B14F-4D97-AF65-F5344CB8AC3E}">
        <p14:creationId xmlns:p14="http://schemas.microsoft.com/office/powerpoint/2010/main" val="3242968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Et billede, der indeholder person, udendørs, tøj, Ansigt&#10;&#10;Automatisk genereret beskrivelse">
            <a:extLst>
              <a:ext uri="{FF2B5EF4-FFF2-40B4-BE49-F238E27FC236}">
                <a16:creationId xmlns:a16="http://schemas.microsoft.com/office/drawing/2014/main" id="{9BD827B3-0D75-CCD4-6A6E-93B2B5C1324B}"/>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b="10000"/>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0C9E997-323A-FE72-FF87-3DBF0D3C3C58}"/>
              </a:ext>
            </a:extLst>
          </p:cNvPr>
          <p:cNvSpPr>
            <a:spLocks noGrp="1"/>
          </p:cNvSpPr>
          <p:nvPr>
            <p:ph type="title"/>
          </p:nvPr>
        </p:nvSpPr>
        <p:spPr>
          <a:xfrm>
            <a:off x="1198181" y="728906"/>
            <a:ext cx="9792471" cy="2057037"/>
          </a:xfrm>
        </p:spPr>
        <p:txBody>
          <a:bodyPr>
            <a:normAutofit/>
          </a:bodyPr>
          <a:lstStyle/>
          <a:p>
            <a:r>
              <a:rPr lang="da-DK">
                <a:solidFill>
                  <a:srgbClr val="FFFFFF"/>
                </a:solidFill>
              </a:rPr>
              <a:t>Researchopgave</a:t>
            </a:r>
          </a:p>
        </p:txBody>
      </p:sp>
      <p:sp>
        <p:nvSpPr>
          <p:cNvPr id="3" name="Pladsholder til indhold 2">
            <a:extLst>
              <a:ext uri="{FF2B5EF4-FFF2-40B4-BE49-F238E27FC236}">
                <a16:creationId xmlns:a16="http://schemas.microsoft.com/office/drawing/2014/main" id="{6A6F875D-DA03-24A9-FC04-799C19A4FAA5}"/>
              </a:ext>
            </a:extLst>
          </p:cNvPr>
          <p:cNvSpPr>
            <a:spLocks noGrp="1"/>
          </p:cNvSpPr>
          <p:nvPr>
            <p:ph idx="1"/>
          </p:nvPr>
        </p:nvSpPr>
        <p:spPr>
          <a:xfrm>
            <a:off x="1198181" y="2957665"/>
            <a:ext cx="9792471" cy="3171423"/>
          </a:xfrm>
        </p:spPr>
        <p:txBody>
          <a:bodyPr>
            <a:normAutofit/>
          </a:bodyPr>
          <a:lstStyle/>
          <a:p>
            <a:pPr marL="0" indent="0">
              <a:buNone/>
            </a:pPr>
            <a:r>
              <a:rPr lang="da-DK" sz="2000">
                <a:solidFill>
                  <a:srgbClr val="FFFFFF"/>
                </a:solidFill>
              </a:rPr>
              <a:t>Find eksempler fra film, reklamer, populærkultur, kunst mm, hvor der optræder et tydeligt male gaze. </a:t>
            </a:r>
          </a:p>
        </p:txBody>
      </p:sp>
    </p:spTree>
    <p:extLst>
      <p:ext uri="{BB962C8B-B14F-4D97-AF65-F5344CB8AC3E}">
        <p14:creationId xmlns:p14="http://schemas.microsoft.com/office/powerpoint/2010/main" val="1701607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8CB9751-039E-C6A3-8732-6FD63D7862E1}"/>
              </a:ext>
            </a:extLst>
          </p:cNvPr>
          <p:cNvSpPr>
            <a:spLocks noGrp="1"/>
          </p:cNvSpPr>
          <p:nvPr>
            <p:ph type="title"/>
          </p:nvPr>
        </p:nvSpPr>
        <p:spPr>
          <a:xfrm>
            <a:off x="1136397" y="502020"/>
            <a:ext cx="5323715" cy="1642970"/>
          </a:xfrm>
        </p:spPr>
        <p:txBody>
          <a:bodyPr anchor="b">
            <a:normAutofit/>
          </a:bodyPr>
          <a:lstStyle/>
          <a:p>
            <a:r>
              <a:rPr lang="da-DK" sz="4000"/>
              <a:t>Teoritekst</a:t>
            </a:r>
          </a:p>
        </p:txBody>
      </p:sp>
      <p:sp>
        <p:nvSpPr>
          <p:cNvPr id="3" name="Pladsholder til indhold 2">
            <a:extLst>
              <a:ext uri="{FF2B5EF4-FFF2-40B4-BE49-F238E27FC236}">
                <a16:creationId xmlns:a16="http://schemas.microsoft.com/office/drawing/2014/main" id="{46CCB5FA-9843-1205-02E4-54544F22A623}"/>
              </a:ext>
            </a:extLst>
          </p:cNvPr>
          <p:cNvSpPr>
            <a:spLocks noGrp="1"/>
          </p:cNvSpPr>
          <p:nvPr>
            <p:ph idx="1"/>
          </p:nvPr>
        </p:nvSpPr>
        <p:spPr>
          <a:xfrm>
            <a:off x="1144923" y="2405894"/>
            <a:ext cx="5315189" cy="3535083"/>
          </a:xfrm>
        </p:spPr>
        <p:txBody>
          <a:bodyPr anchor="t">
            <a:normAutofit/>
          </a:bodyPr>
          <a:lstStyle/>
          <a:p>
            <a:pPr marL="514350" indent="-514350">
              <a:buFont typeface="+mj-lt"/>
              <a:buAutoNum type="arabicPeriod"/>
            </a:pPr>
            <a:r>
              <a:rPr lang="da-DK" sz="1700" dirty="0"/>
              <a:t>Læs af snittet </a:t>
            </a:r>
            <a:r>
              <a:rPr lang="da-DK" sz="1700" i="1" dirty="0"/>
              <a:t>Den ‘primitive’ kvinde, </a:t>
            </a:r>
            <a:r>
              <a:rPr lang="da-DK" sz="1700" dirty="0"/>
              <a:t>s.191-194. </a:t>
            </a:r>
          </a:p>
          <a:p>
            <a:pPr lvl="2">
              <a:buFont typeface="Wingdings" pitchFamily="2" charset="2"/>
              <a:buChar char="Ø"/>
            </a:pPr>
            <a:r>
              <a:rPr lang="da-DK" sz="1700" dirty="0"/>
              <a:t>Hvordan fortolker Paldan </a:t>
            </a:r>
            <a:r>
              <a:rPr lang="da-DK" sz="1700" dirty="0" err="1"/>
              <a:t>Höchs</a:t>
            </a:r>
            <a:r>
              <a:rPr lang="da-DK" sz="1700" dirty="0"/>
              <a:t> billede </a:t>
            </a:r>
            <a:r>
              <a:rPr lang="da-DK" sz="1700" i="1" dirty="0"/>
              <a:t>The </a:t>
            </a:r>
            <a:r>
              <a:rPr lang="da-DK" sz="1700" i="1" dirty="0" err="1"/>
              <a:t>Sweet</a:t>
            </a:r>
            <a:r>
              <a:rPr lang="da-DK" sz="1700" i="1" dirty="0"/>
              <a:t> One</a:t>
            </a:r>
            <a:r>
              <a:rPr lang="da-DK" sz="1700" dirty="0"/>
              <a:t>?</a:t>
            </a:r>
          </a:p>
          <a:p>
            <a:pPr marL="514350" indent="-514350">
              <a:buFont typeface="+mj-lt"/>
              <a:buAutoNum type="arabicPeriod"/>
            </a:pPr>
            <a:r>
              <a:rPr lang="da-DK" sz="1700" dirty="0"/>
              <a:t>Læs afsnittet Kvinderne i </a:t>
            </a:r>
            <a:r>
              <a:rPr lang="da-DK" sz="1700" dirty="0" err="1"/>
              <a:t>Aragons</a:t>
            </a:r>
            <a:r>
              <a:rPr lang="da-DK" sz="1700" dirty="0"/>
              <a:t> </a:t>
            </a:r>
            <a:r>
              <a:rPr lang="da-DK" sz="1700" i="1" dirty="0"/>
              <a:t>Le </a:t>
            </a:r>
            <a:r>
              <a:rPr lang="da-DK" sz="1700" i="1" dirty="0" err="1"/>
              <a:t>paysan</a:t>
            </a:r>
            <a:r>
              <a:rPr lang="da-DK" sz="1700" i="1" dirty="0"/>
              <a:t> de Paris</a:t>
            </a:r>
            <a:r>
              <a:rPr lang="da-DK" sz="1700" dirty="0"/>
              <a:t>, s.194-196. </a:t>
            </a:r>
          </a:p>
          <a:p>
            <a:pPr lvl="2">
              <a:buFont typeface="Wingdings" pitchFamily="2" charset="2"/>
              <a:buChar char="Ø"/>
            </a:pPr>
            <a:r>
              <a:rPr lang="da-DK" sz="1700" dirty="0"/>
              <a:t>Hvordan fremstilles kvinden i </a:t>
            </a:r>
            <a:r>
              <a:rPr lang="da-DK" sz="1700" dirty="0" err="1"/>
              <a:t>Aragons</a:t>
            </a:r>
            <a:r>
              <a:rPr lang="da-DK" sz="1700" dirty="0"/>
              <a:t> surrealistisk hovedværk fra 1926?</a:t>
            </a:r>
          </a:p>
          <a:p>
            <a:pPr marL="514350" indent="-514350">
              <a:buFont typeface="+mj-lt"/>
              <a:buAutoNum type="arabicPeriod"/>
            </a:pPr>
            <a:r>
              <a:rPr lang="da-DK" sz="1700" dirty="0"/>
              <a:t>Læs afsnittet </a:t>
            </a:r>
            <a:r>
              <a:rPr lang="da-DK" sz="1700" i="1" dirty="0"/>
              <a:t>Kvindens underfulde transformations potentiale</a:t>
            </a:r>
            <a:r>
              <a:rPr lang="da-DK" sz="1700" dirty="0"/>
              <a:t>, s. 199-204. </a:t>
            </a:r>
          </a:p>
          <a:p>
            <a:pPr lvl="2">
              <a:buFont typeface="Wingdings" pitchFamily="2" charset="2"/>
              <a:buChar char="Ø"/>
            </a:pPr>
            <a:r>
              <a:rPr lang="da-DK" sz="1700" dirty="0"/>
              <a:t>Find alle de ord og beskrivelser, der betegner kvinden i de surrealistiske værker og surrealistisk litteratur.</a:t>
            </a:r>
          </a:p>
          <a:p>
            <a:pPr marL="0" indent="0">
              <a:buNone/>
            </a:pPr>
            <a:endParaRPr lang="da-DK" sz="1700" i="1" dirty="0"/>
          </a:p>
        </p:txBody>
      </p:sp>
      <p:sp>
        <p:nvSpPr>
          <p:cNvPr id="1033" name="Rectangle 103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Surrealistiske collager">
            <a:extLst>
              <a:ext uri="{FF2B5EF4-FFF2-40B4-BE49-F238E27FC236}">
                <a16:creationId xmlns:a16="http://schemas.microsoft.com/office/drawing/2014/main" id="{1E152150-1C1F-5874-D31B-9D077D849B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68542" y="909081"/>
            <a:ext cx="3385380" cy="5071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23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8629B-4415-67A3-89C1-96417D2508CB}"/>
              </a:ext>
            </a:extLst>
          </p:cNvPr>
          <p:cNvSpPr>
            <a:spLocks noGrp="1"/>
          </p:cNvSpPr>
          <p:nvPr>
            <p:ph type="title"/>
          </p:nvPr>
        </p:nvSpPr>
        <p:spPr>
          <a:xfrm>
            <a:off x="632749" y="770952"/>
            <a:ext cx="3143186" cy="4613848"/>
          </a:xfrm>
        </p:spPr>
        <p:txBody>
          <a:bodyPr anchor="t">
            <a:normAutofit/>
          </a:bodyPr>
          <a:lstStyle/>
          <a:p>
            <a:r>
              <a:rPr lang="da-DK" sz="3200" dirty="0"/>
              <a:t>Analyseopgave:</a:t>
            </a:r>
            <a:br>
              <a:rPr lang="da-DK" sz="3200" dirty="0"/>
            </a:br>
            <a:br>
              <a:rPr lang="da-DK" sz="3200" dirty="0"/>
            </a:br>
            <a:r>
              <a:rPr lang="da-DK" sz="2000" dirty="0"/>
              <a:t>Lav en analyse og fortolkning af et af værkerne på dette eller de følgende slides med fokus på fremstillingen af kvinden. </a:t>
            </a:r>
            <a:br>
              <a:rPr lang="da-DK" sz="2000" dirty="0"/>
            </a:br>
            <a:br>
              <a:rPr lang="da-DK" sz="2000" dirty="0"/>
            </a:br>
            <a:r>
              <a:rPr lang="da-DK" sz="2000" dirty="0"/>
              <a:t>Brug din vide fra teoriteksten, du læste sidste modul – og dit hæfte til billedanalyse.</a:t>
            </a:r>
            <a:endParaRPr lang="da-DK" sz="3200" dirty="0"/>
          </a:p>
        </p:txBody>
      </p:sp>
      <p:sp>
        <p:nvSpPr>
          <p:cNvPr id="5" name="Tekstfelt 4">
            <a:extLst>
              <a:ext uri="{FF2B5EF4-FFF2-40B4-BE49-F238E27FC236}">
                <a16:creationId xmlns:a16="http://schemas.microsoft.com/office/drawing/2014/main" id="{F7752EE5-FF48-BE19-00B2-922EE05C3A49}"/>
              </a:ext>
            </a:extLst>
          </p:cNvPr>
          <p:cNvSpPr txBox="1"/>
          <p:nvPr/>
        </p:nvSpPr>
        <p:spPr>
          <a:xfrm>
            <a:off x="9509760" y="5742099"/>
            <a:ext cx="2183802" cy="938719"/>
          </a:xfrm>
          <a:prstGeom prst="rect">
            <a:avLst/>
          </a:prstGeom>
          <a:noFill/>
        </p:spPr>
        <p:txBody>
          <a:bodyPr wrap="square">
            <a:spAutoFit/>
          </a:bodyPr>
          <a:lstStyle/>
          <a:p>
            <a:r>
              <a:rPr lang="da-DK" sz="1100" b="0" i="0" dirty="0">
                <a:effectLst/>
                <a:latin typeface="Arial" panose="020B0604020202020204" pitchFamily="34" charset="0"/>
              </a:rPr>
              <a:t>Salvador Dali: </a:t>
            </a:r>
            <a:r>
              <a:rPr lang="da-DK" sz="1100" b="0" i="1" dirty="0" err="1">
                <a:effectLst/>
                <a:latin typeface="Arial" panose="020B0604020202020204" pitchFamily="34" charset="0"/>
              </a:rPr>
              <a:t>Dream</a:t>
            </a:r>
            <a:r>
              <a:rPr lang="da-DK" sz="1100" b="0" i="1" dirty="0">
                <a:effectLst/>
                <a:latin typeface="Arial" panose="020B0604020202020204" pitchFamily="34" charset="0"/>
              </a:rPr>
              <a:t> </a:t>
            </a:r>
            <a:r>
              <a:rPr lang="da-DK" sz="1100" b="0" i="1" dirty="0" err="1">
                <a:effectLst/>
                <a:latin typeface="Arial" panose="020B0604020202020204" pitchFamily="34" charset="0"/>
              </a:rPr>
              <a:t>Caused</a:t>
            </a:r>
            <a:r>
              <a:rPr lang="da-DK" sz="1100" b="0" i="1" dirty="0">
                <a:effectLst/>
                <a:latin typeface="Arial" panose="020B0604020202020204" pitchFamily="34" charset="0"/>
              </a:rPr>
              <a:t> by the Flight of a </a:t>
            </a:r>
            <a:r>
              <a:rPr lang="da-DK" sz="1100" b="0" i="1" dirty="0" err="1">
                <a:effectLst/>
                <a:latin typeface="Arial" panose="020B0604020202020204" pitchFamily="34" charset="0"/>
              </a:rPr>
              <a:t>Bumblebee</a:t>
            </a:r>
            <a:r>
              <a:rPr lang="da-DK" sz="1100" b="0" i="1" dirty="0">
                <a:effectLst/>
                <a:latin typeface="Arial" panose="020B0604020202020204" pitchFamily="34" charset="0"/>
              </a:rPr>
              <a:t> </a:t>
            </a:r>
            <a:r>
              <a:rPr lang="da-DK" sz="1100" b="0" i="1" dirty="0" err="1">
                <a:effectLst/>
                <a:latin typeface="Arial" panose="020B0604020202020204" pitchFamily="34" charset="0"/>
              </a:rPr>
              <a:t>around</a:t>
            </a:r>
            <a:r>
              <a:rPr lang="da-DK" sz="1100" b="0" i="1" dirty="0">
                <a:effectLst/>
                <a:latin typeface="Arial" panose="020B0604020202020204" pitchFamily="34" charset="0"/>
              </a:rPr>
              <a:t> a </a:t>
            </a:r>
            <a:r>
              <a:rPr lang="da-DK" sz="1100" b="0" i="1" dirty="0" err="1">
                <a:effectLst/>
                <a:latin typeface="Arial" panose="020B0604020202020204" pitchFamily="34" charset="0"/>
              </a:rPr>
              <a:t>Pomegranate</a:t>
            </a:r>
            <a:r>
              <a:rPr lang="da-DK" sz="1100" b="0" i="1" dirty="0">
                <a:effectLst/>
                <a:latin typeface="Arial" panose="020B0604020202020204" pitchFamily="34" charset="0"/>
              </a:rPr>
              <a:t> a Second </a:t>
            </a:r>
            <a:r>
              <a:rPr lang="da-DK" sz="1100" b="0" i="1" dirty="0" err="1">
                <a:effectLst/>
                <a:latin typeface="Arial" panose="020B0604020202020204" pitchFamily="34" charset="0"/>
              </a:rPr>
              <a:t>Before</a:t>
            </a:r>
            <a:r>
              <a:rPr lang="da-DK" sz="1100" b="0" i="1" dirty="0">
                <a:effectLst/>
                <a:latin typeface="Arial" panose="020B0604020202020204" pitchFamily="34" charset="0"/>
              </a:rPr>
              <a:t> </a:t>
            </a:r>
            <a:r>
              <a:rPr lang="da-DK" sz="1100" b="0" i="1" dirty="0" err="1">
                <a:effectLst/>
                <a:latin typeface="Arial" panose="020B0604020202020204" pitchFamily="34" charset="0"/>
              </a:rPr>
              <a:t>Awakening</a:t>
            </a:r>
            <a:r>
              <a:rPr lang="da-DK" sz="1100" b="0" i="1" dirty="0">
                <a:effectLst/>
                <a:latin typeface="Arial" panose="020B0604020202020204" pitchFamily="34" charset="0"/>
              </a:rPr>
              <a:t>, </a:t>
            </a:r>
            <a:r>
              <a:rPr lang="da-DK" sz="1100" b="0" dirty="0">
                <a:effectLst/>
                <a:latin typeface="Arial" panose="020B0604020202020204" pitchFamily="34" charset="0"/>
              </a:rPr>
              <a:t>1944</a:t>
            </a:r>
            <a:endParaRPr lang="da-DK" sz="1100" i="1" dirty="0"/>
          </a:p>
        </p:txBody>
      </p:sp>
      <p:pic>
        <p:nvPicPr>
          <p:cNvPr id="7" name="Billede 6" descr="Et billede, der indeholder maleri, tegning, tegneserie, illustration/afbildning&#10;&#10;Automatisk genereret beskrivelse">
            <a:extLst>
              <a:ext uri="{FF2B5EF4-FFF2-40B4-BE49-F238E27FC236}">
                <a16:creationId xmlns:a16="http://schemas.microsoft.com/office/drawing/2014/main" id="{1C65A4E3-6833-7B85-20CC-8FBE644AB8F0}"/>
              </a:ext>
            </a:extLst>
          </p:cNvPr>
          <p:cNvPicPr>
            <a:picLocks noChangeAspect="1"/>
          </p:cNvPicPr>
          <p:nvPr/>
        </p:nvPicPr>
        <p:blipFill>
          <a:blip r:embed="rId2"/>
          <a:stretch>
            <a:fillRect/>
          </a:stretch>
        </p:blipFill>
        <p:spPr>
          <a:xfrm>
            <a:off x="4147596" y="70172"/>
            <a:ext cx="5362164" cy="6717655"/>
          </a:xfrm>
          <a:prstGeom prst="rect">
            <a:avLst/>
          </a:prstGeom>
        </p:spPr>
      </p:pic>
    </p:spTree>
    <p:extLst>
      <p:ext uri="{BB962C8B-B14F-4D97-AF65-F5344CB8AC3E}">
        <p14:creationId xmlns:p14="http://schemas.microsoft.com/office/powerpoint/2010/main" val="1440601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FBFF8E-82E6-0F3B-2297-64F5CBA1508B}"/>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EA849B12-F345-0576-7FEC-C5BCE576490A}"/>
              </a:ext>
            </a:extLst>
          </p:cNvPr>
          <p:cNvSpPr txBox="1"/>
          <p:nvPr/>
        </p:nvSpPr>
        <p:spPr>
          <a:xfrm>
            <a:off x="8455810" y="6298602"/>
            <a:ext cx="2882751" cy="430887"/>
          </a:xfrm>
          <a:prstGeom prst="rect">
            <a:avLst/>
          </a:prstGeom>
          <a:noFill/>
        </p:spPr>
        <p:txBody>
          <a:bodyPr wrap="square">
            <a:spAutoFit/>
          </a:bodyPr>
          <a:lstStyle/>
          <a:p>
            <a:r>
              <a:rPr lang="da-DK" sz="1100" b="0" i="0" dirty="0">
                <a:effectLst/>
                <a:latin typeface="Arial" panose="020B0604020202020204" pitchFamily="34" charset="0"/>
                <a:cs typeface="Arial" panose="020B0604020202020204" pitchFamily="34" charset="0"/>
              </a:rPr>
              <a:t>Salvador Dali: Venus de Milo with </a:t>
            </a:r>
            <a:r>
              <a:rPr lang="da-DK" sz="1100" b="0" i="0" dirty="0" err="1">
                <a:effectLst/>
                <a:latin typeface="Arial" panose="020B0604020202020204" pitchFamily="34" charset="0"/>
                <a:cs typeface="Arial" panose="020B0604020202020204" pitchFamily="34" charset="0"/>
              </a:rPr>
              <a:t>Drawers</a:t>
            </a:r>
            <a:r>
              <a:rPr lang="da-DK" sz="1100" b="0" i="0" dirty="0">
                <a:effectLst/>
                <a:latin typeface="Arial" panose="020B0604020202020204" pitchFamily="34" charset="0"/>
                <a:cs typeface="Arial" panose="020B0604020202020204" pitchFamily="34" charset="0"/>
              </a:rPr>
              <a:t>,</a:t>
            </a:r>
            <a:r>
              <a:rPr lang="da-DK" sz="1100" b="0" i="1" dirty="0">
                <a:effectLst/>
                <a:latin typeface="Arial" panose="020B0604020202020204" pitchFamily="34" charset="0"/>
                <a:cs typeface="Arial" panose="020B0604020202020204" pitchFamily="34" charset="0"/>
              </a:rPr>
              <a:t>, </a:t>
            </a:r>
            <a:r>
              <a:rPr lang="da-DK" sz="1100" b="0" dirty="0">
                <a:effectLst/>
                <a:latin typeface="Arial" panose="020B0604020202020204" pitchFamily="34" charset="0"/>
                <a:cs typeface="Arial" panose="020B0604020202020204" pitchFamily="34" charset="0"/>
              </a:rPr>
              <a:t>1936</a:t>
            </a:r>
            <a:endParaRPr lang="da-DK" sz="1100" i="1" dirty="0">
              <a:latin typeface="Arial" panose="020B0604020202020204" pitchFamily="34" charset="0"/>
              <a:cs typeface="Arial" panose="020B0604020202020204" pitchFamily="34" charset="0"/>
            </a:endParaRPr>
          </a:p>
        </p:txBody>
      </p:sp>
      <p:pic>
        <p:nvPicPr>
          <p:cNvPr id="8194" name="Picture 2" descr="Venus de Milo with Drawers | Fundació Gala - Salvador Dalí">
            <a:extLst>
              <a:ext uri="{FF2B5EF4-FFF2-40B4-BE49-F238E27FC236}">
                <a16:creationId xmlns:a16="http://schemas.microsoft.com/office/drawing/2014/main" id="{0A7ECE6A-5555-061C-ACF7-21C9AFA90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473" y="0"/>
            <a:ext cx="5113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720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0CBB400-7A34-5CAC-55B8-797F5071C52C}"/>
              </a:ext>
            </a:extLst>
          </p:cNvPr>
          <p:cNvSpPr>
            <a:spLocks noGrp="1"/>
          </p:cNvSpPr>
          <p:nvPr>
            <p:ph idx="1"/>
          </p:nvPr>
        </p:nvSpPr>
        <p:spPr>
          <a:xfrm>
            <a:off x="361580" y="5167649"/>
            <a:ext cx="1559110" cy="1250169"/>
          </a:xfrm>
        </p:spPr>
        <p:txBody>
          <a:bodyPr anchor="t">
            <a:normAutofit/>
          </a:bodyPr>
          <a:lstStyle/>
          <a:p>
            <a:pPr marL="0" indent="0">
              <a:buNone/>
            </a:pPr>
            <a:r>
              <a:rPr lang="en-US" sz="1600" dirty="0"/>
              <a:t>René Magritte: </a:t>
            </a:r>
            <a:r>
              <a:rPr lang="da-DK" sz="1600" b="0" i="1" dirty="0">
                <a:effectLst/>
                <a:latin typeface="GillSansStd"/>
              </a:rPr>
              <a:t>Tentative de </a:t>
            </a:r>
            <a:r>
              <a:rPr lang="da-DK" sz="1600" b="0" i="1" dirty="0" err="1">
                <a:effectLst/>
                <a:latin typeface="GillSansStd"/>
              </a:rPr>
              <a:t>l’Impossible</a:t>
            </a:r>
            <a:r>
              <a:rPr lang="da-DK" sz="1600" b="0" i="1" dirty="0">
                <a:effectLst/>
                <a:latin typeface="GillSansStd"/>
              </a:rPr>
              <a:t> (Forsøg på det umulige), </a:t>
            </a:r>
            <a:r>
              <a:rPr lang="da-DK" sz="1600" b="0" dirty="0">
                <a:effectLst/>
                <a:latin typeface="GillSansStd"/>
              </a:rPr>
              <a:t>1928</a:t>
            </a:r>
            <a:endParaRPr lang="da-DK" sz="1600" dirty="0"/>
          </a:p>
          <a:p>
            <a:pPr marL="0" indent="0">
              <a:buNone/>
            </a:pPr>
            <a:endParaRPr lang="en-US" sz="2000" dirty="0"/>
          </a:p>
        </p:txBody>
      </p:sp>
      <p:pic>
        <p:nvPicPr>
          <p:cNvPr id="6" name="Billede 5" descr="Et billede, der indeholder person, tøj, Ansigt, mur&#10;&#10;Automatisk genereret beskrivelse">
            <a:extLst>
              <a:ext uri="{FF2B5EF4-FFF2-40B4-BE49-F238E27FC236}">
                <a16:creationId xmlns:a16="http://schemas.microsoft.com/office/drawing/2014/main" id="{EE97BCAC-6515-DE33-C9DC-866B67833A84}"/>
              </a:ext>
            </a:extLst>
          </p:cNvPr>
          <p:cNvPicPr>
            <a:picLocks noChangeAspect="1"/>
          </p:cNvPicPr>
          <p:nvPr/>
        </p:nvPicPr>
        <p:blipFill>
          <a:blip r:embed="rId2"/>
          <a:stretch>
            <a:fillRect/>
          </a:stretch>
        </p:blipFill>
        <p:spPr>
          <a:xfrm>
            <a:off x="2037161" y="706110"/>
            <a:ext cx="3926799" cy="5711708"/>
          </a:xfrm>
          <a:prstGeom prst="rect">
            <a:avLst/>
          </a:prstGeom>
        </p:spPr>
      </p:pic>
      <p:pic>
        <p:nvPicPr>
          <p:cNvPr id="5" name="Pladsholder til indhold 4" descr="Et billede, der indeholder maleri, kunst, portræt, kvinde&#10;&#10;Automatisk genereret beskrivelse">
            <a:extLst>
              <a:ext uri="{FF2B5EF4-FFF2-40B4-BE49-F238E27FC236}">
                <a16:creationId xmlns:a16="http://schemas.microsoft.com/office/drawing/2014/main" id="{0BA110F8-A562-BA56-3A1B-56203FD7D465}"/>
              </a:ext>
            </a:extLst>
          </p:cNvPr>
          <p:cNvPicPr>
            <a:picLocks noChangeAspect="1"/>
          </p:cNvPicPr>
          <p:nvPr/>
        </p:nvPicPr>
        <p:blipFill>
          <a:blip r:embed="rId3"/>
          <a:srcRect r="2" b="1816"/>
          <a:stretch/>
        </p:blipFill>
        <p:spPr>
          <a:xfrm>
            <a:off x="6228041" y="706110"/>
            <a:ext cx="4043269" cy="5382948"/>
          </a:xfrm>
          <a:prstGeom prst="rect">
            <a:avLst/>
          </a:prstGeom>
        </p:spPr>
      </p:pic>
      <p:sp>
        <p:nvSpPr>
          <p:cNvPr id="8" name="Tekstfelt 7">
            <a:extLst>
              <a:ext uri="{FF2B5EF4-FFF2-40B4-BE49-F238E27FC236}">
                <a16:creationId xmlns:a16="http://schemas.microsoft.com/office/drawing/2014/main" id="{72861D38-4874-AE77-00B3-9361AFA42E34}"/>
              </a:ext>
            </a:extLst>
          </p:cNvPr>
          <p:cNvSpPr txBox="1"/>
          <p:nvPr/>
        </p:nvSpPr>
        <p:spPr>
          <a:xfrm>
            <a:off x="10408839" y="5011840"/>
            <a:ext cx="1567261" cy="1077218"/>
          </a:xfrm>
          <a:prstGeom prst="rect">
            <a:avLst/>
          </a:prstGeom>
          <a:noFill/>
        </p:spPr>
        <p:txBody>
          <a:bodyPr wrap="square">
            <a:spAutoFit/>
          </a:bodyPr>
          <a:lstStyle/>
          <a:p>
            <a:pPr marL="0" indent="0">
              <a:buNone/>
            </a:pPr>
            <a:r>
              <a:rPr lang="en-US" sz="1600" dirty="0"/>
              <a:t>René Magritte: </a:t>
            </a:r>
            <a:r>
              <a:rPr lang="da-DK" sz="1600" b="0" i="1" dirty="0">
                <a:effectLst/>
                <a:latin typeface="GillSansStd"/>
              </a:rPr>
              <a:t>Le Viol (Voldtægten), </a:t>
            </a:r>
            <a:r>
              <a:rPr lang="da-DK" sz="1600" b="0" dirty="0">
                <a:effectLst/>
                <a:latin typeface="GillSansStd"/>
              </a:rPr>
              <a:t>1934</a:t>
            </a:r>
            <a:endParaRPr lang="da-DK" sz="1600" dirty="0"/>
          </a:p>
        </p:txBody>
      </p:sp>
    </p:spTree>
    <p:extLst>
      <p:ext uri="{BB962C8B-B14F-4D97-AF65-F5344CB8AC3E}">
        <p14:creationId xmlns:p14="http://schemas.microsoft.com/office/powerpoint/2010/main" val="340710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09A20-F9DA-50DA-9CD2-F2E1388CB5A7}"/>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C6E26989-C0F1-0717-AA2A-1A6AFB9DD9F2}"/>
              </a:ext>
            </a:extLst>
          </p:cNvPr>
          <p:cNvSpPr txBox="1"/>
          <p:nvPr/>
        </p:nvSpPr>
        <p:spPr>
          <a:xfrm>
            <a:off x="7884310" y="5752502"/>
            <a:ext cx="2882751" cy="954107"/>
          </a:xfrm>
          <a:prstGeom prst="rect">
            <a:avLst/>
          </a:prstGeom>
          <a:noFill/>
        </p:spPr>
        <p:txBody>
          <a:bodyPr wrap="square">
            <a:spAutoFit/>
          </a:bodyPr>
          <a:lstStyle/>
          <a:p>
            <a:r>
              <a:rPr lang="da-DK" sz="1400" dirty="0">
                <a:effectLst/>
              </a:rPr>
              <a:t>Hannah </a:t>
            </a:r>
            <a:r>
              <a:rPr lang="da-DK" sz="1400" dirty="0" err="1">
                <a:effectLst/>
              </a:rPr>
              <a:t>Höch</a:t>
            </a:r>
            <a:r>
              <a:rPr lang="da-DK" sz="1400" dirty="0">
                <a:effectLst/>
              </a:rPr>
              <a:t>: </a:t>
            </a:r>
            <a:r>
              <a:rPr lang="da-DK" sz="1400" i="1" dirty="0">
                <a:effectLst/>
              </a:rPr>
              <a:t>The </a:t>
            </a:r>
            <a:r>
              <a:rPr lang="da-DK" sz="1400" i="1" dirty="0" err="1">
                <a:effectLst/>
              </a:rPr>
              <a:t>Sweet</a:t>
            </a:r>
            <a:r>
              <a:rPr lang="da-DK" sz="1400" i="1" dirty="0">
                <a:effectLst/>
              </a:rPr>
              <a:t> One, From an </a:t>
            </a:r>
            <a:r>
              <a:rPr lang="da-DK" sz="1400" i="1" dirty="0" err="1">
                <a:effectLst/>
              </a:rPr>
              <a:t>Ethnographic</a:t>
            </a:r>
            <a:r>
              <a:rPr lang="da-DK" sz="1400" i="1" dirty="0">
                <a:effectLst/>
              </a:rPr>
              <a:t> Museum </a:t>
            </a:r>
            <a:endParaRPr lang="da-DK" sz="1400" dirty="0"/>
          </a:p>
          <a:p>
            <a:r>
              <a:rPr lang="da-DK" sz="1400" i="1" dirty="0">
                <a:effectLst/>
              </a:rPr>
              <a:t>(Den søde, Fra et etnografisk museum), </a:t>
            </a:r>
            <a:r>
              <a:rPr lang="da-DK" sz="1400" dirty="0">
                <a:effectLst/>
              </a:rPr>
              <a:t>1926 </a:t>
            </a:r>
            <a:endParaRPr lang="da-DK" sz="1400" dirty="0"/>
          </a:p>
        </p:txBody>
      </p:sp>
      <p:pic>
        <p:nvPicPr>
          <p:cNvPr id="3" name="Billede 2" descr="Et billede, der indeholder maleri, tegning, kunst, skitse&#10;&#10;Automatisk genereret beskrivelse">
            <a:extLst>
              <a:ext uri="{FF2B5EF4-FFF2-40B4-BE49-F238E27FC236}">
                <a16:creationId xmlns:a16="http://schemas.microsoft.com/office/drawing/2014/main" id="{E9E54520-7523-5C9E-6389-15F89153B237}"/>
              </a:ext>
            </a:extLst>
          </p:cNvPr>
          <p:cNvPicPr>
            <a:picLocks noChangeAspect="1"/>
          </p:cNvPicPr>
          <p:nvPr/>
        </p:nvPicPr>
        <p:blipFill>
          <a:blip r:embed="rId2"/>
          <a:stretch>
            <a:fillRect/>
          </a:stretch>
        </p:blipFill>
        <p:spPr>
          <a:xfrm>
            <a:off x="4438650" y="38100"/>
            <a:ext cx="3314700" cy="6781800"/>
          </a:xfrm>
          <a:prstGeom prst="rect">
            <a:avLst/>
          </a:prstGeom>
        </p:spPr>
      </p:pic>
    </p:spTree>
    <p:extLst>
      <p:ext uri="{BB962C8B-B14F-4D97-AF65-F5344CB8AC3E}">
        <p14:creationId xmlns:p14="http://schemas.microsoft.com/office/powerpoint/2010/main" val="679198862"/>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docProps/app.xml><?xml version="1.0" encoding="utf-8"?>
<Properties xmlns="http://schemas.openxmlformats.org/officeDocument/2006/extended-properties" xmlns:vt="http://schemas.openxmlformats.org/officeDocument/2006/docPropsVTypes">
  <Template>Office Theme</Template>
  <TotalTime>871</TotalTime>
  <Words>972</Words>
  <Application>Microsoft Macintosh PowerPoint</Application>
  <PresentationFormat>Widescreen</PresentationFormat>
  <Paragraphs>57</Paragraphs>
  <Slides>24</Slides>
  <Notes>0</Notes>
  <HiddenSlides>0</HiddenSlides>
  <MMClips>0</MMClips>
  <ScaleCrop>false</ScaleCrop>
  <HeadingPairs>
    <vt:vector size="6" baseType="variant">
      <vt:variant>
        <vt:lpstr>Benyttede skrifttyper</vt:lpstr>
      </vt:variant>
      <vt:variant>
        <vt:i4>12</vt:i4>
      </vt:variant>
      <vt:variant>
        <vt:lpstr>Tema</vt:lpstr>
      </vt:variant>
      <vt:variant>
        <vt:i4>1</vt:i4>
      </vt:variant>
      <vt:variant>
        <vt:lpstr>Slidetitler</vt:lpstr>
      </vt:variant>
      <vt:variant>
        <vt:i4>24</vt:i4>
      </vt:variant>
    </vt:vector>
  </HeadingPairs>
  <TitlesOfParts>
    <vt:vector size="37" baseType="lpstr">
      <vt:lpstr>Aptos</vt:lpstr>
      <vt:lpstr>Aptos Display</vt:lpstr>
      <vt:lpstr>Arial</vt:lpstr>
      <vt:lpstr>Georgia</vt:lpstr>
      <vt:lpstr>GillSansStd</vt:lpstr>
      <vt:lpstr>Helvetica</vt:lpstr>
      <vt:lpstr>Helvetica Neue</vt:lpstr>
      <vt:lpstr>Hill</vt:lpstr>
      <vt:lpstr>Lato</vt:lpstr>
      <vt:lpstr>Times New Roman</vt:lpstr>
      <vt:lpstr>Times-Roman</vt:lpstr>
      <vt:lpstr>Wingdings</vt:lpstr>
      <vt:lpstr>Office-tema</vt:lpstr>
      <vt:lpstr>Surrealismen og kønnede blikke</vt:lpstr>
      <vt:lpstr>Forstå teoriteksten: ”Kønnede blikke”</vt:lpstr>
      <vt:lpstr>Analyseopgave: Når kvinder leger med the male gaze</vt:lpstr>
      <vt:lpstr>Researchopgave</vt:lpstr>
      <vt:lpstr>Teoritekst</vt:lpstr>
      <vt:lpstr>Analyseopgave:  Lav en analyse og fortolkning af et af værkerne på dette eller de følgende slides med fokus på fremstillingen af kvinden.   Brug din vide fra teoriteksten, du læste sidste modul – og dit hæfte til billedanalyse.</vt:lpstr>
      <vt:lpstr>PowerPoint-præsentation</vt:lpstr>
      <vt:lpstr>PowerPoint-præsentation</vt:lpstr>
      <vt:lpstr>PowerPoint-præsentation</vt:lpstr>
      <vt:lpstr>Assemblage </vt:lpstr>
      <vt:lpstr>Surrealistiske assemblager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Praktisk øvelse: Surrealistisk assemblage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Ditte Bang Skovgård-Hansen</dc:creator>
  <cp:lastModifiedBy>Ditte Bang Skovgård-Hansen</cp:lastModifiedBy>
  <cp:revision>15</cp:revision>
  <dcterms:created xsi:type="dcterms:W3CDTF">2025-01-05T12:54:00Z</dcterms:created>
  <dcterms:modified xsi:type="dcterms:W3CDTF">2025-01-13T15:52:24Z</dcterms:modified>
</cp:coreProperties>
</file>