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1"/>
  </p:sldMasterIdLst>
  <p:sldIdLst>
    <p:sldId id="256" r:id="rId2"/>
    <p:sldId id="257" r:id="rId3"/>
    <p:sldId id="258" r:id="rId4"/>
    <p:sldId id="259" r:id="rId5"/>
    <p:sldId id="260" r:id="rId6"/>
    <p:sldId id="261" r:id="rId7"/>
    <p:sldId id="263" r:id="rId8"/>
    <p:sldId id="262" r:id="rId9"/>
    <p:sldId id="264" r:id="rId10"/>
    <p:sldId id="265" r:id="rId11"/>
    <p:sldId id="268"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5"/>
  </p:normalViewPr>
  <p:slideViewPr>
    <p:cSldViewPr snapToGrid="0">
      <p:cViewPr varScale="1">
        <p:scale>
          <a:sx n="95" d="100"/>
          <a:sy n="95" d="100"/>
        </p:scale>
        <p:origin x="12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DBA50-1999-40A4-816D-5868FB83B8F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D7CC04A-F5AA-4C41-BB67-915F2826DE8C}">
      <dgm:prSet/>
      <dgm:spPr/>
      <dgm:t>
        <a:bodyPr/>
        <a:lstStyle/>
        <a:p>
          <a:r>
            <a:rPr lang="da-DK" b="0" i="0" dirty="0">
              <a:solidFill>
                <a:schemeClr val="accent2">
                  <a:lumMod val="50000"/>
                </a:schemeClr>
              </a:solidFill>
            </a:rPr>
            <a:t>UDTRYK:</a:t>
          </a:r>
          <a:r>
            <a:rPr lang="da-DK" b="0" i="0" dirty="0"/>
            <a:t> </a:t>
          </a:r>
        </a:p>
        <a:p>
          <a:r>
            <a:rPr lang="da-DK" b="0" i="0" dirty="0"/>
            <a:t>Hvad fungerer godt i den måde, talen leveres på? Hvorfor er det en god tale på udtryksplan?</a:t>
          </a:r>
          <a:endParaRPr lang="en-US" dirty="0"/>
        </a:p>
      </dgm:t>
    </dgm:pt>
    <dgm:pt modelId="{AA09628B-B734-4CF7-8B77-20695D5EABA4}" type="parTrans" cxnId="{3ADD3D42-8E3C-4E1A-9E10-D4B6D3312809}">
      <dgm:prSet/>
      <dgm:spPr/>
      <dgm:t>
        <a:bodyPr/>
        <a:lstStyle/>
        <a:p>
          <a:endParaRPr lang="en-US"/>
        </a:p>
      </dgm:t>
    </dgm:pt>
    <dgm:pt modelId="{1A6D0DF2-876B-4070-A500-4D2120189A3B}" type="sibTrans" cxnId="{3ADD3D42-8E3C-4E1A-9E10-D4B6D3312809}">
      <dgm:prSet/>
      <dgm:spPr/>
      <dgm:t>
        <a:bodyPr/>
        <a:lstStyle/>
        <a:p>
          <a:endParaRPr lang="en-US"/>
        </a:p>
      </dgm:t>
    </dgm:pt>
    <dgm:pt modelId="{1376F03B-4227-4155-8FC3-13110F10912F}">
      <dgm:prSet/>
      <dgm:spPr/>
      <dgm:t>
        <a:bodyPr/>
        <a:lstStyle/>
        <a:p>
          <a:r>
            <a:rPr lang="da-DK" b="0" i="0" dirty="0">
              <a:solidFill>
                <a:schemeClr val="accent2">
                  <a:lumMod val="50000"/>
                </a:schemeClr>
              </a:solidFill>
            </a:rPr>
            <a:t>INDHOLD:</a:t>
          </a:r>
          <a:r>
            <a:rPr lang="da-DK" b="0" i="0" dirty="0"/>
            <a:t> </a:t>
          </a:r>
        </a:p>
        <a:p>
          <a:r>
            <a:rPr lang="da-DK" b="0" i="0" dirty="0"/>
            <a:t>Hvad handler talen om? Hvad vil Timbuktu have os til at gøre? Hvorfor er det en god tale på indholdsplan? </a:t>
          </a:r>
          <a:endParaRPr lang="en-US" dirty="0"/>
        </a:p>
      </dgm:t>
    </dgm:pt>
    <dgm:pt modelId="{08CB4E4A-7D82-4236-A522-592BCCE527A1}" type="parTrans" cxnId="{F9A45D57-AC13-44E0-A73F-7D5429B4DB19}">
      <dgm:prSet/>
      <dgm:spPr/>
      <dgm:t>
        <a:bodyPr/>
        <a:lstStyle/>
        <a:p>
          <a:endParaRPr lang="en-US"/>
        </a:p>
      </dgm:t>
    </dgm:pt>
    <dgm:pt modelId="{04708E71-A234-44E6-9492-DCFC664F706C}" type="sibTrans" cxnId="{F9A45D57-AC13-44E0-A73F-7D5429B4DB19}">
      <dgm:prSet/>
      <dgm:spPr/>
      <dgm:t>
        <a:bodyPr/>
        <a:lstStyle/>
        <a:p>
          <a:endParaRPr lang="en-US"/>
        </a:p>
      </dgm:t>
    </dgm:pt>
    <dgm:pt modelId="{97F8C2A7-60F2-644A-AF08-C70484E0555D}" type="pres">
      <dgm:prSet presAssocID="{F1BDBA50-1999-40A4-816D-5868FB83B8FE}" presName="cycle" presStyleCnt="0">
        <dgm:presLayoutVars>
          <dgm:dir/>
          <dgm:resizeHandles val="exact"/>
        </dgm:presLayoutVars>
      </dgm:prSet>
      <dgm:spPr/>
    </dgm:pt>
    <dgm:pt modelId="{73782664-93D8-F245-AB45-6C1274A43922}" type="pres">
      <dgm:prSet presAssocID="{AD7CC04A-F5AA-4C41-BB67-915F2826DE8C}" presName="node" presStyleLbl="node1" presStyleIdx="0" presStyleCnt="2">
        <dgm:presLayoutVars>
          <dgm:bulletEnabled val="1"/>
        </dgm:presLayoutVars>
      </dgm:prSet>
      <dgm:spPr/>
    </dgm:pt>
    <dgm:pt modelId="{EB36B389-6714-5141-BDE8-49D24E587647}" type="pres">
      <dgm:prSet presAssocID="{1A6D0DF2-876B-4070-A500-4D2120189A3B}" presName="sibTrans" presStyleLbl="sibTrans2D1" presStyleIdx="0" presStyleCnt="2"/>
      <dgm:spPr/>
    </dgm:pt>
    <dgm:pt modelId="{FA8F85C6-73CB-6E47-A30F-6DAD95EC37E2}" type="pres">
      <dgm:prSet presAssocID="{1A6D0DF2-876B-4070-A500-4D2120189A3B}" presName="connectorText" presStyleLbl="sibTrans2D1" presStyleIdx="0" presStyleCnt="2"/>
      <dgm:spPr/>
    </dgm:pt>
    <dgm:pt modelId="{5D969FAA-E243-FC45-A445-FD3FE12A583A}" type="pres">
      <dgm:prSet presAssocID="{1376F03B-4227-4155-8FC3-13110F10912F}" presName="node" presStyleLbl="node1" presStyleIdx="1" presStyleCnt="2">
        <dgm:presLayoutVars>
          <dgm:bulletEnabled val="1"/>
        </dgm:presLayoutVars>
      </dgm:prSet>
      <dgm:spPr/>
    </dgm:pt>
    <dgm:pt modelId="{BB042363-C35C-7244-8243-2B12130A6C2F}" type="pres">
      <dgm:prSet presAssocID="{04708E71-A234-44E6-9492-DCFC664F706C}" presName="sibTrans" presStyleLbl="sibTrans2D1" presStyleIdx="1" presStyleCnt="2"/>
      <dgm:spPr/>
    </dgm:pt>
    <dgm:pt modelId="{7A774F67-995C-9A4A-AE52-91C15DDB3E29}" type="pres">
      <dgm:prSet presAssocID="{04708E71-A234-44E6-9492-DCFC664F706C}" presName="connectorText" presStyleLbl="sibTrans2D1" presStyleIdx="1" presStyleCnt="2"/>
      <dgm:spPr/>
    </dgm:pt>
  </dgm:ptLst>
  <dgm:cxnLst>
    <dgm:cxn modelId="{3ADD3D42-8E3C-4E1A-9E10-D4B6D3312809}" srcId="{F1BDBA50-1999-40A4-816D-5868FB83B8FE}" destId="{AD7CC04A-F5AA-4C41-BB67-915F2826DE8C}" srcOrd="0" destOrd="0" parTransId="{AA09628B-B734-4CF7-8B77-20695D5EABA4}" sibTransId="{1A6D0DF2-876B-4070-A500-4D2120189A3B}"/>
    <dgm:cxn modelId="{02848047-DF12-A84F-99D7-C4773D20ABAA}" type="presOf" srcId="{1A6D0DF2-876B-4070-A500-4D2120189A3B}" destId="{FA8F85C6-73CB-6E47-A30F-6DAD95EC37E2}" srcOrd="1" destOrd="0" presId="urn:microsoft.com/office/officeart/2005/8/layout/cycle2"/>
    <dgm:cxn modelId="{F9A45D57-AC13-44E0-A73F-7D5429B4DB19}" srcId="{F1BDBA50-1999-40A4-816D-5868FB83B8FE}" destId="{1376F03B-4227-4155-8FC3-13110F10912F}" srcOrd="1" destOrd="0" parTransId="{08CB4E4A-7D82-4236-A522-592BCCE527A1}" sibTransId="{04708E71-A234-44E6-9492-DCFC664F706C}"/>
    <dgm:cxn modelId="{AAFBD67D-9B02-D444-98A1-535FA8F7AB0B}" type="presOf" srcId="{1A6D0DF2-876B-4070-A500-4D2120189A3B}" destId="{EB36B389-6714-5141-BDE8-49D24E587647}" srcOrd="0" destOrd="0" presId="urn:microsoft.com/office/officeart/2005/8/layout/cycle2"/>
    <dgm:cxn modelId="{9F3E5384-459C-284A-BA6E-A672908F89FF}" type="presOf" srcId="{F1BDBA50-1999-40A4-816D-5868FB83B8FE}" destId="{97F8C2A7-60F2-644A-AF08-C70484E0555D}" srcOrd="0" destOrd="0" presId="urn:microsoft.com/office/officeart/2005/8/layout/cycle2"/>
    <dgm:cxn modelId="{78E28B90-D8F4-7043-98C9-915DBFA6EF48}" type="presOf" srcId="{04708E71-A234-44E6-9492-DCFC664F706C}" destId="{BB042363-C35C-7244-8243-2B12130A6C2F}" srcOrd="0" destOrd="0" presId="urn:microsoft.com/office/officeart/2005/8/layout/cycle2"/>
    <dgm:cxn modelId="{86080F9F-812C-3F43-B7BA-305BF49B55E8}" type="presOf" srcId="{04708E71-A234-44E6-9492-DCFC664F706C}" destId="{7A774F67-995C-9A4A-AE52-91C15DDB3E29}" srcOrd="1" destOrd="0" presId="urn:microsoft.com/office/officeart/2005/8/layout/cycle2"/>
    <dgm:cxn modelId="{D81B55A1-CE4B-754C-B9D3-BF83C73E1E8A}" type="presOf" srcId="{AD7CC04A-F5AA-4C41-BB67-915F2826DE8C}" destId="{73782664-93D8-F245-AB45-6C1274A43922}" srcOrd="0" destOrd="0" presId="urn:microsoft.com/office/officeart/2005/8/layout/cycle2"/>
    <dgm:cxn modelId="{2FBCA8C7-C119-9245-BB69-6338B1183831}" type="presOf" srcId="{1376F03B-4227-4155-8FC3-13110F10912F}" destId="{5D969FAA-E243-FC45-A445-FD3FE12A583A}" srcOrd="0" destOrd="0" presId="urn:microsoft.com/office/officeart/2005/8/layout/cycle2"/>
    <dgm:cxn modelId="{E655AD35-EC39-8E47-90CB-B6AE6C0CBB70}" type="presParOf" srcId="{97F8C2A7-60F2-644A-AF08-C70484E0555D}" destId="{73782664-93D8-F245-AB45-6C1274A43922}" srcOrd="0" destOrd="0" presId="urn:microsoft.com/office/officeart/2005/8/layout/cycle2"/>
    <dgm:cxn modelId="{357AEADE-2EF0-E744-A080-29CBDB12604B}" type="presParOf" srcId="{97F8C2A7-60F2-644A-AF08-C70484E0555D}" destId="{EB36B389-6714-5141-BDE8-49D24E587647}" srcOrd="1" destOrd="0" presId="urn:microsoft.com/office/officeart/2005/8/layout/cycle2"/>
    <dgm:cxn modelId="{C4889BD7-C123-9940-B6F0-A399F99FC00D}" type="presParOf" srcId="{EB36B389-6714-5141-BDE8-49D24E587647}" destId="{FA8F85C6-73CB-6E47-A30F-6DAD95EC37E2}" srcOrd="0" destOrd="0" presId="urn:microsoft.com/office/officeart/2005/8/layout/cycle2"/>
    <dgm:cxn modelId="{E7C14844-DD97-7041-B9DF-9EBC3458F0FB}" type="presParOf" srcId="{97F8C2A7-60F2-644A-AF08-C70484E0555D}" destId="{5D969FAA-E243-FC45-A445-FD3FE12A583A}" srcOrd="2" destOrd="0" presId="urn:microsoft.com/office/officeart/2005/8/layout/cycle2"/>
    <dgm:cxn modelId="{279119F1-E099-0140-A475-B0BBF7529A27}" type="presParOf" srcId="{97F8C2A7-60F2-644A-AF08-C70484E0555D}" destId="{BB042363-C35C-7244-8243-2B12130A6C2F}" srcOrd="3" destOrd="0" presId="urn:microsoft.com/office/officeart/2005/8/layout/cycle2"/>
    <dgm:cxn modelId="{9CB08528-A6E2-3948-B2E1-370A7278811D}" type="presParOf" srcId="{BB042363-C35C-7244-8243-2B12130A6C2F}" destId="{7A774F67-995C-9A4A-AE52-91C15DDB3E2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82664-93D8-F245-AB45-6C1274A43922}">
      <dsp:nvSpPr>
        <dsp:cNvPr id="0" name=""/>
        <dsp:cNvSpPr/>
      </dsp:nvSpPr>
      <dsp:spPr>
        <a:xfrm>
          <a:off x="1243" y="75629"/>
          <a:ext cx="4200078" cy="42000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a-DK" sz="2800" b="0" i="0" kern="1200" dirty="0">
              <a:solidFill>
                <a:schemeClr val="accent2">
                  <a:lumMod val="50000"/>
                </a:schemeClr>
              </a:solidFill>
            </a:rPr>
            <a:t>UDTRYK:</a:t>
          </a:r>
          <a:r>
            <a:rPr lang="da-DK" sz="2800" b="0" i="0" kern="1200" dirty="0"/>
            <a:t> </a:t>
          </a:r>
        </a:p>
        <a:p>
          <a:pPr marL="0" lvl="0" indent="0" algn="ctr" defTabSz="1244600">
            <a:lnSpc>
              <a:spcPct val="90000"/>
            </a:lnSpc>
            <a:spcBef>
              <a:spcPct val="0"/>
            </a:spcBef>
            <a:spcAft>
              <a:spcPct val="35000"/>
            </a:spcAft>
            <a:buNone/>
          </a:pPr>
          <a:r>
            <a:rPr lang="da-DK" sz="2800" b="0" i="0" kern="1200" dirty="0"/>
            <a:t>Hvad fungerer godt i den måde, talen leveres på? Hvorfor er det en god tale på udtryksplan?</a:t>
          </a:r>
          <a:endParaRPr lang="en-US" sz="2800" kern="1200" dirty="0"/>
        </a:p>
      </dsp:txBody>
      <dsp:txXfrm>
        <a:off x="616330" y="690716"/>
        <a:ext cx="2969904" cy="2969904"/>
      </dsp:txXfrm>
    </dsp:sp>
    <dsp:sp modelId="{EB36B389-6714-5141-BDE8-49D24E587647}">
      <dsp:nvSpPr>
        <dsp:cNvPr id="0" name=""/>
        <dsp:cNvSpPr/>
      </dsp:nvSpPr>
      <dsp:spPr>
        <a:xfrm>
          <a:off x="3874180" y="-518009"/>
          <a:ext cx="2618993" cy="1417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3874180" y="-234504"/>
        <a:ext cx="2193735" cy="850516"/>
      </dsp:txXfrm>
    </dsp:sp>
    <dsp:sp modelId="{5D969FAA-E243-FC45-A445-FD3FE12A583A}">
      <dsp:nvSpPr>
        <dsp:cNvPr id="0" name=""/>
        <dsp:cNvSpPr/>
      </dsp:nvSpPr>
      <dsp:spPr>
        <a:xfrm>
          <a:off x="6314277" y="75629"/>
          <a:ext cx="4200078" cy="42000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a-DK" sz="2800" b="0" i="0" kern="1200" dirty="0">
              <a:solidFill>
                <a:schemeClr val="accent2">
                  <a:lumMod val="50000"/>
                </a:schemeClr>
              </a:solidFill>
            </a:rPr>
            <a:t>INDHOLD:</a:t>
          </a:r>
          <a:r>
            <a:rPr lang="da-DK" sz="2800" b="0" i="0" kern="1200" dirty="0"/>
            <a:t> </a:t>
          </a:r>
        </a:p>
        <a:p>
          <a:pPr marL="0" lvl="0" indent="0" algn="ctr" defTabSz="1244600">
            <a:lnSpc>
              <a:spcPct val="90000"/>
            </a:lnSpc>
            <a:spcBef>
              <a:spcPct val="0"/>
            </a:spcBef>
            <a:spcAft>
              <a:spcPct val="35000"/>
            </a:spcAft>
            <a:buNone/>
          </a:pPr>
          <a:r>
            <a:rPr lang="da-DK" sz="2800" b="0" i="0" kern="1200" dirty="0"/>
            <a:t>Hvad handler talen om? Hvad vil Timbuktu have os til at gøre? Hvorfor er det en god tale på indholdsplan? </a:t>
          </a:r>
          <a:endParaRPr lang="en-US" sz="2800" kern="1200" dirty="0"/>
        </a:p>
      </dsp:txBody>
      <dsp:txXfrm>
        <a:off x="6929364" y="690716"/>
        <a:ext cx="2969904" cy="2969904"/>
      </dsp:txXfrm>
    </dsp:sp>
    <dsp:sp modelId="{BB042363-C35C-7244-8243-2B12130A6C2F}">
      <dsp:nvSpPr>
        <dsp:cNvPr id="0" name=""/>
        <dsp:cNvSpPr/>
      </dsp:nvSpPr>
      <dsp:spPr>
        <a:xfrm rot="10800000">
          <a:off x="4022425" y="3451820"/>
          <a:ext cx="2618993" cy="1417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4447683" y="3735325"/>
        <a:ext cx="2193735" cy="85051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3:03:10.292"/>
    </inkml:context>
    <inkml:brush xml:id="br0">
      <inkml:brushProperty name="width" value="0.1" units="cm"/>
      <inkml:brushProperty name="height" value="0.1" units="cm"/>
      <inkml:brushProperty name="color" value="#008C3A"/>
    </inkml:brush>
  </inkml:definitions>
  <inkml:trace contextRef="#ctx0" brushRef="#br0">1482 0 24575,'-42'12'0,"-45"34"0,10 3 0,-9 11-3277,13-4 0,-5 6 0,0 4 2904,13-8 1,-2 3-1,1 3 1,1 2 372,-2 5 0,1 3 0,1 3 0,4 1 288,4 1 0,2 2 1,4 2-1,4 2-288,6 1 0,3 3 0,5 2 0,4 1 0,3 3 0,5 3 0,4 0 0,4 1 0,7-19 0,2 2 0,4 0 0,2-1 0,4 1 0,2-1 0,3 1 0,4-1 0,3-1 0,3-2 0,8 13 0,5-2 0,5-3 0,9-6 0,7-7 0,8-5 0,5-5 0,7-8 0,-9-15 0,6-5 0,3-4 0,2-5 0,2-3 8,5-3 1,3-5 0,3-4 0,0-3 0,2-4-9,-8-2 0,1-3 0,2-3 0,0-2 0,0-2 0,0-2 0,2-1 0,1-3 0,0-2 0,-1-1 0,0-1 0,-2 0 0,11-4 0,-1-2 0,-1 0 0,-2-1 0,-2-1 0,-8 3 0,0-2 0,-3 1 0,-2-1 0,-4 2-41,24-9 1,-5 1-1,-10 3 41,2-1 0,-11 3 5069,18-7-5069,-57 19 1818,-28 11-1818,-28 2 0,-41 1 0,14 0 0,-6 0 1559,-17-1 0,-6 2-1559,-11 1 0,-1 2 0,-3 0 0,2 3 120,7-1 1,5 2-121,17 0 0,7 0 0,-14 1 0,42-4 0,15-3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3:03:12.591"/>
    </inkml:context>
    <inkml:brush xml:id="br0">
      <inkml:brushProperty name="width" value="0.1" units="cm"/>
      <inkml:brushProperty name="height" value="0.1" units="cm"/>
      <inkml:brushProperty name="color" value="#008C3A"/>
    </inkml:brush>
  </inkml:definitions>
  <inkml:trace contextRef="#ctx0" brushRef="#br0">191 1 24575,'0'17'0,"0"18"0,-10 42 0,1-27 0,-3 3 0,-5 7 0,-2 1 0,-2-3 0,-1-3 0,-15 24 0,11-26 0,13-29 0,8-17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3:03:19.125"/>
    </inkml:context>
    <inkml:brush xml:id="br0">
      <inkml:brushProperty name="width" value="0.1" units="cm"/>
      <inkml:brushProperty name="height" value="0.1" units="cm"/>
      <inkml:brushProperty name="color" value="#008C3A"/>
    </inkml:brush>
  </inkml:definitions>
  <inkml:trace contextRef="#ctx0" brushRef="#br0">722 0 24575,'0'26'0,"-31"65"0,8-32 0,-4 10 0,-2 6 0,-2 4 0,-2 7 0,-2 6 0,1 9-1229,10-25 0,0 5 0,-1 6 0,0 2 1,1 3-1,0 2 0,1-1 0,1 0 1134,1-5 0,1 1 1,1 1-1,0 2 1,0-1-1,2 2 1,-1-1-1,2 1 0,1-1 95,0 2 0,0 1 0,1 0 0,1 1 0,0-1 0,2 0 0,1 0 0,2-1 0,1-2-30,1 6 1,1 1-1,1-1 1,2 0-1,1-3 1,4-2 0,2-3-1,5-5 30,6 18 0,5-5 0,5-5 0,4-4 0,6-2 147,1-8 0,4-1 0,4-4 0,5-5 0,6-7-147,18 4 0,8-8 0,6-8 0,3-8 0,-14-13 0,4-5 0,1-5 0,3-5 0,-1-3-288,6-5 1,0-4 0,2-4 0,0-4 0,0-2 287,0-2 0,1-3 0,-1-3 0,-1-2 0,-1 0 0,-8 0 0,0-2 0,-2 0 0,-2-1 0,-2-1 851,7-4 1,-2-1 0,-2 0 0,-5 1-852,7-3 0,-5 1 0,-6 2 1377,5-3 1,-9 3-1378,21-11 1854,-44 19-1854,-27 11 2735,-15 5-2735,-25 2 869,-66-3-869,23 1 0,-6 0 0,-13 0 0,-2 0 0,3 0 0,5 2 0,21 1 0,5 1 0,-18 3 0,40-1 0,18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3:03:21.141"/>
    </inkml:context>
    <inkml:brush xml:id="br0">
      <inkml:brushProperty name="width" value="0.1" units="cm"/>
      <inkml:brushProperty name="height" value="0.1" units="cm"/>
      <inkml:brushProperty name="color" value="#008C3A"/>
    </inkml:brush>
  </inkml:definitions>
  <inkml:trace contextRef="#ctx0" brushRef="#br0">1 1 24575,'0'44'0,"0"15"0,0 27 0,0 5 0,0-21 0,0-18 0,0-27 0,0-16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January 12, 2025</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‹nr.›</a:t>
            </a:fld>
            <a:endParaRPr lang="en-US" dirty="0"/>
          </a:p>
        </p:txBody>
      </p:sp>
    </p:spTree>
    <p:extLst>
      <p:ext uri="{BB962C8B-B14F-4D97-AF65-F5344CB8AC3E}">
        <p14:creationId xmlns:p14="http://schemas.microsoft.com/office/powerpoint/2010/main" val="28864157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January 12, 2025</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‹nr.›</a:t>
            </a:fld>
            <a:endParaRPr lang="en-US" dirty="0"/>
          </a:p>
        </p:txBody>
      </p:sp>
    </p:spTree>
    <p:extLst>
      <p:ext uri="{BB962C8B-B14F-4D97-AF65-F5344CB8AC3E}">
        <p14:creationId xmlns:p14="http://schemas.microsoft.com/office/powerpoint/2010/main" val="20490363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January 12, 2025</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‹nr.›</a:t>
            </a:fld>
            <a:endParaRPr lang="en-US" dirty="0"/>
          </a:p>
        </p:txBody>
      </p:sp>
    </p:spTree>
    <p:extLst>
      <p:ext uri="{BB962C8B-B14F-4D97-AF65-F5344CB8AC3E}">
        <p14:creationId xmlns:p14="http://schemas.microsoft.com/office/powerpoint/2010/main" val="414778373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January 12, 2025</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‹nr.›</a:t>
            </a:fld>
            <a:endParaRPr lang="en-US" dirty="0"/>
          </a:p>
        </p:txBody>
      </p:sp>
    </p:spTree>
    <p:extLst>
      <p:ext uri="{BB962C8B-B14F-4D97-AF65-F5344CB8AC3E}">
        <p14:creationId xmlns:p14="http://schemas.microsoft.com/office/powerpoint/2010/main" val="333862500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8DEA2CF1-0EB2-4673-802D-3371233E4A77}" type="datetime2">
              <a:rPr lang="en-US" smtClean="0"/>
              <a:t>Sunday, January 12, 2025</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‹nr.›</a:t>
            </a:fld>
            <a:endParaRPr lang="en-US" dirty="0"/>
          </a:p>
        </p:txBody>
      </p:sp>
    </p:spTree>
    <p:extLst>
      <p:ext uri="{BB962C8B-B14F-4D97-AF65-F5344CB8AC3E}">
        <p14:creationId xmlns:p14="http://schemas.microsoft.com/office/powerpoint/2010/main" val="44169961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8DEA2CF1-0EB2-4673-802D-3371233E4A77}" type="datetime2">
              <a:rPr lang="en-US" smtClean="0"/>
              <a:t>Sunday, January 12, 2025</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‹nr.›</a:t>
            </a:fld>
            <a:endParaRPr lang="en-US" dirty="0"/>
          </a:p>
        </p:txBody>
      </p:sp>
    </p:spTree>
    <p:extLst>
      <p:ext uri="{BB962C8B-B14F-4D97-AF65-F5344CB8AC3E}">
        <p14:creationId xmlns:p14="http://schemas.microsoft.com/office/powerpoint/2010/main" val="22510765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8DEA2CF1-0EB2-4673-802D-3371233E4A77}" type="datetime2">
              <a:rPr lang="en-US" smtClean="0"/>
              <a:t>Sunday, January 12, 2025</a:t>
            </a:fld>
            <a:endParaRPr lang="en-US" dirty="0"/>
          </a:p>
        </p:txBody>
      </p:sp>
      <p:sp>
        <p:nvSpPr>
          <p:cNvPr id="8" name="Footer Placeholder 7"/>
          <p:cNvSpPr>
            <a:spLocks noGrp="1"/>
          </p:cNvSpPr>
          <p:nvPr>
            <p:ph type="ftr" sz="quarter" idx="11"/>
          </p:nvPr>
        </p:nvSpPr>
        <p:spPr/>
        <p:txBody>
          <a:bodyPr/>
          <a:lstStyle/>
          <a:p>
            <a:pPr algn="l"/>
            <a:r>
              <a:rPr lang="en-US"/>
              <a:t>Sample Footer Text</a:t>
            </a:r>
            <a:endParaRPr lang="en-US" dirty="0"/>
          </a:p>
        </p:txBody>
      </p:sp>
      <p:sp>
        <p:nvSpPr>
          <p:cNvPr id="9" name="Slide Number Placeholder 8"/>
          <p:cNvSpPr>
            <a:spLocks noGrp="1"/>
          </p:cNvSpPr>
          <p:nvPr>
            <p:ph type="sldNum" sz="quarter" idx="12"/>
          </p:nvPr>
        </p:nvSpPr>
        <p:spPr/>
        <p:txBody>
          <a:bodyPr/>
          <a:lstStyle/>
          <a:p>
            <a:fld id="{1621B6DD-29C1-4FEA-923F-71EA1347694C}" type="slidenum">
              <a:rPr lang="en-US" smtClean="0"/>
              <a:pPr/>
              <a:t>‹nr.›</a:t>
            </a:fld>
            <a:endParaRPr lang="en-US" dirty="0"/>
          </a:p>
        </p:txBody>
      </p:sp>
    </p:spTree>
    <p:extLst>
      <p:ext uri="{BB962C8B-B14F-4D97-AF65-F5344CB8AC3E}">
        <p14:creationId xmlns:p14="http://schemas.microsoft.com/office/powerpoint/2010/main" val="395699411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8DEA2CF1-0EB2-4673-802D-3371233E4A77}" type="datetime2">
              <a:rPr lang="en-US" smtClean="0"/>
              <a:t>Sunday, January 12, 2025</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‹nr.›</a:t>
            </a:fld>
            <a:endParaRPr lang="en-US" dirty="0"/>
          </a:p>
        </p:txBody>
      </p:sp>
    </p:spTree>
    <p:extLst>
      <p:ext uri="{BB962C8B-B14F-4D97-AF65-F5344CB8AC3E}">
        <p14:creationId xmlns:p14="http://schemas.microsoft.com/office/powerpoint/2010/main" val="425933155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A2CF1-0EB2-4673-802D-3371233E4A77}" type="datetime2">
              <a:rPr lang="en-US" smtClean="0"/>
              <a:t>Sunday, January 12, 2025</a:t>
            </a:fld>
            <a:endParaRPr lang="en-US" dirty="0"/>
          </a:p>
        </p:txBody>
      </p:sp>
      <p:sp>
        <p:nvSpPr>
          <p:cNvPr id="3" name="Footer Placeholder 2"/>
          <p:cNvSpPr>
            <a:spLocks noGrp="1"/>
          </p:cNvSpPr>
          <p:nvPr>
            <p:ph type="ftr" sz="quarter" idx="11"/>
          </p:nvPr>
        </p:nvSpPr>
        <p:spPr/>
        <p:txBody>
          <a:bodyPr/>
          <a:lstStyle/>
          <a:p>
            <a:pPr algn="l"/>
            <a:r>
              <a:rPr lang="en-US"/>
              <a:t>Sample Footer Text</a:t>
            </a:r>
            <a:endParaRPr lang="en-US" dirty="0"/>
          </a:p>
        </p:txBody>
      </p:sp>
      <p:sp>
        <p:nvSpPr>
          <p:cNvPr id="4" name="Slide Number Placeholder 3"/>
          <p:cNvSpPr>
            <a:spLocks noGrp="1"/>
          </p:cNvSpPr>
          <p:nvPr>
            <p:ph type="sldNum" sz="quarter" idx="12"/>
          </p:nvPr>
        </p:nvSpPr>
        <p:spPr/>
        <p:txBody>
          <a:bodyPr/>
          <a:lstStyle/>
          <a:p>
            <a:fld id="{1621B6DD-29C1-4FEA-923F-71EA1347694C}" type="slidenum">
              <a:rPr lang="en-US" smtClean="0"/>
              <a:pPr/>
              <a:t>‹nr.›</a:t>
            </a:fld>
            <a:endParaRPr lang="en-US" dirty="0"/>
          </a:p>
        </p:txBody>
      </p:sp>
    </p:spTree>
    <p:extLst>
      <p:ext uri="{BB962C8B-B14F-4D97-AF65-F5344CB8AC3E}">
        <p14:creationId xmlns:p14="http://schemas.microsoft.com/office/powerpoint/2010/main" val="187883104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8DEA2CF1-0EB2-4673-802D-3371233E4A77}" type="datetime2">
              <a:rPr lang="en-US" smtClean="0"/>
              <a:t>Sunday, January 12, 2025</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‹nr.›</a:t>
            </a:fld>
            <a:endParaRPr lang="en-US" dirty="0"/>
          </a:p>
        </p:txBody>
      </p:sp>
    </p:spTree>
    <p:extLst>
      <p:ext uri="{BB962C8B-B14F-4D97-AF65-F5344CB8AC3E}">
        <p14:creationId xmlns:p14="http://schemas.microsoft.com/office/powerpoint/2010/main" val="298407256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8DEA2CF1-0EB2-4673-802D-3371233E4A77}" type="datetime2">
              <a:rPr lang="en-US" smtClean="0"/>
              <a:t>Sunday, January 12, 2025</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‹nr.›</a:t>
            </a:fld>
            <a:endParaRPr lang="en-US" dirty="0"/>
          </a:p>
        </p:txBody>
      </p:sp>
    </p:spTree>
    <p:extLst>
      <p:ext uri="{BB962C8B-B14F-4D97-AF65-F5344CB8AC3E}">
        <p14:creationId xmlns:p14="http://schemas.microsoft.com/office/powerpoint/2010/main" val="2947180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A2CF1-0EB2-4673-802D-3371233E4A77}" type="datetime2">
              <a:rPr lang="en-US" smtClean="0"/>
              <a:t>Sunday, January 12, 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1B6DD-29C1-4FEA-923F-71EA1347694C}" type="slidenum">
              <a:rPr lang="en-US" smtClean="0"/>
              <a:pPr/>
              <a:t>‹nr.›</a:t>
            </a:fld>
            <a:endParaRPr lang="en-US" dirty="0"/>
          </a:p>
        </p:txBody>
      </p:sp>
    </p:spTree>
    <p:extLst>
      <p:ext uri="{BB962C8B-B14F-4D97-AF65-F5344CB8AC3E}">
        <p14:creationId xmlns:p14="http://schemas.microsoft.com/office/powerpoint/2010/main" val="592879194"/>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iEg5HCweSg0?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iyTyi7B_-I4" TargetMode="External"/><Relationship Id="rId2" Type="http://schemas.openxmlformats.org/officeDocument/2006/relationships/hyperlink" Target="https://www.svenskatal.se/tal/carl-oskar-bohlin-tal-vid-folk-och-forsvars-rikskonferens-2024"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www.kongehuset.no/tale.html?tid=212517&amp;sek=26947&amp;scope=0" TargetMode="External"/><Relationship Id="rId4" Type="http://schemas.openxmlformats.org/officeDocument/2006/relationships/hyperlink" Target="https://www.dansketaler.dk/tale/lisbeth-trinskjaers-kulturtale-ved-jenlefesten-202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RzzNQyHm1iY?feature=oembed" TargetMode="External"/></Relationships>
</file>

<file path=ppt/slides/_rels/slide5.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6.png"/><Relationship Id="rId4" Type="http://schemas.openxmlformats.org/officeDocument/2006/relationships/customXml" Target="../ink/ink2.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22KMnI3WNxE?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5A2875D7-3769-4291-959E-9FAD764A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3385" y="13128"/>
            <a:ext cx="3620802" cy="6844872"/>
          </a:xfrm>
          <a:prstGeom prst="rect">
            <a:avLst/>
          </a:prstGeom>
          <a:gradFill>
            <a:gsLst>
              <a:gs pos="0">
                <a:srgbClr val="000000">
                  <a:alpha val="72000"/>
                </a:srgbClr>
              </a:gs>
              <a:gs pos="98000">
                <a:schemeClr val="accent1">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6" name="Rectangle 1034">
            <a:extLst>
              <a:ext uri="{FF2B5EF4-FFF2-40B4-BE49-F238E27FC236}">
                <a16:creationId xmlns:a16="http://schemas.microsoft.com/office/drawing/2014/main" id="{AAF055B3-1F95-4ABA-BFE4-A58320A8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7414" y="0"/>
            <a:ext cx="8584585" cy="6400798"/>
          </a:xfrm>
          <a:prstGeom prst="rect">
            <a:avLst/>
          </a:prstGeom>
          <a:gradFill>
            <a:gsLst>
              <a:gs pos="0">
                <a:schemeClr val="accent1">
                  <a:lumMod val="75000"/>
                  <a:alpha val="50000"/>
                </a:schemeClr>
              </a:gs>
              <a:gs pos="99000">
                <a:srgbClr val="000000">
                  <a:alpha val="65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Freeform: Shape 1036">
            <a:extLst>
              <a:ext uri="{FF2B5EF4-FFF2-40B4-BE49-F238E27FC236}">
                <a16:creationId xmlns:a16="http://schemas.microsoft.com/office/drawing/2014/main" id="{835682F0-7BC6-4526-8BFA-58EA002C80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1348001" y="892771"/>
            <a:ext cx="4675167" cy="5009112"/>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43000">
                <a:schemeClr val="accent1">
                  <a:lumMod val="60000"/>
                  <a:lumOff val="40000"/>
                  <a:alpha val="0"/>
                </a:schemeClr>
              </a:gs>
              <a:gs pos="100000">
                <a:schemeClr val="accent1">
                  <a:alpha val="2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2C45FCC9-0CFC-1F58-AEDD-D25132803C4E}"/>
              </a:ext>
            </a:extLst>
          </p:cNvPr>
          <p:cNvSpPr>
            <a:spLocks noGrp="1"/>
          </p:cNvSpPr>
          <p:nvPr>
            <p:ph type="ctrTitle"/>
          </p:nvPr>
        </p:nvSpPr>
        <p:spPr>
          <a:xfrm>
            <a:off x="4221803" y="1173479"/>
            <a:ext cx="6598597" cy="2336483"/>
          </a:xfrm>
        </p:spPr>
        <p:txBody>
          <a:bodyPr>
            <a:normAutofit/>
          </a:bodyPr>
          <a:lstStyle/>
          <a:p>
            <a:pPr algn="l"/>
            <a:r>
              <a:rPr lang="da-DK" sz="4800" dirty="0">
                <a:solidFill>
                  <a:srgbClr val="FFFFFF"/>
                </a:solidFill>
              </a:rPr>
              <a:t>Nordisk Talefest 2025</a:t>
            </a:r>
          </a:p>
        </p:txBody>
      </p:sp>
      <p:sp>
        <p:nvSpPr>
          <p:cNvPr id="3" name="Undertitel 2">
            <a:extLst>
              <a:ext uri="{FF2B5EF4-FFF2-40B4-BE49-F238E27FC236}">
                <a16:creationId xmlns:a16="http://schemas.microsoft.com/office/drawing/2014/main" id="{6461805D-3516-FC10-8412-80D3EDF6B242}"/>
              </a:ext>
            </a:extLst>
          </p:cNvPr>
          <p:cNvSpPr>
            <a:spLocks noGrp="1"/>
          </p:cNvSpPr>
          <p:nvPr>
            <p:ph type="subTitle" idx="1"/>
          </p:nvPr>
        </p:nvSpPr>
        <p:spPr>
          <a:xfrm>
            <a:off x="4221803" y="3758499"/>
            <a:ext cx="6598597" cy="1741549"/>
          </a:xfrm>
        </p:spPr>
        <p:txBody>
          <a:bodyPr>
            <a:normAutofit/>
          </a:bodyPr>
          <a:lstStyle/>
          <a:p>
            <a:pPr algn="l"/>
            <a:r>
              <a:rPr lang="da-DK" dirty="0">
                <a:solidFill>
                  <a:srgbClr val="FFFFFF"/>
                </a:solidFill>
              </a:rPr>
              <a:t>1. modul</a:t>
            </a:r>
            <a:r>
              <a:rPr lang="da-DK">
                <a:solidFill>
                  <a:srgbClr val="FFFFFF"/>
                </a:solidFill>
              </a:rPr>
              <a:t>: Idéfasen</a:t>
            </a:r>
            <a:endParaRPr lang="da-DK" dirty="0">
              <a:solidFill>
                <a:srgbClr val="FFFFFF"/>
              </a:solidFill>
            </a:endParaRPr>
          </a:p>
        </p:txBody>
      </p:sp>
      <p:sp>
        <p:nvSpPr>
          <p:cNvPr id="1048" name="Rectangle 1038">
            <a:extLst>
              <a:ext uri="{FF2B5EF4-FFF2-40B4-BE49-F238E27FC236}">
                <a16:creationId xmlns:a16="http://schemas.microsoft.com/office/drawing/2014/main" id="{1F0DF0F3-0179-4A8A-92E0-932C473DA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89" y="13127"/>
            <a:ext cx="3620804" cy="6387672"/>
          </a:xfrm>
          <a:prstGeom prst="rect">
            <a:avLst/>
          </a:prstGeom>
          <a:gradFill>
            <a:gsLst>
              <a:gs pos="25000">
                <a:schemeClr val="accent1">
                  <a:lumMod val="75000"/>
                  <a:alpha val="0"/>
                </a:schemeClr>
              </a:gs>
              <a:gs pos="100000">
                <a:srgbClr val="000000">
                  <a:alpha val="50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Et billede, der indeholder person, tøj, kjole, menneske&#10;&#10;Automatisk genereret beskrivelse">
            <a:extLst>
              <a:ext uri="{FF2B5EF4-FFF2-40B4-BE49-F238E27FC236}">
                <a16:creationId xmlns:a16="http://schemas.microsoft.com/office/drawing/2014/main" id="{99FF35D1-399B-502E-9DDC-98D24E8950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672" r="37416" b="-1"/>
          <a:stretch/>
        </p:blipFill>
        <p:spPr bwMode="auto">
          <a:xfrm>
            <a:off x="1037820" y="896184"/>
            <a:ext cx="2569597" cy="5051526"/>
          </a:xfrm>
          <a:custGeom>
            <a:avLst/>
            <a:gdLst/>
            <a:ahLst/>
            <a:cxnLst/>
            <a:rect l="l" t="t" r="r" b="b"/>
            <a:pathLst>
              <a:path w="2569597" h="5051526">
                <a:moveTo>
                  <a:pt x="2525763" y="0"/>
                </a:moveTo>
                <a:lnTo>
                  <a:pt x="2569597" y="2214"/>
                </a:lnTo>
                <a:lnTo>
                  <a:pt x="2569597" y="5049313"/>
                </a:lnTo>
                <a:lnTo>
                  <a:pt x="2525763" y="5051526"/>
                </a:lnTo>
                <a:cubicBezTo>
                  <a:pt x="1130823" y="5051526"/>
                  <a:pt x="0" y="3920703"/>
                  <a:pt x="0" y="2525763"/>
                </a:cubicBezTo>
                <a:cubicBezTo>
                  <a:pt x="0" y="1130823"/>
                  <a:pt x="1130823" y="0"/>
                  <a:pt x="2525763"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Billede 8" descr="Billede 8">
            <a:extLst>
              <a:ext uri="{FF2B5EF4-FFF2-40B4-BE49-F238E27FC236}">
                <a16:creationId xmlns:a16="http://schemas.microsoft.com/office/drawing/2014/main" id="{88B960CE-C9A3-8EA6-90DD-27146471D2FE}"/>
              </a:ext>
            </a:extLst>
          </p:cNvPr>
          <p:cNvPicPr>
            <a:picLocks noChangeAspect="1"/>
          </p:cNvPicPr>
          <p:nvPr/>
        </p:nvPicPr>
        <p:blipFill>
          <a:blip r:embed="rId3"/>
          <a:stretch>
            <a:fillRect/>
          </a:stretch>
        </p:blipFill>
        <p:spPr>
          <a:xfrm>
            <a:off x="10232729" y="5225266"/>
            <a:ext cx="1466746" cy="918510"/>
          </a:xfrm>
          <a:prstGeom prst="rect">
            <a:avLst/>
          </a:prstGeom>
          <a:ln w="12700">
            <a:miter lim="400000"/>
          </a:ln>
        </p:spPr>
      </p:pic>
    </p:spTree>
    <p:extLst>
      <p:ext uri="{BB962C8B-B14F-4D97-AF65-F5344CB8AC3E}">
        <p14:creationId xmlns:p14="http://schemas.microsoft.com/office/powerpoint/2010/main" val="3739402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5F9CE90-30A4-FA58-09A4-F1239C8CB832}"/>
              </a:ext>
            </a:extLst>
          </p:cNvPr>
          <p:cNvSpPr>
            <a:spLocks noGrp="1"/>
          </p:cNvSpPr>
          <p:nvPr>
            <p:ph type="title"/>
          </p:nvPr>
        </p:nvSpPr>
        <p:spPr>
          <a:xfrm>
            <a:off x="466722" y="586855"/>
            <a:ext cx="3201366" cy="3387497"/>
          </a:xfrm>
        </p:spPr>
        <p:txBody>
          <a:bodyPr anchor="b">
            <a:normAutofit/>
          </a:bodyPr>
          <a:lstStyle/>
          <a:p>
            <a:pPr algn="r"/>
            <a:r>
              <a:rPr lang="da-DK" sz="4000" b="1" i="0">
                <a:solidFill>
                  <a:srgbClr val="FFFFFF"/>
                </a:solidFill>
                <a:effectLst/>
                <a:latin typeface="acumin-pro"/>
              </a:rPr>
              <a:t>Fælles opsamling</a:t>
            </a:r>
            <a:endParaRPr lang="da-DK" sz="4000">
              <a:solidFill>
                <a:srgbClr val="FFFFFF"/>
              </a:solidFill>
            </a:endParaRPr>
          </a:p>
        </p:txBody>
      </p:sp>
      <p:sp>
        <p:nvSpPr>
          <p:cNvPr id="3" name="Pladsholder til indhold 2">
            <a:extLst>
              <a:ext uri="{FF2B5EF4-FFF2-40B4-BE49-F238E27FC236}">
                <a16:creationId xmlns:a16="http://schemas.microsoft.com/office/drawing/2014/main" id="{62C784A4-E377-FBA1-2A5B-AA4D8328DC02}"/>
              </a:ext>
            </a:extLst>
          </p:cNvPr>
          <p:cNvSpPr>
            <a:spLocks noGrp="1"/>
          </p:cNvSpPr>
          <p:nvPr>
            <p:ph idx="1"/>
          </p:nvPr>
        </p:nvSpPr>
        <p:spPr>
          <a:xfrm>
            <a:off x="4810259" y="649480"/>
            <a:ext cx="6555347" cy="5546047"/>
          </a:xfrm>
        </p:spPr>
        <p:txBody>
          <a:bodyPr anchor="ctr">
            <a:normAutofit/>
          </a:bodyPr>
          <a:lstStyle/>
          <a:p>
            <a:pPr marL="0" indent="0">
              <a:lnSpc>
                <a:spcPct val="100000"/>
              </a:lnSpc>
              <a:buNone/>
            </a:pPr>
            <a:r>
              <a:rPr lang="da-DK" sz="2000" b="0" i="0" dirty="0">
                <a:effectLst/>
              </a:rPr>
              <a:t>En runde med hver gruppes ideer til ønsker/krav:</a:t>
            </a:r>
            <a:br>
              <a:rPr lang="da-DK" sz="2000" dirty="0"/>
            </a:br>
            <a:r>
              <a:rPr lang="da-DK" sz="2000" b="0" i="0" dirty="0">
                <a:effectLst/>
              </a:rPr>
              <a:t>Hvordan kan jeres ønsker kobles til temaet 'TILLID'?</a:t>
            </a:r>
            <a:endParaRPr lang="da-DK" sz="2000" dirty="0"/>
          </a:p>
        </p:txBody>
      </p:sp>
    </p:spTree>
    <p:extLst>
      <p:ext uri="{BB962C8B-B14F-4D97-AF65-F5344CB8AC3E}">
        <p14:creationId xmlns:p14="http://schemas.microsoft.com/office/powerpoint/2010/main" val="3717111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5392D43-7ADF-8481-1126-43888D9C88F2}"/>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100" kern="1200">
                <a:solidFill>
                  <a:srgbClr val="FFFFFF"/>
                </a:solidFill>
                <a:latin typeface="+mj-lt"/>
                <a:ea typeface="+mj-ea"/>
                <a:cs typeface="+mj-cs"/>
              </a:rPr>
              <a:t>Professor Jens E. Kjeldsen om ‘Den gode tale’: En opfordring til konkret handling</a:t>
            </a:r>
          </a:p>
        </p:txBody>
      </p:sp>
      <p:pic>
        <p:nvPicPr>
          <p:cNvPr id="4" name="Onlinemedier 3" descr="Lær at holde en tale 1: Hvad vil du opnå med talen?">
            <a:hlinkClick r:id="" action="ppaction://media"/>
            <a:extLst>
              <a:ext uri="{FF2B5EF4-FFF2-40B4-BE49-F238E27FC236}">
                <a16:creationId xmlns:a16="http://schemas.microsoft.com/office/drawing/2014/main" id="{79505A36-2DF9-E92F-7055-0DBC7F3D2856}"/>
              </a:ext>
            </a:extLst>
          </p:cNvPr>
          <p:cNvPicPr>
            <a:picLocks noGrp="1" noRot="1" noChangeAspect="1"/>
          </p:cNvPicPr>
          <p:nvPr>
            <p:ph idx="1"/>
            <a:videoFile r:link="rId1"/>
          </p:nvPr>
        </p:nvPicPr>
        <p:blipFill>
          <a:blip r:embed="rId3"/>
          <a:stretch>
            <a:fillRect/>
          </a:stretch>
        </p:blipFill>
        <p:spPr>
          <a:xfrm>
            <a:off x="2156035" y="1966293"/>
            <a:ext cx="7879929" cy="4452160"/>
          </a:xfrm>
          <a:prstGeom prst="rect">
            <a:avLst/>
          </a:prstGeom>
        </p:spPr>
      </p:pic>
    </p:spTree>
    <p:extLst>
      <p:ext uri="{BB962C8B-B14F-4D97-AF65-F5344CB8AC3E}">
        <p14:creationId xmlns:p14="http://schemas.microsoft.com/office/powerpoint/2010/main" val="96100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F060345-C424-BFD1-6D70-D2019E3E0601}"/>
              </a:ext>
            </a:extLst>
          </p:cNvPr>
          <p:cNvSpPr>
            <a:spLocks noGrp="1"/>
          </p:cNvSpPr>
          <p:nvPr>
            <p:ph type="title"/>
          </p:nvPr>
        </p:nvSpPr>
        <p:spPr>
          <a:xfrm>
            <a:off x="1371599" y="294538"/>
            <a:ext cx="9895951" cy="1033669"/>
          </a:xfrm>
        </p:spPr>
        <p:txBody>
          <a:bodyPr>
            <a:normAutofit/>
          </a:bodyPr>
          <a:lstStyle/>
          <a:p>
            <a:r>
              <a:rPr lang="da-DK" sz="3700" dirty="0">
                <a:solidFill>
                  <a:srgbClr val="FFFFFF"/>
                </a:solidFill>
              </a:rPr>
              <a:t>Den gode tale: En opfordring til konkret handling</a:t>
            </a:r>
          </a:p>
        </p:txBody>
      </p:sp>
      <p:sp>
        <p:nvSpPr>
          <p:cNvPr id="3" name="Pladsholder til indhold 2">
            <a:extLst>
              <a:ext uri="{FF2B5EF4-FFF2-40B4-BE49-F238E27FC236}">
                <a16:creationId xmlns:a16="http://schemas.microsoft.com/office/drawing/2014/main" id="{23E1C14E-73FE-0496-407A-F5DBE6822B05}"/>
              </a:ext>
            </a:extLst>
          </p:cNvPr>
          <p:cNvSpPr>
            <a:spLocks noGrp="1"/>
          </p:cNvSpPr>
          <p:nvPr>
            <p:ph idx="1"/>
          </p:nvPr>
        </p:nvSpPr>
        <p:spPr>
          <a:xfrm>
            <a:off x="1371599" y="2318197"/>
            <a:ext cx="9724031" cy="3683358"/>
          </a:xfrm>
        </p:spPr>
        <p:txBody>
          <a:bodyPr anchor="ctr">
            <a:normAutofit/>
          </a:bodyPr>
          <a:lstStyle/>
          <a:p>
            <a:pPr marL="0" indent="0">
              <a:buNone/>
            </a:pPr>
            <a:r>
              <a:rPr lang="da-DK" sz="2000" b="0" i="0">
                <a:effectLst/>
              </a:rPr>
              <a:t>En god tale skal have en opfordring til handling, og den handling skal være konkret – noget er konkret, når publikum (dvs. klassekammeraterne) faktisk kan ændre på det. Lav derfor “vi” om til “du”. </a:t>
            </a:r>
          </a:p>
          <a:p>
            <a:pPr marL="0" indent="0">
              <a:buNone/>
            </a:pPr>
            <a:endParaRPr lang="da-DK" sz="2000" b="0" i="0">
              <a:effectLst/>
            </a:endParaRPr>
          </a:p>
          <a:p>
            <a:pPr marL="0" indent="0">
              <a:buNone/>
            </a:pPr>
            <a:r>
              <a:rPr lang="da-DK" sz="2000" b="0" i="0">
                <a:effectLst/>
              </a:rPr>
              <a:t>Konkretiser de forslag, der ikke giver mening efter denne omskrivning. F.eks.:</a:t>
            </a:r>
          </a:p>
          <a:p>
            <a:r>
              <a:rPr lang="da-DK" sz="2000" b="0" i="0">
                <a:effectLst/>
              </a:rPr>
              <a:t>“Du skal holde op med at flyve” (fin)</a:t>
            </a:r>
          </a:p>
          <a:p>
            <a:r>
              <a:rPr lang="da-DK" sz="2000" b="0" i="0">
                <a:effectLst/>
              </a:rPr>
              <a:t>“Du skal forbedre rettighederne for LGBTQ+personer” (omskriv) – “Du skal støtte LGBTQ Danmarks arbejde som frivillig"</a:t>
            </a:r>
          </a:p>
          <a:p>
            <a:r>
              <a:rPr lang="da-DK" sz="2000" b="0" i="0">
                <a:effectLst/>
              </a:rPr>
              <a:t>“Du skal løse klimakrisen” (omskriv til:  “Du skal købe mere genbrug” eller ”Du skal tage toget i stedet for bilen” eller ”Du skal gå med til demo” etc.</a:t>
            </a:r>
          </a:p>
          <a:p>
            <a:pPr marL="0" indent="0">
              <a:buNone/>
            </a:pPr>
            <a:endParaRPr lang="da-DK" sz="2000"/>
          </a:p>
        </p:txBody>
      </p:sp>
    </p:spTree>
    <p:extLst>
      <p:ext uri="{BB962C8B-B14F-4D97-AF65-F5344CB8AC3E}">
        <p14:creationId xmlns:p14="http://schemas.microsoft.com/office/powerpoint/2010/main" val="32601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F7D4823-5AEE-2F79-408B-800DBF79D33F}"/>
              </a:ext>
            </a:extLst>
          </p:cNvPr>
          <p:cNvSpPr>
            <a:spLocks noGrp="1"/>
          </p:cNvSpPr>
          <p:nvPr>
            <p:ph type="title"/>
          </p:nvPr>
        </p:nvSpPr>
        <p:spPr>
          <a:xfrm>
            <a:off x="761800" y="504873"/>
            <a:ext cx="5334197" cy="1460499"/>
          </a:xfrm>
        </p:spPr>
        <p:txBody>
          <a:bodyPr anchor="ctr">
            <a:normAutofit fontScale="90000"/>
          </a:bodyPr>
          <a:lstStyle/>
          <a:p>
            <a:r>
              <a:rPr lang="da-DK" sz="3700" dirty="0"/>
              <a:t>Mere inspiration: </a:t>
            </a:r>
            <a:br>
              <a:rPr lang="da-DK" sz="3700" dirty="0"/>
            </a:br>
            <a:r>
              <a:rPr lang="da-DK" sz="3700" dirty="0"/>
              <a:t>Alternative taler om ’TILLID’ </a:t>
            </a:r>
          </a:p>
        </p:txBody>
      </p:sp>
      <p:sp>
        <p:nvSpPr>
          <p:cNvPr id="3" name="Pladsholder til indhold 2">
            <a:extLst>
              <a:ext uri="{FF2B5EF4-FFF2-40B4-BE49-F238E27FC236}">
                <a16:creationId xmlns:a16="http://schemas.microsoft.com/office/drawing/2014/main" id="{B5071A29-3B70-A965-20A5-7223FAA105CE}"/>
              </a:ext>
            </a:extLst>
          </p:cNvPr>
          <p:cNvSpPr>
            <a:spLocks noGrp="1"/>
          </p:cNvSpPr>
          <p:nvPr>
            <p:ph idx="1"/>
          </p:nvPr>
        </p:nvSpPr>
        <p:spPr>
          <a:xfrm>
            <a:off x="761800" y="1976258"/>
            <a:ext cx="5740600" cy="4538842"/>
          </a:xfrm>
        </p:spPr>
        <p:txBody>
          <a:bodyPr anchor="ctr">
            <a:normAutofit/>
          </a:bodyPr>
          <a:lstStyle/>
          <a:p>
            <a:pPr marL="0" indent="0">
              <a:buNone/>
            </a:pPr>
            <a:r>
              <a:rPr lang="da-DK" sz="1400" b="0" i="0" dirty="0">
                <a:effectLst/>
                <a:latin typeface="acumin-pro"/>
              </a:rPr>
              <a:t>SVENSK: </a:t>
            </a:r>
          </a:p>
          <a:p>
            <a:pPr marL="0" indent="0">
              <a:buNone/>
            </a:pPr>
            <a:r>
              <a:rPr lang="da-DK" sz="1400" i="0" dirty="0" err="1">
                <a:effectLst/>
              </a:rPr>
              <a:t>Carl-Oskar</a:t>
            </a:r>
            <a:r>
              <a:rPr lang="da-DK" sz="1400" i="0" dirty="0">
                <a:effectLst/>
              </a:rPr>
              <a:t> </a:t>
            </a:r>
            <a:r>
              <a:rPr lang="da-DK" sz="1400" i="0" dirty="0" err="1">
                <a:effectLst/>
              </a:rPr>
              <a:t>Bohlin</a:t>
            </a:r>
            <a:r>
              <a:rPr lang="da-DK" sz="1400" i="0" dirty="0">
                <a:effectLst/>
              </a:rPr>
              <a:t>: Tale ved Folke- og Forsvarets Nationalkonference 2024.</a:t>
            </a:r>
          </a:p>
          <a:p>
            <a:pPr marL="0" indent="0">
              <a:buNone/>
            </a:pPr>
            <a:r>
              <a:rPr lang="da-DK" sz="1400" i="0" dirty="0">
                <a:effectLst/>
              </a:rPr>
              <a:t>Læs talen her:</a:t>
            </a:r>
            <a:r>
              <a:rPr lang="da-DK" sz="1400" b="0" i="0" dirty="0">
                <a:effectLst/>
                <a:latin typeface="acumin-pro"/>
              </a:rPr>
              <a:t> </a:t>
            </a:r>
            <a:r>
              <a:rPr lang="da-DK" sz="1400" b="0" i="0" dirty="0">
                <a:effectLst/>
                <a:latin typeface="acumin-pro"/>
                <a:hlinkClick r:id="rId2"/>
              </a:rPr>
              <a:t>https://www.svenskatal.se/tal/carl-oskar-bohlin-tal-vid-folk-och-forsvars-rikskonferens-2024</a:t>
            </a:r>
            <a:r>
              <a:rPr lang="da-DK" sz="1400" b="0" i="0" dirty="0">
                <a:effectLst/>
                <a:latin typeface="acumin-pro"/>
              </a:rPr>
              <a:t> </a:t>
            </a:r>
          </a:p>
          <a:p>
            <a:pPr marL="0" indent="0">
              <a:buNone/>
            </a:pPr>
            <a:r>
              <a:rPr lang="da-DK" sz="1400" b="0" i="0" dirty="0">
                <a:effectLst/>
                <a:latin typeface="acumin-pro"/>
              </a:rPr>
              <a:t>Se talen her: </a:t>
            </a:r>
            <a:r>
              <a:rPr lang="da-DK" sz="1400" b="0" i="0" dirty="0">
                <a:effectLst/>
                <a:latin typeface="acumin-pro"/>
                <a:hlinkClick r:id="rId3"/>
              </a:rPr>
              <a:t>https://www.youtube.com/watch?v=iyTyi7B_-I4</a:t>
            </a:r>
            <a:r>
              <a:rPr lang="da-DK" sz="1400" b="0" i="0" dirty="0">
                <a:effectLst/>
                <a:latin typeface="acumin-pro"/>
              </a:rPr>
              <a:t> </a:t>
            </a:r>
          </a:p>
          <a:p>
            <a:pPr marL="0" indent="0">
              <a:buNone/>
            </a:pPr>
            <a:endParaRPr lang="da-DK" sz="1400" b="0" i="0" dirty="0">
              <a:effectLst/>
              <a:latin typeface="acumin-pro"/>
            </a:endParaRPr>
          </a:p>
          <a:p>
            <a:pPr marL="0" indent="0">
              <a:buNone/>
            </a:pPr>
            <a:r>
              <a:rPr lang="da-DK" sz="1400" b="0" i="0" dirty="0">
                <a:effectLst/>
                <a:latin typeface="acumin-pro"/>
              </a:rPr>
              <a:t>DANSK: </a:t>
            </a:r>
          </a:p>
          <a:p>
            <a:pPr marL="0" indent="0">
              <a:buNone/>
            </a:pPr>
            <a:r>
              <a:rPr lang="da-DK" sz="1400" i="0" dirty="0">
                <a:effectLst/>
              </a:rPr>
              <a:t>Lisbeth </a:t>
            </a:r>
            <a:r>
              <a:rPr lang="da-DK" sz="1400" i="0" dirty="0" err="1">
                <a:effectLst/>
              </a:rPr>
              <a:t>Trinskjærs</a:t>
            </a:r>
            <a:r>
              <a:rPr lang="da-DK" sz="1400" i="0" dirty="0">
                <a:effectLst/>
              </a:rPr>
              <a:t> kulturtale ved Jenlefesten. Læs talen her:</a:t>
            </a:r>
          </a:p>
          <a:p>
            <a:pPr marL="0" indent="0">
              <a:buNone/>
            </a:pPr>
            <a:r>
              <a:rPr lang="da-DK" sz="1400" b="0" i="0" dirty="0">
                <a:effectLst/>
                <a:latin typeface="acumin-pro"/>
                <a:hlinkClick r:id="rId4"/>
              </a:rPr>
              <a:t>https://www.dansketaler.dk/tale/lisbeth-trinskjaers-kulturtale-ved-jenlefesten-2021</a:t>
            </a:r>
            <a:r>
              <a:rPr lang="da-DK" sz="1400" b="0" i="0" dirty="0">
                <a:effectLst/>
                <a:latin typeface="acumin-pro"/>
              </a:rPr>
              <a:t> </a:t>
            </a:r>
          </a:p>
          <a:p>
            <a:pPr marL="0" indent="0">
              <a:buNone/>
            </a:pPr>
            <a:endParaRPr lang="da-DK" sz="1400" dirty="0">
              <a:latin typeface="acumin-pro"/>
            </a:endParaRPr>
          </a:p>
          <a:p>
            <a:pPr marL="0" indent="0">
              <a:buNone/>
            </a:pPr>
            <a:r>
              <a:rPr lang="da-DK" sz="1400" b="0" i="0" dirty="0">
                <a:effectLst/>
                <a:latin typeface="acumin-pro"/>
              </a:rPr>
              <a:t>NORSK</a:t>
            </a:r>
            <a:r>
              <a:rPr lang="da-DK" sz="1400" i="0" dirty="0">
                <a:effectLst/>
              </a:rPr>
              <a:t>: </a:t>
            </a:r>
          </a:p>
          <a:p>
            <a:pPr marL="0" indent="0">
              <a:buNone/>
            </a:pPr>
            <a:r>
              <a:rPr lang="da-DK" sz="1400" i="0" dirty="0" err="1">
                <a:effectLst/>
              </a:rPr>
              <a:t>Feiringen</a:t>
            </a:r>
            <a:r>
              <a:rPr lang="da-DK" sz="1400" i="0" dirty="0">
                <a:effectLst/>
              </a:rPr>
              <a:t> av Prinsessens </a:t>
            </a:r>
            <a:r>
              <a:rPr lang="da-DK" sz="1400" i="0" dirty="0" err="1">
                <a:effectLst/>
              </a:rPr>
              <a:t>myndighetsdag</a:t>
            </a:r>
            <a:r>
              <a:rPr lang="da-DK" sz="1400" i="0" dirty="0">
                <a:effectLst/>
              </a:rPr>
              <a:t>: Tale på </a:t>
            </a:r>
            <a:r>
              <a:rPr lang="da-DK" sz="1400" i="0" dirty="0" err="1">
                <a:effectLst/>
              </a:rPr>
              <a:t>Deichman</a:t>
            </a:r>
            <a:r>
              <a:rPr lang="da-DK" sz="1400" i="0" dirty="0">
                <a:effectLst/>
              </a:rPr>
              <a:t> </a:t>
            </a:r>
            <a:r>
              <a:rPr lang="da-DK" sz="1400" i="0" dirty="0" err="1">
                <a:effectLst/>
              </a:rPr>
              <a:t>Bjørvika</a:t>
            </a:r>
            <a:r>
              <a:rPr lang="da-DK" sz="1400" i="0" dirty="0">
                <a:effectLst/>
              </a:rPr>
              <a:t>. Læs talen her: </a:t>
            </a:r>
            <a:r>
              <a:rPr lang="da-DK" sz="1400" i="0" dirty="0">
                <a:effectLst/>
                <a:hlinkClick r:id="rId5"/>
              </a:rPr>
              <a:t>https://www.kongehuset.no/tale.html?tid=212517&amp;sek=26947&amp;scope=0</a:t>
            </a:r>
            <a:r>
              <a:rPr lang="da-DK" sz="1400" i="0" dirty="0">
                <a:effectLst/>
              </a:rPr>
              <a:t> </a:t>
            </a:r>
          </a:p>
        </p:txBody>
      </p:sp>
      <p:pic>
        <p:nvPicPr>
          <p:cNvPr id="5" name="Picture 4" descr="Luk et billede af en mikrofon i en udendørs koncert">
            <a:extLst>
              <a:ext uri="{FF2B5EF4-FFF2-40B4-BE49-F238E27FC236}">
                <a16:creationId xmlns:a16="http://schemas.microsoft.com/office/drawing/2014/main" id="{D79593A1-7F30-8C5A-0CAE-13ABD29F77DF}"/>
              </a:ext>
            </a:extLst>
          </p:cNvPr>
          <p:cNvPicPr>
            <a:picLocks noChangeAspect="1"/>
          </p:cNvPicPr>
          <p:nvPr/>
        </p:nvPicPr>
        <p:blipFill>
          <a:blip r:embed="rId6"/>
          <a:srcRect l="20032" r="2813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52698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A125911-E23A-97B2-5D1C-1FFEA59806E6}"/>
              </a:ext>
            </a:extLst>
          </p:cNvPr>
          <p:cNvSpPr>
            <a:spLocks noGrp="1"/>
          </p:cNvSpPr>
          <p:nvPr>
            <p:ph type="title"/>
          </p:nvPr>
        </p:nvSpPr>
        <p:spPr>
          <a:xfrm>
            <a:off x="466722" y="586855"/>
            <a:ext cx="3201366" cy="3387497"/>
          </a:xfrm>
        </p:spPr>
        <p:txBody>
          <a:bodyPr anchor="b">
            <a:normAutofit/>
          </a:bodyPr>
          <a:lstStyle/>
          <a:p>
            <a:pPr algn="r"/>
            <a:r>
              <a:rPr lang="da-DK" sz="4000">
                <a:solidFill>
                  <a:srgbClr val="FFFFFF"/>
                </a:solidFill>
              </a:rPr>
              <a:t>Plenumdebat </a:t>
            </a:r>
          </a:p>
        </p:txBody>
      </p:sp>
      <p:sp>
        <p:nvSpPr>
          <p:cNvPr id="3" name="Pladsholder til indhold 2">
            <a:extLst>
              <a:ext uri="{FF2B5EF4-FFF2-40B4-BE49-F238E27FC236}">
                <a16:creationId xmlns:a16="http://schemas.microsoft.com/office/drawing/2014/main" id="{642D2EC4-350D-BA9C-0BB0-1A3D6D9A5741}"/>
              </a:ext>
            </a:extLst>
          </p:cNvPr>
          <p:cNvSpPr>
            <a:spLocks noGrp="1"/>
          </p:cNvSpPr>
          <p:nvPr>
            <p:ph idx="1"/>
          </p:nvPr>
        </p:nvSpPr>
        <p:spPr>
          <a:xfrm>
            <a:off x="4581727" y="649480"/>
            <a:ext cx="3025303" cy="5546047"/>
          </a:xfrm>
        </p:spPr>
        <p:txBody>
          <a:bodyPr anchor="ctr">
            <a:normAutofit/>
          </a:bodyPr>
          <a:lstStyle/>
          <a:p>
            <a:pPr marL="0" indent="0">
              <a:buNone/>
            </a:pPr>
            <a:r>
              <a:rPr lang="da-DK" sz="2000" b="0" i="0" dirty="0">
                <a:effectLst/>
                <a:latin typeface="acumin-pro"/>
              </a:rPr>
              <a:t>Kan taler rykke ved noget som helst? </a:t>
            </a:r>
            <a:endParaRPr lang="da-DK" sz="2000" dirty="0">
              <a:latin typeface="acumin-pro"/>
            </a:endParaRPr>
          </a:p>
          <a:p>
            <a:pPr marL="0" indent="0">
              <a:buNone/>
            </a:pPr>
            <a:r>
              <a:rPr lang="da-DK" sz="2000" b="0" i="0" dirty="0">
                <a:effectLst/>
                <a:latin typeface="acumin-pro"/>
              </a:rPr>
              <a:t>Kan I komme på eksempler på taler, som har ændret verden? </a:t>
            </a:r>
          </a:p>
          <a:p>
            <a:pPr marL="0" indent="0">
              <a:buNone/>
            </a:pPr>
            <a:r>
              <a:rPr lang="da-DK" sz="2000" b="0" i="0" dirty="0">
                <a:effectLst/>
                <a:latin typeface="acumin-pro"/>
              </a:rPr>
              <a:t>Ideer på tavlen.</a:t>
            </a:r>
            <a:endParaRPr lang="da-DK" sz="2000" dirty="0"/>
          </a:p>
        </p:txBody>
      </p:sp>
      <p:pic>
        <p:nvPicPr>
          <p:cNvPr id="19" name="Graphic 6" descr="Radio microphone">
            <a:extLst>
              <a:ext uri="{FF2B5EF4-FFF2-40B4-BE49-F238E27FC236}">
                <a16:creationId xmlns:a16="http://schemas.microsoft.com/office/drawing/2014/main" id="{4AB68A60-8AD3-591C-4F1C-761C58C502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09502" y="1627051"/>
            <a:ext cx="3615776" cy="3615776"/>
          </a:xfrm>
          <a:prstGeom prst="rect">
            <a:avLst/>
          </a:prstGeom>
        </p:spPr>
      </p:pic>
    </p:spTree>
    <p:extLst>
      <p:ext uri="{BB962C8B-B14F-4D97-AF65-F5344CB8AC3E}">
        <p14:creationId xmlns:p14="http://schemas.microsoft.com/office/powerpoint/2010/main" val="2525608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AC11A34-4793-E430-84EB-99D41BE8763E}"/>
              </a:ext>
            </a:extLst>
          </p:cNvPr>
          <p:cNvSpPr>
            <a:spLocks noGrp="1"/>
          </p:cNvSpPr>
          <p:nvPr>
            <p:ph type="title"/>
          </p:nvPr>
        </p:nvSpPr>
        <p:spPr>
          <a:xfrm>
            <a:off x="466722" y="586855"/>
            <a:ext cx="3201366" cy="3387497"/>
          </a:xfrm>
        </p:spPr>
        <p:txBody>
          <a:bodyPr anchor="b">
            <a:normAutofit/>
          </a:bodyPr>
          <a:lstStyle/>
          <a:p>
            <a:pPr algn="r"/>
            <a:r>
              <a:rPr lang="da-DK" sz="4000" dirty="0">
                <a:solidFill>
                  <a:schemeClr val="accent2"/>
                </a:solidFill>
              </a:rPr>
              <a:t>Taleværksted:</a:t>
            </a:r>
            <a:r>
              <a:rPr lang="da-DK" sz="4000" dirty="0">
                <a:solidFill>
                  <a:srgbClr val="FFFFFF"/>
                </a:solidFill>
              </a:rPr>
              <a:t> ”</a:t>
            </a:r>
            <a:r>
              <a:rPr lang="da-DK" sz="4000" i="1" dirty="0">
                <a:solidFill>
                  <a:srgbClr val="FFFFFF"/>
                </a:solidFill>
              </a:rPr>
              <a:t>Sidste gang jeg tog et vigtigt valg…” </a:t>
            </a:r>
          </a:p>
        </p:txBody>
      </p:sp>
      <p:sp>
        <p:nvSpPr>
          <p:cNvPr id="3" name="Pladsholder til indhold 2">
            <a:extLst>
              <a:ext uri="{FF2B5EF4-FFF2-40B4-BE49-F238E27FC236}">
                <a16:creationId xmlns:a16="http://schemas.microsoft.com/office/drawing/2014/main" id="{B8F17BE9-9939-0668-C9F7-E312300C3401}"/>
              </a:ext>
            </a:extLst>
          </p:cNvPr>
          <p:cNvSpPr>
            <a:spLocks noGrp="1"/>
          </p:cNvSpPr>
          <p:nvPr>
            <p:ph idx="1"/>
          </p:nvPr>
        </p:nvSpPr>
        <p:spPr>
          <a:xfrm>
            <a:off x="4810259" y="649480"/>
            <a:ext cx="6555347" cy="6068820"/>
          </a:xfrm>
        </p:spPr>
        <p:txBody>
          <a:bodyPr anchor="ctr">
            <a:normAutofit/>
          </a:bodyPr>
          <a:lstStyle/>
          <a:p>
            <a:pPr marL="0" indent="0">
              <a:buNone/>
            </a:pPr>
            <a:r>
              <a:rPr lang="da-DK" sz="1700" b="1" i="0" dirty="0">
                <a:effectLst/>
                <a:latin typeface="acumin-pro"/>
              </a:rPr>
              <a:t>Formål</a:t>
            </a:r>
          </a:p>
          <a:p>
            <a:pPr marL="0" indent="0">
              <a:buNone/>
            </a:pPr>
            <a:r>
              <a:rPr lang="da-DK" sz="1700" b="0" i="0" dirty="0">
                <a:effectLst/>
                <a:latin typeface="acumin-pro"/>
              </a:rPr>
              <a:t>Formålet er at afmystificere talesituationen og at åbne for et rum, hvor man bringer lidt af sig selv i spil. Det er svært og kræver tilvænning. Desuden trænes I i at argumentere. Et valg kræver jo en begrundelse. </a:t>
            </a:r>
          </a:p>
          <a:p>
            <a:pPr marL="0" indent="0">
              <a:buNone/>
            </a:pPr>
            <a:endParaRPr lang="da-DK" sz="1700" b="1" i="0" dirty="0">
              <a:effectLst/>
              <a:latin typeface="acumin-pro"/>
            </a:endParaRPr>
          </a:p>
          <a:p>
            <a:pPr marL="0" indent="0">
              <a:buNone/>
            </a:pPr>
            <a:r>
              <a:rPr lang="da-DK" sz="1700" b="1" i="0" dirty="0">
                <a:effectLst/>
                <a:latin typeface="acumin-pro"/>
              </a:rPr>
              <a:t>Opgave</a:t>
            </a:r>
          </a:p>
          <a:p>
            <a:pPr marL="0" indent="0">
              <a:buNone/>
            </a:pPr>
            <a:r>
              <a:rPr lang="da-DK" sz="1700" b="0" i="0" dirty="0">
                <a:effectLst/>
                <a:latin typeface="acumin-pro"/>
              </a:rPr>
              <a:t>Hver elev forbereder individuelt en minitale med overskriften: “Sidste gang, jeg tog et vigtigt valg”. 5 minutters forberedelse. Max et minuts fremførelse. Talerne fremføres for talegruppen (eller i klassen, hvis der er tid). Alle klapper og hepper på taleren. </a:t>
            </a:r>
          </a:p>
          <a:p>
            <a:pPr marL="0" indent="0">
              <a:buNone/>
            </a:pPr>
            <a:endParaRPr lang="da-DK" sz="1700" b="1" dirty="0">
              <a:latin typeface="acumin-pro"/>
            </a:endParaRPr>
          </a:p>
          <a:p>
            <a:pPr marL="0" indent="0">
              <a:buNone/>
            </a:pPr>
            <a:r>
              <a:rPr lang="da-DK" sz="1700" b="1" dirty="0">
                <a:latin typeface="acumin-pro"/>
              </a:rPr>
              <a:t>Fælles o</a:t>
            </a:r>
            <a:r>
              <a:rPr lang="da-DK" sz="1700" b="1" i="0" dirty="0">
                <a:effectLst/>
                <a:latin typeface="acumin-pro"/>
              </a:rPr>
              <a:t>psamling på klassen</a:t>
            </a:r>
          </a:p>
          <a:p>
            <a:r>
              <a:rPr lang="da-DK" sz="1700" b="0" i="0" dirty="0">
                <a:effectLst/>
                <a:latin typeface="acumin-pro"/>
              </a:rPr>
              <a:t>Hvordan føltes det at tale foran de andre? </a:t>
            </a:r>
          </a:p>
          <a:p>
            <a:r>
              <a:rPr lang="da-DK" sz="1700" b="0" i="0" dirty="0">
                <a:effectLst/>
                <a:latin typeface="acumin-pro"/>
              </a:rPr>
              <a:t>Hvori ligger forskellene på faglige fremlæggelser og på taler som denne? </a:t>
            </a:r>
          </a:p>
          <a:p>
            <a:r>
              <a:rPr lang="da-DK" sz="1700" b="0" i="0" dirty="0">
                <a:effectLst/>
                <a:latin typeface="acumin-pro"/>
              </a:rPr>
              <a:t>Hvad fungerede godt i talerne, og hvilke elementer kan man bruge til sin egen ’rigtige’ tale?</a:t>
            </a:r>
          </a:p>
          <a:p>
            <a:pPr marL="0" indent="0">
              <a:buNone/>
            </a:pPr>
            <a:endParaRPr lang="da-DK" sz="1700" dirty="0"/>
          </a:p>
        </p:txBody>
      </p:sp>
    </p:spTree>
    <p:extLst>
      <p:ext uri="{BB962C8B-B14F-4D97-AF65-F5344CB8AC3E}">
        <p14:creationId xmlns:p14="http://schemas.microsoft.com/office/powerpoint/2010/main" val="273239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32D9D71-E3EC-078D-76B5-BCEEB7E082FC}"/>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i="0" kern="1200">
                <a:solidFill>
                  <a:srgbClr val="FFFFFF"/>
                </a:solidFill>
                <a:effectLst/>
                <a:latin typeface="+mj-lt"/>
                <a:ea typeface="+mj-ea"/>
                <a:cs typeface="+mj-cs"/>
              </a:rPr>
              <a:t>Lisa Storinggaard Nygaards tale om karaktersystemet til Nordisk Talefest</a:t>
            </a:r>
            <a:endParaRPr lang="en-US" sz="3700" kern="1200">
              <a:solidFill>
                <a:srgbClr val="FFFFFF"/>
              </a:solidFill>
              <a:latin typeface="+mj-lt"/>
              <a:ea typeface="+mj-ea"/>
              <a:cs typeface="+mj-cs"/>
            </a:endParaRPr>
          </a:p>
        </p:txBody>
      </p:sp>
      <p:pic>
        <p:nvPicPr>
          <p:cNvPr id="4" name="Onlinemedier 3" descr="Lisa Storinggaard Nygaards tale til Nordisk Talefest 12.05.2023. Video: GotFat Productions">
            <a:hlinkClick r:id="" action="ppaction://media"/>
            <a:extLst>
              <a:ext uri="{FF2B5EF4-FFF2-40B4-BE49-F238E27FC236}">
                <a16:creationId xmlns:a16="http://schemas.microsoft.com/office/drawing/2014/main" id="{2F56E9FD-9C83-DA72-DFBE-D3AE66E067DC}"/>
              </a:ext>
            </a:extLst>
          </p:cNvPr>
          <p:cNvPicPr>
            <a:picLocks noGrp="1" noRot="1" noChangeAspect="1"/>
          </p:cNvPicPr>
          <p:nvPr>
            <p:ph idx="1"/>
            <a:videoFile r:link="rId1"/>
          </p:nvPr>
        </p:nvPicPr>
        <p:blipFill>
          <a:blip r:embed="rId3"/>
          <a:stretch>
            <a:fillRect/>
          </a:stretch>
        </p:blipFill>
        <p:spPr>
          <a:xfrm>
            <a:off x="2156035" y="1966293"/>
            <a:ext cx="7879929" cy="4452160"/>
          </a:xfrm>
          <a:prstGeom prst="rect">
            <a:avLst/>
          </a:prstGeom>
        </p:spPr>
      </p:pic>
    </p:spTree>
    <p:extLst>
      <p:ext uri="{BB962C8B-B14F-4D97-AF65-F5344CB8AC3E}">
        <p14:creationId xmlns:p14="http://schemas.microsoft.com/office/powerpoint/2010/main" val="313838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F1A23329-304E-CAB6-0A83-36E60967E147}"/>
              </a:ext>
            </a:extLst>
          </p:cNvPr>
          <p:cNvSpPr>
            <a:spLocks noGrp="1"/>
          </p:cNvSpPr>
          <p:nvPr>
            <p:ph idx="1"/>
          </p:nvPr>
        </p:nvSpPr>
        <p:spPr>
          <a:xfrm>
            <a:off x="838200" y="800100"/>
            <a:ext cx="10515600" cy="5376863"/>
          </a:xfrm>
        </p:spPr>
        <p:txBody>
          <a:bodyPr>
            <a:normAutofit/>
          </a:bodyPr>
          <a:lstStyle/>
          <a:p>
            <a:pPr marL="0" indent="0">
              <a:lnSpc>
                <a:spcPct val="110000"/>
              </a:lnSpc>
              <a:buNone/>
            </a:pPr>
            <a:r>
              <a:rPr lang="da-DK" sz="2200" i="1" dirty="0"/>
              <a:t>"Landets studerende er tynget af det enorme pres, som karaktererne giver. En fodlænke klodset om benet, som trækker spor gennem uddannelsen. Karakterlofter, som slukker drømme og sætter krav, som de færreste kan opnå. At skulle være fortrinlig i alle fag, for bare at få adgangsbilletten til ens drømmeuddannelse. Ja, for et snit på 10 kræver ikke blot formåen i 3 til 4 fag, det kræves i dem alle. Også de fag som findes mindre relevante for uddannelsen. Jeg drømmer om at læse medicin, og her skal jeg præstere på samme niveau i tysk, som i biologi, for at få gennemsnittet.”</a:t>
            </a:r>
          </a:p>
          <a:p>
            <a:pPr marL="0" indent="0">
              <a:buNone/>
            </a:pPr>
            <a:endParaRPr lang="da-DK" b="0" i="0" dirty="0">
              <a:effectLst/>
              <a:latin typeface="acumin-pro"/>
            </a:endParaRPr>
          </a:p>
          <a:p>
            <a:pPr marL="0" indent="0">
              <a:buNone/>
            </a:pPr>
            <a:endParaRPr lang="da-DK" b="0" i="0" dirty="0">
              <a:effectLst/>
              <a:latin typeface="acumin-pro"/>
            </a:endParaRPr>
          </a:p>
          <a:p>
            <a:pPr lvl="2"/>
            <a:r>
              <a:rPr lang="da-DK" sz="2600" b="0" i="0" dirty="0">
                <a:effectLst/>
                <a:latin typeface="acumin-pro"/>
              </a:rPr>
              <a:t>Diskuter med udgangspunkt i citatet her over, hvordan kan denne tale kan kobles til temaet ’TILLID’?  </a:t>
            </a:r>
          </a:p>
          <a:p>
            <a:pPr lvl="2"/>
            <a:r>
              <a:rPr lang="da-DK" sz="2600" b="0" i="0" dirty="0">
                <a:effectLst/>
                <a:latin typeface="acumin-pro"/>
              </a:rPr>
              <a:t>Hvordan kan du bruge din egen hverdag i din tale om ’tillid’? - Hvad betyder 'tillid' for dig?</a:t>
            </a:r>
          </a:p>
        </p:txBody>
      </p:sp>
      <p:grpSp>
        <p:nvGrpSpPr>
          <p:cNvPr id="14" name="Gruppe 13">
            <a:extLst>
              <a:ext uri="{FF2B5EF4-FFF2-40B4-BE49-F238E27FC236}">
                <a16:creationId xmlns:a16="http://schemas.microsoft.com/office/drawing/2014/main" id="{63514B8E-168C-8E44-2C0E-5DE3F37D41AF}"/>
              </a:ext>
            </a:extLst>
          </p:cNvPr>
          <p:cNvGrpSpPr/>
          <p:nvPr/>
        </p:nvGrpSpPr>
        <p:grpSpPr>
          <a:xfrm>
            <a:off x="224840" y="3888800"/>
            <a:ext cx="1439640" cy="1803240"/>
            <a:chOff x="212140" y="3736400"/>
            <a:chExt cx="1439640" cy="1803240"/>
          </a:xfrm>
        </p:grpSpPr>
        <mc:AlternateContent xmlns:mc="http://schemas.openxmlformats.org/markup-compatibility/2006" xmlns:p14="http://schemas.microsoft.com/office/powerpoint/2010/main">
          <mc:Choice Requires="p14">
            <p:contentPart p14:bwMode="auto" r:id="rId2">
              <p14:nvContentPartPr>
                <p14:cNvPr id="5" name="Håndskrift 4">
                  <a:extLst>
                    <a:ext uri="{FF2B5EF4-FFF2-40B4-BE49-F238E27FC236}">
                      <a16:creationId xmlns:a16="http://schemas.microsoft.com/office/drawing/2014/main" id="{C048A621-698B-C241-1D15-5E30029C78E0}"/>
                    </a:ext>
                  </a:extLst>
                </p14:cNvPr>
                <p14:cNvContentPartPr/>
                <p14:nvPr/>
              </p14:nvContentPartPr>
              <p14:xfrm>
                <a:off x="212140" y="3736400"/>
                <a:ext cx="1371960" cy="1298160"/>
              </p14:xfrm>
            </p:contentPart>
          </mc:Choice>
          <mc:Fallback xmlns="">
            <p:pic>
              <p:nvPicPr>
                <p:cNvPr id="5" name="Håndskrift 4">
                  <a:extLst>
                    <a:ext uri="{FF2B5EF4-FFF2-40B4-BE49-F238E27FC236}">
                      <a16:creationId xmlns:a16="http://schemas.microsoft.com/office/drawing/2014/main" id="{C048A621-698B-C241-1D15-5E30029C78E0}"/>
                    </a:ext>
                  </a:extLst>
                </p:cNvPr>
                <p:cNvPicPr/>
                <p:nvPr/>
              </p:nvPicPr>
              <p:blipFill>
                <a:blip r:embed="rId3"/>
                <a:stretch>
                  <a:fillRect/>
                </a:stretch>
              </p:blipFill>
              <p:spPr>
                <a:xfrm>
                  <a:off x="194500" y="3718400"/>
                  <a:ext cx="1407600" cy="1333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Håndskrift 5">
                  <a:extLst>
                    <a:ext uri="{FF2B5EF4-FFF2-40B4-BE49-F238E27FC236}">
                      <a16:creationId xmlns:a16="http://schemas.microsoft.com/office/drawing/2014/main" id="{F2CAC3FC-B634-3DDE-A394-60A4CD69848B}"/>
                    </a:ext>
                  </a:extLst>
                </p14:cNvPr>
                <p14:cNvContentPartPr/>
                <p14:nvPr/>
              </p14:nvContentPartPr>
              <p14:xfrm>
                <a:off x="1503100" y="4848080"/>
                <a:ext cx="69120" cy="226800"/>
              </p14:xfrm>
            </p:contentPart>
          </mc:Choice>
          <mc:Fallback xmlns="">
            <p:pic>
              <p:nvPicPr>
                <p:cNvPr id="6" name="Håndskrift 5">
                  <a:extLst>
                    <a:ext uri="{FF2B5EF4-FFF2-40B4-BE49-F238E27FC236}">
                      <a16:creationId xmlns:a16="http://schemas.microsoft.com/office/drawing/2014/main" id="{F2CAC3FC-B634-3DDE-A394-60A4CD69848B}"/>
                    </a:ext>
                  </a:extLst>
                </p:cNvPr>
                <p:cNvPicPr/>
                <p:nvPr/>
              </p:nvPicPr>
              <p:blipFill>
                <a:blip r:embed="rId5"/>
                <a:stretch>
                  <a:fillRect/>
                </a:stretch>
              </p:blipFill>
              <p:spPr>
                <a:xfrm>
                  <a:off x="1485100" y="4830440"/>
                  <a:ext cx="1047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Håndskrift 8">
                  <a:extLst>
                    <a:ext uri="{FF2B5EF4-FFF2-40B4-BE49-F238E27FC236}">
                      <a16:creationId xmlns:a16="http://schemas.microsoft.com/office/drawing/2014/main" id="{C8B0DC3D-9F79-2DEF-DA8C-9F5660C20F50}"/>
                    </a:ext>
                  </a:extLst>
                </p14:cNvPr>
                <p14:cNvContentPartPr/>
                <p14:nvPr/>
              </p14:nvContentPartPr>
              <p14:xfrm>
                <a:off x="472780" y="3752600"/>
                <a:ext cx="1175400" cy="1787040"/>
              </p14:xfrm>
            </p:contentPart>
          </mc:Choice>
          <mc:Fallback xmlns="">
            <p:pic>
              <p:nvPicPr>
                <p:cNvPr id="9" name="Håndskrift 8">
                  <a:extLst>
                    <a:ext uri="{FF2B5EF4-FFF2-40B4-BE49-F238E27FC236}">
                      <a16:creationId xmlns:a16="http://schemas.microsoft.com/office/drawing/2014/main" id="{C8B0DC3D-9F79-2DEF-DA8C-9F5660C20F50}"/>
                    </a:ext>
                  </a:extLst>
                </p:cNvPr>
                <p:cNvPicPr/>
                <p:nvPr/>
              </p:nvPicPr>
              <p:blipFill>
                <a:blip r:embed="rId7"/>
                <a:stretch>
                  <a:fillRect/>
                </a:stretch>
              </p:blipFill>
              <p:spPr>
                <a:xfrm>
                  <a:off x="454780" y="3734600"/>
                  <a:ext cx="1211040" cy="1822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Håndskrift 11">
                  <a:extLst>
                    <a:ext uri="{FF2B5EF4-FFF2-40B4-BE49-F238E27FC236}">
                      <a16:creationId xmlns:a16="http://schemas.microsoft.com/office/drawing/2014/main" id="{63331299-2AA9-7CDC-EE88-28667BB1DC48}"/>
                    </a:ext>
                  </a:extLst>
                </p14:cNvPr>
                <p14:cNvContentPartPr/>
                <p14:nvPr/>
              </p14:nvContentPartPr>
              <p14:xfrm>
                <a:off x="1651420" y="5373320"/>
                <a:ext cx="360" cy="157680"/>
              </p14:xfrm>
            </p:contentPart>
          </mc:Choice>
          <mc:Fallback xmlns="">
            <p:pic>
              <p:nvPicPr>
                <p:cNvPr id="12" name="Håndskrift 11">
                  <a:extLst>
                    <a:ext uri="{FF2B5EF4-FFF2-40B4-BE49-F238E27FC236}">
                      <a16:creationId xmlns:a16="http://schemas.microsoft.com/office/drawing/2014/main" id="{63331299-2AA9-7CDC-EE88-28667BB1DC48}"/>
                    </a:ext>
                  </a:extLst>
                </p:cNvPr>
                <p:cNvPicPr/>
                <p:nvPr/>
              </p:nvPicPr>
              <p:blipFill>
                <a:blip r:embed="rId9"/>
                <a:stretch>
                  <a:fillRect/>
                </a:stretch>
              </p:blipFill>
              <p:spPr>
                <a:xfrm>
                  <a:off x="1633780" y="5355680"/>
                  <a:ext cx="36000" cy="193320"/>
                </a:xfrm>
                <a:prstGeom prst="rect">
                  <a:avLst/>
                </a:prstGeom>
              </p:spPr>
            </p:pic>
          </mc:Fallback>
        </mc:AlternateContent>
      </p:grpSp>
    </p:spTree>
    <p:extLst>
      <p:ext uri="{BB962C8B-B14F-4D97-AF65-F5344CB8AC3E}">
        <p14:creationId xmlns:p14="http://schemas.microsoft.com/office/powerpoint/2010/main" val="980492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FE8DF0C-F85E-3DC7-3016-6968A6862A99}"/>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2500" kern="1200">
                <a:solidFill>
                  <a:srgbClr val="FFFFFF"/>
                </a:solidFill>
                <a:latin typeface="+mj-lt"/>
                <a:ea typeface="+mj-ea"/>
                <a:cs typeface="+mj-cs"/>
              </a:rPr>
              <a:t>Den svenske popmusiker Timbuktus takketale </a:t>
            </a:r>
            <a:r>
              <a:rPr lang="en-US" sz="2500" b="0" i="0" kern="1200">
                <a:solidFill>
                  <a:srgbClr val="FFFFFF"/>
                </a:solidFill>
                <a:effectLst/>
                <a:latin typeface="+mj-lt"/>
                <a:ea typeface="+mj-ea"/>
                <a:cs typeface="+mj-cs"/>
              </a:rPr>
              <a:t>for ’Fem-i-tolv-prisen’. En pris, der uddeles til personer, der har arbejdet mod racisme</a:t>
            </a:r>
            <a:endParaRPr lang="en-US" sz="2500" kern="1200">
              <a:solidFill>
                <a:srgbClr val="FFFFFF"/>
              </a:solidFill>
              <a:latin typeface="+mj-lt"/>
              <a:ea typeface="+mj-ea"/>
              <a:cs typeface="+mj-cs"/>
            </a:endParaRPr>
          </a:p>
        </p:txBody>
      </p:sp>
      <p:pic>
        <p:nvPicPr>
          <p:cNvPr id="4" name="Onlinemedier 3" descr="Timbuktus tal - ord för ord">
            <a:hlinkClick r:id="" action="ppaction://media"/>
            <a:extLst>
              <a:ext uri="{FF2B5EF4-FFF2-40B4-BE49-F238E27FC236}">
                <a16:creationId xmlns:a16="http://schemas.microsoft.com/office/drawing/2014/main" id="{D6547452-1BD3-6CE0-BD28-ACB4FFD50F4A}"/>
              </a:ext>
            </a:extLst>
          </p:cNvPr>
          <p:cNvPicPr>
            <a:picLocks noGrp="1" noRot="1" noChangeAspect="1"/>
          </p:cNvPicPr>
          <p:nvPr>
            <p:ph idx="1"/>
            <a:videoFile r:link="rId1"/>
          </p:nvPr>
        </p:nvPicPr>
        <p:blipFill>
          <a:blip r:embed="rId3"/>
          <a:stretch>
            <a:fillRect/>
          </a:stretch>
        </p:blipFill>
        <p:spPr>
          <a:xfrm>
            <a:off x="2156035" y="1966293"/>
            <a:ext cx="7879929" cy="4452160"/>
          </a:xfrm>
          <a:prstGeom prst="rect">
            <a:avLst/>
          </a:prstGeom>
        </p:spPr>
      </p:pic>
    </p:spTree>
    <p:extLst>
      <p:ext uri="{BB962C8B-B14F-4D97-AF65-F5344CB8AC3E}">
        <p14:creationId xmlns:p14="http://schemas.microsoft.com/office/powerpoint/2010/main" val="390525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E65AE-3166-2FB9-8EA3-AF6AB98D50C9}"/>
              </a:ext>
            </a:extLst>
          </p:cNvPr>
          <p:cNvSpPr>
            <a:spLocks noGrp="1"/>
          </p:cNvSpPr>
          <p:nvPr>
            <p:ph type="title"/>
          </p:nvPr>
        </p:nvSpPr>
        <p:spPr/>
        <p:txBody>
          <a:bodyPr/>
          <a:lstStyle/>
          <a:p>
            <a:r>
              <a:rPr lang="da-DK" dirty="0"/>
              <a:t>Analyse </a:t>
            </a:r>
          </a:p>
        </p:txBody>
      </p:sp>
      <p:graphicFrame>
        <p:nvGraphicFramePr>
          <p:cNvPr id="7" name="Pladsholder til indhold 2">
            <a:extLst>
              <a:ext uri="{FF2B5EF4-FFF2-40B4-BE49-F238E27FC236}">
                <a16:creationId xmlns:a16="http://schemas.microsoft.com/office/drawing/2014/main" id="{C37B53D4-242C-FAB2-84E6-793FD9DF9EF2}"/>
              </a:ext>
            </a:extLst>
          </p:cNvPr>
          <p:cNvGraphicFramePr>
            <a:graphicFrameLocks noGrp="1"/>
          </p:cNvGraphicFramePr>
          <p:nvPr>
            <p:ph idx="1"/>
            <p:extLst>
              <p:ext uri="{D42A27DB-BD31-4B8C-83A1-F6EECF244321}">
                <p14:modId xmlns:p14="http://schemas.microsoft.com/office/powerpoint/2010/main" val="20123525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4829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F5A036-20BC-C8D9-6C54-F0BB62074FF6}"/>
              </a:ext>
            </a:extLst>
          </p:cNvPr>
          <p:cNvSpPr>
            <a:spLocks noGrp="1"/>
          </p:cNvSpPr>
          <p:nvPr>
            <p:ph type="title"/>
          </p:nvPr>
        </p:nvSpPr>
        <p:spPr>
          <a:xfrm>
            <a:off x="165100" y="0"/>
            <a:ext cx="5181600" cy="866775"/>
          </a:xfrm>
        </p:spPr>
        <p:txBody>
          <a:bodyPr>
            <a:normAutofit/>
          </a:bodyPr>
          <a:lstStyle/>
          <a:p>
            <a:r>
              <a:rPr lang="da-DK" sz="2400" dirty="0">
                <a:solidFill>
                  <a:schemeClr val="accent2"/>
                </a:solidFill>
              </a:rPr>
              <a:t>Manuskriptet til Timbuktus tale:</a:t>
            </a:r>
          </a:p>
        </p:txBody>
      </p:sp>
      <p:sp>
        <p:nvSpPr>
          <p:cNvPr id="3" name="Pladsholder til indhold 2">
            <a:extLst>
              <a:ext uri="{FF2B5EF4-FFF2-40B4-BE49-F238E27FC236}">
                <a16:creationId xmlns:a16="http://schemas.microsoft.com/office/drawing/2014/main" id="{477A39CF-E1F8-4E95-1847-12875711A29A}"/>
              </a:ext>
            </a:extLst>
          </p:cNvPr>
          <p:cNvSpPr>
            <a:spLocks noGrp="1"/>
          </p:cNvSpPr>
          <p:nvPr>
            <p:ph idx="1"/>
          </p:nvPr>
        </p:nvSpPr>
        <p:spPr>
          <a:xfrm>
            <a:off x="495300" y="866776"/>
            <a:ext cx="11264900" cy="6296024"/>
          </a:xfrm>
        </p:spPr>
        <p:txBody>
          <a:bodyPr>
            <a:normAutofit fontScale="92500" lnSpcReduction="20000"/>
          </a:bodyPr>
          <a:lstStyle/>
          <a:p>
            <a:pPr marL="0" indent="0" algn="l">
              <a:lnSpc>
                <a:spcPct val="120000"/>
              </a:lnSpc>
              <a:buNone/>
            </a:pPr>
            <a:r>
              <a:rPr lang="da-DK" sz="2000" b="0" i="0" dirty="0">
                <a:effectLst/>
                <a:latin typeface="EBGaramond"/>
              </a:rPr>
              <a:t>Jeg tog en ting med i dag, som jeg normalt kun tager med, når jeg forlader Sverige, og det har jeg ikke gjort nu, fordi jeg kom med en meget kort taxatur. Jeg tog det her med mig [viser pas], jeg har det som sagt kun når jeg forlader Sverige for at minde alle de steder jeg kommer til, hvor jeg kommer fra.</a:t>
            </a:r>
          </a:p>
          <a:p>
            <a:pPr marL="0" indent="0" algn="l">
              <a:lnSpc>
                <a:spcPct val="120000"/>
              </a:lnSpc>
              <a:buNone/>
            </a:pPr>
            <a:r>
              <a:rPr lang="da-DK" sz="2000" b="0" i="0" dirty="0">
                <a:effectLst/>
                <a:latin typeface="EBGaramond"/>
              </a:rPr>
              <a:t>Det betyder meget for mig, denne samling af papirer. Ikke alle, der bor i Sverige, som bor i Sverige, har en. </a:t>
            </a:r>
          </a:p>
          <a:p>
            <a:pPr marL="0" indent="0" algn="l">
              <a:lnSpc>
                <a:spcPct val="120000"/>
              </a:lnSpc>
              <a:buNone/>
            </a:pPr>
            <a:r>
              <a:rPr lang="da-DK" sz="2000" b="0" i="0" dirty="0">
                <a:effectLst/>
                <a:latin typeface="EBGaramond"/>
              </a:rPr>
              <a:t>Jeg bragte det i dag for at sige, at dette er mit bevis alligevel, at jeg ikke er fremmed. Så fjendtligheden over for mig på grund af min hudfarve kan aldrig rigtig være fremmedhad, det er og bliver racisme. Og du behøver ikke være tolerant over for mig. Jeg beder ikke om at blive tolereret, og din nåde er ikke noget, jeg kræver. Jeg kræver dog, med al den styrke, jeg kan samle, at blive bedømt på mine handlinger og min personlighed. </a:t>
            </a:r>
          </a:p>
          <a:p>
            <a:pPr marL="0" indent="0" algn="l">
              <a:lnSpc>
                <a:spcPct val="120000"/>
              </a:lnSpc>
              <a:buNone/>
            </a:pPr>
            <a:r>
              <a:rPr lang="da-DK" sz="2000" b="0" i="0" dirty="0">
                <a:effectLst/>
                <a:latin typeface="EBGaramond"/>
              </a:rPr>
              <a:t>Og jeg kræver, at den doktrin, der holder en person højere end en anden person, på grund af deres hudfarve, religion, køn eller seksuelle orientering, straks og for altid miskrediteres, slettes og opgives. Jeg kræver at føle mig tryg i Sverige. Jeg kræver at få adgang til det arbejde, som mine kvalifikationer giver mig ret til, at få adgang til den bolig, som min indkomst rækker til. Jeg kræver at bede til den gud, jeg ønsker, og elske den person, jeg ønsker. Jeg kræver frihed til at ytre mig, også fra dem, der ikke er enige i mine udtalelser. Og jeg kræver at blive set som en del af dette samfund.</a:t>
            </a:r>
          </a:p>
          <a:p>
            <a:pPr marL="0" indent="0" algn="l">
              <a:lnSpc>
                <a:spcPct val="120000"/>
              </a:lnSpc>
              <a:buNone/>
            </a:pPr>
            <a:r>
              <a:rPr lang="da-DK" sz="2000" b="0" i="0" dirty="0">
                <a:effectLst/>
                <a:latin typeface="EBGaramond"/>
              </a:rPr>
              <a:t>Men til gengæld giver jeg dig mit liv Sverige. For </a:t>
            </a:r>
            <a:r>
              <a:rPr lang="da-DK" sz="2000" b="0" i="1" dirty="0">
                <a:effectLst/>
                <a:latin typeface="inherit"/>
              </a:rPr>
              <a:t>dig</a:t>
            </a:r>
            <a:r>
              <a:rPr lang="da-DK" sz="2000" b="0" i="0" dirty="0">
                <a:effectLst/>
                <a:latin typeface="EBGaramond"/>
              </a:rPr>
              <a:t> vil jeg og mine børn altid hjælpe med at bygge. Jeg giver dig min opfindsomhed. Jeg giver dig min kreative evne og min energi. Jeg vil elske i Sverige, jeg vil bo i Sverige, og jeg vil dø i Sverige.</a:t>
            </a:r>
          </a:p>
          <a:p>
            <a:pPr marL="0" indent="0" algn="l">
              <a:lnSpc>
                <a:spcPct val="120000"/>
              </a:lnSpc>
              <a:buNone/>
            </a:pPr>
            <a:r>
              <a:rPr lang="da-DK" sz="2000" b="0" i="0" dirty="0">
                <a:effectLst/>
                <a:latin typeface="EBGaramond"/>
              </a:rPr>
              <a:t>Tak. </a:t>
            </a:r>
          </a:p>
          <a:p>
            <a:pPr marL="0" indent="0">
              <a:lnSpc>
                <a:spcPct val="120000"/>
              </a:lnSpc>
              <a:buNone/>
            </a:pPr>
            <a:endParaRPr lang="da-DK" sz="2000" dirty="0"/>
          </a:p>
        </p:txBody>
      </p:sp>
      <p:sp>
        <p:nvSpPr>
          <p:cNvPr id="5" name="Tekstfelt 4">
            <a:extLst>
              <a:ext uri="{FF2B5EF4-FFF2-40B4-BE49-F238E27FC236}">
                <a16:creationId xmlns:a16="http://schemas.microsoft.com/office/drawing/2014/main" id="{26EABDE1-0782-461A-39E3-BBC176370A6E}"/>
              </a:ext>
            </a:extLst>
          </p:cNvPr>
          <p:cNvSpPr txBox="1"/>
          <p:nvPr/>
        </p:nvSpPr>
        <p:spPr>
          <a:xfrm>
            <a:off x="3619500" y="6452770"/>
            <a:ext cx="9169400" cy="338554"/>
          </a:xfrm>
          <a:prstGeom prst="rect">
            <a:avLst/>
          </a:prstGeom>
          <a:noFill/>
        </p:spPr>
        <p:txBody>
          <a:bodyPr wrap="square">
            <a:spAutoFit/>
          </a:bodyPr>
          <a:lstStyle/>
          <a:p>
            <a:r>
              <a:rPr lang="da-DK" sz="1600" b="0" i="0" dirty="0">
                <a:solidFill>
                  <a:schemeClr val="accent2">
                    <a:lumMod val="60000"/>
                    <a:lumOff val="40000"/>
                  </a:schemeClr>
                </a:solidFill>
                <a:effectLst/>
                <a:latin typeface="acumin-pro"/>
              </a:rPr>
              <a:t>Hvilke ord gentages? Hvilken effekt har disse gentagelser? Hvordan kan talen kobles til temaet ’tillid’?</a:t>
            </a:r>
            <a:endParaRPr lang="da-DK" sz="1600" dirty="0">
              <a:solidFill>
                <a:schemeClr val="accent2">
                  <a:lumMod val="60000"/>
                  <a:lumOff val="40000"/>
                </a:schemeClr>
              </a:solidFill>
            </a:endParaRPr>
          </a:p>
        </p:txBody>
      </p:sp>
    </p:spTree>
    <p:extLst>
      <p:ext uri="{BB962C8B-B14F-4D97-AF65-F5344CB8AC3E}">
        <p14:creationId xmlns:p14="http://schemas.microsoft.com/office/powerpoint/2010/main" val="1421115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1E8B501-4E06-5787-D9BA-2FE8EED859C8}"/>
              </a:ext>
            </a:extLst>
          </p:cNvPr>
          <p:cNvSpPr>
            <a:spLocks noGrp="1"/>
          </p:cNvSpPr>
          <p:nvPr>
            <p:ph type="title"/>
          </p:nvPr>
        </p:nvSpPr>
        <p:spPr>
          <a:xfrm>
            <a:off x="466722" y="586855"/>
            <a:ext cx="3201366" cy="3387497"/>
          </a:xfrm>
        </p:spPr>
        <p:txBody>
          <a:bodyPr anchor="b">
            <a:normAutofit/>
          </a:bodyPr>
          <a:lstStyle/>
          <a:p>
            <a:pPr algn="r"/>
            <a:r>
              <a:rPr lang="da-DK" sz="4000">
                <a:solidFill>
                  <a:srgbClr val="FFFFFF"/>
                </a:solidFill>
              </a:rPr>
              <a:t>Idégenering</a:t>
            </a:r>
          </a:p>
        </p:txBody>
      </p:sp>
      <p:sp>
        <p:nvSpPr>
          <p:cNvPr id="3" name="Pladsholder til indhold 2">
            <a:extLst>
              <a:ext uri="{FF2B5EF4-FFF2-40B4-BE49-F238E27FC236}">
                <a16:creationId xmlns:a16="http://schemas.microsoft.com/office/drawing/2014/main" id="{4F452B16-D570-F336-19DD-8EF478A47307}"/>
              </a:ext>
            </a:extLst>
          </p:cNvPr>
          <p:cNvSpPr>
            <a:spLocks noGrp="1"/>
          </p:cNvSpPr>
          <p:nvPr>
            <p:ph idx="1"/>
          </p:nvPr>
        </p:nvSpPr>
        <p:spPr>
          <a:xfrm>
            <a:off x="4810259" y="649481"/>
            <a:ext cx="6915019" cy="3706536"/>
          </a:xfrm>
        </p:spPr>
        <p:txBody>
          <a:bodyPr anchor="ctr">
            <a:normAutofit/>
          </a:bodyPr>
          <a:lstStyle/>
          <a:p>
            <a:pPr marL="0" indent="0">
              <a:buNone/>
            </a:pPr>
            <a:r>
              <a:rPr lang="da-DK" sz="2000" b="0" i="0" dirty="0">
                <a:effectLst/>
                <a:latin typeface="acumin-pro"/>
              </a:rPr>
              <a:t>Formuler nogle sætninger med inspiration fra Timbuktus gentagelser: ”Jag </a:t>
            </a:r>
            <a:r>
              <a:rPr lang="da-DK" sz="2000" b="0" i="0" dirty="0" err="1">
                <a:effectLst/>
                <a:latin typeface="acumin-pro"/>
              </a:rPr>
              <a:t>kräver</a:t>
            </a:r>
            <a:r>
              <a:rPr lang="da-DK" sz="2000" b="0" i="0" dirty="0">
                <a:effectLst/>
                <a:latin typeface="acumin-pro"/>
              </a:rPr>
              <a:t> </a:t>
            </a:r>
            <a:r>
              <a:rPr lang="da-DK" sz="2000" b="0" i="0" dirty="0" err="1">
                <a:effectLst/>
                <a:latin typeface="acumin-pro"/>
              </a:rPr>
              <a:t>att</a:t>
            </a:r>
            <a:r>
              <a:rPr lang="da-DK" sz="2000" b="0" i="0" dirty="0">
                <a:effectLst/>
                <a:latin typeface="acumin-pro"/>
              </a:rPr>
              <a:t> få </a:t>
            </a:r>
            <a:r>
              <a:rPr lang="da-DK" sz="2000" b="0" i="0" dirty="0" err="1">
                <a:effectLst/>
                <a:latin typeface="acumin-pro"/>
              </a:rPr>
              <a:t>känna</a:t>
            </a:r>
            <a:r>
              <a:rPr lang="da-DK" sz="2000" b="0" i="0" dirty="0">
                <a:effectLst/>
                <a:latin typeface="acumin-pro"/>
              </a:rPr>
              <a:t> mig </a:t>
            </a:r>
            <a:r>
              <a:rPr lang="da-DK" sz="2000" b="0" i="0" dirty="0" err="1">
                <a:effectLst/>
                <a:latin typeface="acumin-pro"/>
              </a:rPr>
              <a:t>säker</a:t>
            </a:r>
            <a:r>
              <a:rPr lang="da-DK" sz="2000" b="0" i="0" dirty="0">
                <a:effectLst/>
                <a:latin typeface="acumin-pro"/>
              </a:rPr>
              <a:t> i Sverige. Jag </a:t>
            </a:r>
            <a:r>
              <a:rPr lang="da-DK" sz="2000" b="0" i="0" dirty="0" err="1">
                <a:effectLst/>
                <a:latin typeface="acumin-pro"/>
              </a:rPr>
              <a:t>kräver</a:t>
            </a:r>
            <a:r>
              <a:rPr lang="da-DK" sz="2000" b="0" i="0" dirty="0">
                <a:effectLst/>
                <a:latin typeface="acumin-pro"/>
              </a:rPr>
              <a:t> </a:t>
            </a:r>
            <a:r>
              <a:rPr lang="da-DK" sz="2000" b="0" i="0" dirty="0" err="1">
                <a:effectLst/>
                <a:latin typeface="acumin-pro"/>
              </a:rPr>
              <a:t>att</a:t>
            </a:r>
            <a:r>
              <a:rPr lang="da-DK" sz="2000" b="0" i="0" dirty="0">
                <a:effectLst/>
                <a:latin typeface="acumin-pro"/>
              </a:rPr>
              <a:t> ..” </a:t>
            </a:r>
          </a:p>
          <a:p>
            <a:pPr marL="0" indent="0">
              <a:buNone/>
            </a:pPr>
            <a:r>
              <a:rPr lang="da-DK" sz="2000" b="0" i="0" dirty="0">
                <a:effectLst/>
                <a:latin typeface="acumin-pro"/>
              </a:rPr>
              <a:t>Hvad kræver/ønsker du? Hvad, synes du, konkret skal ændres (eller bevares) i samfundet? </a:t>
            </a:r>
          </a:p>
          <a:p>
            <a:pPr marL="0" indent="0">
              <a:buNone/>
            </a:pPr>
            <a:r>
              <a:rPr lang="da-DK" sz="2000" b="0" i="0" dirty="0">
                <a:effectLst/>
                <a:latin typeface="acumin-pro"/>
              </a:rPr>
              <a:t>Hver gruppe noterer fem idéer til ønsker/krav/drømme. </a:t>
            </a:r>
            <a:br>
              <a:rPr lang="da-DK" sz="2000" b="0" i="0" dirty="0">
                <a:effectLst/>
                <a:latin typeface="acumin-pro"/>
              </a:rPr>
            </a:br>
            <a:br>
              <a:rPr lang="da-DK" sz="1800" b="0" i="0" dirty="0">
                <a:effectLst/>
                <a:latin typeface="acumin-pro"/>
              </a:rPr>
            </a:br>
            <a:endParaRPr lang="da-DK" sz="1800" b="0" i="0" dirty="0">
              <a:effectLst/>
              <a:latin typeface="acumin-pro"/>
            </a:endParaRPr>
          </a:p>
          <a:p>
            <a:pPr marL="0" indent="0">
              <a:buNone/>
            </a:pPr>
            <a:endParaRPr lang="da-DK" sz="1800" dirty="0"/>
          </a:p>
        </p:txBody>
      </p:sp>
      <p:sp>
        <p:nvSpPr>
          <p:cNvPr id="5" name="Tekstfelt 4">
            <a:extLst>
              <a:ext uri="{FF2B5EF4-FFF2-40B4-BE49-F238E27FC236}">
                <a16:creationId xmlns:a16="http://schemas.microsoft.com/office/drawing/2014/main" id="{57981F8B-9780-A4D1-716B-35A2ADA63914}"/>
              </a:ext>
            </a:extLst>
          </p:cNvPr>
          <p:cNvSpPr txBox="1"/>
          <p:nvPr/>
        </p:nvSpPr>
        <p:spPr>
          <a:xfrm>
            <a:off x="4876494" y="3974352"/>
            <a:ext cx="6555347" cy="2456057"/>
          </a:xfrm>
          <a:prstGeom prst="rect">
            <a:avLst/>
          </a:prstGeom>
          <a:noFill/>
        </p:spPr>
        <p:txBody>
          <a:bodyPr wrap="square">
            <a:spAutoFit/>
          </a:bodyPr>
          <a:lstStyle/>
          <a:p>
            <a:pPr marL="0" indent="0" algn="l">
              <a:lnSpc>
                <a:spcPct val="120000"/>
              </a:lnSpc>
              <a:buNone/>
            </a:pPr>
            <a:r>
              <a:rPr lang="da-DK" sz="2000" b="0" i="0" dirty="0">
                <a:solidFill>
                  <a:schemeClr val="accent2"/>
                </a:solidFill>
                <a:effectLst/>
                <a:latin typeface="acumin-pro"/>
              </a:rPr>
              <a:t>Eksempler på mulige emner:</a:t>
            </a:r>
          </a:p>
          <a:p>
            <a:pPr marL="0" indent="0" algn="l">
              <a:lnSpc>
                <a:spcPct val="120000"/>
              </a:lnSpc>
              <a:buNone/>
            </a:pPr>
            <a:endParaRPr lang="da-DK" b="0" i="0" dirty="0">
              <a:effectLst/>
              <a:latin typeface="acumin-pro"/>
            </a:endParaRPr>
          </a:p>
          <a:p>
            <a:pPr marL="285750" indent="-285750" algn="l">
              <a:buFont typeface="Arial" panose="020B0604020202020204" pitchFamily="34" charset="0"/>
              <a:buChar char="•"/>
            </a:pPr>
            <a:r>
              <a:rPr lang="da-DK" b="0" i="0" dirty="0">
                <a:solidFill>
                  <a:schemeClr val="accent2"/>
                </a:solidFill>
                <a:effectLst/>
                <a:latin typeface="acumin-pro"/>
              </a:rPr>
              <a:t>Vi skal forbedre rettighederne for LGBTQ+-personer</a:t>
            </a:r>
          </a:p>
          <a:p>
            <a:pPr marL="285750" indent="-285750" algn="l">
              <a:buFont typeface="Arial" panose="020B0604020202020204" pitchFamily="34" charset="0"/>
              <a:buChar char="•"/>
            </a:pPr>
            <a:r>
              <a:rPr lang="da-DK" b="0" i="0" dirty="0">
                <a:solidFill>
                  <a:schemeClr val="accent2"/>
                </a:solidFill>
                <a:effectLst/>
                <a:latin typeface="acumin-pro"/>
              </a:rPr>
              <a:t>Vi skal holde op med at flyve</a:t>
            </a:r>
          </a:p>
          <a:p>
            <a:pPr marL="285750" indent="-285750" algn="l">
              <a:buFont typeface="Arial" panose="020B0604020202020204" pitchFamily="34" charset="0"/>
              <a:buChar char="•"/>
            </a:pPr>
            <a:r>
              <a:rPr lang="da-DK" dirty="0">
                <a:solidFill>
                  <a:schemeClr val="accent2"/>
                </a:solidFill>
                <a:latin typeface="acumin-pro"/>
              </a:rPr>
              <a:t>V</a:t>
            </a:r>
            <a:r>
              <a:rPr lang="da-DK" b="0" i="0" dirty="0">
                <a:solidFill>
                  <a:schemeClr val="accent2"/>
                </a:solidFill>
                <a:effectLst/>
                <a:latin typeface="acumin-pro"/>
              </a:rPr>
              <a:t>i skal løse klimakrisen</a:t>
            </a:r>
          </a:p>
          <a:p>
            <a:pPr marL="285750" indent="-285750" algn="l">
              <a:buFont typeface="Arial" panose="020B0604020202020204" pitchFamily="34" charset="0"/>
              <a:buChar char="•"/>
            </a:pPr>
            <a:r>
              <a:rPr lang="da-DK" dirty="0">
                <a:solidFill>
                  <a:schemeClr val="accent2"/>
                </a:solidFill>
                <a:latin typeface="acumin-pro"/>
              </a:rPr>
              <a:t>V</a:t>
            </a:r>
            <a:r>
              <a:rPr lang="da-DK" b="0" i="0" dirty="0">
                <a:solidFill>
                  <a:schemeClr val="accent2"/>
                </a:solidFill>
                <a:effectLst/>
                <a:latin typeface="acumin-pro"/>
              </a:rPr>
              <a:t>i skal sikre hjemmene mod vold.</a:t>
            </a:r>
          </a:p>
          <a:p>
            <a:pPr marL="285750" indent="-285750" algn="l">
              <a:buFont typeface="Arial" panose="020B0604020202020204" pitchFamily="34" charset="0"/>
              <a:buChar char="•"/>
            </a:pPr>
            <a:r>
              <a:rPr lang="da-DK" b="0" i="0" dirty="0">
                <a:solidFill>
                  <a:schemeClr val="accent2"/>
                </a:solidFill>
                <a:effectLst/>
                <a:latin typeface="acumin-pro"/>
              </a:rPr>
              <a:t>Vi skal have flere kvinder i bestyrelser</a:t>
            </a:r>
          </a:p>
          <a:p>
            <a:pPr marL="285750" indent="-285750" algn="l">
              <a:buFont typeface="Arial" panose="020B0604020202020204" pitchFamily="34" charset="0"/>
              <a:buChar char="•"/>
            </a:pPr>
            <a:r>
              <a:rPr lang="da-DK" b="0" i="0" dirty="0">
                <a:solidFill>
                  <a:schemeClr val="accent2"/>
                </a:solidFill>
                <a:effectLst/>
                <a:latin typeface="acumin-pro"/>
              </a:rPr>
              <a:t>Vi skal have en kortere arbejdsuge</a:t>
            </a:r>
          </a:p>
        </p:txBody>
      </p:sp>
    </p:spTree>
    <p:extLst>
      <p:ext uri="{BB962C8B-B14F-4D97-AF65-F5344CB8AC3E}">
        <p14:creationId xmlns:p14="http://schemas.microsoft.com/office/powerpoint/2010/main" val="2886794229"/>
      </p:ext>
    </p:extLst>
  </p:cSld>
  <p:clrMapOvr>
    <a:masterClrMapping/>
  </p:clrMapOvr>
</p:sld>
</file>

<file path=ppt/theme/theme1.xml><?xml version="1.0" encoding="utf-8"?>
<a:theme xmlns:a="http://schemas.openxmlformats.org/drawingml/2006/main" name="Office 2013 – 2022 Tema">
  <a:themeElements>
    <a:clrScheme name="Office 2013 – 2022 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2013 - 2022 Theme</Template>
  <TotalTime>1390</TotalTime>
  <Words>1232</Words>
  <Application>Microsoft Macintosh PowerPoint</Application>
  <PresentationFormat>Widescreen</PresentationFormat>
  <Paragraphs>71</Paragraphs>
  <Slides>13</Slides>
  <Notes>0</Notes>
  <HiddenSlides>0</HiddenSlides>
  <MMClips>3</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13</vt:i4>
      </vt:variant>
    </vt:vector>
  </HeadingPairs>
  <TitlesOfParts>
    <vt:vector size="20" baseType="lpstr">
      <vt:lpstr>acumin-pro</vt:lpstr>
      <vt:lpstr>Arial</vt:lpstr>
      <vt:lpstr>Calibri</vt:lpstr>
      <vt:lpstr>Calibri Light</vt:lpstr>
      <vt:lpstr>EBGaramond</vt:lpstr>
      <vt:lpstr>inherit</vt:lpstr>
      <vt:lpstr>Office 2013 – 2022 Tema</vt:lpstr>
      <vt:lpstr>Nordisk Talefest 2025</vt:lpstr>
      <vt:lpstr>Plenumdebat </vt:lpstr>
      <vt:lpstr>Taleværksted: ”Sidste gang jeg tog et vigtigt valg…” </vt:lpstr>
      <vt:lpstr>Lisa Storinggaard Nygaards tale om karaktersystemet til Nordisk Talefest</vt:lpstr>
      <vt:lpstr>PowerPoint-præsentation</vt:lpstr>
      <vt:lpstr>Den svenske popmusiker Timbuktus takketale for ’Fem-i-tolv-prisen’. En pris, der uddeles til personer, der har arbejdet mod racisme</vt:lpstr>
      <vt:lpstr>Analyse </vt:lpstr>
      <vt:lpstr>Manuskriptet til Timbuktus tale:</vt:lpstr>
      <vt:lpstr>Idégenering</vt:lpstr>
      <vt:lpstr>Fælles opsamling</vt:lpstr>
      <vt:lpstr>Professor Jens E. Kjeldsen om ‘Den gode tale’: En opfordring til konkret handling</vt:lpstr>
      <vt:lpstr>Den gode tale: En opfordring til konkret handling</vt:lpstr>
      <vt:lpstr>Mere inspiration:  Alternative taler om ’TILLID’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Ditte Bang Skovgård-Hansen</dc:creator>
  <cp:lastModifiedBy>Ditte Bang Skovgård-Hansen</cp:lastModifiedBy>
  <cp:revision>10</cp:revision>
  <dcterms:created xsi:type="dcterms:W3CDTF">2025-01-11T16:53:28Z</dcterms:created>
  <dcterms:modified xsi:type="dcterms:W3CDTF">2025-01-12T18:13:19Z</dcterms:modified>
</cp:coreProperties>
</file>