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3" r:id="rId6"/>
    <p:sldId id="264" r:id="rId7"/>
    <p:sldId id="284" r:id="rId8"/>
    <p:sldId id="265" r:id="rId9"/>
    <p:sldId id="266" r:id="rId10"/>
    <p:sldId id="267" r:id="rId11"/>
    <p:sldId id="278" r:id="rId12"/>
    <p:sldId id="268" r:id="rId13"/>
    <p:sldId id="279" r:id="rId14"/>
    <p:sldId id="281" r:id="rId15"/>
    <p:sldId id="280" r:id="rId16"/>
    <p:sldId id="282" r:id="rId17"/>
    <p:sldId id="283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6"/>
    <p:restoredTop sz="94570"/>
  </p:normalViewPr>
  <p:slideViewPr>
    <p:cSldViewPr snapToGrid="0">
      <p:cViewPr varScale="1">
        <p:scale>
          <a:sx n="120" d="100"/>
          <a:sy n="120" d="100"/>
        </p:scale>
        <p:origin x="256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2T18:41:11.96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0 24575,'0'48'0,"0"2"0,0 9 0,-1-3 0,1 5 0,3 4-549,3-2 1,3 3-1,3 3 1,4 0 548,2-3 0,3 2 0,3 0 0,4 0 0,4-1-804,1-6 1,3-1-1,4 0 1,3 0-1,4-2 1,3-1 803,-4-9 0,4 0 0,2-1 0,3 0 0,2-2 0,2 0 0,2-2 0,0-1-372,1-2 1,1-1 0,3-2 0,1 0 0,1-1 0,1-2-1,2 0 1,0-1 0,0-2 371,-3-2 0,0-2 0,2 0 0,1-2 0,0 0 0,1-1 0,0-1 0,0-1 0,0 0 0,0-2 0,0 1 0,1-2 0,0-1 0,0 0 0,0-1 0,0-1 0,0 0 0,0-2 0,-2 0 0,1-1-259,1 0 1,1-1 0,-1-1 0,0-1 0,0-1 0,-1 0 0,-2-1 0,0 0 0,-1-1 258,8 0 0,-2 0 0,0-1 0,-1 0 0,-2-2 0,-1 1 0,-2-1-64,13 0 0,-1 0 1,-3-2-1,-2 1 0,-4-1 64,0-1 0,-2 1 0,-4-1 0,-5-1 733,-2 1 1,-4-1 0,-3-1-734,8 1 0,-6 0 4619,23 0-4619,-13 0 4260,0 0-4260,-2 2 1918,-8 1-1918,-11-1 0,-15 2 0,-13-1 0,-9 1 0,-8-1 0,-8-2 0,-19-2 0,-47-10 0,23 0 0,-3-2 0,-8-4 0,-1-3 0,1-4 0,3-3 0,11 1 0,5-1 0,6 3 0,5 0 0,-14-13 0,21 15 0,18 13 0,6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2T18:41:13.8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1130 1 24575,'-19'0'0,"-11"1"0,-19 3 0,-17 7 0,27-2 0,-1 1 0,-3 3 0,-1 3 0,-1 2 0,-1 2 0,0 1 0,-1 2 0,-1 2 0,1 1 0,-1 0 0,1 1 0,-2-1 0,1 1 0,1-1 0,0 0 0,4-2 0,1-1 0,-27 15 0,22-12 0,25-13 0,11-7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2T19:32:20.74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 1361 24575,'0'70'0,"0"-12"0,0 7 0,0-1 0,0 6 0,0 2 0,0 15 0,0 4 0,0 0 0,-2 3 0,0 1 0,6 1 0,5-19 0,2 1 0,7-1 0,7-3-692,10-1 1,7-2-1,9-4 1,6-7 691,15-1 0,9-6 0,8-7 0,5-5-534,-18-14 0,5-2 0,2-4 0,4-3 0,1-5 0,2-4 534,-2-5 0,1-5 0,3-4 0,1-3 0,2-4 0,0-3 0,2-2-534,-12-1 0,2-3 0,1-3 0,1-2 0,0-2 0,1-2 0,1-2 0,0-1 0,1-1 534,-8 1 0,2-2 0,0-1 0,1-1 0,0-2 0,0-1 0,1-1 0,1-1 0,-1-1 0,1-1 0,-1 0-248,-7 3 1,1-1 0,0-1 0,0-2-1,1 0 1,-1 0 0,1-1 0,0-1-1,-1 1 1,0-1 0,1 1 0,-2 0-1,1 0 248,4-3 0,0 0 0,0 0 0,1 0 0,-1-1 0,-1 1 0,1 0 0,-1 0 0,-1 0 0,0 1 0,-1 1 0,0 1-119,7-5 1,1 0 0,-1 1 0,-1 1 0,0 0-1,-1 1 1,-2 0 0,0 2 0,-2 1 0,-2 1 118,6-2 0,-2 1 0,-1 1 0,-1 2 0,-2 0 0,-2 2 0,-3 2 0,-1 2 177,18-8 1,-3 3 0,-4 3-1,-3 2 1,-4 2-178,-4 3 0,-3 2 0,-4 3 0,-6 2 1534,16-4 0,-11 6-1534,0 3 4589,-46 13-4589,-20 6 5034,-13-2-5034,-2 0 1594,-17-4-1594,-28-7 0,8 3 0,-8 0 0,-21-2 0,-7 0 0,19 4 0,-2 0 0,-1 2 0,-2 1 0,-1 0 0,1 2 0,-28 0 0,4 1 0,20 1 0,7 1 0,-20 0 0,53 0 0,34 0 0,22 0 0,-7 0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2T19:32:22.1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634 0 24575,'-26'71'0,"0"1"0,1-12 0,-3 3 0,-3 1 0,-6 12 0,-3 2 0,-1 0 0,-3 0 0,0-1 0,1-3 0,7-13 0,1-4 0,1-4 0,-5 6 0,3-7 0,-7 12 0,24-39 0,13-13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5:06:31.43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0 457 24575,'26'0'0,"28"3"0,0 1 0,10-1 0,0 0 0,6-1 0,5 1 0,19-1 0,6 1 0,3-2-685,-16 1 0,1-1 0,2 0 0,0-3 685,3 0 0,1-2 0,-1-2 0,-1-1 0,-8-1 0,-2 0 0,-1-3 0,-2-2 89,14-5 1,-4-3-1,-5-3-89,-15 1 0,-5-3 0,-5 0 0,4-7 0,-8 0 0,15-21 0,-37 15 0,-20 7 2048,-8 7-2048,-14 0 424,-17 4-424,-24 7 0,-32 5 0,30 9 0,-3 5 0,-9 9 0,-2 6 0,-8 10 0,0 9 0,-2 8 0,1 8 0,-2 7 0,2 5 0,4 0 0,4 2 0,6 2 0,5 2 0,6 6 0,8 4 0,10 3 0,7 5-258,11-23 0,3 3 0,4 2 258,3 6 0,4 3 0,3 0 0,4 8 0,5 2 0,6 1-510,-1-17 1,3 0 0,5 1 0,4 0 509,10 9 0,6 0 0,6-1 0,6-2-670,-1-11 1,4-1 0,4-1 0,6-3 0,4-2 669,0-8 0,5-1 0,4-2 0,3-2 0,3-3 0,4-2-535,-14-10 0,3-2 1,2-1-1,2-2 1,2-2-1,2-1 1,1-2-1,1-2 535,-2-3 0,3-1 0,1-2 0,1-2 0,2-1 0,0-1 0,1-2 0,-1 0 0,1 0 0,-6-2 0,0-1 0,1-1 0,0 0 0,1-1 0,-1-2 0,1 1 0,-1-2 0,0-1 0,-2 0 0,8-1 0,-1 0 0,1-2 0,-1-1 0,-1 0 0,0-2 0,-1 0 0,-2 0 0,-1-2 0,1 0 0,0-1 0,-1-1 0,-1 0 0,-1-1 0,-3-1 0,-1-1 0,-3-1-125,10-1 0,-3-2 0,-2 0 0,-3-2 0,-2 0 0,-4-1 125,17-6 0,-3-2 0,-6 0 0,-6 1 357,0-2 0,-6 0 1,-7 2-358,2-2 0,-11 4 2421,7-6-2421,-41 15 5446,-22 8-5446,-20 2 2245,-23 2-2245,-40 0 0,26 0 0,-3 0 0,-10 0 0,-3 0 0,-2 0 0,1 0 0,8-1 0,3-1 0,-37-4 0,36 1 0,33 0 0,16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4T15:06:34.18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524 0 24575,'-12'36'0,"-14"20"0,-22 31 0,13-33 0,-3 1 0,-3 1 0,-1-1 0,1-3 0,-1-2 0,4-8 0,2-3 0,-19 17 0,15-19 0,20-20 0,10-7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B03F2-48E1-5D4B-8090-8E7589D24AC1}" type="datetimeFigureOut">
              <a:rPr lang="da-DK" smtClean="0"/>
              <a:t>15.01.2025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9F6C-E985-0446-8CAF-C612695F28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30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9F6C-E985-0446-8CAF-C612695F28D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049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January 15,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15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January 15,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363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January 15,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837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January 15,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50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January 15,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996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January 15,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76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January 15, 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941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January 15, 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315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January 15, 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310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January 15,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725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Wednesday, January 15,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80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Wednesday, January 15,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79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f_YyRlc7hE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dn.dk%2Foplev-naturen%2Foplev-naturen-hvor-du-bor%2F&amp;psig=AOvVaw1C25xh-x1_rskvNUrrlrA1&amp;ust=1736794916257000&amp;source=images&amp;cd=vfe&amp;opi=89978449&amp;ved=0CBQQjRxqFwoTCLCrubPv8IoDFQAAAAAdAAAAABAR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Hokim6XVJg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3385" y="13128"/>
            <a:ext cx="3620802" cy="6844872"/>
          </a:xfrm>
          <a:prstGeom prst="rect">
            <a:avLst/>
          </a:prstGeom>
          <a:gradFill>
            <a:gsLst>
              <a:gs pos="0">
                <a:srgbClr val="000000">
                  <a:alpha val="72000"/>
                </a:srgbClr>
              </a:gs>
              <a:gs pos="98000">
                <a:schemeClr val="accent1"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6" name="Rectangle 1034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7414" y="0"/>
            <a:ext cx="8584585" cy="640079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65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: Shape 1036">
            <a:extLst>
              <a:ext uri="{FF2B5EF4-FFF2-40B4-BE49-F238E27FC236}">
                <a16:creationId xmlns:a16="http://schemas.microsoft.com/office/drawing/2014/main" id="{835682F0-7BC6-4526-8BFA-58EA002C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1348001" y="892771"/>
            <a:ext cx="4675167" cy="500911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43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2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45FCC9-0CFC-1F58-AEDD-D25132803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1803" y="1173479"/>
            <a:ext cx="6598597" cy="2336483"/>
          </a:xfrm>
        </p:spPr>
        <p:txBody>
          <a:bodyPr>
            <a:normAutofit/>
          </a:bodyPr>
          <a:lstStyle/>
          <a:p>
            <a:pPr algn="l"/>
            <a:r>
              <a:rPr lang="da-DK" sz="4800" dirty="0">
                <a:solidFill>
                  <a:srgbClr val="FFFFFF"/>
                </a:solidFill>
              </a:rPr>
              <a:t>Nordisk Talefest 2025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461805D-3516-FC10-8412-80D3EDF6B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1803" y="3758499"/>
            <a:ext cx="6598597" cy="1741549"/>
          </a:xfrm>
        </p:spPr>
        <p:txBody>
          <a:bodyPr>
            <a:normAutofit/>
          </a:bodyPr>
          <a:lstStyle/>
          <a:p>
            <a:pPr algn="l"/>
            <a:r>
              <a:rPr lang="da-DK" dirty="0">
                <a:solidFill>
                  <a:srgbClr val="FFFFFF"/>
                </a:solidFill>
              </a:rPr>
              <a:t>2. modul: Argumentation</a:t>
            </a:r>
          </a:p>
        </p:txBody>
      </p:sp>
      <p:sp>
        <p:nvSpPr>
          <p:cNvPr id="1048" name="Rectangle 1038">
            <a:extLst>
              <a:ext uri="{FF2B5EF4-FFF2-40B4-BE49-F238E27FC236}">
                <a16:creationId xmlns:a16="http://schemas.microsoft.com/office/drawing/2014/main" id="{1F0DF0F3-0179-4A8A-92E0-932C473DA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89" y="13127"/>
            <a:ext cx="3620804" cy="6387672"/>
          </a:xfrm>
          <a:prstGeom prst="rect">
            <a:avLst/>
          </a:prstGeom>
          <a:gradFill>
            <a:gsLst>
              <a:gs pos="25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50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Et billede, der indeholder person, tøj, kjole, menneske&#10;&#10;Automatisk genereret beskrivelse">
            <a:extLst>
              <a:ext uri="{FF2B5EF4-FFF2-40B4-BE49-F238E27FC236}">
                <a16:creationId xmlns:a16="http://schemas.microsoft.com/office/drawing/2014/main" id="{99FF35D1-399B-502E-9DDC-98D24E89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2" r="37416" b="-1"/>
          <a:stretch/>
        </p:blipFill>
        <p:spPr bwMode="auto">
          <a:xfrm>
            <a:off x="1037820" y="896184"/>
            <a:ext cx="2569597" cy="5051526"/>
          </a:xfrm>
          <a:custGeom>
            <a:avLst/>
            <a:gdLst/>
            <a:ahLst/>
            <a:cxnLst/>
            <a:rect l="l" t="t" r="r" b="b"/>
            <a:pathLst>
              <a:path w="2569597" h="5051526">
                <a:moveTo>
                  <a:pt x="2525763" y="0"/>
                </a:moveTo>
                <a:lnTo>
                  <a:pt x="2569597" y="2214"/>
                </a:lnTo>
                <a:lnTo>
                  <a:pt x="2569597" y="5049313"/>
                </a:lnTo>
                <a:lnTo>
                  <a:pt x="2525763" y="5051526"/>
                </a:lnTo>
                <a:cubicBezTo>
                  <a:pt x="1130823" y="5051526"/>
                  <a:pt x="0" y="3920703"/>
                  <a:pt x="0" y="2525763"/>
                </a:cubicBezTo>
                <a:cubicBezTo>
                  <a:pt x="0" y="1130823"/>
                  <a:pt x="1130823" y="0"/>
                  <a:pt x="25257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8" descr="Billede 8">
            <a:extLst>
              <a:ext uri="{FF2B5EF4-FFF2-40B4-BE49-F238E27FC236}">
                <a16:creationId xmlns:a16="http://schemas.microsoft.com/office/drawing/2014/main" id="{EC491CBC-AF71-7AB7-E67E-70B77F41D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601" y="5332931"/>
            <a:ext cx="1421788" cy="864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3940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itel 1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r"/>
            <a:r>
              <a:rPr lang="da-DK" sz="4000" b="0">
                <a:solidFill>
                  <a:srgbClr val="FFFFFF"/>
                </a:solidFill>
                <a:latin typeface="+mj-lt"/>
              </a:rPr>
              <a:t>Eksempel på arbejde med topikliste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1945EB4-88BD-7862-C837-E80FCAA3A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015" y="666114"/>
            <a:ext cx="3311741" cy="5546047"/>
          </a:xfrm>
        </p:spPr>
        <p:txBody>
          <a:bodyPr anchor="ctr">
            <a:normAutofit lnSpcReduction="10000"/>
          </a:bodyPr>
          <a:lstStyle/>
          <a:p>
            <a:pPr marL="0" indent="0" defTabSz="330200">
              <a:spcBef>
                <a:spcPts val="1800"/>
              </a:spcBef>
              <a:buNone/>
              <a:defRPr sz="4480"/>
            </a:pPr>
            <a:r>
              <a:rPr lang="da-DK" sz="2000" dirty="0"/>
              <a:t>Du bør spise flere grøntsager fordi …</a:t>
            </a:r>
          </a:p>
          <a:p>
            <a:pPr marL="553212" lvl="2" indent="-187452" defTabSz="330200">
              <a:spcBef>
                <a:spcPts val="1800"/>
              </a:spcBef>
              <a:defRPr sz="3280"/>
            </a:pPr>
            <a:r>
              <a:rPr lang="da-DK" sz="1800" dirty="0"/>
              <a:t>Det er billigere end kød (økonomi)</a:t>
            </a:r>
          </a:p>
          <a:p>
            <a:pPr marL="553212" lvl="2" indent="-187452" defTabSz="330200">
              <a:spcBef>
                <a:spcPts val="1800"/>
              </a:spcBef>
              <a:defRPr sz="3280"/>
            </a:pPr>
            <a:r>
              <a:rPr lang="da-DK" sz="1800" dirty="0"/>
              <a:t>Det er bedre for klimaet (miljø)</a:t>
            </a:r>
          </a:p>
          <a:p>
            <a:pPr marL="553212" lvl="2" indent="-187452" defTabSz="330200">
              <a:spcBef>
                <a:spcPts val="1800"/>
              </a:spcBef>
              <a:defRPr sz="3280"/>
            </a:pPr>
            <a:r>
              <a:rPr lang="da-DK" sz="1800" dirty="0"/>
              <a:t>Det er sundt for din krop (sundhed)</a:t>
            </a:r>
          </a:p>
          <a:p>
            <a:pPr marL="553212" lvl="2" indent="-187452" defTabSz="330200">
              <a:spcBef>
                <a:spcPts val="1800"/>
              </a:spcBef>
              <a:defRPr sz="3280"/>
            </a:pPr>
            <a:r>
              <a:rPr lang="da-DK" sz="1800" dirty="0"/>
              <a:t>Det er med til at skabe arbejdspladser i DK (arbejde)</a:t>
            </a:r>
          </a:p>
          <a:p>
            <a:pPr marL="553212" lvl="2" indent="-187452" defTabSz="330200">
              <a:spcBef>
                <a:spcPts val="1800"/>
              </a:spcBef>
              <a:defRPr sz="3280"/>
            </a:pPr>
            <a:r>
              <a:rPr lang="da-DK" sz="1800" dirty="0"/>
              <a:t>Det smager dejligt (velvære)</a:t>
            </a:r>
          </a:p>
          <a:p>
            <a:pPr marL="553212" lvl="2" indent="-187452" defTabSz="330200">
              <a:spcBef>
                <a:spcPts val="1800"/>
              </a:spcBef>
              <a:defRPr sz="3280"/>
            </a:pPr>
            <a:r>
              <a:rPr lang="da-DK" sz="1800" dirty="0"/>
              <a:t>Det er forkert at spise dyr (etik)</a:t>
            </a:r>
          </a:p>
          <a:p>
            <a:pPr marL="553212" lvl="2" indent="-187452" defTabSz="330200">
              <a:spcBef>
                <a:spcPts val="1800"/>
              </a:spcBef>
              <a:defRPr sz="3280"/>
            </a:pPr>
            <a:r>
              <a:rPr lang="da-DK" sz="1800" dirty="0"/>
              <a:t>Det er cool og moderne (individ)</a:t>
            </a:r>
          </a:p>
        </p:txBody>
      </p:sp>
      <p:pic>
        <p:nvPicPr>
          <p:cNvPr id="1026" name="Picture 2" descr="Gulerødder i gulerod">
            <a:extLst>
              <a:ext uri="{FF2B5EF4-FFF2-40B4-BE49-F238E27FC236}">
                <a16:creationId xmlns:a16="http://schemas.microsoft.com/office/drawing/2014/main" id="{9CBC7B80-2FEE-9934-802A-B1A317BD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468"/>
          <a:stretch/>
        </p:blipFill>
        <p:spPr bwMode="auto">
          <a:xfrm>
            <a:off x="8109502" y="10"/>
            <a:ext cx="408249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E5502E-B8D3-3817-D1C9-B45C7D187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>
            <a:extLst>
              <a:ext uri="{FF2B5EF4-FFF2-40B4-BE49-F238E27FC236}">
                <a16:creationId xmlns:a16="http://schemas.microsoft.com/office/drawing/2014/main" id="{5B1B5B61-5391-071C-FA51-03ED8EA86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Titel 1">
            <a:extLst>
              <a:ext uri="{FF2B5EF4-FFF2-40B4-BE49-F238E27FC236}">
                <a16:creationId xmlns:a16="http://schemas.microsoft.com/office/drawing/2014/main" id="{8F420059-D57E-1375-FDAB-7DE06981B2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1554480">
              <a:defRPr sz="918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da-DK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Topikliste</a:t>
            </a:r>
            <a:r>
              <a:rPr lang="da-DK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:</a:t>
            </a:r>
            <a:r>
              <a:rPr lang="da-DK" sz="31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br>
              <a:rPr lang="da-DK" sz="3100" b="0" dirty="0">
                <a:solidFill>
                  <a:srgbClr val="FFFFFF"/>
                </a:solidFill>
                <a:latin typeface="+mj-lt"/>
              </a:rPr>
            </a:br>
            <a:br>
              <a:rPr lang="da-DK" sz="3100" b="0" dirty="0">
                <a:solidFill>
                  <a:srgbClr val="FFFFFF"/>
                </a:solidFill>
                <a:latin typeface="+mj-lt"/>
              </a:rPr>
            </a:br>
            <a:r>
              <a:rPr lang="da-DK" sz="3100" b="0" dirty="0">
                <a:solidFill>
                  <a:srgbClr val="FFFFFF"/>
                </a:solidFill>
                <a:latin typeface="+mj-lt"/>
              </a:rPr>
              <a:t>En liste over </a:t>
            </a:r>
            <a:r>
              <a:rPr lang="da-DK" sz="3100" b="0" dirty="0" err="1">
                <a:solidFill>
                  <a:srgbClr val="FFFFFF"/>
                </a:solidFill>
                <a:latin typeface="+mj-lt"/>
              </a:rPr>
              <a:t>topoi</a:t>
            </a:r>
            <a:r>
              <a:rPr lang="da-DK" sz="3100" b="0" dirty="0">
                <a:solidFill>
                  <a:srgbClr val="FFFFFF"/>
                </a:solidFill>
                <a:latin typeface="+mj-lt"/>
              </a:rPr>
              <a:t> (emneområder), som er vigtige for os mennesker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755AA4-CABB-B2E8-59E2-F65D0E60D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da-DK" sz="2000" dirty="0"/>
              <a:t>Økonomi</a:t>
            </a:r>
          </a:p>
          <a:p>
            <a:r>
              <a:rPr lang="da-DK" sz="2000" dirty="0"/>
              <a:t>Miljø</a:t>
            </a:r>
          </a:p>
          <a:p>
            <a:r>
              <a:rPr lang="da-DK" sz="2000" dirty="0"/>
              <a:t>Sundhed</a:t>
            </a:r>
          </a:p>
          <a:p>
            <a:r>
              <a:rPr lang="da-DK" sz="2000" dirty="0"/>
              <a:t>Arbejde</a:t>
            </a:r>
          </a:p>
          <a:p>
            <a:r>
              <a:rPr lang="da-DK" sz="2000" dirty="0"/>
              <a:t>Velvære</a:t>
            </a:r>
          </a:p>
          <a:p>
            <a:r>
              <a:rPr lang="da-DK" sz="2000" dirty="0"/>
              <a:t>Tid</a:t>
            </a:r>
          </a:p>
          <a:p>
            <a:r>
              <a:rPr lang="da-DK" sz="2000" dirty="0"/>
              <a:t>Etik</a:t>
            </a:r>
          </a:p>
          <a:p>
            <a:endParaRPr lang="da-DK" sz="2000" dirty="0"/>
          </a:p>
          <a:p>
            <a:endParaRPr lang="da-DK" sz="2000" dirty="0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B38EE3FC-7748-CA84-9E81-673D9040F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3A285A-2E1F-278E-BE68-06D43011A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da-DK" sz="2000"/>
              <a:t>Æstetik</a:t>
            </a:r>
          </a:p>
          <a:p>
            <a:r>
              <a:rPr lang="da-DK" sz="2000"/>
              <a:t>Kultur</a:t>
            </a:r>
          </a:p>
          <a:p>
            <a:r>
              <a:rPr lang="da-DK" sz="2000"/>
              <a:t>Religion</a:t>
            </a:r>
          </a:p>
          <a:p>
            <a:r>
              <a:rPr lang="da-DK" sz="2000"/>
              <a:t>Individ</a:t>
            </a:r>
          </a:p>
          <a:p>
            <a:r>
              <a:rPr lang="da-DK" sz="2000"/>
              <a:t>Samfund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E4D5415-4589-C3D5-50F5-BDA4D622531C}"/>
              </a:ext>
            </a:extLst>
          </p:cNvPr>
          <p:cNvSpPr txBox="1"/>
          <p:nvPr/>
        </p:nvSpPr>
        <p:spPr>
          <a:xfrm>
            <a:off x="4575589" y="4949785"/>
            <a:ext cx="611781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OPGAVE: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a-DK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Find jeres </a:t>
            </a:r>
            <a:r>
              <a:rPr lang="da-DK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hovedpointer/opfordringer til handling fra sidste modul. </a:t>
            </a:r>
            <a:endParaRPr lang="da-DK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a-DK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Udvælg én påstand og gennemgå den med </a:t>
            </a:r>
            <a:r>
              <a:rPr lang="da-DK" b="0" i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topiklisten</a:t>
            </a:r>
            <a:r>
              <a:rPr lang="da-DK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. Nu er de mulige argumenter kortlagt. </a:t>
            </a:r>
            <a:br>
              <a:rPr lang="da-DK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da-DK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69A8967C-6FFD-5C13-E7F6-52323F70C2FB}"/>
              </a:ext>
            </a:extLst>
          </p:cNvPr>
          <p:cNvGrpSpPr/>
          <p:nvPr/>
        </p:nvGrpSpPr>
        <p:grpSpPr>
          <a:xfrm>
            <a:off x="1498601" y="5445511"/>
            <a:ext cx="2909520" cy="1154520"/>
            <a:chOff x="2233540" y="4898120"/>
            <a:chExt cx="2909520" cy="11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C6B66426-5242-9AFE-EC54-5340CA552C68}"/>
                    </a:ext>
                  </a:extLst>
                </p14:cNvPr>
                <p14:cNvContentPartPr/>
                <p14:nvPr/>
              </p14:nvContentPartPr>
              <p14:xfrm>
                <a:off x="2233540" y="4898120"/>
                <a:ext cx="2909520" cy="115452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C6B66426-5242-9AFE-EC54-5340CA552C6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15540" y="4880480"/>
                  <a:ext cx="2945160" cy="11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1EB10986-C5BF-8D7E-ADA8-3CC539328735}"/>
                    </a:ext>
                  </a:extLst>
                </p14:cNvPr>
                <p14:cNvContentPartPr/>
                <p14:nvPr/>
              </p14:nvContentPartPr>
              <p14:xfrm>
                <a:off x="4914460" y="4969760"/>
                <a:ext cx="228240" cy="42264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1EB10986-C5BF-8D7E-ADA8-3CC5393287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96820" y="4951760"/>
                  <a:ext cx="263880" cy="45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039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4" name="Rectangle 23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itel 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da-DK" sz="5100" b="0">
                <a:latin typeface="+mj-lt"/>
              </a:rPr>
              <a:t>Publikumsanalyse</a:t>
            </a:r>
          </a:p>
        </p:txBody>
      </p:sp>
      <p:sp>
        <p:nvSpPr>
          <p:cNvPr id="213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835153" y="2172430"/>
            <a:ext cx="5124586" cy="4159578"/>
          </a:xfrm>
          <a:prstGeom prst="rect">
            <a:avLst/>
          </a:prstGeom>
        </p:spPr>
        <p:txBody>
          <a:bodyPr vert="horz" lIns="25400" tIns="25400" rIns="25400" bIns="25400" rtlCol="0">
            <a:normAutofit/>
          </a:bodyPr>
          <a:lstStyle/>
          <a:p>
            <a:pPr defTabSz="342583">
              <a:spcBef>
                <a:spcPts val="2400"/>
              </a:spcBef>
              <a:defRPr sz="4000"/>
            </a:pPr>
            <a:r>
              <a:rPr lang="da-DK" sz="1800" dirty="0"/>
              <a:t>Hvem taler du til?</a:t>
            </a:r>
          </a:p>
          <a:p>
            <a:pPr defTabSz="342583">
              <a:spcBef>
                <a:spcPts val="2400"/>
              </a:spcBef>
              <a:defRPr sz="4000"/>
            </a:pPr>
            <a:r>
              <a:rPr lang="da-DK" sz="1800" dirty="0"/>
              <a:t>Hvem er konkret til stede? </a:t>
            </a:r>
          </a:p>
          <a:p>
            <a:pPr defTabSz="342583">
              <a:spcBef>
                <a:spcPts val="2400"/>
              </a:spcBef>
              <a:defRPr sz="4000"/>
            </a:pPr>
            <a:r>
              <a:rPr lang="da-DK" sz="1800" dirty="0"/>
              <a:t>Hvad ved publikum om dit argument i forvejen? </a:t>
            </a:r>
          </a:p>
          <a:p>
            <a:pPr defTabSz="342583">
              <a:spcBef>
                <a:spcPts val="2400"/>
              </a:spcBef>
              <a:defRPr sz="4000"/>
            </a:pPr>
            <a:r>
              <a:rPr lang="da-DK" sz="1800" dirty="0"/>
              <a:t>Hvilke holdninger har publikum til dit argument i forvejen?</a:t>
            </a:r>
          </a:p>
          <a:p>
            <a:pPr defTabSz="342583">
              <a:spcBef>
                <a:spcPts val="2400"/>
              </a:spcBef>
              <a:defRPr sz="4000"/>
            </a:pPr>
            <a:r>
              <a:rPr lang="da-DK" sz="1800" dirty="0"/>
              <a:t>Vil du overbevise alle blandt publikum?</a:t>
            </a:r>
          </a:p>
          <a:p>
            <a:pPr defTabSz="342583">
              <a:spcBef>
                <a:spcPts val="2400"/>
              </a:spcBef>
              <a:defRPr sz="4000"/>
            </a:pPr>
            <a:r>
              <a:rPr lang="da-DK" sz="1800" dirty="0"/>
              <a:t>Hvis ikke: </a:t>
            </a:r>
            <a:r>
              <a:rPr lang="da-DK" sz="1800" b="1" dirty="0">
                <a:ea typeface="+mn-ea"/>
                <a:cs typeface="+mn-cs"/>
                <a:sym typeface="Helvetica Neue"/>
              </a:rPr>
              <a:t>Hvem</a:t>
            </a:r>
            <a:r>
              <a:rPr lang="da-DK" sz="1800" dirty="0"/>
              <a:t> vil du overbevise?</a:t>
            </a:r>
          </a:p>
          <a:p>
            <a:pPr defTabSz="342583">
              <a:spcBef>
                <a:spcPts val="2400"/>
              </a:spcBef>
              <a:defRPr sz="4000"/>
            </a:pPr>
            <a:r>
              <a:rPr lang="da-DK" sz="1800" dirty="0"/>
              <a:t>Hvilke argumenter fra din </a:t>
            </a:r>
            <a:r>
              <a:rPr lang="da-DK" sz="1800" b="1" dirty="0" err="1">
                <a:ea typeface="+mn-ea"/>
                <a:cs typeface="+mn-cs"/>
                <a:sym typeface="Helvetica Neue"/>
              </a:rPr>
              <a:t>topikliste</a:t>
            </a:r>
            <a:r>
              <a:rPr lang="da-DK" sz="1800" dirty="0"/>
              <a:t> vil være passende i forhold til dit publikum?</a:t>
            </a:r>
          </a:p>
        </p:txBody>
      </p:sp>
      <p:pic>
        <p:nvPicPr>
          <p:cNvPr id="215" name="Picture 214" descr="Rearview for rækker med personer, der ser en film i en biograf">
            <a:extLst>
              <a:ext uri="{FF2B5EF4-FFF2-40B4-BE49-F238E27FC236}">
                <a16:creationId xmlns:a16="http://schemas.microsoft.com/office/drawing/2014/main" id="{3543ED20-D97D-13F7-37E2-CF75AE2D18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25" r="2393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66F71B-7F71-8A5C-7B76-B94E3B4DA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Debatøvelse: Træk en topos</a:t>
            </a:r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17D9B363-8749-BDE2-5581-D7983BE7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 udvælger først et emne eller udsagn, som en af ​​jer i har tænkt at bruge i deres tale. </a:t>
            </a:r>
            <a:endParaRPr lang="da-DK" sz="1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elever af jer skal være debattører og én skal være ordstyrer eller 'studievært’). Hver debattør får tildelt en </a:t>
            </a:r>
            <a:r>
              <a:rPr lang="da-DK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topos</a:t>
            </a:r>
            <a:r>
              <a:rPr lang="da-DK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som er en hemmelighed for resten af ​​gruppen. Hvem har lyst?</a:t>
            </a:r>
            <a:endParaRPr lang="da-DK" sz="17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 skal debattørerne diskutere emnet med hjælp fra ordstyreren. Målet er at argumentere ud fra ens egne </a:t>
            </a:r>
            <a:r>
              <a:rPr lang="da-DK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toposer</a:t>
            </a:r>
            <a:r>
              <a:rPr lang="da-DK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7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uden</a:t>
            </a:r>
            <a:r>
              <a:rPr lang="da-DK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at afsløre det for de andre.  </a:t>
            </a:r>
            <a:endParaRPr lang="da-DK" sz="17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7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7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 at trække diskussionen over på jeres eget </a:t>
            </a:r>
            <a:r>
              <a:rPr lang="da-DK" sz="17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topos</a:t>
            </a:r>
            <a:r>
              <a:rPr lang="da-DK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kan I bruge sætninger som: </a:t>
            </a:r>
            <a:endParaRPr lang="da-DK" sz="17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da-DK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"Sagen handler i virkeligheden om..."</a:t>
            </a:r>
            <a:endParaRPr lang="da-DK" sz="17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da-DK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"For mig at se dig det vigtigste..."</a:t>
            </a:r>
            <a:endParaRPr lang="da-DK" sz="17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da-DK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"Kernen i historien er...”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da-DK" sz="17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170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F3634E2-A281-F4DA-7EF7-8E5CA34D49AB}"/>
              </a:ext>
            </a:extLst>
          </p:cNvPr>
          <p:cNvSpPr txBox="1"/>
          <p:nvPr/>
        </p:nvSpPr>
        <p:spPr>
          <a:xfrm>
            <a:off x="8708704" y="4861396"/>
            <a:ext cx="29351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da-DK" sz="18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HUSK: Målet er ikke nødvendigvis at være uenige, men at få de andre i klassen overbevist om, at dit </a:t>
            </a:r>
            <a:r>
              <a:rPr lang="da-DK" sz="1800" dirty="0" err="1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topos</a:t>
            </a:r>
            <a:r>
              <a:rPr lang="da-DK" sz="1800" dirty="0">
                <a:solidFill>
                  <a:srgbClr val="FFC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er vigtigere end den andens!</a:t>
            </a:r>
            <a:endParaRPr lang="da-DK" sz="1800" dirty="0">
              <a:solidFill>
                <a:srgbClr val="FFC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0D6CB5E5-0744-BE23-6CA8-50A7DA134576}"/>
              </a:ext>
            </a:extLst>
          </p:cNvPr>
          <p:cNvGrpSpPr/>
          <p:nvPr/>
        </p:nvGrpSpPr>
        <p:grpSpPr>
          <a:xfrm>
            <a:off x="5657288" y="4975719"/>
            <a:ext cx="2789640" cy="1370160"/>
            <a:chOff x="5217022" y="5107956"/>
            <a:chExt cx="2789640" cy="13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E77867B7-A4E4-0457-099B-13B9DD42B957}"/>
                    </a:ext>
                  </a:extLst>
                </p14:cNvPr>
                <p14:cNvContentPartPr/>
                <p14:nvPr/>
              </p14:nvContentPartPr>
              <p14:xfrm>
                <a:off x="5217022" y="5107956"/>
                <a:ext cx="2780640" cy="125064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E77867B7-A4E4-0457-099B-13B9DD42B95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99022" y="5090316"/>
                  <a:ext cx="2816280" cy="12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9830345A-F192-B12D-6A4B-565C8B48A721}"/>
                    </a:ext>
                  </a:extLst>
                </p14:cNvPr>
                <p14:cNvContentPartPr/>
                <p14:nvPr/>
              </p14:nvContentPartPr>
              <p14:xfrm>
                <a:off x="7817662" y="6225036"/>
                <a:ext cx="189000" cy="25308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9830345A-F192-B12D-6A4B-565C8B48A72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99662" y="6207036"/>
                  <a:ext cx="224640" cy="28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962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6BF997-022E-65BB-0AA9-E39BF6FE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90" y="4546600"/>
            <a:ext cx="2880828" cy="14748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Malthe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Leschzky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Kofoed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Caspersens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tale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Nordisk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Talefest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2024</a:t>
            </a:r>
          </a:p>
        </p:txBody>
      </p:sp>
      <p:pic>
        <p:nvPicPr>
          <p:cNvPr id="4" name="Onlinemedier 3" descr="Nordisk Talefest 2024: Malthe de Leschzky Kofoed Caspersens tale &quot;Gratis tandpleje for alle&quot;.">
            <a:hlinkClick r:id="" action="ppaction://media"/>
            <a:extLst>
              <a:ext uri="{FF2B5EF4-FFF2-40B4-BE49-F238E27FC236}">
                <a16:creationId xmlns:a16="http://schemas.microsoft.com/office/drawing/2014/main" id="{C127952F-6313-1105-75AA-3ABB4F09BDA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02428" y="1387726"/>
            <a:ext cx="7225748" cy="408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Luk et billede af en mikrofon i en udendørs koncert">
            <a:extLst>
              <a:ext uri="{FF2B5EF4-FFF2-40B4-BE49-F238E27FC236}">
                <a16:creationId xmlns:a16="http://schemas.microsoft.com/office/drawing/2014/main" id="{6241F123-4512-0DF3-1805-4AD55E0176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39" r="28002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656A4F-808D-095D-46D5-492F8988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b="0" i="0" dirty="0">
                <a:effectLst/>
              </a:rPr>
              <a:t>Gruppearbejde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81959D-6FAB-F452-78AD-C2B5D1E97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sz="2000" b="0" i="0" dirty="0">
                <a:effectLst/>
              </a:rPr>
              <a:t>Hvad vil Malthe have sit publikum til at gøre?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b="0" i="0" dirty="0">
                <a:effectLst/>
              </a:rPr>
              <a:t>Hvilke </a:t>
            </a:r>
            <a:r>
              <a:rPr lang="da-DK" sz="2000" b="0" i="0">
                <a:effectLst/>
              </a:rPr>
              <a:t>topoi</a:t>
            </a:r>
            <a:r>
              <a:rPr lang="da-DK" sz="2000" b="0" i="0" dirty="0">
                <a:effectLst/>
              </a:rPr>
              <a:t> bruges?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b="0" i="0" dirty="0">
                <a:effectLst/>
              </a:rPr>
              <a:t>Hvem vil finde Malthes argumentation overbevisende?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b="0" i="0" dirty="0">
                <a:effectLst/>
              </a:rPr>
              <a:t>Hvad fungerer ellers godt, og hvad kunne vi forbedre i denne tale?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000" b="0" i="0" dirty="0">
                <a:effectLst/>
              </a:rPr>
              <a:t>Hvad kan vi efterligne eller blive inspireret af til vores egne taler? (mesterlæreprincippet)</a:t>
            </a:r>
          </a:p>
        </p:txBody>
      </p:sp>
    </p:spTree>
    <p:extLst>
      <p:ext uri="{BB962C8B-B14F-4D97-AF65-F5344CB8AC3E}">
        <p14:creationId xmlns:p14="http://schemas.microsoft.com/office/powerpoint/2010/main" val="334118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772445-BA7D-6BF1-80B4-FC91BE2B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da-DK" sz="4000"/>
              <a:t>Find argumenter til jeres tale</a:t>
            </a:r>
          </a:p>
        </p:txBody>
      </p:sp>
      <p:sp>
        <p:nvSpPr>
          <p:cNvPr id="36" name="Pladsholder til indhold 2">
            <a:extLst>
              <a:ext uri="{FF2B5EF4-FFF2-40B4-BE49-F238E27FC236}">
                <a16:creationId xmlns:a16="http://schemas.microsoft.com/office/drawing/2014/main" id="{6F91F0B9-5D52-DEB5-9AC6-546977986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400" b="0" i="0" dirty="0">
                <a:effectLst/>
                <a:latin typeface="acumin-pro"/>
              </a:rPr>
              <a:t>Noter hver minimum tre argumenter, som I vil bruge i jeres tale.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b="0" i="0" dirty="0">
                <a:effectLst/>
                <a:latin typeface="acumin-pro"/>
              </a:rPr>
              <a:t>Giv hinanden feedback i gruppen:</a:t>
            </a:r>
          </a:p>
          <a:p>
            <a:pPr marL="0" indent="0">
              <a:buNone/>
            </a:pPr>
            <a:endParaRPr lang="da-DK" sz="2000" b="0" i="0" dirty="0">
              <a:effectLst/>
              <a:latin typeface="acumin-pro"/>
            </a:endParaRPr>
          </a:p>
          <a:p>
            <a:pPr lvl="2"/>
            <a:r>
              <a:rPr lang="da-DK" b="0" i="0" dirty="0">
                <a:effectLst/>
                <a:latin typeface="acumin-pro"/>
              </a:rPr>
              <a:t>Hvad fungerer godt?</a:t>
            </a:r>
          </a:p>
          <a:p>
            <a:pPr lvl="2"/>
            <a:r>
              <a:rPr lang="da-DK" b="0" i="0" dirty="0">
                <a:effectLst/>
                <a:latin typeface="acumin-pro"/>
              </a:rPr>
              <a:t>Kunne man argumentere ud fra et andet belæg/en anden </a:t>
            </a:r>
            <a:r>
              <a:rPr lang="da-DK" b="0" i="0" dirty="0" err="1">
                <a:effectLst/>
                <a:latin typeface="acumin-pro"/>
              </a:rPr>
              <a:t>topos</a:t>
            </a:r>
            <a:r>
              <a:rPr lang="da-DK" b="0" i="0" dirty="0">
                <a:effectLst/>
                <a:latin typeface="acumin-pro"/>
              </a:rPr>
              <a:t>? </a:t>
            </a:r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1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BFDB95-FA1F-154F-9706-05AF71FE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Debatøvelse: Pro et contra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F21BBF-7013-F1D7-F7F0-AEC7E5BC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1700" b="1" i="0">
                <a:effectLst/>
              </a:rPr>
              <a:t>Formål</a:t>
            </a:r>
          </a:p>
          <a:p>
            <a:pPr marL="0" indent="0">
              <a:buNone/>
            </a:pPr>
            <a:r>
              <a:rPr lang="da-DK" sz="1700" b="0" i="0">
                <a:effectLst/>
              </a:rPr>
              <a:t>At veje for og imod er en grundlæggende demokratisk spilleregel. ALLE argumenter har et modargument, og ved at inkludere gendrivelser/modargumenter i sin tale, viser man velvilje over for sin modtager. </a:t>
            </a:r>
          </a:p>
          <a:p>
            <a:pPr marL="0" indent="0">
              <a:buNone/>
            </a:pPr>
            <a:endParaRPr lang="da-DK" sz="1700" b="1" i="0">
              <a:effectLst/>
            </a:endParaRPr>
          </a:p>
          <a:p>
            <a:pPr marL="0" indent="0">
              <a:buNone/>
            </a:pPr>
            <a:r>
              <a:rPr lang="da-DK" sz="1700" b="1" i="0">
                <a:effectLst/>
              </a:rPr>
              <a:t>Opgave</a:t>
            </a:r>
          </a:p>
          <a:p>
            <a:pPr marL="0" indent="0">
              <a:buNone/>
            </a:pPr>
            <a:r>
              <a:rPr lang="da-DK" sz="1700" b="0" i="0">
                <a:effectLst/>
              </a:rPr>
              <a:t>I denne øvelse skal I afpr</a:t>
            </a:r>
            <a:r>
              <a:rPr lang="da-DK" sz="1700"/>
              <a:t>øve j</a:t>
            </a:r>
            <a:r>
              <a:rPr lang="da-DK" sz="1700" b="0" i="0">
                <a:effectLst/>
              </a:rPr>
              <a:t>eres argumenter i en debatsituation.</a:t>
            </a:r>
          </a:p>
          <a:p>
            <a:pPr marL="0" indent="0">
              <a:buNone/>
            </a:pPr>
            <a:r>
              <a:rPr lang="da-DK" sz="1700" b="0" i="0">
                <a:effectLst/>
              </a:rPr>
              <a:t>Hver talegruppe fremfører deres argumenter for en anden gruppe. Denne feedbackgruppe kommer med mulige modargumenter. Man behøver ikke at vise sin personlige holdning. Man skal mod-argumentere for øvelsens skyld. </a:t>
            </a:r>
          </a:p>
          <a:p>
            <a:pPr marL="0" indent="0">
              <a:buNone/>
            </a:pPr>
            <a:endParaRPr lang="da-DK" sz="1700" b="1" i="0">
              <a:effectLst/>
            </a:endParaRPr>
          </a:p>
          <a:p>
            <a:pPr marL="0" indent="0">
              <a:buNone/>
            </a:pPr>
            <a:r>
              <a:rPr lang="da-DK" sz="1700" b="1" i="0">
                <a:effectLst/>
              </a:rPr>
              <a:t>Opsamling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700" b="0" i="0">
                <a:effectLst/>
              </a:rPr>
              <a:t>Hvilke modargumenter bør jeg have med i min tale?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700" b="0" i="0">
                <a:effectLst/>
              </a:rPr>
              <a:t>Hvilken type modtager tager mit modargument hensyn til?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700" b="0" i="0">
                <a:effectLst/>
              </a:rPr>
              <a:t>Hvorfor er det generelt vigtigt at inkludere modargumenter i sin tale? </a:t>
            </a:r>
          </a:p>
          <a:p>
            <a:pPr marL="0" indent="0">
              <a:buNone/>
            </a:pPr>
            <a:endParaRPr lang="da-DK" sz="1700"/>
          </a:p>
        </p:txBody>
      </p:sp>
    </p:spTree>
    <p:extLst>
      <p:ext uri="{BB962C8B-B14F-4D97-AF65-F5344CB8AC3E}">
        <p14:creationId xmlns:p14="http://schemas.microsoft.com/office/powerpoint/2010/main" val="700223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7" name="Rectangle 207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itel 1"/>
          <p:cNvSpPr txBox="1"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719072">
              <a:defRPr sz="10152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defTabSz="914400"/>
            <a:r>
              <a:rPr lang="en-US" sz="2800" b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Stedet – Hvilken betydning har det for din tale? </a:t>
            </a:r>
          </a:p>
        </p:txBody>
      </p:sp>
      <p:pic>
        <p:nvPicPr>
          <p:cNvPr id="2053" name="Picture 5" descr="Klasseværelse Skole Uddannelse - Gratis foto på Pixabay">
            <a:extLst>
              <a:ext uri="{FF2B5EF4-FFF2-40B4-BE49-F238E27FC236}">
                <a16:creationId xmlns:a16="http://schemas.microsoft.com/office/drawing/2014/main" id="{6123EFB7-AA1B-5B35-2139-5C3FC2AE3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748" y="2345881"/>
            <a:ext cx="5131088" cy="36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e flotteste naturområder hvor du bor - Danmarks Naturfredningsforening">
            <a:hlinkClick r:id="rId3"/>
            <a:extLst>
              <a:ext uri="{FF2B5EF4-FFF2-40B4-BE49-F238E27FC236}">
                <a16:creationId xmlns:a16="http://schemas.microsoft.com/office/drawing/2014/main" id="{62E2FB8B-DCC4-4765-E85C-AB77F210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165" y="2292573"/>
            <a:ext cx="5131087" cy="38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e flotteste naturområder hvor du bor - Danmarks Naturfredningsforening">
            <a:extLst>
              <a:ext uri="{FF2B5EF4-FFF2-40B4-BE49-F238E27FC236}">
                <a16:creationId xmlns:a16="http://schemas.microsoft.com/office/drawing/2014/main" id="{2513157A-29A6-D8C1-8772-BFC400A0C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4889" y="-8408657"/>
            <a:ext cx="962520" cy="72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C18BD6-67FE-4461-6963-C8085AF4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3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rofessor Jens Kjeldsen om, hvorfor er det vigtigt at have både argumenter og modargumenter i sin tale</a:t>
            </a:r>
            <a:endParaRPr lang="en-US" sz="23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nlinemedier 3" descr="Lær at holde en tale 2: Argumentation">
            <a:hlinkClick r:id="" action="ppaction://media"/>
            <a:extLst>
              <a:ext uri="{FF2B5EF4-FFF2-40B4-BE49-F238E27FC236}">
                <a16:creationId xmlns:a16="http://schemas.microsoft.com/office/drawing/2014/main" id="{ECB17793-FA27-7E35-09D3-D5BC0618BCF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77316" y="1512288"/>
            <a:ext cx="6780700" cy="38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2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9A429D-835D-EDD1-AD88-0F6225762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da-DK" sz="4000"/>
              <a:t>Hvad skal vi lære dette modul?</a:t>
            </a:r>
          </a:p>
        </p:txBody>
      </p:sp>
      <p:sp>
        <p:nvSpPr>
          <p:cNvPr id="23" name="Pladsholder til indhold 2">
            <a:extLst>
              <a:ext uri="{FF2B5EF4-FFF2-40B4-BE49-F238E27FC236}">
                <a16:creationId xmlns:a16="http://schemas.microsoft.com/office/drawing/2014/main" id="{5D09D569-3E5A-73A3-60EA-30D7E84F2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000" b="0" i="0">
                <a:effectLst/>
                <a:latin typeface="acumin-pro"/>
              </a:rPr>
              <a:t>At bruge topik til at forbedre vores argumentation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b="0" i="0">
                <a:effectLst/>
                <a:latin typeface="acumin-pro"/>
              </a:rPr>
              <a:t>At bruge topik som analytisk redskab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b="0" i="0">
                <a:effectLst/>
                <a:latin typeface="acumin-pro"/>
              </a:rPr>
              <a:t>At genkende argumenter som påstande med belæg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b="0" i="0">
                <a:effectLst/>
                <a:latin typeface="acumin-pro"/>
              </a:rPr>
              <a:t>Om betydningen af gendrivelser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b="0" i="0">
                <a:effectLst/>
                <a:latin typeface="acumin-pro"/>
              </a:rPr>
              <a:t>Praktisk træning i argumentation</a:t>
            </a:r>
            <a:br>
              <a:rPr lang="da-DK" sz="2000"/>
            </a:br>
            <a:endParaRPr lang="da-DK" sz="2000"/>
          </a:p>
        </p:txBody>
      </p:sp>
      <p:pic>
        <p:nvPicPr>
          <p:cNvPr id="3" name="Billede 2" descr="Et billede, der indeholder person, tøj, Ansigt, smil&#10;&#10;Automatisk genereret beskrivelse">
            <a:extLst>
              <a:ext uri="{FF2B5EF4-FFF2-40B4-BE49-F238E27FC236}">
                <a16:creationId xmlns:a16="http://schemas.microsoft.com/office/drawing/2014/main" id="{9CDC9F62-C260-B6E2-B4E0-79EFCF6EE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3" r="3000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741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400" b="0" dirty="0" err="1">
                <a:latin typeface="+mj-lt"/>
              </a:rPr>
              <a:t>Hvad</a:t>
            </a:r>
            <a:r>
              <a:rPr sz="4400" b="0" dirty="0">
                <a:latin typeface="+mj-lt"/>
              </a:rPr>
              <a:t> er et argument?</a:t>
            </a:r>
          </a:p>
        </p:txBody>
      </p:sp>
      <p:sp>
        <p:nvSpPr>
          <p:cNvPr id="166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838200" y="2066543"/>
            <a:ext cx="10515600" cy="41104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sz="2400" dirty="0"/>
              <a:t>Et u</a:t>
            </a:r>
            <a:r>
              <a:rPr sz="2400" dirty="0" err="1"/>
              <a:t>dsagn</a:t>
            </a:r>
            <a:r>
              <a:rPr lang="da-DK" sz="2400" dirty="0"/>
              <a:t>,</a:t>
            </a:r>
            <a:r>
              <a:rPr sz="2400" dirty="0"/>
              <a:t> </a:t>
            </a:r>
            <a:r>
              <a:rPr sz="2400" dirty="0" err="1"/>
              <a:t>som</a:t>
            </a:r>
            <a:r>
              <a:rPr lang="da-DK" sz="2400" dirty="0"/>
              <a:t> man kan være uenig i</a:t>
            </a:r>
          </a:p>
          <a:p>
            <a:r>
              <a:rPr lang="da-DK" sz="2400" dirty="0"/>
              <a:t>Et udsagn, som indeholder information som afsender søger tilslutning </a:t>
            </a:r>
            <a:r>
              <a:rPr lang="da-DK" sz="2400" i="1" dirty="0"/>
              <a:t>til</a:t>
            </a:r>
            <a:endParaRPr lang="da-DK" sz="1400" i="1" dirty="0"/>
          </a:p>
          <a:p>
            <a:r>
              <a:rPr lang="da-DK" sz="2400" dirty="0"/>
              <a:t>Et udsagn, som indeholder information, som afsender søger at vinde modtagers tilslutning </a:t>
            </a:r>
            <a:r>
              <a:rPr lang="da-DK" sz="2400" i="1" dirty="0"/>
              <a:t>med</a:t>
            </a:r>
          </a:p>
        </p:txBody>
      </p:sp>
      <p:sp>
        <p:nvSpPr>
          <p:cNvPr id="168" name="Påstand"/>
          <p:cNvSpPr txBox="1"/>
          <p:nvPr/>
        </p:nvSpPr>
        <p:spPr>
          <a:xfrm>
            <a:off x="2123606" y="4304966"/>
            <a:ext cx="1235788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200" b="1">
                <a:solidFill>
                  <a:schemeClr val="accent1">
                    <a:lumOff val="-999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Påstand</a:t>
            </a:r>
            <a:endParaRPr sz="2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9" name="Belæg"/>
          <p:cNvSpPr txBox="1"/>
          <p:nvPr/>
        </p:nvSpPr>
        <p:spPr>
          <a:xfrm>
            <a:off x="8489773" y="4304966"/>
            <a:ext cx="971420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200" b="1">
                <a:solidFill>
                  <a:schemeClr val="accent1">
                    <a:lumOff val="-999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Belæg</a:t>
            </a:r>
            <a:endParaRPr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0" name="Afsenderens synspunkt. Er ikke gyldigt i sig selv"/>
          <p:cNvSpPr txBox="1"/>
          <p:nvPr/>
        </p:nvSpPr>
        <p:spPr>
          <a:xfrm>
            <a:off x="1354881" y="4975077"/>
            <a:ext cx="2773238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100" b="0" dirty="0" err="1"/>
              <a:t>Afsenderens</a:t>
            </a:r>
            <a:r>
              <a:rPr sz="2100" b="0" dirty="0"/>
              <a:t> </a:t>
            </a:r>
            <a:r>
              <a:rPr sz="2100" b="0" dirty="0" err="1"/>
              <a:t>synspunkt</a:t>
            </a:r>
            <a:r>
              <a:rPr sz="2100" b="0" dirty="0"/>
              <a:t>. Er </a:t>
            </a:r>
            <a:r>
              <a:rPr sz="2100" b="0" dirty="0" err="1"/>
              <a:t>ikke</a:t>
            </a:r>
            <a:r>
              <a:rPr sz="2100" b="0" dirty="0"/>
              <a:t> </a:t>
            </a:r>
            <a:r>
              <a:rPr sz="2100" b="0" dirty="0" err="1"/>
              <a:t>gyldigt</a:t>
            </a:r>
            <a:r>
              <a:rPr sz="2100" b="0" dirty="0"/>
              <a:t> </a:t>
            </a:r>
            <a:r>
              <a:rPr sz="2100" b="0" dirty="0" err="1"/>
              <a:t>i</a:t>
            </a:r>
            <a:r>
              <a:rPr sz="2100" b="0" dirty="0"/>
              <a:t> sig </a:t>
            </a:r>
            <a:r>
              <a:rPr sz="2100" b="0" dirty="0" err="1"/>
              <a:t>selv</a:t>
            </a:r>
            <a:r>
              <a:rPr sz="2100" b="0" dirty="0"/>
              <a:t>   </a:t>
            </a:r>
          </a:p>
        </p:txBody>
      </p:sp>
      <p:sp>
        <p:nvSpPr>
          <p:cNvPr id="171" name="Hvad bygger afsender sin påstand på?"/>
          <p:cNvSpPr txBox="1"/>
          <p:nvPr/>
        </p:nvSpPr>
        <p:spPr>
          <a:xfrm>
            <a:off x="7776439" y="4975077"/>
            <a:ext cx="2773239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100" b="0" dirty="0" err="1"/>
              <a:t>Hvad</a:t>
            </a:r>
            <a:r>
              <a:rPr sz="2100" b="0" dirty="0"/>
              <a:t> </a:t>
            </a:r>
            <a:r>
              <a:rPr sz="2100" b="0" dirty="0" err="1"/>
              <a:t>bygger</a:t>
            </a:r>
            <a:r>
              <a:rPr sz="2100" b="0" dirty="0"/>
              <a:t> </a:t>
            </a:r>
            <a:r>
              <a:rPr sz="2100" b="0" dirty="0" err="1"/>
              <a:t>afsenderen</a:t>
            </a:r>
            <a:r>
              <a:rPr sz="2100" b="0" dirty="0"/>
              <a:t> sin </a:t>
            </a:r>
            <a:r>
              <a:rPr sz="2100" b="0" dirty="0" err="1"/>
              <a:t>påstand</a:t>
            </a:r>
            <a:r>
              <a:rPr sz="2100" b="0" dirty="0"/>
              <a:t> </a:t>
            </a:r>
            <a:r>
              <a:rPr sz="2100" b="0" dirty="0" err="1"/>
              <a:t>på</a:t>
            </a:r>
            <a:r>
              <a:rPr sz="2100" b="0" dirty="0"/>
              <a:t>?</a:t>
            </a:r>
          </a:p>
        </p:txBody>
      </p:sp>
      <p:sp>
        <p:nvSpPr>
          <p:cNvPr id="172" name="Streg"/>
          <p:cNvSpPr/>
          <p:nvPr/>
        </p:nvSpPr>
        <p:spPr>
          <a:xfrm flipH="1" flipV="1">
            <a:off x="4344372" y="5323889"/>
            <a:ext cx="3215813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8" name="Rectangle 19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itel 1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r"/>
            <a:r>
              <a:rPr lang="da-DK" sz="4000" b="0">
                <a:solidFill>
                  <a:srgbClr val="FFFFFF"/>
                </a:solidFill>
                <a:latin typeface="+mj-lt"/>
              </a:rPr>
              <a:t>Hvad er et argument?</a:t>
            </a:r>
          </a:p>
        </p:txBody>
      </p:sp>
      <p:sp>
        <p:nvSpPr>
          <p:cNvPr id="175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3200" dirty="0"/>
              <a:t>Eksempler på </a:t>
            </a:r>
            <a:r>
              <a:rPr lang="da-DK" sz="3200" dirty="0">
                <a:solidFill>
                  <a:srgbClr val="FFC000"/>
                </a:solidFill>
              </a:rPr>
              <a:t>påstande</a:t>
            </a:r>
            <a:r>
              <a:rPr lang="da-DK" sz="3200" dirty="0"/>
              <a:t>: </a:t>
            </a:r>
          </a:p>
          <a:p>
            <a:pPr marL="414338" lvl="1" indent="-185738" defTabSz="342583">
              <a:spcBef>
                <a:spcPts val="2400"/>
              </a:spcBef>
              <a:defRPr sz="3900"/>
            </a:pPr>
            <a:r>
              <a:rPr lang="da-DK" sz="2000" dirty="0"/>
              <a:t>Det er dumt at tage kviklån</a:t>
            </a:r>
          </a:p>
          <a:p>
            <a:pPr marL="414338" lvl="1" indent="-185738" defTabSz="342583">
              <a:spcBef>
                <a:spcPts val="2400"/>
              </a:spcBef>
              <a:defRPr sz="3900"/>
            </a:pPr>
            <a:r>
              <a:rPr lang="da-DK" sz="2000" dirty="0"/>
              <a:t>Snus er ikke usundt</a:t>
            </a:r>
          </a:p>
          <a:p>
            <a:pPr marL="414338" lvl="1" indent="-185738" defTabSz="342583">
              <a:spcBef>
                <a:spcPts val="2400"/>
              </a:spcBef>
              <a:defRPr sz="3900"/>
            </a:pPr>
            <a:r>
              <a:rPr lang="da-DK" sz="2000" dirty="0"/>
              <a:t>Man bør donere penge til nødhjælp i Ukraine</a:t>
            </a:r>
          </a:p>
          <a:p>
            <a:pPr marL="414338" lvl="1" indent="-185738" defTabSz="342583">
              <a:spcBef>
                <a:spcPts val="2400"/>
              </a:spcBef>
              <a:defRPr sz="3900"/>
            </a:pPr>
            <a:r>
              <a:rPr lang="da-DK" sz="2000" dirty="0"/>
              <a:t>Justin Bieber er stadig relevant</a:t>
            </a:r>
          </a:p>
          <a:p>
            <a:pPr marL="414338" lvl="1" indent="-185738" defTabSz="342583">
              <a:spcBef>
                <a:spcPts val="2400"/>
              </a:spcBef>
              <a:defRPr sz="3900"/>
            </a:pPr>
            <a:r>
              <a:rPr lang="da-DK" sz="2000" dirty="0"/>
              <a:t>Det er vigtigt at få en god søvn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73DA54B-210F-358C-DCDB-E53F9B308A4E}"/>
              </a:ext>
            </a:extLst>
          </p:cNvPr>
          <p:cNvSpPr txBox="1"/>
          <p:nvPr/>
        </p:nvSpPr>
        <p:spPr>
          <a:xfrm>
            <a:off x="7350125" y="5933917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9204" indent="-159204" defTabSz="342583">
              <a:spcBef>
                <a:spcPts val="2400"/>
              </a:spcBef>
              <a:defRPr sz="3900"/>
            </a:pPr>
            <a:r>
              <a:rPr lang="da-DK" sz="2400" dirty="0"/>
              <a:t>Påstande er </a:t>
            </a:r>
            <a:r>
              <a:rPr lang="da-DK" sz="2400" dirty="0">
                <a:solidFill>
                  <a:srgbClr val="FF2600"/>
                </a:solidFill>
              </a:rPr>
              <a:t>IKKE</a:t>
            </a:r>
            <a:r>
              <a:rPr lang="da-DK" sz="2400" dirty="0"/>
              <a:t> argumenter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768B7CF1-AC92-F25E-A9EF-E630E744552A}"/>
              </a:ext>
            </a:extLst>
          </p:cNvPr>
          <p:cNvGrpSpPr/>
          <p:nvPr/>
        </p:nvGrpSpPr>
        <p:grpSpPr>
          <a:xfrm>
            <a:off x="5041906" y="5329166"/>
            <a:ext cx="1948313" cy="1101834"/>
            <a:chOff x="4556620" y="5054720"/>
            <a:chExt cx="2433600" cy="13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03FE14B2-31EA-43B3-7BA9-DD080A388F0E}"/>
                    </a:ext>
                  </a:extLst>
                </p14:cNvPr>
                <p14:cNvContentPartPr/>
                <p14:nvPr/>
              </p14:nvContentPartPr>
              <p14:xfrm>
                <a:off x="4556620" y="5054720"/>
                <a:ext cx="2433600" cy="115236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03FE14B2-31EA-43B3-7BA9-DD080A388F0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34137" y="5032239"/>
                  <a:ext cx="2478117" cy="11968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Håndskrift 4">
                  <a:extLst>
                    <a:ext uri="{FF2B5EF4-FFF2-40B4-BE49-F238E27FC236}">
                      <a16:creationId xmlns:a16="http://schemas.microsoft.com/office/drawing/2014/main" id="{81FCB788-9D32-C601-71EE-84597C10CC2A}"/>
                    </a:ext>
                  </a:extLst>
                </p14:cNvPr>
                <p14:cNvContentPartPr/>
                <p14:nvPr/>
              </p14:nvContentPartPr>
              <p14:xfrm>
                <a:off x="6461020" y="6212480"/>
                <a:ext cx="507960" cy="218520"/>
              </p14:xfrm>
            </p:contentPart>
          </mc:Choice>
          <mc:Fallback xmlns="">
            <p:pic>
              <p:nvPicPr>
                <p:cNvPr id="5" name="Håndskrift 4">
                  <a:extLst>
                    <a:ext uri="{FF2B5EF4-FFF2-40B4-BE49-F238E27FC236}">
                      <a16:creationId xmlns:a16="http://schemas.microsoft.com/office/drawing/2014/main" id="{81FCB788-9D32-C601-71EE-84597C10CC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38993" y="6190448"/>
                  <a:ext cx="552463" cy="263033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400" b="0" dirty="0" err="1">
                <a:latin typeface="+mj-lt"/>
              </a:rPr>
              <a:t>Hvad</a:t>
            </a:r>
            <a:r>
              <a:rPr sz="4400" b="0" dirty="0">
                <a:latin typeface="+mj-lt"/>
              </a:rPr>
              <a:t> er et argument?</a:t>
            </a:r>
          </a:p>
        </p:txBody>
      </p:sp>
      <p:sp>
        <p:nvSpPr>
          <p:cNvPr id="179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838200" y="2066543"/>
            <a:ext cx="10515600" cy="411041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Et argument </a:t>
            </a:r>
            <a:r>
              <a:rPr dirty="0" err="1"/>
              <a:t>kræver</a:t>
            </a:r>
            <a:r>
              <a:rPr dirty="0"/>
              <a:t> et </a:t>
            </a:r>
            <a:r>
              <a:rPr dirty="0" err="1">
                <a:solidFill>
                  <a:srgbClr val="FFC000"/>
                </a:solidFill>
              </a:rPr>
              <a:t>belæg</a:t>
            </a:r>
            <a:r>
              <a:rPr dirty="0"/>
              <a:t>:</a:t>
            </a:r>
          </a:p>
        </p:txBody>
      </p:sp>
      <p:sp>
        <p:nvSpPr>
          <p:cNvPr id="181" name="Det er dumt at tage kviklån"/>
          <p:cNvSpPr txBox="1"/>
          <p:nvPr/>
        </p:nvSpPr>
        <p:spPr>
          <a:xfrm>
            <a:off x="2513451" y="3022577"/>
            <a:ext cx="2057335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100" b="0" dirty="0"/>
              <a:t>Det er </a:t>
            </a:r>
            <a:r>
              <a:rPr sz="2100" b="0" dirty="0" err="1"/>
              <a:t>dumt</a:t>
            </a:r>
            <a:r>
              <a:rPr sz="2100" b="0" dirty="0"/>
              <a:t> at </a:t>
            </a:r>
            <a:r>
              <a:rPr sz="2100" b="0" dirty="0" err="1"/>
              <a:t>tage</a:t>
            </a:r>
            <a:r>
              <a:rPr sz="2100" b="0" dirty="0"/>
              <a:t> </a:t>
            </a:r>
            <a:r>
              <a:rPr sz="2100" b="0" dirty="0" err="1"/>
              <a:t>kviklån</a:t>
            </a:r>
            <a:endParaRPr sz="2100" b="0" dirty="0"/>
          </a:p>
        </p:txBody>
      </p:sp>
      <p:sp>
        <p:nvSpPr>
          <p:cNvPr id="182" name="Fordi der er tårnhøje renter"/>
          <p:cNvSpPr txBox="1"/>
          <p:nvPr/>
        </p:nvSpPr>
        <p:spPr>
          <a:xfrm>
            <a:off x="6801760" y="2990045"/>
            <a:ext cx="1996278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100" b="0" dirty="0" err="1"/>
              <a:t>Fordi</a:t>
            </a:r>
            <a:r>
              <a:rPr sz="2100" b="0" dirty="0"/>
              <a:t> der er </a:t>
            </a:r>
            <a:r>
              <a:rPr sz="2100" b="0" dirty="0" err="1"/>
              <a:t>tårnhøje</a:t>
            </a:r>
            <a:r>
              <a:rPr sz="2100" b="0" dirty="0"/>
              <a:t> renter</a:t>
            </a:r>
          </a:p>
        </p:txBody>
      </p:sp>
      <p:sp>
        <p:nvSpPr>
          <p:cNvPr id="183" name="Man bør donere penge til nødhjælp"/>
          <p:cNvSpPr txBox="1"/>
          <p:nvPr/>
        </p:nvSpPr>
        <p:spPr>
          <a:xfrm>
            <a:off x="2513451" y="3935732"/>
            <a:ext cx="2384918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100" b="0" dirty="0"/>
              <a:t>Man </a:t>
            </a:r>
            <a:r>
              <a:rPr sz="2100" b="0" dirty="0" err="1"/>
              <a:t>bør</a:t>
            </a:r>
            <a:r>
              <a:rPr sz="2100" b="0" dirty="0"/>
              <a:t> </a:t>
            </a:r>
            <a:r>
              <a:rPr sz="2100" b="0" dirty="0" err="1"/>
              <a:t>donere</a:t>
            </a:r>
            <a:r>
              <a:rPr sz="2100" b="0" dirty="0"/>
              <a:t> </a:t>
            </a:r>
            <a:r>
              <a:rPr sz="2100" b="0" dirty="0" err="1"/>
              <a:t>penge</a:t>
            </a:r>
            <a:r>
              <a:rPr sz="2100" b="0" dirty="0"/>
              <a:t> </a:t>
            </a:r>
            <a:r>
              <a:rPr sz="2100" b="0" dirty="0" err="1"/>
              <a:t>til</a:t>
            </a:r>
            <a:r>
              <a:rPr sz="2100" b="0" dirty="0"/>
              <a:t> </a:t>
            </a:r>
            <a:r>
              <a:rPr sz="2100" b="0" dirty="0" err="1"/>
              <a:t>nødhjælp</a:t>
            </a:r>
            <a:endParaRPr sz="2100" b="0" dirty="0"/>
          </a:p>
        </p:txBody>
      </p:sp>
      <p:sp>
        <p:nvSpPr>
          <p:cNvPr id="184" name="Fordi vi skal hjælpe mennesker i nød"/>
          <p:cNvSpPr txBox="1"/>
          <p:nvPr/>
        </p:nvSpPr>
        <p:spPr>
          <a:xfrm>
            <a:off x="6801760" y="3935732"/>
            <a:ext cx="2384918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100" b="0" dirty="0" err="1"/>
              <a:t>Fordi</a:t>
            </a:r>
            <a:r>
              <a:rPr sz="2100" b="0" dirty="0"/>
              <a:t> vi </a:t>
            </a:r>
            <a:r>
              <a:rPr sz="2100" b="0" dirty="0" err="1"/>
              <a:t>skal</a:t>
            </a:r>
            <a:r>
              <a:rPr sz="2100" b="0" dirty="0"/>
              <a:t> </a:t>
            </a:r>
            <a:r>
              <a:rPr sz="2100" b="0" dirty="0" err="1"/>
              <a:t>hjælpe</a:t>
            </a:r>
            <a:r>
              <a:rPr sz="2100" b="0" dirty="0"/>
              <a:t> </a:t>
            </a:r>
            <a:r>
              <a:rPr sz="2100" b="0" dirty="0" err="1"/>
              <a:t>mennesker</a:t>
            </a:r>
            <a:r>
              <a:rPr sz="2100" b="0" dirty="0"/>
              <a:t> </a:t>
            </a:r>
            <a:r>
              <a:rPr sz="2100" b="0" dirty="0" err="1"/>
              <a:t>i</a:t>
            </a:r>
            <a:r>
              <a:rPr sz="2100" b="0" dirty="0"/>
              <a:t> </a:t>
            </a:r>
            <a:r>
              <a:rPr sz="2100" b="0" dirty="0" err="1"/>
              <a:t>nød</a:t>
            </a:r>
            <a:endParaRPr sz="2100" b="0" dirty="0"/>
          </a:p>
        </p:txBody>
      </p:sp>
      <p:sp>
        <p:nvSpPr>
          <p:cNvPr id="185" name="Det er vigtigt at få en god søvn"/>
          <p:cNvSpPr txBox="1"/>
          <p:nvPr/>
        </p:nvSpPr>
        <p:spPr>
          <a:xfrm>
            <a:off x="2513451" y="4895803"/>
            <a:ext cx="1771204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100" b="0" dirty="0"/>
              <a:t>Det er </a:t>
            </a:r>
            <a:r>
              <a:rPr sz="2100" b="0" dirty="0" err="1"/>
              <a:t>vigtigt</a:t>
            </a:r>
            <a:r>
              <a:rPr sz="2100" b="0" dirty="0"/>
              <a:t> at </a:t>
            </a:r>
            <a:r>
              <a:rPr sz="2100" b="0" dirty="0" err="1"/>
              <a:t>få</a:t>
            </a:r>
            <a:r>
              <a:rPr sz="2100" b="0" dirty="0"/>
              <a:t> </a:t>
            </a:r>
            <a:r>
              <a:rPr sz="2100" b="0" dirty="0" err="1"/>
              <a:t>en</a:t>
            </a:r>
            <a:r>
              <a:rPr sz="2100" b="0" dirty="0"/>
              <a:t> god </a:t>
            </a:r>
            <a:r>
              <a:rPr sz="2100" b="0" dirty="0" err="1"/>
              <a:t>søvn</a:t>
            </a:r>
            <a:endParaRPr sz="2100" b="0" dirty="0"/>
          </a:p>
        </p:txBody>
      </p:sp>
      <p:sp>
        <p:nvSpPr>
          <p:cNvPr id="186" name="Fordi hjernen har brug for hvile"/>
          <p:cNvSpPr txBox="1"/>
          <p:nvPr/>
        </p:nvSpPr>
        <p:spPr>
          <a:xfrm>
            <a:off x="6804976" y="4881418"/>
            <a:ext cx="2105104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100" b="0" dirty="0" err="1"/>
              <a:t>Fordi</a:t>
            </a:r>
            <a:r>
              <a:rPr sz="2100" b="0" dirty="0"/>
              <a:t> </a:t>
            </a:r>
            <a:r>
              <a:rPr sz="2100" b="0" dirty="0" err="1"/>
              <a:t>hjernen</a:t>
            </a:r>
            <a:r>
              <a:rPr sz="2100" b="0" dirty="0"/>
              <a:t> </a:t>
            </a:r>
            <a:r>
              <a:rPr sz="2100" b="0" dirty="0" err="1"/>
              <a:t>har</a:t>
            </a:r>
            <a:r>
              <a:rPr sz="2100" b="0" dirty="0"/>
              <a:t> </a:t>
            </a:r>
            <a:r>
              <a:rPr sz="2100" b="0" dirty="0" err="1"/>
              <a:t>brug</a:t>
            </a:r>
            <a:r>
              <a:rPr sz="2100" b="0" dirty="0"/>
              <a:t> for </a:t>
            </a:r>
            <a:r>
              <a:rPr sz="2100" b="0" dirty="0" err="1"/>
              <a:t>hvile</a:t>
            </a:r>
            <a:endParaRPr sz="2100" b="0" dirty="0"/>
          </a:p>
        </p:txBody>
      </p:sp>
      <p:sp>
        <p:nvSpPr>
          <p:cNvPr id="187" name="Streg"/>
          <p:cNvSpPr/>
          <p:nvPr/>
        </p:nvSpPr>
        <p:spPr>
          <a:xfrm flipH="1">
            <a:off x="5029704" y="3306366"/>
            <a:ext cx="1367160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188" name="Streg"/>
          <p:cNvSpPr/>
          <p:nvPr/>
        </p:nvSpPr>
        <p:spPr>
          <a:xfrm flipH="1">
            <a:off x="4999263" y="4275491"/>
            <a:ext cx="1367160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189" name="Streg"/>
          <p:cNvSpPr/>
          <p:nvPr/>
        </p:nvSpPr>
        <p:spPr>
          <a:xfrm flipH="1">
            <a:off x="4985577" y="5244617"/>
            <a:ext cx="1394532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2 Synonyms Antonyms | Baamboozle - Baamboozle | The Most Fun Classroom  Games!">
            <a:extLst>
              <a:ext uri="{FF2B5EF4-FFF2-40B4-BE49-F238E27FC236}">
                <a16:creationId xmlns:a16="http://schemas.microsoft.com/office/drawing/2014/main" id="{57053313-10F0-97E6-46DE-6DE565BA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5" b="7402"/>
          <a:stretch/>
        </p:blipFill>
        <p:spPr bwMode="auto">
          <a:xfrm>
            <a:off x="-3049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D7BBBD-EA33-87D5-E084-D68EB4F3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chemeClr val="bg1"/>
                </a:solidFill>
              </a:rPr>
              <a:t>Opgave</a:t>
            </a:r>
            <a:r>
              <a:rPr lang="en-US" sz="5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F8BA6C-2E0E-8A54-8505-B0748EED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098" y="3949219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solidFill>
                  <a:schemeClr val="bg1"/>
                </a:solidFill>
              </a:rPr>
              <a:t>Formuler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selv</a:t>
            </a:r>
            <a:r>
              <a:rPr lang="en-US" sz="2400" dirty="0">
                <a:solidFill>
                  <a:schemeClr val="bg1"/>
                </a:solidFill>
              </a:rPr>
              <a:t> et argument</a:t>
            </a:r>
          </a:p>
        </p:txBody>
      </p:sp>
    </p:spTree>
    <p:extLst>
      <p:ext uri="{BB962C8B-B14F-4D97-AF65-F5344CB8AC3E}">
        <p14:creationId xmlns:p14="http://schemas.microsoft.com/office/powerpoint/2010/main" val="321494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4400" b="0" dirty="0" err="1">
                <a:latin typeface="+mj-lt"/>
              </a:rPr>
              <a:t>Topik</a:t>
            </a:r>
            <a:endParaRPr b="0" dirty="0">
              <a:latin typeface="+mj-lt"/>
            </a:endParaRPr>
          </a:p>
        </p:txBody>
      </p:sp>
      <p:sp>
        <p:nvSpPr>
          <p:cNvPr id="194" name="Du bør spise flere grøntsager fordi xxx"/>
          <p:cNvSpPr txBox="1"/>
          <p:nvPr/>
        </p:nvSpPr>
        <p:spPr>
          <a:xfrm>
            <a:off x="2092305" y="4867775"/>
            <a:ext cx="3563680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sz="2400" b="0" dirty="0"/>
              <a:t>Du </a:t>
            </a:r>
            <a:r>
              <a:rPr sz="2400" b="0" dirty="0" err="1"/>
              <a:t>bør</a:t>
            </a:r>
            <a:r>
              <a:rPr sz="2400" b="0" dirty="0"/>
              <a:t> </a:t>
            </a:r>
            <a:r>
              <a:rPr sz="2400" b="0" dirty="0" err="1"/>
              <a:t>spise</a:t>
            </a:r>
            <a:r>
              <a:rPr sz="2400" b="0" dirty="0"/>
              <a:t> </a:t>
            </a:r>
            <a:r>
              <a:rPr sz="2400" b="0" dirty="0" err="1"/>
              <a:t>flere</a:t>
            </a:r>
            <a:r>
              <a:rPr sz="2400" b="0" dirty="0"/>
              <a:t> </a:t>
            </a:r>
            <a:r>
              <a:rPr sz="2400" b="0" dirty="0" err="1"/>
              <a:t>grøntsager</a:t>
            </a:r>
            <a:r>
              <a:rPr sz="2400" b="0" dirty="0"/>
              <a:t> </a:t>
            </a:r>
            <a:r>
              <a:rPr sz="2400" b="0" dirty="0" err="1"/>
              <a:t>fordi</a:t>
            </a:r>
            <a:r>
              <a:rPr sz="2400" b="0" dirty="0"/>
              <a:t> … </a:t>
            </a:r>
          </a:p>
        </p:txBody>
      </p:sp>
      <p:sp>
        <p:nvSpPr>
          <p:cNvPr id="195" name="Forskellige topoi"/>
          <p:cNvSpPr txBox="1"/>
          <p:nvPr/>
        </p:nvSpPr>
        <p:spPr>
          <a:xfrm>
            <a:off x="8124445" y="4867775"/>
            <a:ext cx="2156681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sz="2400" b="0" dirty="0" err="1"/>
              <a:t>Forskellige</a:t>
            </a:r>
            <a:r>
              <a:rPr sz="2400" b="0" dirty="0"/>
              <a:t> topoi </a:t>
            </a:r>
          </a:p>
        </p:txBody>
      </p:sp>
      <p:sp>
        <p:nvSpPr>
          <p:cNvPr id="196" name="Streg"/>
          <p:cNvSpPr/>
          <p:nvPr/>
        </p:nvSpPr>
        <p:spPr>
          <a:xfrm flipH="1">
            <a:off x="5178611" y="5119544"/>
            <a:ext cx="2078591" cy="7434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22859" tIns="22859" rIns="22859" bIns="22859"/>
          <a:lstStyle/>
          <a:p>
            <a:endParaRPr sz="90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115DC29-D1E2-C36B-E75E-A3D9BE608254}"/>
              </a:ext>
            </a:extLst>
          </p:cNvPr>
          <p:cNvSpPr txBox="1"/>
          <p:nvPr/>
        </p:nvSpPr>
        <p:spPr>
          <a:xfrm>
            <a:off x="838200" y="1484836"/>
            <a:ext cx="10515600" cy="2598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450"/>
              </a:spcBef>
              <a:buNone/>
              <a:defRPr sz="4000" i="1"/>
            </a:pPr>
            <a:r>
              <a:rPr lang="da-DK" sz="2400" dirty="0" err="1"/>
              <a:t>Topik</a:t>
            </a:r>
            <a:r>
              <a:rPr lang="da-DK" sz="2400" dirty="0"/>
              <a:t> betyder i virkeligheden ‘læren om steder’. Altså de steder – forstået som perspektiv eller vinkel – hvorfra vi henter </a:t>
            </a:r>
            <a:r>
              <a:rPr lang="da-DK" sz="2400" b="1" dirty="0"/>
              <a:t>belæg</a:t>
            </a:r>
            <a:r>
              <a:rPr lang="da-DK" sz="2400" dirty="0"/>
              <a:t> til vores </a:t>
            </a:r>
            <a:r>
              <a:rPr lang="da-DK" sz="2400" b="1" dirty="0"/>
              <a:t>påstande</a:t>
            </a:r>
            <a:r>
              <a:rPr lang="da-DK" sz="2400" dirty="0"/>
              <a:t>. Når vi arbejder med </a:t>
            </a:r>
            <a:r>
              <a:rPr lang="da-DK" sz="2400" dirty="0" err="1"/>
              <a:t>topik</a:t>
            </a:r>
            <a:r>
              <a:rPr lang="da-DK" sz="2400" dirty="0"/>
              <a:t>, kortlægger vi de mulige argumenter for og imod en sag og undersøger derigennem emnet. </a:t>
            </a:r>
            <a:r>
              <a:rPr lang="da-DK" sz="2400" dirty="0" err="1"/>
              <a:t>Topikken</a:t>
            </a:r>
            <a:r>
              <a:rPr lang="da-DK" sz="2400" dirty="0"/>
              <a:t> er dermed et forsøg på at bringe en undersøgelse ind i metodiske rammer.</a:t>
            </a:r>
          </a:p>
          <a:p>
            <a:pPr marL="0" indent="0">
              <a:spcBef>
                <a:spcPts val="450"/>
              </a:spcBef>
              <a:buNone/>
              <a:defRPr sz="4000"/>
            </a:pPr>
            <a:endParaRPr lang="da-DK" sz="1050" dirty="0"/>
          </a:p>
          <a:p>
            <a:pPr marL="0" indent="0">
              <a:spcBef>
                <a:spcPts val="450"/>
              </a:spcBef>
              <a:buNone/>
              <a:defRPr sz="4000"/>
            </a:pPr>
            <a:r>
              <a:rPr lang="da-DK" sz="2400" dirty="0"/>
              <a:t>Et emneområde kaldes en </a:t>
            </a:r>
            <a:r>
              <a:rPr lang="da-DK" sz="2400" b="1" dirty="0" err="1"/>
              <a:t>topos</a:t>
            </a:r>
            <a:r>
              <a:rPr lang="da-DK" sz="2400" dirty="0"/>
              <a:t> (flertal ‘</a:t>
            </a:r>
            <a:r>
              <a:rPr lang="da-DK" sz="2400" dirty="0" err="1"/>
              <a:t>topoi</a:t>
            </a:r>
            <a:r>
              <a:rPr lang="da-DK" sz="2400" dirty="0"/>
              <a:t>’)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Titel 1"/>
          <p:cNvSpPr txBox="1"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1554480">
              <a:defRPr sz="918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da-DK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Topikliste</a:t>
            </a:r>
            <a:r>
              <a:rPr lang="da-DK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:</a:t>
            </a:r>
            <a:r>
              <a:rPr lang="da-DK" sz="31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br>
              <a:rPr lang="da-DK" sz="3100" b="0" dirty="0">
                <a:solidFill>
                  <a:srgbClr val="FFFFFF"/>
                </a:solidFill>
                <a:latin typeface="+mj-lt"/>
              </a:rPr>
            </a:br>
            <a:br>
              <a:rPr lang="da-DK" sz="3100" b="0" dirty="0">
                <a:solidFill>
                  <a:srgbClr val="FFFFFF"/>
                </a:solidFill>
                <a:latin typeface="+mj-lt"/>
              </a:rPr>
            </a:br>
            <a:r>
              <a:rPr lang="da-DK" sz="3100" b="0" dirty="0">
                <a:solidFill>
                  <a:srgbClr val="FFFFFF"/>
                </a:solidFill>
                <a:latin typeface="+mj-lt"/>
              </a:rPr>
              <a:t>En liste over </a:t>
            </a:r>
            <a:r>
              <a:rPr lang="da-DK" sz="3100" b="0" dirty="0" err="1">
                <a:solidFill>
                  <a:srgbClr val="FFFFFF"/>
                </a:solidFill>
                <a:latin typeface="+mj-lt"/>
              </a:rPr>
              <a:t>topoi</a:t>
            </a:r>
            <a:r>
              <a:rPr lang="da-DK" sz="3100" b="0" dirty="0">
                <a:solidFill>
                  <a:srgbClr val="FFFFFF"/>
                </a:solidFill>
                <a:latin typeface="+mj-lt"/>
              </a:rPr>
              <a:t> (emneområder), som er vigtige for os mennesker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5B1443-0637-F237-B46A-31A5868E2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da-DK" sz="2000" dirty="0"/>
              <a:t>Økonomi</a:t>
            </a:r>
          </a:p>
          <a:p>
            <a:r>
              <a:rPr lang="da-DK" sz="2000" dirty="0"/>
              <a:t>Miljø</a:t>
            </a:r>
          </a:p>
          <a:p>
            <a:r>
              <a:rPr lang="da-DK" sz="2000" dirty="0"/>
              <a:t>Sundhed</a:t>
            </a:r>
          </a:p>
          <a:p>
            <a:r>
              <a:rPr lang="da-DK" sz="2000" dirty="0"/>
              <a:t>Arbejde</a:t>
            </a:r>
          </a:p>
          <a:p>
            <a:r>
              <a:rPr lang="da-DK" sz="2000" dirty="0"/>
              <a:t>Velvære</a:t>
            </a:r>
          </a:p>
          <a:p>
            <a:r>
              <a:rPr lang="da-DK" sz="2000" dirty="0"/>
              <a:t>Tid</a:t>
            </a:r>
          </a:p>
          <a:p>
            <a:r>
              <a:rPr lang="da-DK" sz="2000" dirty="0"/>
              <a:t>Etik</a:t>
            </a:r>
          </a:p>
          <a:p>
            <a:endParaRPr lang="da-DK" sz="2000" dirty="0"/>
          </a:p>
          <a:p>
            <a:endParaRPr lang="da-DK" sz="2000" dirty="0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E4C6652-7C06-A719-F3AE-8D18B6776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da-DK" sz="2000"/>
              <a:t>Æstetik</a:t>
            </a:r>
          </a:p>
          <a:p>
            <a:r>
              <a:rPr lang="da-DK" sz="2000"/>
              <a:t>Kultur</a:t>
            </a:r>
          </a:p>
          <a:p>
            <a:r>
              <a:rPr lang="da-DK" sz="2000"/>
              <a:t>Religion</a:t>
            </a:r>
          </a:p>
          <a:p>
            <a:r>
              <a:rPr lang="da-DK" sz="2000"/>
              <a:t>Individ</a:t>
            </a:r>
          </a:p>
          <a:p>
            <a:r>
              <a:rPr lang="da-DK" sz="2000"/>
              <a:t>Samfund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– 2022 Tema">
  <a:themeElements>
    <a:clrScheme name="Office 2013 – 2022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3021</TotalTime>
  <Words>912</Words>
  <Application>Microsoft Macintosh PowerPoint</Application>
  <PresentationFormat>Widescreen</PresentationFormat>
  <Paragraphs>125</Paragraphs>
  <Slides>18</Slides>
  <Notes>1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7" baseType="lpstr">
      <vt:lpstr>acumin-pro</vt:lpstr>
      <vt:lpstr>Aptos</vt:lpstr>
      <vt:lpstr>Arial</vt:lpstr>
      <vt:lpstr>Calibri</vt:lpstr>
      <vt:lpstr>Calibri Light</vt:lpstr>
      <vt:lpstr>Symbol</vt:lpstr>
      <vt:lpstr>Times New Roman</vt:lpstr>
      <vt:lpstr>Wingdings</vt:lpstr>
      <vt:lpstr>Office 2013 – 2022 Tema</vt:lpstr>
      <vt:lpstr>Nordisk Talefest 2025</vt:lpstr>
      <vt:lpstr>Professor Jens Kjeldsen om, hvorfor er det vigtigt at have både argumenter og modargumenter i sin tale</vt:lpstr>
      <vt:lpstr>Hvad skal vi lære dette modul?</vt:lpstr>
      <vt:lpstr>Hvad er et argument?</vt:lpstr>
      <vt:lpstr>Hvad er et argument?</vt:lpstr>
      <vt:lpstr>Hvad er et argument?</vt:lpstr>
      <vt:lpstr>Opgave </vt:lpstr>
      <vt:lpstr>Topik</vt:lpstr>
      <vt:lpstr>Topikliste:   En liste over topoi (emneområder), som er vigtige for os mennesker</vt:lpstr>
      <vt:lpstr>Eksempel på arbejde med topikliste</vt:lpstr>
      <vt:lpstr>Topikliste:   En liste over topoi (emneområder), som er vigtige for os mennesker</vt:lpstr>
      <vt:lpstr>Publikumsanalyse</vt:lpstr>
      <vt:lpstr>Debatøvelse: Træk en topos</vt:lpstr>
      <vt:lpstr>Malthe de Leschzky Kofoed Caspersens tale fra Nordisk Talefest 2024</vt:lpstr>
      <vt:lpstr>Gruppearbejde</vt:lpstr>
      <vt:lpstr>Find argumenter til jeres tale</vt:lpstr>
      <vt:lpstr>Debatøvelse: Pro et contra</vt:lpstr>
      <vt:lpstr>Stedet – Hvilken betydning har det for din tale?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Ditte Bang Skovgård-Hansen</dc:creator>
  <cp:lastModifiedBy>Ditte Bang Skovgård-Hansen</cp:lastModifiedBy>
  <cp:revision>22</cp:revision>
  <dcterms:created xsi:type="dcterms:W3CDTF">2025-01-11T16:53:28Z</dcterms:created>
  <dcterms:modified xsi:type="dcterms:W3CDTF">2025-01-15T12:30:50Z</dcterms:modified>
</cp:coreProperties>
</file>