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14"/>
  </p:notesMasterIdLst>
  <p:sldIdLst>
    <p:sldId id="284" r:id="rId2"/>
    <p:sldId id="285" r:id="rId3"/>
    <p:sldId id="286" r:id="rId4"/>
    <p:sldId id="270" r:id="rId5"/>
    <p:sldId id="271" r:id="rId6"/>
    <p:sldId id="272" r:id="rId7"/>
    <p:sldId id="273" r:id="rId8"/>
    <p:sldId id="274" r:id="rId9"/>
    <p:sldId id="287" r:id="rId10"/>
    <p:sldId id="290" r:id="rId11"/>
    <p:sldId id="28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0"/>
    <p:restoredTop sz="94570"/>
  </p:normalViewPr>
  <p:slideViewPr>
    <p:cSldViewPr snapToGrid="0">
      <p:cViewPr varScale="1">
        <p:scale>
          <a:sx n="100" d="100"/>
          <a:sy n="100" d="100"/>
        </p:scale>
        <p:origin x="1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B03F2-48E1-5D4B-8090-8E7589D24AC1}" type="datetimeFigureOut">
              <a:rPr lang="da-DK" smtClean="0"/>
              <a:t>17.01.2025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9F6C-E985-0446-8CAF-C612695F2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30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15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363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837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50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996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17,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76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17, 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941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17, 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315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17, 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310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17,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725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Friday, January 17,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80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Friday, January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79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TG0gL5joe8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FfxkD5OuN4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B367C-6EF8-76F1-25AF-4E1C7AB9C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C4B0CE7-0A51-E12B-4AFE-73C605EA0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BA4D48B-6B44-03B2-7FF9-DF13FB1AD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3385" y="13128"/>
            <a:ext cx="3620802" cy="6844872"/>
          </a:xfrm>
          <a:prstGeom prst="rect">
            <a:avLst/>
          </a:prstGeom>
          <a:gradFill>
            <a:gsLst>
              <a:gs pos="0">
                <a:srgbClr val="000000">
                  <a:alpha val="72000"/>
                </a:srgbClr>
              </a:gs>
              <a:gs pos="98000">
                <a:schemeClr val="accent1"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34">
            <a:extLst>
              <a:ext uri="{FF2B5EF4-FFF2-40B4-BE49-F238E27FC236}">
                <a16:creationId xmlns:a16="http://schemas.microsoft.com/office/drawing/2014/main" id="{B4D13FDB-B8F0-532E-D73E-6507D69B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7414" y="0"/>
            <a:ext cx="8584585" cy="640079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65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: Shape 1036">
            <a:extLst>
              <a:ext uri="{FF2B5EF4-FFF2-40B4-BE49-F238E27FC236}">
                <a16:creationId xmlns:a16="http://schemas.microsoft.com/office/drawing/2014/main" id="{89D2A81D-3D42-E8EF-B788-7839B4E56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1348001" y="892771"/>
            <a:ext cx="4675167" cy="500911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43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2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866991-351B-F4CF-DF2F-17E67F723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1803" y="1173479"/>
            <a:ext cx="6598597" cy="2336483"/>
          </a:xfrm>
        </p:spPr>
        <p:txBody>
          <a:bodyPr>
            <a:normAutofit/>
          </a:bodyPr>
          <a:lstStyle/>
          <a:p>
            <a:pPr algn="l"/>
            <a:r>
              <a:rPr lang="da-DK" sz="4800" dirty="0">
                <a:solidFill>
                  <a:srgbClr val="FFFFFF"/>
                </a:solidFill>
              </a:rPr>
              <a:t>Nordisk Talefest 2025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3EF82E2-0A19-99A1-F8CF-FB5789DC2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1803" y="3758499"/>
            <a:ext cx="6598597" cy="1741549"/>
          </a:xfrm>
        </p:spPr>
        <p:txBody>
          <a:bodyPr>
            <a:normAutofit/>
          </a:bodyPr>
          <a:lstStyle/>
          <a:p>
            <a:pPr algn="l"/>
            <a:r>
              <a:rPr lang="da-DK" dirty="0">
                <a:solidFill>
                  <a:srgbClr val="FFFFFF"/>
                </a:solidFill>
              </a:rPr>
              <a:t>3. modul: Fortællinger og </a:t>
            </a:r>
            <a:r>
              <a:rPr lang="da-DK" dirty="0" err="1">
                <a:solidFill>
                  <a:srgbClr val="FFFFFF"/>
                </a:solidFill>
              </a:rPr>
              <a:t>evidentia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048" name="Rectangle 1038">
            <a:extLst>
              <a:ext uri="{FF2B5EF4-FFF2-40B4-BE49-F238E27FC236}">
                <a16:creationId xmlns:a16="http://schemas.microsoft.com/office/drawing/2014/main" id="{E610402A-5F41-CD6A-9889-C270D3C96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89" y="13127"/>
            <a:ext cx="3620804" cy="6387672"/>
          </a:xfrm>
          <a:prstGeom prst="rect">
            <a:avLst/>
          </a:prstGeom>
          <a:gradFill>
            <a:gsLst>
              <a:gs pos="25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50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Et billede, der indeholder person, tøj, kjole, menneske&#10;&#10;Automatisk genereret beskrivelse">
            <a:extLst>
              <a:ext uri="{FF2B5EF4-FFF2-40B4-BE49-F238E27FC236}">
                <a16:creationId xmlns:a16="http://schemas.microsoft.com/office/drawing/2014/main" id="{E1CE430B-317E-4EB7-F457-196FD5843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2" r="37416" b="-1"/>
          <a:stretch/>
        </p:blipFill>
        <p:spPr bwMode="auto">
          <a:xfrm>
            <a:off x="1037820" y="896184"/>
            <a:ext cx="2569597" cy="5051526"/>
          </a:xfrm>
          <a:custGeom>
            <a:avLst/>
            <a:gdLst/>
            <a:ahLst/>
            <a:cxnLst/>
            <a:rect l="l" t="t" r="r" b="b"/>
            <a:pathLst>
              <a:path w="2569597" h="5051526">
                <a:moveTo>
                  <a:pt x="2525763" y="0"/>
                </a:moveTo>
                <a:lnTo>
                  <a:pt x="2569597" y="2214"/>
                </a:lnTo>
                <a:lnTo>
                  <a:pt x="2569597" y="5049313"/>
                </a:lnTo>
                <a:lnTo>
                  <a:pt x="2525763" y="5051526"/>
                </a:lnTo>
                <a:cubicBezTo>
                  <a:pt x="1130823" y="5051526"/>
                  <a:pt x="0" y="3920703"/>
                  <a:pt x="0" y="2525763"/>
                </a:cubicBezTo>
                <a:cubicBezTo>
                  <a:pt x="0" y="1130823"/>
                  <a:pt x="1130823" y="0"/>
                  <a:pt x="25257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8" descr="Billede 8">
            <a:extLst>
              <a:ext uri="{FF2B5EF4-FFF2-40B4-BE49-F238E27FC236}">
                <a16:creationId xmlns:a16="http://schemas.microsoft.com/office/drawing/2014/main" id="{273972BC-230A-641C-304E-519E3A9DD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601" y="5332931"/>
            <a:ext cx="1421788" cy="864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257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541AAD-1834-E828-C0AE-22B8BAB6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88" y="3245645"/>
            <a:ext cx="2880828" cy="178771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a-DK" sz="27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Hvor bruges den personlige fortælling, sanser og detaljer I HF-kursist Signe Gundersens tale til at skabe </a:t>
            </a:r>
            <a:r>
              <a:rPr lang="da-DK" sz="2700" kern="1200" noProof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evidentia</a:t>
            </a:r>
            <a:r>
              <a:rPr lang="da-DK" sz="27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  <a:br>
              <a:rPr lang="da-DK" sz="27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da-DK" sz="27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da-DK" sz="20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da-DK" sz="2000" kern="1200" noProof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minttal</a:t>
            </a:r>
            <a:r>
              <a:rPr lang="da-DK" sz="20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00:51)</a:t>
            </a:r>
          </a:p>
        </p:txBody>
      </p:sp>
      <p:pic>
        <p:nvPicPr>
          <p:cNvPr id="4" name="Onlinemedier 3" descr="Nordisk Talefest 2024">
            <a:hlinkClick r:id="" action="ppaction://media"/>
            <a:extLst>
              <a:ext uri="{FF2B5EF4-FFF2-40B4-BE49-F238E27FC236}">
                <a16:creationId xmlns:a16="http://schemas.microsoft.com/office/drawing/2014/main" id="{E233FA2D-FAB4-28D4-1BB0-A07312A48BA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02428" y="1387726"/>
            <a:ext cx="7225748" cy="40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3ED671-FD56-5C9E-A384-B7939115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Individuel skrivetid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B425E1-F031-75F7-1ACE-AB87A8826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65581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3600" b="0" i="0" dirty="0">
                <a:effectLst/>
                <a:latin typeface="+mj-lt"/>
              </a:rPr>
              <a:t>Lav en fortælling til din egen tale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2000" b="0" i="0" dirty="0">
              <a:effectLst/>
              <a:latin typeface="acumin-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sz="2000" b="0" i="0" dirty="0">
                <a:effectLst/>
                <a:latin typeface="acumin-pro"/>
              </a:rPr>
              <a:t>Hvilken fortælling ville styrke min argumentation?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b="0" i="0" dirty="0">
                <a:effectLst/>
                <a:latin typeface="acumin-pro"/>
              </a:rPr>
              <a:t>Kan mit emne illustreres med en historie om mennesker (eller dyr)?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b="0" i="0" dirty="0">
                <a:effectLst/>
                <a:latin typeface="acumin-pro"/>
              </a:rPr>
              <a:t>Kan jeg skabe </a:t>
            </a:r>
            <a:r>
              <a:rPr lang="da-DK" sz="2000" b="0" i="0" dirty="0" err="1">
                <a:effectLst/>
                <a:latin typeface="acumin-pro"/>
              </a:rPr>
              <a:t>evidentia</a:t>
            </a:r>
            <a:r>
              <a:rPr lang="da-DK" sz="2000" b="0" i="0" dirty="0">
                <a:effectLst/>
                <a:latin typeface="acumin-pro"/>
              </a:rPr>
              <a:t>? </a:t>
            </a:r>
          </a:p>
          <a:p>
            <a:pPr marL="0" indent="0">
              <a:buNone/>
            </a:pPr>
            <a:endParaRPr lang="da-DK" sz="2000" b="0" i="0" dirty="0">
              <a:effectLst/>
              <a:latin typeface="acumin-pro"/>
            </a:endParaRPr>
          </a:p>
          <a:p>
            <a:pPr marL="0" indent="0">
              <a:buNone/>
            </a:pPr>
            <a:r>
              <a:rPr lang="da-DK" sz="2000" b="0" i="0" dirty="0">
                <a:effectLst/>
                <a:latin typeface="acumin-pro"/>
              </a:rPr>
              <a:t>Hjælpesætninger: “Prøv at forestille jer…”, “Jeg vil lige fortælle jer om …”, “Det minder om en historie …”. </a:t>
            </a:r>
          </a:p>
          <a:p>
            <a:pPr marL="0" indent="0">
              <a:buNone/>
            </a:pPr>
            <a:r>
              <a:rPr lang="da-DK" sz="2000" b="0" i="0" dirty="0">
                <a:effectLst/>
                <a:latin typeface="acumin-pro"/>
              </a:rPr>
              <a:t>Brug Agnes' tale og slides om </a:t>
            </a:r>
            <a:r>
              <a:rPr lang="da-DK" sz="2000" b="0" i="0" dirty="0" err="1">
                <a:effectLst/>
                <a:latin typeface="acumin-pro"/>
              </a:rPr>
              <a:t>evidentia</a:t>
            </a:r>
            <a:r>
              <a:rPr lang="da-DK" sz="2000" b="0" i="0" dirty="0">
                <a:effectLst/>
                <a:latin typeface="acumin-pro"/>
              </a:rPr>
              <a:t> som inspiration. </a:t>
            </a:r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12476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C8FB7C-1B71-E213-17E5-0895EA40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Læs op for en </a:t>
            </a:r>
            <a:r>
              <a:rPr lang="da-DK" sz="4000" i="1">
                <a:solidFill>
                  <a:srgbClr val="FFFFFF"/>
                </a:solidFill>
              </a:rPr>
              <a:t>lyttekarakter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1E9B16-8713-96CA-FA4D-218CC235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b="0" i="0">
                <a:effectLst/>
                <a:latin typeface="acumin-pro"/>
              </a:rPr>
              <a:t>I skal parvis læse jeres fortælling til jeres </a:t>
            </a:r>
            <a:r>
              <a:rPr lang="da-DK" sz="2000">
                <a:latin typeface="acumin-pro"/>
              </a:rPr>
              <a:t>t</a:t>
            </a:r>
            <a:r>
              <a:rPr lang="da-DK" sz="2000" b="0" i="0">
                <a:effectLst/>
                <a:latin typeface="acumin-pro"/>
              </a:rPr>
              <a:t>ale op for hinanden. </a:t>
            </a:r>
          </a:p>
          <a:p>
            <a:pPr marL="0" indent="0">
              <a:buNone/>
            </a:pPr>
            <a:r>
              <a:rPr lang="da-DK" sz="2000" b="0" i="0">
                <a:effectLst/>
                <a:latin typeface="acumin-pro"/>
              </a:rPr>
              <a:t>Den ene læse, og den anden spiller en ’lytterkarakter’ og bagefter bytter I. </a:t>
            </a:r>
          </a:p>
          <a:p>
            <a:pPr marL="0" indent="0">
              <a:buNone/>
            </a:pPr>
            <a:r>
              <a:rPr lang="da-DK" sz="2000" b="0" i="0">
                <a:effectLst/>
                <a:latin typeface="acumin-pro"/>
              </a:rPr>
              <a:t>Lyttekarakterer I kan vælge: stenansigtet, kritikeren, den distræte, den venlige, den uinteresserede.</a:t>
            </a:r>
          </a:p>
          <a:p>
            <a:pPr marL="0" indent="0">
              <a:buNone/>
            </a:pPr>
            <a:endParaRPr lang="da-DK" sz="2000" b="0" i="0">
              <a:effectLst/>
              <a:latin typeface="acumin-pro"/>
            </a:endParaRPr>
          </a:p>
          <a:p>
            <a:pPr marL="0" indent="0">
              <a:buNone/>
            </a:pPr>
            <a:r>
              <a:rPr lang="da-DK" sz="2000" b="0" i="0">
                <a:effectLst/>
                <a:latin typeface="acumin-pro"/>
              </a:rPr>
              <a:t>Afslut med en samtale om, hvordan det føles at tale til de forskellige typer af lyttere (eller </a:t>
            </a:r>
            <a:r>
              <a:rPr lang="da-DK" sz="2000" b="0" i="1">
                <a:effectLst/>
                <a:latin typeface="acumin-pro"/>
              </a:rPr>
              <a:t>ikke-lyttere</a:t>
            </a:r>
            <a:r>
              <a:rPr lang="da-DK" sz="2000" b="0" i="0">
                <a:effectLst/>
                <a:latin typeface="acumin-pro"/>
              </a:rPr>
              <a:t>)</a:t>
            </a:r>
            <a:r>
              <a:rPr lang="da-DK" sz="2000">
                <a:latin typeface="acumin-pro"/>
              </a:rPr>
              <a:t>. </a:t>
            </a:r>
            <a:r>
              <a:rPr lang="da-DK" sz="2000" b="0" i="0">
                <a:effectLst/>
                <a:latin typeface="acumin-pro"/>
              </a:rPr>
              <a:t>Hvad skal man være opmærksom på ved en mundtlig præsentation? Hvornår og hvordan skal man være opmærksom?</a:t>
            </a:r>
          </a:p>
          <a:p>
            <a:pPr marL="0" indent="0">
              <a:buNone/>
            </a:pPr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32330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DA800B-0367-50E9-4D26-83D26CAE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0" y="3340100"/>
            <a:ext cx="3035659" cy="249891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a-DK" sz="53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Sproget I talen</a:t>
            </a:r>
            <a:r>
              <a:rPr lang="da-DK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da-DK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da-DK" sz="22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</a:t>
            </a:r>
            <a:r>
              <a:rPr lang="da-DK" sz="2200" i="0" kern="1200" noProof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rofessor Jens Kjeldsen forklarer, hvad forskellene er på et godt talesprog og et godt skriftsprog</a:t>
            </a:r>
            <a:endParaRPr lang="da-DK" sz="24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nlinemedier 3" descr="Lær at holde en tale 4: Sprog">
            <a:hlinkClick r:id="" action="ppaction://media"/>
            <a:extLst>
              <a:ext uri="{FF2B5EF4-FFF2-40B4-BE49-F238E27FC236}">
                <a16:creationId xmlns:a16="http://schemas.microsoft.com/office/drawing/2014/main" id="{34CBCD74-2DBE-C2FF-F356-C1A2F68C159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02428" y="1387726"/>
            <a:ext cx="7225748" cy="40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9" name="Rectangle 1056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5B93CF-8C88-3174-B63F-BB4CF1A4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da-DK" sz="4000"/>
              <a:t>At læse sin tale højt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1CD73B-1044-0026-66A4-091CD1BD5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Vælg én i jeres gruppe, der skal forsøge at læse Agnes Musses tale højt. Man skal stå op og læse langsomt – og prøve at få teksten til at være mundtlig. </a:t>
            </a:r>
          </a:p>
          <a:p>
            <a:endParaRPr lang="da-DK" sz="2000" dirty="0"/>
          </a:p>
          <a:p>
            <a:pPr marL="0" indent="0">
              <a:buNone/>
            </a:pPr>
            <a:r>
              <a:rPr lang="da-DK" sz="2000" dirty="0">
                <a:effectLst/>
              </a:rPr>
              <a:t>Diskuter:</a:t>
            </a:r>
            <a:endParaRPr lang="da-DK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Hvad handler talen om?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Hvad er dens argumenter?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dirty="0"/>
              <a:t>Hvordan bruges fortællingen fra håndboldhallen til at sige noget om sagen?</a:t>
            </a:r>
            <a:br>
              <a:rPr lang="da-DK" sz="2000" dirty="0"/>
            </a:br>
            <a:endParaRPr lang="da-DK" sz="2000" dirty="0"/>
          </a:p>
        </p:txBody>
      </p:sp>
      <p:pic>
        <p:nvPicPr>
          <p:cNvPr id="1028" name="Picture 4" descr="B Toys Mikrofon m. holder og lysshow">
            <a:extLst>
              <a:ext uri="{FF2B5EF4-FFF2-40B4-BE49-F238E27FC236}">
                <a16:creationId xmlns:a16="http://schemas.microsoft.com/office/drawing/2014/main" id="{CC1A458C-5B69-ADB2-474C-B560AB734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5" r="11433" b="3"/>
          <a:stretch/>
        </p:blipFill>
        <p:spPr bwMode="auto">
          <a:xfrm>
            <a:off x="8115300" y="-12515"/>
            <a:ext cx="4076700" cy="64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angle 1058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Rectangle 1060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5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7" name="Rectangle 22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9" name="Rectangle 22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Titel 1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r"/>
            <a:r>
              <a:rPr lang="da-DK" sz="4000" b="0">
                <a:solidFill>
                  <a:srgbClr val="FFFFFF"/>
                </a:solidFill>
                <a:latin typeface="+mj-lt"/>
              </a:rPr>
              <a:t>Evidentia </a:t>
            </a:r>
          </a:p>
        </p:txBody>
      </p:sp>
      <p:sp>
        <p:nvSpPr>
          <p:cNvPr id="222" name="Pladsholder til indhold 2"/>
          <p:cNvSpPr txBox="1"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25400" tIns="25400" rIns="25400" bIns="25400" rtlCol="0" anchor="ctr">
            <a:normAutofit/>
          </a:bodyPr>
          <a:lstStyle/>
          <a:p>
            <a:pPr marL="0" indent="0">
              <a:spcBef>
                <a:spcPts val="450"/>
              </a:spcBef>
              <a:buNone/>
              <a:defRPr sz="4000" i="1"/>
            </a:pPr>
            <a:r>
              <a:rPr lang="da-DK" sz="2000" dirty="0" err="1"/>
              <a:t>Evidentia</a:t>
            </a:r>
            <a:r>
              <a:rPr lang="da-DK" sz="2000" dirty="0"/>
              <a:t> betyder egentlig: ‘Virkeliggørelse’. </a:t>
            </a:r>
          </a:p>
          <a:p>
            <a:pPr marL="0" indent="0">
              <a:spcBef>
                <a:spcPts val="450"/>
              </a:spcBef>
              <a:buNone/>
              <a:defRPr sz="4000" i="1"/>
            </a:pPr>
            <a:endParaRPr lang="da-DK" sz="2000" dirty="0"/>
          </a:p>
          <a:p>
            <a:pPr marL="0" indent="0">
              <a:spcBef>
                <a:spcPts val="450"/>
              </a:spcBef>
              <a:buNone/>
              <a:defRPr sz="4000" i="1"/>
            </a:pPr>
            <a:r>
              <a:rPr lang="da-DK" sz="2000" dirty="0"/>
              <a:t>Når vi arbejder med </a:t>
            </a:r>
            <a:r>
              <a:rPr lang="da-DK" sz="2000" dirty="0" err="1"/>
              <a:t>evidentia</a:t>
            </a:r>
            <a:r>
              <a:rPr lang="da-DK" sz="2000" dirty="0"/>
              <a:t>, prøver vi at skabe billeder i modtagernes hoveder. Det kan f.eks. gøres ved at bruge</a:t>
            </a:r>
          </a:p>
          <a:p>
            <a:pPr marL="0" indent="0" defTabSz="228600">
              <a:spcBef>
                <a:spcPts val="0"/>
              </a:spcBef>
              <a:buNone/>
              <a:defRPr sz="2800"/>
            </a:pPr>
            <a:endParaRPr lang="da-DK" sz="2000" dirty="0"/>
          </a:p>
          <a:p>
            <a:pPr marL="518583" indent="-518583">
              <a:buSzPct val="100000"/>
              <a:buFontTx/>
              <a:buAutoNum type="arabicPeriod"/>
            </a:pPr>
            <a:r>
              <a:rPr lang="da-DK" sz="2000" dirty="0"/>
              <a:t>Beskrivende</a:t>
            </a:r>
            <a:r>
              <a:rPr sz="2000" dirty="0"/>
              <a:t> </a:t>
            </a:r>
            <a:r>
              <a:rPr lang="da-DK" sz="2000" dirty="0"/>
              <a:t>adjektiver</a:t>
            </a:r>
            <a:r>
              <a:rPr sz="2000" dirty="0"/>
              <a:t> </a:t>
            </a:r>
          </a:p>
          <a:p>
            <a:pPr marL="518583" indent="-518583">
              <a:buSzPct val="100000"/>
              <a:buFontTx/>
              <a:buAutoNum type="arabicPeriod"/>
            </a:pPr>
            <a:r>
              <a:rPr lang="da-DK" sz="2000" dirty="0"/>
              <a:t>Fortællinger</a:t>
            </a:r>
            <a:r>
              <a:rPr sz="2000" dirty="0"/>
              <a:t> om </a:t>
            </a:r>
            <a:r>
              <a:rPr lang="da-DK" sz="2000" dirty="0"/>
              <a:t>mennesker</a:t>
            </a:r>
            <a:r>
              <a:rPr sz="2000" dirty="0"/>
              <a:t> </a:t>
            </a:r>
          </a:p>
          <a:p>
            <a:pPr marL="518583" indent="-518583">
              <a:buSzPct val="100000"/>
              <a:buFontTx/>
              <a:buAutoNum type="arabicPeriod"/>
            </a:pPr>
            <a:r>
              <a:rPr lang="da-DK" sz="2000" dirty="0"/>
              <a:t>Sanser</a:t>
            </a:r>
            <a:endParaRPr sz="2000" dirty="0"/>
          </a:p>
          <a:p>
            <a:pPr marL="518583" indent="-518583">
              <a:buSzPct val="100000"/>
              <a:buFontTx/>
              <a:buAutoNum type="arabicPeriod"/>
            </a:pPr>
            <a:r>
              <a:rPr lang="da-DK" sz="2000" dirty="0"/>
              <a:t>Billedsprog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4" name="Rectangle 231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3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3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3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Freeform: Shape 23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9" name="Rectangle 24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itel 1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r"/>
            <a:r>
              <a:rPr lang="da-DK" sz="4000" b="0">
                <a:solidFill>
                  <a:srgbClr val="FFFFFF"/>
                </a:solidFill>
                <a:latin typeface="+mj-lt"/>
              </a:rPr>
              <a:t>1. Adjektiver </a:t>
            </a:r>
          </a:p>
        </p:txBody>
      </p:sp>
      <p:sp>
        <p:nvSpPr>
          <p:cNvPr id="250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4581727" y="649480"/>
            <a:ext cx="3025303" cy="5546047"/>
          </a:xfrm>
          <a:prstGeom prst="rect">
            <a:avLst/>
          </a:prstGeom>
        </p:spPr>
        <p:txBody>
          <a:bodyPr vert="horz" lIns="25400" tIns="25400" rIns="25400" bIns="25400" rtlCol="0" anchor="ctr">
            <a:normAutofit/>
          </a:bodyPr>
          <a:lstStyle/>
          <a:p>
            <a:pPr marL="0" indent="0" defTabSz="342583">
              <a:spcBef>
                <a:spcPts val="2400"/>
              </a:spcBef>
              <a:buNone/>
              <a:defRPr sz="5700"/>
            </a:pPr>
            <a:r>
              <a:rPr sz="2000"/>
              <a:t>Et sommerhus = En gammel, støvet, forladt rønne, hvor ingen har sat sine ben i mange år. </a:t>
            </a:r>
          </a:p>
          <a:p>
            <a:pPr marL="0" indent="0" defTabSz="342583">
              <a:spcBef>
                <a:spcPts val="2400"/>
              </a:spcBef>
              <a:buNone/>
              <a:defRPr sz="5700"/>
            </a:pPr>
            <a:r>
              <a:rPr sz="2000"/>
              <a:t>En mand = En frisk, smilende ung fyr med nystrøget skjorte</a:t>
            </a:r>
          </a:p>
          <a:p>
            <a:pPr marL="0" indent="0" defTabSz="342583">
              <a:spcBef>
                <a:spcPts val="2400"/>
              </a:spcBef>
              <a:buNone/>
              <a:defRPr sz="5700"/>
            </a:pPr>
            <a:r>
              <a:rPr lang="da-DK" sz="2000"/>
              <a:t>Vrede = En buldrende, intens og nærmest skamfuld følelse    </a:t>
            </a:r>
          </a:p>
        </p:txBody>
      </p:sp>
      <p:pic>
        <p:nvPicPr>
          <p:cNvPr id="251" name="Picture 227" descr="Fyr med sorte striber">
            <a:extLst>
              <a:ext uri="{FF2B5EF4-FFF2-40B4-BE49-F238E27FC236}">
                <a16:creationId xmlns:a16="http://schemas.microsoft.com/office/drawing/2014/main" id="{DC1AFEF5-228F-CC40-003C-43E227ED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34" r="28179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2" name="Freeform: Shape 309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Titel 1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r"/>
            <a:r>
              <a:rPr lang="da-DK" sz="4000" b="0">
                <a:solidFill>
                  <a:srgbClr val="FFFFFF"/>
                </a:solidFill>
                <a:latin typeface="+mj-lt"/>
              </a:rPr>
              <a:t>2. Fortællinger om mennesker </a:t>
            </a:r>
          </a:p>
        </p:txBody>
      </p:sp>
      <p:sp>
        <p:nvSpPr>
          <p:cNvPr id="230" name="Pladsholder til indhold 2"/>
          <p:cNvSpPr txBox="1">
            <a:spLocks noGrp="1"/>
          </p:cNvSpPr>
          <p:nvPr>
            <p:ph type="body" sz="half" idx="1"/>
          </p:nvPr>
        </p:nvSpPr>
        <p:spPr>
          <a:xfrm>
            <a:off x="4583348" y="789180"/>
            <a:ext cx="3025303" cy="5546047"/>
          </a:xfrm>
          <a:prstGeom prst="rect">
            <a:avLst/>
          </a:prstGeom>
        </p:spPr>
        <p:txBody>
          <a:bodyPr vert="horz" lIns="25400" tIns="25400" rIns="25400" bIns="25400" rtlCol="0" anchor="ctr">
            <a:normAutofit fontScale="92500" lnSpcReduction="20000"/>
          </a:bodyPr>
          <a:lstStyle/>
          <a:p>
            <a:pPr marL="0" indent="0" defTabSz="412750">
              <a:spcBef>
                <a:spcPts val="2250"/>
              </a:spcBef>
              <a:buNone/>
              <a:defRPr sz="3800"/>
            </a:pPr>
            <a:endParaRPr lang="da-DK" sz="1700" dirty="0"/>
          </a:p>
          <a:p>
            <a:pPr marL="0" indent="0" defTabSz="412750">
              <a:lnSpc>
                <a:spcPct val="150000"/>
              </a:lnSpc>
              <a:spcBef>
                <a:spcPts val="2250"/>
              </a:spcBef>
              <a:buNone/>
              <a:defRPr sz="3800"/>
            </a:pPr>
            <a:r>
              <a:rPr lang="da-DK" sz="1700" b="0" i="0" u="none" strike="noStrike" dirty="0">
                <a:effectLst/>
                <a:latin typeface="Open Sans" panose="020B0606030504020204" pitchFamily="34" charset="0"/>
              </a:rPr>
              <a:t>"Så sidder man i bussen på vej hjem. Det er nogle år senere, og man har netop fået fri fra den stilling som telefonsælger, man er havnet i. I bussen grubler man over det ord: Havnet. Og så er der pludselig noget som går op for én: at der er en sandsynlighed for, at man kan forblive én som er havnet i en stilling som telefonsælger”</a:t>
            </a:r>
          </a:p>
          <a:p>
            <a:pPr marL="0" indent="0" defTabSz="412750">
              <a:spcBef>
                <a:spcPts val="2250"/>
              </a:spcBef>
              <a:buNone/>
              <a:defRPr sz="3800"/>
            </a:pPr>
            <a:endParaRPr lang="da-DK" sz="1700" b="0" i="0" u="none" strike="noStrike" dirty="0">
              <a:effectLst/>
              <a:latin typeface="Open Sans" panose="020B0606030504020204" pitchFamily="34" charset="0"/>
            </a:endParaRPr>
          </a:p>
          <a:p>
            <a:pPr marL="0" indent="0" defTabSz="412750">
              <a:spcBef>
                <a:spcPts val="2250"/>
              </a:spcBef>
              <a:buNone/>
              <a:defRPr sz="3800"/>
            </a:pPr>
            <a:r>
              <a:rPr lang="da-DK" sz="1200" b="0" i="0" u="none" strike="noStrike" dirty="0">
                <a:effectLst/>
                <a:latin typeface="Open Sans" panose="020B0606030504020204" pitchFamily="34" charset="0"/>
              </a:rPr>
              <a:t>Fra Thomas Korsgaards takketale 2021 for Otto B. Lindhart-prisen</a:t>
            </a:r>
          </a:p>
          <a:p>
            <a:pPr marL="155121" indent="-155121" defTabSz="412750">
              <a:spcBef>
                <a:spcPts val="2250"/>
              </a:spcBef>
              <a:defRPr sz="3800"/>
            </a:pPr>
            <a:endParaRPr lang="da-DK" sz="1700" dirty="0"/>
          </a:p>
        </p:txBody>
      </p:sp>
      <p:pic>
        <p:nvPicPr>
          <p:cNvPr id="3074" name="Picture 2" descr="Et billede, der indeholder passager, køretøj, offentlig transport, bus&#10;&#10;Automatisk genereret beskrivelse">
            <a:extLst>
              <a:ext uri="{FF2B5EF4-FFF2-40B4-BE49-F238E27FC236}">
                <a16:creationId xmlns:a16="http://schemas.microsoft.com/office/drawing/2014/main" id="{033AAABF-8799-694D-E317-22F9BA20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r="32748" b="-1"/>
          <a:stretch/>
        </p:blipFill>
        <p:spPr bwMode="auto">
          <a:xfrm>
            <a:off x="8109502" y="10"/>
            <a:ext cx="408249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6" name="Rectangle 245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itel 1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r"/>
            <a:r>
              <a:rPr lang="da-DK" sz="4000" b="0">
                <a:solidFill>
                  <a:srgbClr val="FFFFFF"/>
                </a:solidFill>
                <a:latin typeface="+mj-lt"/>
              </a:rPr>
              <a:t>3. Sanser</a:t>
            </a:r>
          </a:p>
        </p:txBody>
      </p:sp>
      <p:sp>
        <p:nvSpPr>
          <p:cNvPr id="235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4581727" y="649480"/>
            <a:ext cx="3025303" cy="5546047"/>
          </a:xfrm>
          <a:prstGeom prst="rect">
            <a:avLst/>
          </a:prstGeom>
        </p:spPr>
        <p:txBody>
          <a:bodyPr vert="horz" lIns="25400" tIns="25400" rIns="25400" bIns="25400" rtlCol="0" anchor="ctr">
            <a:normAutofit fontScale="92500" lnSpcReduction="10000"/>
          </a:bodyPr>
          <a:lstStyle>
            <a:lvl1pPr marL="381000" indent="-381000" defTabSz="825500">
              <a:lnSpc>
                <a:spcPct val="100000"/>
              </a:lnSpc>
              <a:spcBef>
                <a:spcPts val="4500"/>
              </a:spcBef>
            </a:lvl1pPr>
          </a:lstStyle>
          <a:p>
            <a:pPr marL="0" indent="0">
              <a:lnSpc>
                <a:spcPct val="160000"/>
              </a:lnSpc>
              <a:buNone/>
            </a:pPr>
            <a:r>
              <a:rPr lang="da-DK" sz="2000" dirty="0"/>
              <a:t>”Jeg åbnede døren og trådte ind”</a:t>
            </a:r>
          </a:p>
          <a:p>
            <a:pPr marL="0" indent="0">
              <a:buNone/>
            </a:pPr>
            <a:r>
              <a:rPr lang="da-DK" sz="2000" dirty="0"/>
              <a:t>     versus</a:t>
            </a:r>
          </a:p>
          <a:p>
            <a:pPr marL="0" indent="0">
              <a:lnSpc>
                <a:spcPct val="150000"/>
              </a:lnSpc>
              <a:buNone/>
            </a:pPr>
            <a:r>
              <a:rPr sz="2000" dirty="0"/>
              <a:t>“</a:t>
            </a:r>
            <a:r>
              <a:rPr lang="da-DK" sz="2000" dirty="0"/>
              <a:t>Døren</a:t>
            </a:r>
            <a:r>
              <a:rPr sz="2000" dirty="0"/>
              <a:t> </a:t>
            </a:r>
            <a:r>
              <a:rPr lang="da-DK" sz="2000" dirty="0"/>
              <a:t>knirkede</a:t>
            </a:r>
            <a:r>
              <a:rPr sz="2000" dirty="0"/>
              <a:t> </a:t>
            </a:r>
            <a:r>
              <a:rPr lang="da-DK" sz="2000" dirty="0"/>
              <a:t>svagt</a:t>
            </a:r>
            <a:r>
              <a:rPr sz="2000" dirty="0"/>
              <a:t>, da </a:t>
            </a:r>
            <a:r>
              <a:rPr lang="da-DK" sz="2000" dirty="0"/>
              <a:t>jeg</a:t>
            </a:r>
            <a:r>
              <a:rPr sz="2000" dirty="0"/>
              <a:t> </a:t>
            </a:r>
            <a:r>
              <a:rPr lang="da-DK" sz="2000" dirty="0"/>
              <a:t>trådte</a:t>
            </a:r>
            <a:r>
              <a:rPr sz="2000" dirty="0"/>
              <a:t> ind. </a:t>
            </a:r>
            <a:r>
              <a:rPr lang="da-DK" sz="2000" dirty="0"/>
              <a:t>Jeg</a:t>
            </a:r>
            <a:r>
              <a:rPr sz="2000" dirty="0"/>
              <a:t> </a:t>
            </a:r>
            <a:r>
              <a:rPr lang="da-DK" sz="2000" dirty="0"/>
              <a:t>blev</a:t>
            </a:r>
            <a:r>
              <a:rPr sz="2000" dirty="0"/>
              <a:t> </a:t>
            </a:r>
            <a:r>
              <a:rPr lang="da-DK" sz="2000" dirty="0"/>
              <a:t>blændet</a:t>
            </a:r>
            <a:r>
              <a:rPr sz="2000" dirty="0"/>
              <a:t> </a:t>
            </a:r>
            <a:r>
              <a:rPr lang="da-DK" sz="2000" dirty="0"/>
              <a:t>af</a:t>
            </a:r>
            <a:r>
              <a:rPr sz="2000" dirty="0"/>
              <a:t> det </a:t>
            </a:r>
            <a:r>
              <a:rPr lang="da-DK" sz="2000" dirty="0"/>
              <a:t>skarpe</a:t>
            </a:r>
            <a:r>
              <a:rPr sz="2000" dirty="0"/>
              <a:t> </a:t>
            </a:r>
            <a:r>
              <a:rPr lang="da-DK" sz="2000" dirty="0"/>
              <a:t>lys</a:t>
            </a:r>
            <a:r>
              <a:rPr sz="2000" dirty="0"/>
              <a:t> </a:t>
            </a:r>
            <a:r>
              <a:rPr lang="da-DK" sz="2000" dirty="0"/>
              <a:t>og</a:t>
            </a:r>
            <a:r>
              <a:rPr sz="2000" dirty="0"/>
              <a:t> </a:t>
            </a:r>
            <a:r>
              <a:rPr lang="da-DK" sz="2000" dirty="0"/>
              <a:t>nåede</a:t>
            </a:r>
            <a:r>
              <a:rPr sz="2000" dirty="0"/>
              <a:t> </a:t>
            </a:r>
            <a:r>
              <a:rPr lang="da-DK" sz="2000" dirty="0"/>
              <a:t>lige</a:t>
            </a:r>
            <a:r>
              <a:rPr sz="2000" dirty="0"/>
              <a:t> at </a:t>
            </a:r>
            <a:r>
              <a:rPr lang="da-DK" sz="2000" dirty="0"/>
              <a:t>mærke</a:t>
            </a:r>
            <a:r>
              <a:rPr sz="2000" dirty="0"/>
              <a:t> den </a:t>
            </a:r>
            <a:r>
              <a:rPr lang="da-DK" sz="2000" dirty="0"/>
              <a:t>kolde</a:t>
            </a:r>
            <a:r>
              <a:rPr sz="2000" dirty="0"/>
              <a:t> messing </a:t>
            </a:r>
            <a:r>
              <a:rPr lang="da-DK" sz="2000" dirty="0"/>
              <a:t>fra</a:t>
            </a:r>
            <a:r>
              <a:rPr sz="2000" dirty="0"/>
              <a:t> det </a:t>
            </a:r>
            <a:r>
              <a:rPr lang="da-DK" sz="2000" dirty="0"/>
              <a:t>gamle</a:t>
            </a:r>
            <a:r>
              <a:rPr sz="2000" dirty="0"/>
              <a:t> </a:t>
            </a:r>
            <a:r>
              <a:rPr lang="da-DK" sz="2000" dirty="0"/>
              <a:t>håndtag</a:t>
            </a:r>
            <a:r>
              <a:rPr sz="2000" dirty="0"/>
              <a:t> </a:t>
            </a:r>
            <a:r>
              <a:rPr lang="da-DK" sz="2000" dirty="0"/>
              <a:t>inden</a:t>
            </a:r>
            <a:r>
              <a:rPr sz="2000" dirty="0"/>
              <a:t> den </a:t>
            </a:r>
            <a:r>
              <a:rPr lang="da-DK" sz="2000" dirty="0"/>
              <a:t>gustne</a:t>
            </a:r>
            <a:r>
              <a:rPr sz="2000" dirty="0"/>
              <a:t> </a:t>
            </a:r>
            <a:r>
              <a:rPr lang="da-DK" sz="2000" dirty="0"/>
              <a:t>lugt</a:t>
            </a:r>
            <a:r>
              <a:rPr sz="2000" dirty="0"/>
              <a:t> </a:t>
            </a:r>
            <a:r>
              <a:rPr lang="da-DK" sz="2000" dirty="0"/>
              <a:t>af</a:t>
            </a:r>
            <a:r>
              <a:rPr sz="2000" dirty="0"/>
              <a:t> </a:t>
            </a:r>
            <a:r>
              <a:rPr lang="da-DK" sz="2000" dirty="0"/>
              <a:t>gymnastiksal</a:t>
            </a:r>
            <a:r>
              <a:rPr sz="2000" dirty="0"/>
              <a:t> </a:t>
            </a:r>
            <a:r>
              <a:rPr lang="da-DK" sz="2000" dirty="0"/>
              <a:t>kradsede</a:t>
            </a:r>
            <a:r>
              <a:rPr sz="2000" dirty="0"/>
              <a:t> </a:t>
            </a:r>
            <a:r>
              <a:rPr lang="da-DK" sz="2000" dirty="0"/>
              <a:t>i</a:t>
            </a:r>
            <a:r>
              <a:rPr sz="2000" dirty="0"/>
              <a:t> mine </a:t>
            </a:r>
            <a:r>
              <a:rPr lang="da-DK" sz="2000" dirty="0"/>
              <a:t>næsebor</a:t>
            </a:r>
            <a:r>
              <a:rPr sz="2000" dirty="0"/>
              <a:t>”</a:t>
            </a:r>
          </a:p>
        </p:txBody>
      </p:sp>
      <p:pic>
        <p:nvPicPr>
          <p:cNvPr id="237" name="Picture 236" descr="An open bathroom door">
            <a:extLst>
              <a:ext uri="{FF2B5EF4-FFF2-40B4-BE49-F238E27FC236}">
                <a16:creationId xmlns:a16="http://schemas.microsoft.com/office/drawing/2014/main" id="{F792D4D7-DCCF-074F-D1A7-FFD98B5019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63" r="38950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4" name="Rectangle 24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6" name="Rectangle 24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itel 1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r"/>
            <a:r>
              <a:rPr lang="da-DK" sz="4000" b="0">
                <a:solidFill>
                  <a:srgbClr val="FFFFFF"/>
                </a:solidFill>
                <a:latin typeface="+mj-lt"/>
              </a:rPr>
              <a:t>4. Billedsprog</a:t>
            </a:r>
          </a:p>
        </p:txBody>
      </p:sp>
      <p:sp>
        <p:nvSpPr>
          <p:cNvPr id="239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4810259" y="649480"/>
            <a:ext cx="6555347" cy="6030720"/>
          </a:xfrm>
          <a:prstGeom prst="rect">
            <a:avLst/>
          </a:prstGeom>
        </p:spPr>
        <p:txBody>
          <a:bodyPr vert="horz" lIns="25400" tIns="25400" rIns="25400" bIns="25400" rtlCol="0" anchor="ctr">
            <a:normAutofit lnSpcReduction="10000"/>
          </a:bodyPr>
          <a:lstStyle/>
          <a:p>
            <a:pPr marL="0" indent="0">
              <a:buNone/>
            </a:pPr>
            <a:r>
              <a:rPr lang="da-DK" sz="2000" dirty="0"/>
              <a:t>”Mit indre følelsesliv er i vid udstrækning som en flad </a:t>
            </a:r>
            <a:r>
              <a:rPr lang="da-DK" sz="2000" dirty="0" err="1"/>
              <a:t>leverpostejsmad</a:t>
            </a:r>
            <a:r>
              <a:rPr lang="da-DK" sz="2000" dirty="0"/>
              <a:t>” </a:t>
            </a:r>
          </a:p>
          <a:p>
            <a:pPr marL="0" indent="0" algn="r">
              <a:buNone/>
            </a:pPr>
            <a:r>
              <a:rPr lang="da-DK" sz="1600" dirty="0"/>
              <a:t>(af Anna Winum Juul)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"Men et Land, hvor den nationale Selvfølelse ligger lavt, det er som et Holland uden Diger i stadig Fare for at overskylles og udslettes.”</a:t>
            </a:r>
          </a:p>
          <a:p>
            <a:pPr marL="0" indent="0" algn="r">
              <a:buNone/>
            </a:pPr>
            <a:r>
              <a:rPr lang="da-DK" sz="1600" dirty="0"/>
              <a:t> (af Georg Brandes)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”At flytte i plejebolig er at rive sig selv op med rode og forsøge at sætte nyt rodfæste. For at det kan ske, skal jorden være vel gødet.”  </a:t>
            </a:r>
          </a:p>
          <a:p>
            <a:pPr marL="0" indent="0" algn="r">
              <a:buNone/>
            </a:pPr>
            <a:r>
              <a:rPr lang="da-DK" sz="1600" dirty="0"/>
              <a:t>(af Lars </a:t>
            </a:r>
            <a:r>
              <a:rPr lang="da-DK" sz="1600" dirty="0" err="1"/>
              <a:t>Oskan</a:t>
            </a:r>
            <a:r>
              <a:rPr lang="da-DK" sz="1600" dirty="0"/>
              <a:t>-Henriksen)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"I et nordisk skær er Danmark efterhånden blevet til en belemrende lillebror, som gylper i tide og gylper op i utide og vækker én om natten og stadig tisser i sengen (…)” </a:t>
            </a:r>
          </a:p>
          <a:p>
            <a:pPr marL="0" indent="0" algn="r">
              <a:buNone/>
            </a:pPr>
            <a:r>
              <a:rPr lang="da-DK" sz="1600" dirty="0"/>
              <a:t>(af Yahya Hassan)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5" name="Rectangle 2084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D635F4-8A2B-B799-61E7-E814BAA1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945779"/>
          </a:xfrm>
        </p:spPr>
        <p:txBody>
          <a:bodyPr anchor="b">
            <a:normAutofit/>
          </a:bodyPr>
          <a:lstStyle/>
          <a:p>
            <a:r>
              <a:rPr lang="da-DK" sz="4000" dirty="0"/>
              <a:t>Æbleøvelse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269C3C-9880-4CED-0261-6B800B590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828800"/>
            <a:ext cx="6173262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0" i="0" dirty="0">
                <a:effectLst/>
                <a:latin typeface="acumin-pro"/>
              </a:rPr>
              <a:t>Denne øvelse har til formål at skærpe jeres opmærksomhed på brugen af sanser i deres formidling. </a:t>
            </a:r>
            <a:br>
              <a:rPr lang="da-DK" sz="1800" b="0" i="0" dirty="0">
                <a:effectLst/>
                <a:latin typeface="acumin-pro"/>
              </a:rPr>
            </a:br>
            <a:endParaRPr lang="da-DK" sz="1800" b="0" i="0" dirty="0">
              <a:effectLst/>
              <a:latin typeface="acumin-pro"/>
            </a:endParaRPr>
          </a:p>
          <a:p>
            <a:pPr marL="0" indent="0">
              <a:buNone/>
            </a:pPr>
            <a:r>
              <a:rPr lang="da-DK" sz="1800" b="1" i="0" dirty="0">
                <a:effectLst/>
                <a:latin typeface="acumin-pro"/>
              </a:rPr>
              <a:t>Opgave</a:t>
            </a:r>
          </a:p>
          <a:p>
            <a:r>
              <a:rPr lang="da-DK" sz="1800" dirty="0">
                <a:latin typeface="acumin-pro"/>
              </a:rPr>
              <a:t>Du</a:t>
            </a:r>
            <a:r>
              <a:rPr lang="da-DK" sz="1800" b="0" i="0" dirty="0">
                <a:effectLst/>
                <a:latin typeface="acumin-pro"/>
              </a:rPr>
              <a:t> får 5 min. til individuelt at beskrive et æble.</a:t>
            </a:r>
          </a:p>
          <a:p>
            <a:r>
              <a:rPr lang="da-DK" sz="1800" b="0" i="0" dirty="0">
                <a:effectLst/>
                <a:latin typeface="acumin-pro"/>
              </a:rPr>
              <a:t>Du skal bruge alle 5 sanser. Genre er valgfri. </a:t>
            </a:r>
            <a:br>
              <a:rPr lang="da-DK" sz="1800" b="0" i="0" dirty="0">
                <a:effectLst/>
                <a:latin typeface="acumin-pro"/>
              </a:rPr>
            </a:br>
            <a:endParaRPr lang="da-DK" sz="1800" b="0" i="0" dirty="0">
              <a:effectLst/>
              <a:latin typeface="acumin-pro"/>
            </a:endParaRPr>
          </a:p>
          <a:p>
            <a:pPr marL="0" indent="0">
              <a:buNone/>
            </a:pPr>
            <a:r>
              <a:rPr lang="da-DK" sz="1800" b="1" i="0" dirty="0">
                <a:effectLst/>
                <a:latin typeface="acumin-pro"/>
              </a:rPr>
              <a:t>Opsamling</a:t>
            </a:r>
          </a:p>
          <a:p>
            <a:pPr marL="0" indent="0">
              <a:buNone/>
            </a:pPr>
            <a:r>
              <a:rPr lang="da-DK" sz="1800" b="0" i="0" dirty="0">
                <a:effectLst/>
                <a:latin typeface="acumin-pro"/>
              </a:rPr>
              <a:t>Dem der har lyst læser deres tekst højt i klassen.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800" b="0" i="0" dirty="0">
              <a:effectLst/>
              <a:latin typeface="acumin-pr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sz="1800" b="0" i="0" dirty="0">
                <a:effectLst/>
                <a:latin typeface="acumin-pro"/>
              </a:rPr>
              <a:t>Hvad fungerede godt i denne tekst?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800" b="0" i="0" dirty="0">
                <a:effectLst/>
                <a:latin typeface="acumin-pro"/>
              </a:rPr>
              <a:t>Hvad kan I bruge som inspiration i jeres egne taler?</a:t>
            </a:r>
          </a:p>
        </p:txBody>
      </p:sp>
      <p:pic>
        <p:nvPicPr>
          <p:cNvPr id="2050" name="Picture 2" descr="Se 8 populære æbler - og hvornår du kan købe dem | Samvirke">
            <a:extLst>
              <a:ext uri="{FF2B5EF4-FFF2-40B4-BE49-F238E27FC236}">
                <a16:creationId xmlns:a16="http://schemas.microsoft.com/office/drawing/2014/main" id="{B29A3254-146F-A78B-11D9-E604102B8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4" r="18134" b="3"/>
          <a:stretch/>
        </p:blipFill>
        <p:spPr bwMode="auto">
          <a:xfrm>
            <a:off x="8115300" y="-12515"/>
            <a:ext cx="4076700" cy="64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7" name="Rectangle 208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Rectangle 208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1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 Tema">
  <a:themeElements>
    <a:clrScheme name="Office 2013 – 2022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1682</TotalTime>
  <Words>716</Words>
  <Application>Microsoft Macintosh PowerPoint</Application>
  <PresentationFormat>Widescreen</PresentationFormat>
  <Paragraphs>70</Paragraphs>
  <Slides>12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acumin-pro</vt:lpstr>
      <vt:lpstr>Aptos</vt:lpstr>
      <vt:lpstr>Arial</vt:lpstr>
      <vt:lpstr>Calibri</vt:lpstr>
      <vt:lpstr>Calibri Light</vt:lpstr>
      <vt:lpstr>Open Sans</vt:lpstr>
      <vt:lpstr>Office 2013 – 2022 Tema</vt:lpstr>
      <vt:lpstr>Nordisk Talefest 2025</vt:lpstr>
      <vt:lpstr>Sproget I talen. Professor Jens Kjeldsen forklarer, hvad forskellene er på et godt talesprog og et godt skriftsprog</vt:lpstr>
      <vt:lpstr>At læse sin tale højt</vt:lpstr>
      <vt:lpstr>Evidentia </vt:lpstr>
      <vt:lpstr>1. Adjektiver </vt:lpstr>
      <vt:lpstr>2. Fortællinger om mennesker </vt:lpstr>
      <vt:lpstr>3. Sanser</vt:lpstr>
      <vt:lpstr>4. Billedsprog</vt:lpstr>
      <vt:lpstr>Æbleøvelse </vt:lpstr>
      <vt:lpstr>Hvor bruges den personlige fortælling, sanser og detaljer I HF-kursist Signe Gundersens tale til at skabe evidentia?   (minttal 00:51)</vt:lpstr>
      <vt:lpstr>Individuel skrivetid</vt:lpstr>
      <vt:lpstr>Læs op for en lyttekarakter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Ditte Bang Skovgård-Hansen</dc:creator>
  <cp:lastModifiedBy>Ditte Bang Skovgård-Hansen</cp:lastModifiedBy>
  <cp:revision>28</cp:revision>
  <dcterms:created xsi:type="dcterms:W3CDTF">2025-01-11T16:53:28Z</dcterms:created>
  <dcterms:modified xsi:type="dcterms:W3CDTF">2025-01-17T08:22:33Z</dcterms:modified>
</cp:coreProperties>
</file>