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ink/ink1.xml" ContentType="application/inkml+xml"/>
  <Override PartName="/ppt/ink/ink2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86" r:id="rId1"/>
  </p:sldMasterIdLst>
  <p:notesMasterIdLst>
    <p:notesMasterId r:id="rId19"/>
  </p:notesMasterIdLst>
  <p:sldIdLst>
    <p:sldId id="291" r:id="rId2"/>
    <p:sldId id="296" r:id="rId3"/>
    <p:sldId id="297" r:id="rId4"/>
    <p:sldId id="299" r:id="rId5"/>
    <p:sldId id="290" r:id="rId6"/>
    <p:sldId id="275" r:id="rId7"/>
    <p:sldId id="298" r:id="rId8"/>
    <p:sldId id="301" r:id="rId9"/>
    <p:sldId id="302" r:id="rId10"/>
    <p:sldId id="303" r:id="rId11"/>
    <p:sldId id="300" r:id="rId12"/>
    <p:sldId id="277" r:id="rId13"/>
    <p:sldId id="292" r:id="rId14"/>
    <p:sldId id="293" r:id="rId15"/>
    <p:sldId id="276" r:id="rId16"/>
    <p:sldId id="294" r:id="rId17"/>
    <p:sldId id="295" r:id="rId1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0"/>
    <p:restoredTop sz="94652"/>
  </p:normalViewPr>
  <p:slideViewPr>
    <p:cSldViewPr snapToGrid="0">
      <p:cViewPr varScale="1">
        <p:scale>
          <a:sx n="100" d="100"/>
          <a:sy n="100" d="100"/>
        </p:scale>
        <p:origin x="1000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4T15:51:47.703"/>
    </inkml:context>
    <inkml:brush xml:id="br0">
      <inkml:brushProperty name="width" value="0.1" units="cm"/>
      <inkml:brushProperty name="height" value="0.1" units="cm"/>
      <inkml:brushProperty name="color" value="#CC0066"/>
    </inkml:brush>
  </inkml:definitions>
  <inkml:trace contextRef="#ctx0" brushRef="#br0">1 7494 24575,'45'37'0,"22"8"0,-15-14 0,7 0 0,16 4 0,5 0 0,9 0 0,5-2-261,-26-10 1,1-2-1,2 0 261,-1-1 0,2-2 0,-1-1 0,-2-1 0,0-2 0,0-2 0,-2-1 0,0-3 0,0 0 90,28 1 0,-2-5-90,-6-7 0,-2-7 0,-5-6 0,-3-6 0,-5-7 0,-4-6 0,-5-8 0,-3-5 0,-4-4 0,-3-2 294,-3-4 0,-2-2-294,-3-3 0,-1-3 0,-2-2 0,0-1 0,0-6 0,-1-1 0,1-4 0,0-2 0,-1-1 0,1 1 0,-1-2 0,0-1 0,-1-1 0,-2-2 0,-13 26 0,-2-1 0,0-2-198,-2-3 0,-1-1 1,-2-2 197,0-5 0,-2-1 0,-2-2 0,-1-6 0,-3-2 0,0-2-462,-4 15 1,0-1-1,-1-2 1,0 0 461,-1-8 0,0-1 0,-1-1 0,0-2 0,-1-4 0,0-1 0,-1-1 0,0-2 0,0 17 0,0-1 0,0-1 0,0 0 0,-1-1-497,1-3 0,0 0 0,-1-1 0,2-1 1,0 0 496,1-5 0,0 0 0,1-2 0,2 0 0,0 0-442,1 13 1,0-1-1,1 0 1,1 0-1,1-1 1,2 1 441,2 0 0,1-1 0,1 1 0,2 0 0,1 0 0,2 1 0,1 1 0,1 1 0,2 0 0,2 0 0,1 2 0,2 1-264,7-10 1,3 0 0,2 2 0,2 2-1,3 3 264,0 6 0,2 1 0,3 3 0,1 3 0,3 2 0,0 4 0,2 3 0,2 2 0,1 3 0,3 2-58,16-7 1,2 3 0,3 4-1,1 3 58,1 4 0,2 2 0,1 4 0,2 1 0,-17 9 0,2 1 0,0 2 0,1 2 0,0 0 0,2 1 0,-1 2 0,2 1 0,-1 1 0,2 2 0,2 1 0,1 1 0,0 2 0,0 1 0,1 1 0,-1 1 0,0 1 0,1 1 0,-1 1 0,0 1 0,-2 0 0,1 1 0,-1 2 0,0 0 0,-1 2 0,15 2 0,0 2 0,-2 2 0,-1 3 245,-9 2 1,-2 1 0,-2 4 0,-2 3-246,16 8 0,-5 6 0,-4 4 711,-13 3 1,-5 5 0,-4 3-712,-8 0 0,-4 3 0,-5 3 0,-6 0 0,-5 3 0,-5 2 0,-3 3 0,-6 3 0,-3 0 0,-3 4 0,-4 0 0,-4 1 0,-3 0 0,-3 1 0,-3-1 0,-4-2 0,-3 0 0,-2-1 0,-10 26 0,-5-5 1068,-2-12 0,-4-5-1068,0-12 0,-1-7 2071,-21 20-2071,10-24 1259,10-13-1259,10-12 549,5-3-549,3-2 0,-3 8 0,-7 8 0,-5 9 0,-5 5 0,-4-2 0,5-5 0,5-11 0,10-14 0,10-18 0,5-24 0,8-26 0,8-36 0,-4 38 0,0 0 0,8-38 0,-5 27 0,-8 40 0,-1 15 0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4T15:51:49.087"/>
    </inkml:context>
    <inkml:brush xml:id="br0">
      <inkml:brushProperty name="width" value="0.1" units="cm"/>
      <inkml:brushProperty name="height" value="0.1" units="cm"/>
      <inkml:brushProperty name="color" value="#CC0066"/>
    </inkml:brush>
  </inkml:definitions>
  <inkml:trace contextRef="#ctx0" brushRef="#br0">1 159 24575,'50'0'0,"43"-4"0,-17-2 0,7-2 0,-18 1 0,2-1 0,0 0 0,1-2 0,-1 1 0,0-2 0,29-5 0,-3 0 0,-18 4 0,-4 1 0,-16 2 0,-5 1 0,18-3 0,-45 8 0,-15 1 0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idehove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a-DK"/>
          </a:p>
        </p:txBody>
      </p:sp>
      <p:sp>
        <p:nvSpPr>
          <p:cNvPr id="3" name="Pladsholder til dato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92B03F2-48E1-5D4B-8090-8E7589D24AC1}" type="datetimeFigureOut">
              <a:rPr lang="da-DK" smtClean="0"/>
              <a:t>16.01.2025</a:t>
            </a:fld>
            <a:endParaRPr lang="da-DK"/>
          </a:p>
        </p:txBody>
      </p:sp>
      <p:sp>
        <p:nvSpPr>
          <p:cNvPr id="4" name="Pladsholder til slidebille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a-DK"/>
          </a:p>
        </p:txBody>
      </p:sp>
      <p:sp>
        <p:nvSpPr>
          <p:cNvPr id="5" name="Pladsholder til no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a-DK"/>
          </a:p>
        </p:txBody>
      </p:sp>
      <p:sp>
        <p:nvSpPr>
          <p:cNvPr id="7" name="Pladsholder til slide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B379F6C-E985-0446-8CAF-C612695F28D5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91304521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a-DK"/>
              <a:t>Klik for at redigere titeltypografien i masteren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a-DK"/>
              <a:t>Klik for at redigere undertiteltypografien i masteren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EA2CF1-0EB2-4673-802D-3371233E4A77}" type="datetime2">
              <a:rPr lang="en-US" smtClean="0"/>
              <a:t>Thursday, January 16, 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en-US"/>
              <a:t>Sample Footer Text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1B6DD-29C1-4FEA-923F-71EA1347694C}" type="slidenum">
              <a:rPr lang="en-US" smtClean="0"/>
              <a:pPr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8641573"/>
      </p:ext>
    </p:extLst>
  </p:cSld>
  <p:clrMapOvr>
    <a:masterClrMapping/>
  </p:clrMapOvr>
  <p:hf sldNum="0"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og lodre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EA2CF1-0EB2-4673-802D-3371233E4A77}" type="datetime2">
              <a:rPr lang="en-US" smtClean="0"/>
              <a:t>Thursday, January 16, 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en-US"/>
              <a:t>Sample Footer Text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1B6DD-29C1-4FEA-923F-71EA1347694C}" type="slidenum">
              <a:rPr lang="en-US" smtClean="0"/>
              <a:pPr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49036321"/>
      </p:ext>
    </p:extLst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et ti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da-DK"/>
              <a:t>Klik for at redigere titeltypografien i masteren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EA2CF1-0EB2-4673-802D-3371233E4A77}" type="datetime2">
              <a:rPr lang="en-US" smtClean="0"/>
              <a:t>Thursday, January 16, 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en-US"/>
              <a:t>Sample Footer Text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1B6DD-29C1-4FEA-923F-71EA1347694C}" type="slidenum">
              <a:rPr lang="en-US" smtClean="0"/>
              <a:pPr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47783732"/>
      </p:ext>
    </p:extLst>
  </p:cSld>
  <p:clrMapOvr>
    <a:masterClrMapping/>
  </p:clrMapOvr>
  <p:hf sldNum="0"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og indholds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EA2CF1-0EB2-4673-802D-3371233E4A77}" type="datetime2">
              <a:rPr lang="en-US" smtClean="0"/>
              <a:t>Thursday, January 16, 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en-US"/>
              <a:t>Sample Footer Text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1B6DD-29C1-4FEA-923F-71EA1347694C}" type="slidenum">
              <a:rPr lang="en-US" smtClean="0"/>
              <a:pPr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38625001"/>
      </p:ext>
    </p:extLst>
  </p:cSld>
  <p:clrMapOvr>
    <a:masterClrMapping/>
  </p:clrMapOvr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fsnits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a-DK"/>
              <a:t>Klik for at redigere titeltypografien i masteren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EA2CF1-0EB2-4673-802D-3371233E4A77}" type="datetime2">
              <a:rPr lang="en-US" smtClean="0"/>
              <a:t>Thursday, January 16, 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en-US"/>
              <a:t>Sample Footer Text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1B6DD-29C1-4FEA-923F-71EA1347694C}" type="slidenum">
              <a:rPr lang="en-US" smtClean="0"/>
              <a:pPr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1699619"/>
      </p:ext>
    </p:extLst>
  </p:cSld>
  <p:clrMapOvr>
    <a:masterClrMapping/>
  </p:clrMapOvr>
  <p:hf sldNum="0"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dholdsobjek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EA2CF1-0EB2-4673-802D-3371233E4A77}" type="datetime2">
              <a:rPr lang="en-US" smtClean="0"/>
              <a:t>Thursday, January 16, 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en-US"/>
              <a:t>Sample Footer Text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1B6DD-29C1-4FEA-923F-71EA1347694C}" type="slidenum">
              <a:rPr lang="en-US" smtClean="0"/>
              <a:pPr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5107656"/>
      </p:ext>
    </p:extLst>
  </p:cSld>
  <p:clrMapOvr>
    <a:masterClrMapping/>
  </p:clrMapOvr>
  <p:hf sldNum="0"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da-DK"/>
              <a:t>Klik for at redigere titeltypografien i masteren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EA2CF1-0EB2-4673-802D-3371233E4A77}" type="datetime2">
              <a:rPr lang="en-US" smtClean="0"/>
              <a:t>Thursday, January 16, 2025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en-US"/>
              <a:t>Sample Footer Text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1B6DD-29C1-4FEA-923F-71EA1347694C}" type="slidenum">
              <a:rPr lang="en-US" smtClean="0"/>
              <a:pPr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56994118"/>
      </p:ext>
    </p:extLst>
  </p:cSld>
  <p:clrMapOvr>
    <a:masterClrMapping/>
  </p:clrMapOvr>
  <p:hf sldNum="0"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Ku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EA2CF1-0EB2-4673-802D-3371233E4A77}" type="datetime2">
              <a:rPr lang="en-US" smtClean="0"/>
              <a:t>Thursday, January 16, 2025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en-US"/>
              <a:t>Sample Footer Text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1B6DD-29C1-4FEA-923F-71EA1347694C}" type="slidenum">
              <a:rPr lang="en-US" smtClean="0"/>
              <a:pPr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9331556"/>
      </p:ext>
    </p:extLst>
  </p:cSld>
  <p:clrMapOvr>
    <a:masterClrMapping/>
  </p:clrMapOvr>
  <p:hf sldNum="0"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EA2CF1-0EB2-4673-802D-3371233E4A77}" type="datetime2">
              <a:rPr lang="en-US" smtClean="0"/>
              <a:t>Thursday, January 16, 2025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en-US"/>
              <a:t>Sample Footer Text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1B6DD-29C1-4FEA-923F-71EA1347694C}" type="slidenum">
              <a:rPr lang="en-US" smtClean="0"/>
              <a:pPr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8831046"/>
      </p:ext>
    </p:extLst>
  </p:cSld>
  <p:clrMapOvr>
    <a:masterClrMapping/>
  </p:clrMapOvr>
  <p:hf sldNum="0"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dhold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a-DK"/>
              <a:t>Klik for at redigere titeltypografien i masteren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EA2CF1-0EB2-4673-802D-3371233E4A77}" type="datetime2">
              <a:rPr lang="en-US" smtClean="0"/>
              <a:t>Thursday, January 16, 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en-US"/>
              <a:t>Sample Footer Text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1B6DD-29C1-4FEA-923F-71EA1347694C}" type="slidenum">
              <a:rPr lang="en-US" smtClean="0"/>
              <a:pPr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84072562"/>
      </p:ext>
    </p:extLst>
  </p:cSld>
  <p:clrMapOvr>
    <a:masterClrMapping/>
  </p:clrMapOvr>
  <p:hf sldNum="0"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lede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a-DK"/>
              <a:t>Klik for at redigere titeltypografien i masteren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da-DK"/>
              <a:t>Klik på ikonet for at tilføje et billede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EA2CF1-0EB2-4673-802D-3371233E4A77}" type="datetime2">
              <a:rPr lang="en-US" smtClean="0"/>
              <a:t>Thursday, January 16, 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en-US"/>
              <a:t>Sample Footer Text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1B6DD-29C1-4FEA-923F-71EA1347694C}" type="slidenum">
              <a:rPr lang="en-US" smtClean="0"/>
              <a:pPr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4718018"/>
      </p:ext>
    </p:extLst>
  </p:cSld>
  <p:clrMapOvr>
    <a:masterClrMapping/>
  </p:clrMapOvr>
  <p:hf sldNum="0"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a-DK"/>
              <a:t>Klik for at redigere titeltypografien i masteren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DEA2CF1-0EB2-4673-802D-3371233E4A77}" type="datetime2">
              <a:rPr lang="en-US" smtClean="0"/>
              <a:t>Thursday, January 16, 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algn="l"/>
            <a:r>
              <a:rPr lang="en-US"/>
              <a:t>Sample Footer Text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621B6DD-29C1-4FEA-923F-71EA1347694C}" type="slidenum">
              <a:rPr lang="en-US" smtClean="0"/>
              <a:pPr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92879194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87" r:id="rId1"/>
    <p:sldLayoutId id="2147483788" r:id="rId2"/>
    <p:sldLayoutId id="2147483789" r:id="rId3"/>
    <p:sldLayoutId id="2147483790" r:id="rId4"/>
    <p:sldLayoutId id="2147483791" r:id="rId5"/>
    <p:sldLayoutId id="2147483792" r:id="rId6"/>
    <p:sldLayoutId id="2147483793" r:id="rId7"/>
    <p:sldLayoutId id="2147483794" r:id="rId8"/>
    <p:sldLayoutId id="2147483795" r:id="rId9"/>
    <p:sldLayoutId id="2147483796" r:id="rId10"/>
    <p:sldLayoutId id="2147483797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iVGAs_-qVHk?feature=oembed" TargetMode="Externa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sv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sv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hyperlink" Target="https://www.dr.dk/nyheder/politik/roert-mette-frederiksen-til-godhavnsdrengene-paa-vegne-af-danmark-undskyld#!/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7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2.xml"/><Relationship Id="rId5" Type="http://schemas.openxmlformats.org/officeDocument/2006/relationships/image" Target="../media/image6.png"/><Relationship Id="rId4" Type="http://schemas.openxmlformats.org/officeDocument/2006/relationships/customXml" Target="../ink/ink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NqVkhVoxvJg?feature=oembed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hyperlink" Target="https://vimeo.com/321724918" TargetMode="Externa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vimeo.com/483474209" TargetMode="External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t4WzRuGjUQ0?feature=oembed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8C0CAAE1-3783-FEC4-FD85-FED6930B648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1" name="Rectangle 1030">
            <a:extLst>
              <a:ext uri="{FF2B5EF4-FFF2-40B4-BE49-F238E27FC236}">
                <a16:creationId xmlns:a16="http://schemas.microsoft.com/office/drawing/2014/main" id="{98D96D4E-D440-5F67-F230-42C7C875C22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-1" y="0"/>
            <a:ext cx="12191999" cy="6858000"/>
          </a:xfrm>
          <a:prstGeom prst="rect">
            <a:avLst/>
          </a:prstGeom>
          <a:gradFill>
            <a:gsLst>
              <a:gs pos="0">
                <a:schemeClr val="accent1">
                  <a:lumMod val="50000"/>
                </a:schemeClr>
              </a:gs>
              <a:gs pos="100000">
                <a:srgbClr val="000000"/>
              </a:gs>
            </a:gsLst>
            <a:lin ang="9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33" name="Rectangle 1032">
            <a:extLst>
              <a:ext uri="{FF2B5EF4-FFF2-40B4-BE49-F238E27FC236}">
                <a16:creationId xmlns:a16="http://schemas.microsoft.com/office/drawing/2014/main" id="{DFE65912-D08D-F7BC-9501-7747A3753C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-13385" y="13128"/>
            <a:ext cx="3620802" cy="6844872"/>
          </a:xfrm>
          <a:prstGeom prst="rect">
            <a:avLst/>
          </a:prstGeom>
          <a:gradFill>
            <a:gsLst>
              <a:gs pos="0">
                <a:srgbClr val="000000">
                  <a:alpha val="72000"/>
                </a:srgbClr>
              </a:gs>
              <a:gs pos="98000">
                <a:schemeClr val="accent1">
                  <a:alpha val="44000"/>
                </a:schemeClr>
              </a:gs>
            </a:gsLst>
            <a:lin ang="19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46" name="Rectangle 1034">
            <a:extLst>
              <a:ext uri="{FF2B5EF4-FFF2-40B4-BE49-F238E27FC236}">
                <a16:creationId xmlns:a16="http://schemas.microsoft.com/office/drawing/2014/main" id="{5AB8DB49-B6A5-897A-4038-809A510B319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3607414" y="0"/>
            <a:ext cx="8584585" cy="6400798"/>
          </a:xfrm>
          <a:prstGeom prst="rect">
            <a:avLst/>
          </a:prstGeom>
          <a:gradFill>
            <a:gsLst>
              <a:gs pos="0">
                <a:schemeClr val="accent1">
                  <a:lumMod val="75000"/>
                  <a:alpha val="50000"/>
                </a:schemeClr>
              </a:gs>
              <a:gs pos="99000">
                <a:srgbClr val="000000">
                  <a:alpha val="65000"/>
                </a:srgbClr>
              </a:gs>
            </a:gsLst>
            <a:lin ang="15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47" name="Freeform: Shape 1036">
            <a:extLst>
              <a:ext uri="{FF2B5EF4-FFF2-40B4-BE49-F238E27FC236}">
                <a16:creationId xmlns:a16="http://schemas.microsoft.com/office/drawing/2014/main" id="{98C7EE58-5446-56D7-8F55-5D75EC45EB3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635413">
            <a:off x="1348001" y="892771"/>
            <a:ext cx="4675167" cy="5009112"/>
          </a:xfrm>
          <a:custGeom>
            <a:avLst/>
            <a:gdLst>
              <a:gd name="connsiteX0" fmla="*/ 2432225 w 3900357"/>
              <a:gd name="connsiteY0" fmla="*/ 93939 h 4178958"/>
              <a:gd name="connsiteX1" fmla="*/ 3900357 w 3900357"/>
              <a:gd name="connsiteY1" fmla="*/ 2089479 h 4178958"/>
              <a:gd name="connsiteX2" fmla="*/ 1810878 w 3900357"/>
              <a:gd name="connsiteY2" fmla="*/ 4178958 h 4178958"/>
              <a:gd name="connsiteX3" fmla="*/ 78249 w 3900357"/>
              <a:gd name="connsiteY3" fmla="*/ 3257727 h 4178958"/>
              <a:gd name="connsiteX4" fmla="*/ 0 w 3900357"/>
              <a:gd name="connsiteY4" fmla="*/ 3128923 h 4178958"/>
              <a:gd name="connsiteX5" fmla="*/ 831324 w 3900357"/>
              <a:gd name="connsiteY5" fmla="*/ 244281 h 4178958"/>
              <a:gd name="connsiteX6" fmla="*/ 997559 w 3900357"/>
              <a:gd name="connsiteY6" fmla="*/ 164202 h 4178958"/>
              <a:gd name="connsiteX7" fmla="*/ 1810878 w 3900357"/>
              <a:gd name="connsiteY7" fmla="*/ 0 h 4178958"/>
              <a:gd name="connsiteX8" fmla="*/ 2432225 w 3900357"/>
              <a:gd name="connsiteY8" fmla="*/ 93939 h 4178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900357" h="4178958">
                <a:moveTo>
                  <a:pt x="2432225" y="93939"/>
                </a:moveTo>
                <a:cubicBezTo>
                  <a:pt x="3282786" y="358491"/>
                  <a:pt x="3900357" y="1151865"/>
                  <a:pt x="3900357" y="2089479"/>
                </a:cubicBezTo>
                <a:cubicBezTo>
                  <a:pt x="3900357" y="3243466"/>
                  <a:pt x="2964865" y="4178958"/>
                  <a:pt x="1810878" y="4178958"/>
                </a:cubicBezTo>
                <a:cubicBezTo>
                  <a:pt x="1089636" y="4178958"/>
                  <a:pt x="453744" y="3813531"/>
                  <a:pt x="78249" y="3257727"/>
                </a:cubicBezTo>
                <a:lnTo>
                  <a:pt x="0" y="3128923"/>
                </a:lnTo>
                <a:lnTo>
                  <a:pt x="831324" y="244281"/>
                </a:lnTo>
                <a:lnTo>
                  <a:pt x="997559" y="164202"/>
                </a:lnTo>
                <a:cubicBezTo>
                  <a:pt x="1247540" y="58468"/>
                  <a:pt x="1522381" y="0"/>
                  <a:pt x="1810878" y="0"/>
                </a:cubicBezTo>
                <a:cubicBezTo>
                  <a:pt x="2027251" y="0"/>
                  <a:pt x="2235942" y="32888"/>
                  <a:pt x="2432225" y="93939"/>
                </a:cubicBezTo>
                <a:close/>
              </a:path>
            </a:pathLst>
          </a:custGeom>
          <a:gradFill>
            <a:gsLst>
              <a:gs pos="43000">
                <a:schemeClr val="accent1">
                  <a:lumMod val="60000"/>
                  <a:lumOff val="40000"/>
                  <a:alpha val="0"/>
                </a:schemeClr>
              </a:gs>
              <a:gs pos="100000">
                <a:schemeClr val="accent1">
                  <a:alpha val="23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5258BBBD-5DE6-3DAC-752C-7C53F926983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221803" y="1173479"/>
            <a:ext cx="6598597" cy="2336483"/>
          </a:xfrm>
        </p:spPr>
        <p:txBody>
          <a:bodyPr>
            <a:normAutofit/>
          </a:bodyPr>
          <a:lstStyle/>
          <a:p>
            <a:pPr algn="l"/>
            <a:r>
              <a:rPr lang="da-DK" sz="4800" dirty="0">
                <a:solidFill>
                  <a:srgbClr val="FFFFFF"/>
                </a:solidFill>
              </a:rPr>
              <a:t>Nordisk Talefest 2025</a:t>
            </a:r>
          </a:p>
        </p:txBody>
      </p:sp>
      <p:sp>
        <p:nvSpPr>
          <p:cNvPr id="3" name="Undertitel 2">
            <a:extLst>
              <a:ext uri="{FF2B5EF4-FFF2-40B4-BE49-F238E27FC236}">
                <a16:creationId xmlns:a16="http://schemas.microsoft.com/office/drawing/2014/main" id="{2165532D-89DD-A873-A041-700F37FA86C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221803" y="3758499"/>
            <a:ext cx="6598597" cy="1741549"/>
          </a:xfrm>
        </p:spPr>
        <p:txBody>
          <a:bodyPr>
            <a:normAutofit/>
          </a:bodyPr>
          <a:lstStyle/>
          <a:p>
            <a:pPr algn="l"/>
            <a:r>
              <a:rPr lang="da-DK" dirty="0">
                <a:solidFill>
                  <a:srgbClr val="FFFFFF"/>
                </a:solidFill>
              </a:rPr>
              <a:t>4. modul: Indledningen</a:t>
            </a:r>
          </a:p>
        </p:txBody>
      </p:sp>
      <p:sp>
        <p:nvSpPr>
          <p:cNvPr id="1048" name="Rectangle 1038">
            <a:extLst>
              <a:ext uri="{FF2B5EF4-FFF2-40B4-BE49-F238E27FC236}">
                <a16:creationId xmlns:a16="http://schemas.microsoft.com/office/drawing/2014/main" id="{AD4E7030-0F7C-4DA7-20EC-4E6F5B7489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-13389" y="13127"/>
            <a:ext cx="3620804" cy="6387672"/>
          </a:xfrm>
          <a:prstGeom prst="rect">
            <a:avLst/>
          </a:prstGeom>
          <a:gradFill>
            <a:gsLst>
              <a:gs pos="25000">
                <a:schemeClr val="accent1">
                  <a:lumMod val="75000"/>
                  <a:alpha val="0"/>
                </a:schemeClr>
              </a:gs>
              <a:gs pos="100000">
                <a:srgbClr val="000000">
                  <a:alpha val="50000"/>
                </a:srgbClr>
              </a:gs>
            </a:gsLst>
            <a:lin ang="15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026" name="Picture 2" descr="Et billede, der indeholder person, tøj, kjole, menneske&#10;&#10;Automatisk genereret beskrivelse">
            <a:extLst>
              <a:ext uri="{FF2B5EF4-FFF2-40B4-BE49-F238E27FC236}">
                <a16:creationId xmlns:a16="http://schemas.microsoft.com/office/drawing/2014/main" id="{6A0B3328-BD05-4DC3-DE67-C6071D51CBC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672" r="37416" b="-1"/>
          <a:stretch/>
        </p:blipFill>
        <p:spPr bwMode="auto">
          <a:xfrm>
            <a:off x="1037820" y="896184"/>
            <a:ext cx="2569597" cy="5051526"/>
          </a:xfrm>
          <a:custGeom>
            <a:avLst/>
            <a:gdLst/>
            <a:ahLst/>
            <a:cxnLst/>
            <a:rect l="l" t="t" r="r" b="b"/>
            <a:pathLst>
              <a:path w="2569597" h="5051526">
                <a:moveTo>
                  <a:pt x="2525763" y="0"/>
                </a:moveTo>
                <a:lnTo>
                  <a:pt x="2569597" y="2214"/>
                </a:lnTo>
                <a:lnTo>
                  <a:pt x="2569597" y="5049313"/>
                </a:lnTo>
                <a:lnTo>
                  <a:pt x="2525763" y="5051526"/>
                </a:lnTo>
                <a:cubicBezTo>
                  <a:pt x="1130823" y="5051526"/>
                  <a:pt x="0" y="3920703"/>
                  <a:pt x="0" y="2525763"/>
                </a:cubicBezTo>
                <a:cubicBezTo>
                  <a:pt x="0" y="1130823"/>
                  <a:pt x="1130823" y="0"/>
                  <a:pt x="2525763" y="0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Billede 8" descr="Billede 8">
            <a:extLst>
              <a:ext uri="{FF2B5EF4-FFF2-40B4-BE49-F238E27FC236}">
                <a16:creationId xmlns:a16="http://schemas.microsoft.com/office/drawing/2014/main" id="{0210445D-349D-0719-EBB9-38514310A5B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22601" y="5332931"/>
            <a:ext cx="1421788" cy="864313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56779961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A8384FB5-9ADC-4DDC-881B-597D56F5B1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91E5A9A7-95C6-4F4F-B00E-C82E07FE62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7539" y="1417538"/>
            <a:ext cx="6875818" cy="4040744"/>
          </a:xfrm>
          <a:prstGeom prst="rect">
            <a:avLst/>
          </a:prstGeom>
          <a:gradFill>
            <a:gsLst>
              <a:gs pos="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18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D07DD2DE-F619-49DD-B5E7-03A290FF4E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-158495" y="2660473"/>
            <a:ext cx="4355594" cy="4038603"/>
          </a:xfrm>
          <a:prstGeom prst="rect">
            <a:avLst/>
          </a:prstGeom>
          <a:gradFill>
            <a:gsLst>
              <a:gs pos="0">
                <a:schemeClr val="accent1">
                  <a:alpha val="50000"/>
                </a:schemeClr>
              </a:gs>
              <a:gs pos="100000">
                <a:schemeClr val="accent1">
                  <a:lumMod val="50000"/>
                  <a:alpha val="0"/>
                </a:schemeClr>
              </a:gs>
            </a:gsLst>
            <a:lin ang="11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85149191-5F60-4A28-AAFF-039F96B0F3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-1180882" y="1638085"/>
            <a:ext cx="6857572" cy="3581401"/>
          </a:xfrm>
          <a:prstGeom prst="rect">
            <a:avLst/>
          </a:prstGeom>
          <a:gradFill>
            <a:gsLst>
              <a:gs pos="0">
                <a:srgbClr val="000000">
                  <a:alpha val="59000"/>
                </a:srgbClr>
              </a:gs>
              <a:gs pos="69000">
                <a:schemeClr val="accent1">
                  <a:alpha val="0"/>
                </a:schemeClr>
              </a:gs>
            </a:gsLst>
            <a:lin ang="13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F8260ED5-17F7-4158-B241-D51DD4CF1B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6097846">
            <a:off x="-747355" y="1201312"/>
            <a:ext cx="4808302" cy="4088666"/>
          </a:xfrm>
          <a:custGeom>
            <a:avLst/>
            <a:gdLst>
              <a:gd name="connsiteX0" fmla="*/ 48844 w 4808302"/>
              <a:gd name="connsiteY0" fmla="*/ 2888671 h 4088666"/>
              <a:gd name="connsiteX1" fmla="*/ 0 w 4808302"/>
              <a:gd name="connsiteY1" fmla="*/ 2404151 h 4088666"/>
              <a:gd name="connsiteX2" fmla="*/ 2404151 w 4808302"/>
              <a:gd name="connsiteY2" fmla="*/ 0 h 4088666"/>
              <a:gd name="connsiteX3" fmla="*/ 4808302 w 4808302"/>
              <a:gd name="connsiteY3" fmla="*/ 2404151 h 4088666"/>
              <a:gd name="connsiteX4" fmla="*/ 4700216 w 4808302"/>
              <a:gd name="connsiteY4" fmla="*/ 3119072 h 4088666"/>
              <a:gd name="connsiteX5" fmla="*/ 4643143 w 4808302"/>
              <a:gd name="connsiteY5" fmla="*/ 3275009 h 4088666"/>
              <a:gd name="connsiteX6" fmla="*/ 690093 w 4808302"/>
              <a:gd name="connsiteY6" fmla="*/ 4088666 h 4088666"/>
              <a:gd name="connsiteX7" fmla="*/ 548991 w 4808302"/>
              <a:gd name="connsiteY7" fmla="*/ 3933414 h 4088666"/>
              <a:gd name="connsiteX8" fmla="*/ 48844 w 4808302"/>
              <a:gd name="connsiteY8" fmla="*/ 2888671 h 40886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808302" h="4088666">
                <a:moveTo>
                  <a:pt x="48844" y="2888671"/>
                </a:moveTo>
                <a:cubicBezTo>
                  <a:pt x="16818" y="2732167"/>
                  <a:pt x="0" y="2570123"/>
                  <a:pt x="0" y="2404151"/>
                </a:cubicBezTo>
                <a:cubicBezTo>
                  <a:pt x="0" y="1076375"/>
                  <a:pt x="1076375" y="0"/>
                  <a:pt x="2404151" y="0"/>
                </a:cubicBezTo>
                <a:cubicBezTo>
                  <a:pt x="3731927" y="0"/>
                  <a:pt x="4808302" y="1076375"/>
                  <a:pt x="4808302" y="2404151"/>
                </a:cubicBezTo>
                <a:cubicBezTo>
                  <a:pt x="4808302" y="2653109"/>
                  <a:pt x="4770461" y="2893229"/>
                  <a:pt x="4700216" y="3119072"/>
                </a:cubicBezTo>
                <a:lnTo>
                  <a:pt x="4643143" y="3275009"/>
                </a:lnTo>
                <a:lnTo>
                  <a:pt x="690093" y="4088666"/>
                </a:lnTo>
                <a:lnTo>
                  <a:pt x="548991" y="3933414"/>
                </a:lnTo>
                <a:cubicBezTo>
                  <a:pt x="304015" y="3636572"/>
                  <a:pt x="128908" y="3279932"/>
                  <a:pt x="48844" y="2888671"/>
                </a:cubicBezTo>
                <a:close/>
              </a:path>
            </a:pathLst>
          </a:custGeom>
          <a:gradFill>
            <a:gsLst>
              <a:gs pos="39000">
                <a:schemeClr val="accent1">
                  <a:lumMod val="60000"/>
                  <a:lumOff val="40000"/>
                  <a:alpha val="0"/>
                </a:schemeClr>
              </a:gs>
              <a:gs pos="100000">
                <a:schemeClr val="accent1">
                  <a:lumMod val="75000"/>
                  <a:alpha val="26000"/>
                </a:schemeClr>
              </a:gs>
            </a:gsLst>
            <a:lin ang="18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ECDF0348-D623-E3D9-36D0-83CD9CD2FF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0041" y="3714750"/>
            <a:ext cx="2880828" cy="2124262"/>
          </a:xfrm>
        </p:spPr>
        <p:txBody>
          <a:bodyPr vert="horz" lIns="91440" tIns="45720" rIns="91440" bIns="45720" rtlCol="0" anchor="t">
            <a:normAutofit fontScale="90000"/>
          </a:bodyPr>
          <a:lstStyle/>
          <a:p>
            <a:r>
              <a:rPr lang="en-US" sz="4000" i="0" kern="1200" dirty="0">
                <a:solidFill>
                  <a:srgbClr val="FFFFFF"/>
                </a:solidFill>
                <a:effectLst/>
                <a:latin typeface="+mj-lt"/>
                <a:ea typeface="+mj-ea"/>
                <a:cs typeface="+mj-cs"/>
              </a:rPr>
              <a:t>Kristian </a:t>
            </a:r>
            <a:r>
              <a:rPr lang="en-US" sz="4000" i="0" kern="1200" dirty="0" err="1">
                <a:solidFill>
                  <a:srgbClr val="FFFFFF"/>
                </a:solidFill>
                <a:effectLst/>
                <a:latin typeface="+mj-lt"/>
                <a:ea typeface="+mj-ea"/>
                <a:cs typeface="+mj-cs"/>
              </a:rPr>
              <a:t>Lutros</a:t>
            </a:r>
            <a:r>
              <a:rPr lang="en-US" sz="4000" i="0" kern="1200" dirty="0">
                <a:solidFill>
                  <a:srgbClr val="FFFFFF"/>
                </a:solidFill>
                <a:effectLst/>
                <a:latin typeface="+mj-lt"/>
                <a:ea typeface="+mj-ea"/>
                <a:cs typeface="+mj-cs"/>
              </a:rPr>
              <a:t> tale om </a:t>
            </a:r>
            <a:r>
              <a:rPr lang="en-US" sz="4000" i="0" kern="1200" dirty="0" err="1">
                <a:solidFill>
                  <a:srgbClr val="FFFFFF"/>
                </a:solidFill>
                <a:effectLst/>
                <a:latin typeface="+mj-lt"/>
                <a:ea typeface="+mj-ea"/>
                <a:cs typeface="+mj-cs"/>
              </a:rPr>
              <a:t>homofobi</a:t>
            </a:r>
            <a:r>
              <a:rPr lang="en-US" sz="4000" i="0" kern="1200" dirty="0">
                <a:solidFill>
                  <a:srgbClr val="FFFFFF"/>
                </a:solidFill>
                <a:effectLst/>
                <a:latin typeface="+mj-lt"/>
                <a:ea typeface="+mj-ea"/>
                <a:cs typeface="+mj-cs"/>
              </a:rPr>
              <a:t> </a:t>
            </a:r>
            <a:r>
              <a:rPr lang="en-US" sz="4000" i="0" kern="1200" dirty="0" err="1">
                <a:solidFill>
                  <a:srgbClr val="FFFFFF"/>
                </a:solidFill>
                <a:effectLst/>
                <a:latin typeface="+mj-lt"/>
                <a:ea typeface="+mj-ea"/>
                <a:cs typeface="+mj-cs"/>
              </a:rPr>
              <a:t>ved</a:t>
            </a:r>
            <a:r>
              <a:rPr lang="en-US" sz="4000" i="0" kern="1200" dirty="0">
                <a:solidFill>
                  <a:srgbClr val="FFFFFF"/>
                </a:solidFill>
                <a:effectLst/>
                <a:latin typeface="+mj-lt"/>
                <a:ea typeface="+mj-ea"/>
                <a:cs typeface="+mj-cs"/>
              </a:rPr>
              <a:t> </a:t>
            </a:r>
            <a:r>
              <a:rPr lang="en-US" sz="4000" i="0" kern="1200" dirty="0" err="1">
                <a:solidFill>
                  <a:srgbClr val="FFFFFF"/>
                </a:solidFill>
                <a:effectLst/>
                <a:latin typeface="+mj-lt"/>
                <a:ea typeface="+mj-ea"/>
                <a:cs typeface="+mj-cs"/>
              </a:rPr>
              <a:t>Talefest</a:t>
            </a:r>
            <a:r>
              <a:rPr lang="en-US" sz="4000" i="0" kern="1200" dirty="0">
                <a:solidFill>
                  <a:srgbClr val="FFFFFF"/>
                </a:solidFill>
                <a:effectLst/>
                <a:latin typeface="+mj-lt"/>
                <a:ea typeface="+mj-ea"/>
                <a:cs typeface="+mj-cs"/>
              </a:rPr>
              <a:t> 2024</a:t>
            </a:r>
            <a:endParaRPr lang="en-US" sz="4000" kern="1200" dirty="0">
              <a:solidFill>
                <a:srgbClr val="FFFFFF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4" name="Onlinemedier 3" descr="Kristian Lutros tale ved Talefest 2022 (norsk)">
            <a:hlinkClick r:id="" action="ppaction://media"/>
            <a:extLst>
              <a:ext uri="{FF2B5EF4-FFF2-40B4-BE49-F238E27FC236}">
                <a16:creationId xmlns:a16="http://schemas.microsoft.com/office/drawing/2014/main" id="{3E2A1FEB-7C81-1586-F224-35EBCA2EB866}"/>
              </a:ext>
            </a:extLst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4502428" y="1387726"/>
            <a:ext cx="7225748" cy="40825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11152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1" name="Rectangle 7">
            <a:extLst>
              <a:ext uri="{FF2B5EF4-FFF2-40B4-BE49-F238E27FC236}">
                <a16:creationId xmlns:a16="http://schemas.microsoft.com/office/drawing/2014/main" id="{09588DA8-065E-4F6F-8EFD-43104AB2E0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22" name="Rectangle 9">
            <a:extLst>
              <a:ext uri="{FF2B5EF4-FFF2-40B4-BE49-F238E27FC236}">
                <a16:creationId xmlns:a16="http://schemas.microsoft.com/office/drawing/2014/main" id="{C4285719-470E-454C-AF62-8323075F1F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11">
            <a:extLst>
              <a:ext uri="{FF2B5EF4-FFF2-40B4-BE49-F238E27FC236}">
                <a16:creationId xmlns:a16="http://schemas.microsoft.com/office/drawing/2014/main" id="{CD9FE4EF-C4D8-49A0-B2FF-81D8DB7D8A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4" y="1410082"/>
            <a:ext cx="6858000" cy="4037836"/>
          </a:xfrm>
          <a:prstGeom prst="rect">
            <a:avLst/>
          </a:prstGeom>
          <a:gradFill>
            <a:gsLst>
              <a:gs pos="800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13">
            <a:extLst>
              <a:ext uri="{FF2B5EF4-FFF2-40B4-BE49-F238E27FC236}">
                <a16:creationId xmlns:a16="http://schemas.microsoft.com/office/drawing/2014/main" id="{4300840D-0A0B-4512-BACA-B439D5B9C5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5" y="1420219"/>
            <a:ext cx="6857999" cy="4037839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alpha val="46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15">
            <a:extLst>
              <a:ext uri="{FF2B5EF4-FFF2-40B4-BE49-F238E27FC236}">
                <a16:creationId xmlns:a16="http://schemas.microsoft.com/office/drawing/2014/main" id="{D2B78728-A580-49A7-84F9-6EF6F583AD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767923" y="3588085"/>
            <a:ext cx="2501979" cy="4037841"/>
          </a:xfrm>
          <a:prstGeom prst="rect">
            <a:avLst/>
          </a:prstGeom>
          <a:gradFill>
            <a:gsLst>
              <a:gs pos="2000">
                <a:schemeClr val="accent1">
                  <a:alpha val="29000"/>
                </a:schemeClr>
              </a:gs>
              <a:gs pos="100000">
                <a:srgbClr val="000000">
                  <a:alpha val="30000"/>
                </a:srgb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6" name="Freeform: Shape 17">
            <a:extLst>
              <a:ext uri="{FF2B5EF4-FFF2-40B4-BE49-F238E27FC236}">
                <a16:creationId xmlns:a16="http://schemas.microsoft.com/office/drawing/2014/main" id="{38FAA1A1-D861-433F-88FA-1E9D6FD31D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635413">
            <a:off x="-501737" y="969718"/>
            <a:ext cx="3900357" cy="4178958"/>
          </a:xfrm>
          <a:custGeom>
            <a:avLst/>
            <a:gdLst>
              <a:gd name="connsiteX0" fmla="*/ 2432225 w 3900357"/>
              <a:gd name="connsiteY0" fmla="*/ 93939 h 4178958"/>
              <a:gd name="connsiteX1" fmla="*/ 3900357 w 3900357"/>
              <a:gd name="connsiteY1" fmla="*/ 2089479 h 4178958"/>
              <a:gd name="connsiteX2" fmla="*/ 1810878 w 3900357"/>
              <a:gd name="connsiteY2" fmla="*/ 4178958 h 4178958"/>
              <a:gd name="connsiteX3" fmla="*/ 78249 w 3900357"/>
              <a:gd name="connsiteY3" fmla="*/ 3257727 h 4178958"/>
              <a:gd name="connsiteX4" fmla="*/ 0 w 3900357"/>
              <a:gd name="connsiteY4" fmla="*/ 3128923 h 4178958"/>
              <a:gd name="connsiteX5" fmla="*/ 831324 w 3900357"/>
              <a:gd name="connsiteY5" fmla="*/ 244281 h 4178958"/>
              <a:gd name="connsiteX6" fmla="*/ 997559 w 3900357"/>
              <a:gd name="connsiteY6" fmla="*/ 164202 h 4178958"/>
              <a:gd name="connsiteX7" fmla="*/ 1810878 w 3900357"/>
              <a:gd name="connsiteY7" fmla="*/ 0 h 4178958"/>
              <a:gd name="connsiteX8" fmla="*/ 2432225 w 3900357"/>
              <a:gd name="connsiteY8" fmla="*/ 93939 h 4178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900357" h="4178958">
                <a:moveTo>
                  <a:pt x="2432225" y="93939"/>
                </a:moveTo>
                <a:cubicBezTo>
                  <a:pt x="3282786" y="358491"/>
                  <a:pt x="3900357" y="1151865"/>
                  <a:pt x="3900357" y="2089479"/>
                </a:cubicBezTo>
                <a:cubicBezTo>
                  <a:pt x="3900357" y="3243466"/>
                  <a:pt x="2964865" y="4178958"/>
                  <a:pt x="1810878" y="4178958"/>
                </a:cubicBezTo>
                <a:cubicBezTo>
                  <a:pt x="1089636" y="4178958"/>
                  <a:pt x="453744" y="3813531"/>
                  <a:pt x="78249" y="3257727"/>
                </a:cubicBezTo>
                <a:lnTo>
                  <a:pt x="0" y="3128923"/>
                </a:lnTo>
                <a:lnTo>
                  <a:pt x="831324" y="244281"/>
                </a:lnTo>
                <a:lnTo>
                  <a:pt x="997559" y="164202"/>
                </a:lnTo>
                <a:cubicBezTo>
                  <a:pt x="1247540" y="58468"/>
                  <a:pt x="1522381" y="0"/>
                  <a:pt x="1810878" y="0"/>
                </a:cubicBezTo>
                <a:cubicBezTo>
                  <a:pt x="2027251" y="0"/>
                  <a:pt x="2235942" y="32888"/>
                  <a:pt x="2432225" y="93939"/>
                </a:cubicBezTo>
                <a:close/>
              </a:path>
            </a:pathLst>
          </a:custGeom>
          <a:gradFill>
            <a:gsLst>
              <a:gs pos="29000">
                <a:srgbClr val="000000">
                  <a:alpha val="0"/>
                </a:srgbClr>
              </a:gs>
              <a:gs pos="100000">
                <a:schemeClr val="accent1">
                  <a:alpha val="43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8D71EDA1-87BF-4D5D-AB79-F346FD1927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93" y="1399943"/>
            <a:ext cx="6858003" cy="4037835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lumMod val="60000"/>
                  <a:lumOff val="40000"/>
                  <a:alpha val="11000"/>
                </a:schemeClr>
              </a:gs>
            </a:gsLst>
            <a:lin ang="7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A7746546-DFA3-6AE4-DC5F-DD81567468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6722" y="586855"/>
            <a:ext cx="3201366" cy="3387497"/>
          </a:xfrm>
        </p:spPr>
        <p:txBody>
          <a:bodyPr anchor="b">
            <a:normAutofit/>
          </a:bodyPr>
          <a:lstStyle/>
          <a:p>
            <a:pPr algn="r"/>
            <a:r>
              <a:rPr lang="da-DK" sz="4000" dirty="0">
                <a:solidFill>
                  <a:srgbClr val="FFFFFF"/>
                </a:solidFill>
              </a:rPr>
              <a:t>Skriv nu </a:t>
            </a:r>
            <a:br>
              <a:rPr lang="da-DK" sz="4000" dirty="0">
                <a:solidFill>
                  <a:srgbClr val="FFFFFF"/>
                </a:solidFill>
              </a:rPr>
            </a:br>
            <a:r>
              <a:rPr lang="da-DK" sz="4000" dirty="0">
                <a:solidFill>
                  <a:srgbClr val="FFFFFF"/>
                </a:solidFill>
              </a:rPr>
              <a:t>din egen indledning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AF1B7EAB-C11C-2532-403D-418B7AB706A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10259" y="649480"/>
            <a:ext cx="6555347" cy="5546047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da-DK" sz="2000" b="0" i="0" dirty="0">
                <a:effectLst/>
              </a:rPr>
              <a:t>Skriv selv et udkast til en indledning, hvor du bruger etos- eller patos-appel. </a:t>
            </a:r>
          </a:p>
          <a:p>
            <a:pPr marL="0" indent="0">
              <a:buNone/>
            </a:pPr>
            <a:r>
              <a:rPr lang="da-DK" sz="2000" b="0" i="0" dirty="0">
                <a:effectLst/>
              </a:rPr>
              <a:t>Tag gerne udgangspunkt i dig selv, og det der gør netop din stemme relevant. </a:t>
            </a:r>
            <a:r>
              <a:rPr lang="da-DK" sz="2000" b="0" i="0" dirty="0" err="1">
                <a:effectLst/>
              </a:rPr>
              <a:t>F.eks</a:t>
            </a:r>
            <a:r>
              <a:rPr lang="da-DK" sz="2000" b="0" i="0" dirty="0">
                <a:effectLst/>
              </a:rPr>
              <a:t>: “Hver dag oplever jeg …”, “kender I det, at …”</a:t>
            </a:r>
            <a:endParaRPr lang="da-DK" sz="2000" dirty="0"/>
          </a:p>
        </p:txBody>
      </p:sp>
    </p:spTree>
    <p:extLst>
      <p:ext uri="{BB962C8B-B14F-4D97-AF65-F5344CB8AC3E}">
        <p14:creationId xmlns:p14="http://schemas.microsoft.com/office/powerpoint/2010/main" val="179324438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66" name="Rectangle 257">
            <a:extLst>
              <a:ext uri="{FF2B5EF4-FFF2-40B4-BE49-F238E27FC236}">
                <a16:creationId xmlns:a16="http://schemas.microsoft.com/office/drawing/2014/main" id="{85F55C16-BC21-49EF-A4FF-C3155BB93BD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9" name="Titel 1"/>
          <p:cNvSpPr txBox="1">
            <a:spLocks noGrp="1"/>
          </p:cNvSpPr>
          <p:nvPr>
            <p:ph type="title"/>
          </p:nvPr>
        </p:nvSpPr>
        <p:spPr>
          <a:xfrm>
            <a:off x="6248400" y="365125"/>
            <a:ext cx="5105398" cy="1952744"/>
          </a:xfrm>
          <a:prstGeom prst="rect">
            <a:avLst/>
          </a:prstGeom>
        </p:spPr>
        <p:txBody>
          <a:bodyPr>
            <a:normAutofit/>
          </a:bodyPr>
          <a:lstStyle>
            <a:lvl1pPr algn="ctr">
              <a:defRPr sz="10800" b="1"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r>
              <a:rPr lang="da-DK" sz="7200" b="0" dirty="0">
                <a:latin typeface="+mj-lt"/>
              </a:rPr>
              <a:t>Stilfigurer</a:t>
            </a:r>
            <a:endParaRPr lang="da-DK" sz="9200" b="0" dirty="0">
              <a:latin typeface="+mj-lt"/>
            </a:endParaRPr>
          </a:p>
        </p:txBody>
      </p:sp>
      <p:sp>
        <p:nvSpPr>
          <p:cNvPr id="267" name="Freeform: Shape 259">
            <a:extLst>
              <a:ext uri="{FF2B5EF4-FFF2-40B4-BE49-F238E27FC236}">
                <a16:creationId xmlns:a16="http://schemas.microsoft.com/office/drawing/2014/main" id="{0C5F069E-AFE6-4825-8945-46F2918A50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" y="0"/>
            <a:ext cx="6116569" cy="6858000"/>
          </a:xfrm>
          <a:custGeom>
            <a:avLst/>
            <a:gdLst>
              <a:gd name="connsiteX0" fmla="*/ 0 w 6116569"/>
              <a:gd name="connsiteY0" fmla="*/ 0 h 6879321"/>
              <a:gd name="connsiteX1" fmla="*/ 2935851 w 6116569"/>
              <a:gd name="connsiteY1" fmla="*/ 0 h 6879321"/>
              <a:gd name="connsiteX2" fmla="*/ 3238280 w 6116569"/>
              <a:gd name="connsiteY2" fmla="*/ 31980 h 6879321"/>
              <a:gd name="connsiteX3" fmla="*/ 3660541 w 6116569"/>
              <a:gd name="connsiteY3" fmla="*/ 550772 h 6879321"/>
              <a:gd name="connsiteX4" fmla="*/ 3808902 w 6116569"/>
              <a:gd name="connsiteY4" fmla="*/ 589860 h 6879321"/>
              <a:gd name="connsiteX5" fmla="*/ 4413762 w 6116569"/>
              <a:gd name="connsiteY5" fmla="*/ 625393 h 6879321"/>
              <a:gd name="connsiteX6" fmla="*/ 4567830 w 6116569"/>
              <a:gd name="connsiteY6" fmla="*/ 721333 h 6879321"/>
              <a:gd name="connsiteX7" fmla="*/ 4171247 w 6116569"/>
              <a:gd name="connsiteY7" fmla="*/ 792401 h 6879321"/>
              <a:gd name="connsiteX8" fmla="*/ 4376671 w 6116569"/>
              <a:gd name="connsiteY8" fmla="*/ 842148 h 6879321"/>
              <a:gd name="connsiteX9" fmla="*/ 4527887 w 6116569"/>
              <a:gd name="connsiteY9" fmla="*/ 813722 h 6879321"/>
              <a:gd name="connsiteX10" fmla="*/ 4633452 w 6116569"/>
              <a:gd name="connsiteY10" fmla="*/ 799508 h 6879321"/>
              <a:gd name="connsiteX11" fmla="*/ 4947293 w 6116569"/>
              <a:gd name="connsiteY11" fmla="*/ 870576 h 6879321"/>
              <a:gd name="connsiteX12" fmla="*/ 5263988 w 6116569"/>
              <a:gd name="connsiteY12" fmla="*/ 820828 h 6879321"/>
              <a:gd name="connsiteX13" fmla="*/ 5249723 w 6116569"/>
              <a:gd name="connsiteY13" fmla="*/ 895449 h 6879321"/>
              <a:gd name="connsiteX14" fmla="*/ 4744723 w 6116569"/>
              <a:gd name="connsiteY14" fmla="*/ 1197485 h 6879321"/>
              <a:gd name="connsiteX15" fmla="*/ 4767548 w 6116569"/>
              <a:gd name="connsiteY15" fmla="*/ 1346727 h 6879321"/>
              <a:gd name="connsiteX16" fmla="*/ 4539299 w 6116569"/>
              <a:gd name="connsiteY16" fmla="*/ 1421348 h 6879321"/>
              <a:gd name="connsiteX17" fmla="*/ 4607773 w 6116569"/>
              <a:gd name="connsiteY17" fmla="*/ 1485309 h 6879321"/>
              <a:gd name="connsiteX18" fmla="*/ 4579242 w 6116569"/>
              <a:gd name="connsiteY18" fmla="*/ 1535055 h 6879321"/>
              <a:gd name="connsiteX19" fmla="*/ 5278255 w 6116569"/>
              <a:gd name="connsiteY19" fmla="*/ 1609676 h 6879321"/>
              <a:gd name="connsiteX20" fmla="*/ 5771843 w 6116569"/>
              <a:gd name="connsiteY20" fmla="*/ 1630997 h 6879321"/>
              <a:gd name="connsiteX21" fmla="*/ 6105656 w 6116569"/>
              <a:gd name="connsiteY21" fmla="*/ 1748257 h 6879321"/>
              <a:gd name="connsiteX22" fmla="*/ 5691955 w 6116569"/>
              <a:gd name="connsiteY22" fmla="*/ 2167555 h 6879321"/>
              <a:gd name="connsiteX23" fmla="*/ 5475118 w 6116569"/>
              <a:gd name="connsiteY23" fmla="*/ 2348776 h 6879321"/>
              <a:gd name="connsiteX24" fmla="*/ 5826051 w 6116569"/>
              <a:gd name="connsiteY24" fmla="*/ 2291922 h 6879321"/>
              <a:gd name="connsiteX25" fmla="*/ 5552153 w 6116569"/>
              <a:gd name="connsiteY25" fmla="*/ 2597513 h 6879321"/>
              <a:gd name="connsiteX26" fmla="*/ 5603508 w 6116569"/>
              <a:gd name="connsiteY26" fmla="*/ 2647260 h 6879321"/>
              <a:gd name="connsiteX27" fmla="*/ 5700515 w 6116569"/>
              <a:gd name="connsiteY27" fmla="*/ 2679240 h 6879321"/>
              <a:gd name="connsiteX28" fmla="*/ 5246870 w 6116569"/>
              <a:gd name="connsiteY28" fmla="*/ 2888889 h 6879321"/>
              <a:gd name="connsiteX29" fmla="*/ 4836022 w 6116569"/>
              <a:gd name="connsiteY29" fmla="*/ 3169605 h 6879321"/>
              <a:gd name="connsiteX30" fmla="*/ 4736163 w 6116569"/>
              <a:gd name="connsiteY30" fmla="*/ 3233565 h 6879321"/>
              <a:gd name="connsiteX31" fmla="*/ 4853141 w 6116569"/>
              <a:gd name="connsiteY31" fmla="*/ 3233565 h 6879321"/>
              <a:gd name="connsiteX32" fmla="*/ 4944440 w 6116569"/>
              <a:gd name="connsiteY32" fmla="*/ 3226459 h 6879321"/>
              <a:gd name="connsiteX33" fmla="*/ 5109921 w 6116569"/>
              <a:gd name="connsiteY33" fmla="*/ 3283313 h 6879321"/>
              <a:gd name="connsiteX34" fmla="*/ 5694809 w 6116569"/>
              <a:gd name="connsiteY34" fmla="*/ 3141178 h 6879321"/>
              <a:gd name="connsiteX35" fmla="*/ 5566419 w 6116569"/>
              <a:gd name="connsiteY35" fmla="*/ 3301079 h 6879321"/>
              <a:gd name="connsiteX36" fmla="*/ 5415203 w 6116569"/>
              <a:gd name="connsiteY36" fmla="*/ 3397020 h 6879321"/>
              <a:gd name="connsiteX37" fmla="*/ 5612068 w 6116569"/>
              <a:gd name="connsiteY37" fmla="*/ 3432554 h 6879321"/>
              <a:gd name="connsiteX38" fmla="*/ 5206927 w 6116569"/>
              <a:gd name="connsiteY38" fmla="*/ 3599562 h 6879321"/>
              <a:gd name="connsiteX39" fmla="*/ 5301079 w 6116569"/>
              <a:gd name="connsiteY39" fmla="*/ 3723930 h 6879321"/>
              <a:gd name="connsiteX40" fmla="*/ 4507915 w 6116569"/>
              <a:gd name="connsiteY40" fmla="*/ 4306683 h 6879321"/>
              <a:gd name="connsiteX41" fmla="*/ 3982942 w 6116569"/>
              <a:gd name="connsiteY41" fmla="*/ 4587399 h 6879321"/>
              <a:gd name="connsiteX42" fmla="*/ 4185513 w 6116569"/>
              <a:gd name="connsiteY42" fmla="*/ 4541205 h 6879321"/>
              <a:gd name="connsiteX43" fmla="*/ 5212633 w 6116569"/>
              <a:gd name="connsiteY43" fmla="*/ 4455924 h 6879321"/>
              <a:gd name="connsiteX44" fmla="*/ 5312492 w 6116569"/>
              <a:gd name="connsiteY44" fmla="*/ 4473691 h 6879321"/>
              <a:gd name="connsiteX45" fmla="*/ 4596361 w 6116569"/>
              <a:gd name="connsiteY45" fmla="*/ 4818368 h 6879321"/>
              <a:gd name="connsiteX46" fmla="*/ 4873113 w 6116569"/>
              <a:gd name="connsiteY46" fmla="*/ 4885882 h 6879321"/>
              <a:gd name="connsiteX47" fmla="*/ 4935881 w 6116569"/>
              <a:gd name="connsiteY47" fmla="*/ 4914309 h 6879321"/>
              <a:gd name="connsiteX48" fmla="*/ 4873113 w 6116569"/>
              <a:gd name="connsiteY48" fmla="*/ 5003143 h 6879321"/>
              <a:gd name="connsiteX49" fmla="*/ 4721898 w 6116569"/>
              <a:gd name="connsiteY49" fmla="*/ 5095530 h 6879321"/>
              <a:gd name="connsiteX50" fmla="*/ 5132745 w 6116569"/>
              <a:gd name="connsiteY50" fmla="*/ 4949842 h 6879321"/>
              <a:gd name="connsiteX51" fmla="*/ 5101362 w 6116569"/>
              <a:gd name="connsiteY51" fmla="*/ 5081317 h 6879321"/>
              <a:gd name="connsiteX52" fmla="*/ 5138452 w 6116569"/>
              <a:gd name="connsiteY52" fmla="*/ 5198578 h 6879321"/>
              <a:gd name="connsiteX53" fmla="*/ 4904497 w 6116569"/>
              <a:gd name="connsiteY53" fmla="*/ 5362033 h 6879321"/>
              <a:gd name="connsiteX54" fmla="*/ 4579242 w 6116569"/>
              <a:gd name="connsiteY54" fmla="*/ 5674729 h 6879321"/>
              <a:gd name="connsiteX55" fmla="*/ 4253988 w 6116569"/>
              <a:gd name="connsiteY55" fmla="*/ 5884379 h 6879321"/>
              <a:gd name="connsiteX56" fmla="*/ 3985795 w 6116569"/>
              <a:gd name="connsiteY56" fmla="*/ 6069153 h 6879321"/>
              <a:gd name="connsiteX57" fmla="*/ 4231163 w 6116569"/>
              <a:gd name="connsiteY57" fmla="*/ 6030066 h 6879321"/>
              <a:gd name="connsiteX58" fmla="*/ 3814609 w 6116569"/>
              <a:gd name="connsiteY58" fmla="*/ 6317889 h 6879321"/>
              <a:gd name="connsiteX59" fmla="*/ 3751840 w 6116569"/>
              <a:gd name="connsiteY59" fmla="*/ 6339209 h 6879321"/>
              <a:gd name="connsiteX60" fmla="*/ 3089919 w 6116569"/>
              <a:gd name="connsiteY60" fmla="*/ 6563071 h 6879321"/>
              <a:gd name="connsiteX61" fmla="*/ 2961529 w 6116569"/>
              <a:gd name="connsiteY61" fmla="*/ 6662566 h 6879321"/>
              <a:gd name="connsiteX62" fmla="*/ 3107038 w 6116569"/>
              <a:gd name="connsiteY62" fmla="*/ 6673226 h 6879321"/>
              <a:gd name="connsiteX63" fmla="*/ 3594919 w 6116569"/>
              <a:gd name="connsiteY63" fmla="*/ 6591499 h 6879321"/>
              <a:gd name="connsiteX64" fmla="*/ 3261106 w 6116569"/>
              <a:gd name="connsiteY64" fmla="*/ 6726527 h 6879321"/>
              <a:gd name="connsiteX65" fmla="*/ 3620597 w 6116569"/>
              <a:gd name="connsiteY65" fmla="*/ 6740740 h 6879321"/>
              <a:gd name="connsiteX66" fmla="*/ 3703337 w 6116569"/>
              <a:gd name="connsiteY66" fmla="*/ 6826020 h 6879321"/>
              <a:gd name="connsiteX67" fmla="*/ 3689072 w 6116569"/>
              <a:gd name="connsiteY67" fmla="*/ 6879321 h 6879321"/>
              <a:gd name="connsiteX68" fmla="*/ 0 w 6116569"/>
              <a:gd name="connsiteY68" fmla="*/ 6879321 h 68793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</a:cxnLst>
            <a:rect l="l" t="t" r="r" b="b"/>
            <a:pathLst>
              <a:path w="6116569" h="6879321">
                <a:moveTo>
                  <a:pt x="0" y="0"/>
                </a:moveTo>
                <a:lnTo>
                  <a:pt x="2935851" y="0"/>
                </a:lnTo>
                <a:cubicBezTo>
                  <a:pt x="3035710" y="10660"/>
                  <a:pt x="3138421" y="17767"/>
                  <a:pt x="3238280" y="31980"/>
                </a:cubicBezTo>
                <a:cubicBezTo>
                  <a:pt x="3817462" y="106602"/>
                  <a:pt x="3127009" y="277163"/>
                  <a:pt x="3660541" y="550772"/>
                </a:cubicBezTo>
                <a:cubicBezTo>
                  <a:pt x="3706191" y="575645"/>
                  <a:pt x="3757546" y="579199"/>
                  <a:pt x="3808902" y="589860"/>
                </a:cubicBezTo>
                <a:cubicBezTo>
                  <a:pt x="4008620" y="625393"/>
                  <a:pt x="4211192" y="618286"/>
                  <a:pt x="4413762" y="625393"/>
                </a:cubicBezTo>
                <a:cubicBezTo>
                  <a:pt x="4465118" y="628946"/>
                  <a:pt x="4525033" y="625393"/>
                  <a:pt x="4567830" y="721333"/>
                </a:cubicBezTo>
                <a:cubicBezTo>
                  <a:pt x="4425175" y="724888"/>
                  <a:pt x="4305344" y="731994"/>
                  <a:pt x="4171247" y="792401"/>
                </a:cubicBezTo>
                <a:cubicBezTo>
                  <a:pt x="4239722" y="859916"/>
                  <a:pt x="4322462" y="795955"/>
                  <a:pt x="4376671" y="842148"/>
                </a:cubicBezTo>
                <a:cubicBezTo>
                  <a:pt x="4428027" y="888342"/>
                  <a:pt x="4470824" y="891896"/>
                  <a:pt x="4527887" y="813722"/>
                </a:cubicBezTo>
                <a:cubicBezTo>
                  <a:pt x="4556417" y="774634"/>
                  <a:pt x="4604920" y="778187"/>
                  <a:pt x="4633452" y="799508"/>
                </a:cubicBezTo>
                <a:cubicBezTo>
                  <a:pt x="4781813" y="913216"/>
                  <a:pt x="4778960" y="909662"/>
                  <a:pt x="4947293" y="870576"/>
                </a:cubicBezTo>
                <a:cubicBezTo>
                  <a:pt x="5055712" y="845701"/>
                  <a:pt x="5166983" y="806615"/>
                  <a:pt x="5263988" y="820828"/>
                </a:cubicBezTo>
                <a:cubicBezTo>
                  <a:pt x="5275401" y="867022"/>
                  <a:pt x="5263988" y="888342"/>
                  <a:pt x="5249723" y="895449"/>
                </a:cubicBezTo>
                <a:cubicBezTo>
                  <a:pt x="5021475" y="1005604"/>
                  <a:pt x="4975825" y="1122864"/>
                  <a:pt x="4744723" y="1197485"/>
                </a:cubicBezTo>
                <a:cubicBezTo>
                  <a:pt x="4724751" y="1268552"/>
                  <a:pt x="4807491" y="1275660"/>
                  <a:pt x="4767548" y="1346727"/>
                </a:cubicBezTo>
                <a:cubicBezTo>
                  <a:pt x="4693367" y="1407134"/>
                  <a:pt x="4610627" y="1346727"/>
                  <a:pt x="4539299" y="1421348"/>
                </a:cubicBezTo>
                <a:cubicBezTo>
                  <a:pt x="4550712" y="1471094"/>
                  <a:pt x="4610627" y="1432008"/>
                  <a:pt x="4607773" y="1485309"/>
                </a:cubicBezTo>
                <a:cubicBezTo>
                  <a:pt x="4604920" y="1517288"/>
                  <a:pt x="4593508" y="1527948"/>
                  <a:pt x="4579242" y="1535055"/>
                </a:cubicBezTo>
                <a:cubicBezTo>
                  <a:pt x="4776107" y="1538608"/>
                  <a:pt x="5383820" y="1574142"/>
                  <a:pt x="5278255" y="1609676"/>
                </a:cubicBezTo>
                <a:cubicBezTo>
                  <a:pt x="5418057" y="1698511"/>
                  <a:pt x="5623481" y="1609676"/>
                  <a:pt x="5771843" y="1630997"/>
                </a:cubicBezTo>
                <a:cubicBezTo>
                  <a:pt x="5925911" y="1652316"/>
                  <a:pt x="6171278" y="1719830"/>
                  <a:pt x="6105656" y="1748257"/>
                </a:cubicBezTo>
                <a:cubicBezTo>
                  <a:pt x="6031475" y="1780238"/>
                  <a:pt x="5766136" y="2146235"/>
                  <a:pt x="5691955" y="2167555"/>
                </a:cubicBezTo>
                <a:cubicBezTo>
                  <a:pt x="5606362" y="2188875"/>
                  <a:pt x="5589243" y="2217302"/>
                  <a:pt x="5475118" y="2348776"/>
                </a:cubicBezTo>
                <a:cubicBezTo>
                  <a:pt x="5398085" y="2437610"/>
                  <a:pt x="5709074" y="2238623"/>
                  <a:pt x="5826051" y="2291922"/>
                </a:cubicBezTo>
                <a:cubicBezTo>
                  <a:pt x="5868848" y="2309690"/>
                  <a:pt x="5552153" y="2554872"/>
                  <a:pt x="5552153" y="2597513"/>
                </a:cubicBezTo>
                <a:cubicBezTo>
                  <a:pt x="5549300" y="2640153"/>
                  <a:pt x="5577831" y="2647260"/>
                  <a:pt x="5603508" y="2647260"/>
                </a:cubicBezTo>
                <a:cubicBezTo>
                  <a:pt x="5660571" y="2647260"/>
                  <a:pt x="5640599" y="2686346"/>
                  <a:pt x="5700515" y="2679240"/>
                </a:cubicBezTo>
                <a:cubicBezTo>
                  <a:pt x="5523622" y="2800055"/>
                  <a:pt x="5418057" y="2778734"/>
                  <a:pt x="5246870" y="2888889"/>
                </a:cubicBezTo>
                <a:cubicBezTo>
                  <a:pt x="5164130" y="2942189"/>
                  <a:pt x="4921615" y="3119857"/>
                  <a:pt x="4836022" y="3169605"/>
                </a:cubicBezTo>
                <a:cubicBezTo>
                  <a:pt x="4801785" y="3187371"/>
                  <a:pt x="4758988" y="3173158"/>
                  <a:pt x="4736163" y="3233565"/>
                </a:cubicBezTo>
                <a:cubicBezTo>
                  <a:pt x="4770400" y="3279759"/>
                  <a:pt x="4816050" y="3254885"/>
                  <a:pt x="4853141" y="3233565"/>
                </a:cubicBezTo>
                <a:cubicBezTo>
                  <a:pt x="4944440" y="3176711"/>
                  <a:pt x="4935881" y="3190925"/>
                  <a:pt x="4944440" y="3226459"/>
                </a:cubicBezTo>
                <a:cubicBezTo>
                  <a:pt x="4972972" y="3350827"/>
                  <a:pt x="5044300" y="3308186"/>
                  <a:pt x="5109921" y="3283313"/>
                </a:cubicBezTo>
                <a:cubicBezTo>
                  <a:pt x="5303932" y="3208692"/>
                  <a:pt x="5500797" y="3215799"/>
                  <a:pt x="5694809" y="3141178"/>
                </a:cubicBezTo>
                <a:cubicBezTo>
                  <a:pt x="5714781" y="3134070"/>
                  <a:pt x="5612068" y="3283313"/>
                  <a:pt x="5566419" y="3301079"/>
                </a:cubicBezTo>
                <a:cubicBezTo>
                  <a:pt x="5515063" y="3322399"/>
                  <a:pt x="5452294" y="3311739"/>
                  <a:pt x="5415203" y="3397020"/>
                </a:cubicBezTo>
                <a:cubicBezTo>
                  <a:pt x="5477972" y="3414787"/>
                  <a:pt x="5552153" y="3372147"/>
                  <a:pt x="5612068" y="3432554"/>
                </a:cubicBezTo>
                <a:cubicBezTo>
                  <a:pt x="5469413" y="3528494"/>
                  <a:pt x="5329610" y="3535601"/>
                  <a:pt x="5206927" y="3599562"/>
                </a:cubicBezTo>
                <a:cubicBezTo>
                  <a:pt x="5192661" y="3706163"/>
                  <a:pt x="5272548" y="3663523"/>
                  <a:pt x="5301079" y="3723930"/>
                </a:cubicBezTo>
                <a:cubicBezTo>
                  <a:pt x="5072830" y="3844745"/>
                  <a:pt x="4564977" y="4232062"/>
                  <a:pt x="4507915" y="4306683"/>
                </a:cubicBezTo>
                <a:cubicBezTo>
                  <a:pt x="4390937" y="4463031"/>
                  <a:pt x="3900202" y="4562525"/>
                  <a:pt x="3982942" y="4587399"/>
                </a:cubicBezTo>
                <a:cubicBezTo>
                  <a:pt x="4051417" y="4608719"/>
                  <a:pt x="4119891" y="4587399"/>
                  <a:pt x="4185513" y="4541205"/>
                </a:cubicBezTo>
                <a:cubicBezTo>
                  <a:pt x="4291078" y="4466584"/>
                  <a:pt x="5010062" y="4523438"/>
                  <a:pt x="5212633" y="4455924"/>
                </a:cubicBezTo>
                <a:cubicBezTo>
                  <a:pt x="5241164" y="4445264"/>
                  <a:pt x="5283960" y="4409730"/>
                  <a:pt x="5312492" y="4473691"/>
                </a:cubicBezTo>
                <a:cubicBezTo>
                  <a:pt x="5098508" y="4704659"/>
                  <a:pt x="4833169" y="4654913"/>
                  <a:pt x="4596361" y="4818368"/>
                </a:cubicBezTo>
                <a:cubicBezTo>
                  <a:pt x="4684807" y="4917861"/>
                  <a:pt x="4776107" y="4907202"/>
                  <a:pt x="4873113" y="4885882"/>
                </a:cubicBezTo>
                <a:cubicBezTo>
                  <a:pt x="4895938" y="4878775"/>
                  <a:pt x="4930175" y="4871668"/>
                  <a:pt x="4935881" y="4914309"/>
                </a:cubicBezTo>
                <a:cubicBezTo>
                  <a:pt x="4941587" y="4967609"/>
                  <a:pt x="4898790" y="4978270"/>
                  <a:pt x="4873113" y="5003143"/>
                </a:cubicBezTo>
                <a:cubicBezTo>
                  <a:pt x="4833169" y="5038676"/>
                  <a:pt x="4773254" y="4999590"/>
                  <a:pt x="4721898" y="5095530"/>
                </a:cubicBezTo>
                <a:cubicBezTo>
                  <a:pt x="4873113" y="5067104"/>
                  <a:pt x="4998650" y="5020910"/>
                  <a:pt x="5132745" y="4949842"/>
                </a:cubicBezTo>
                <a:cubicBezTo>
                  <a:pt x="5121333" y="5006696"/>
                  <a:pt x="5081390" y="5035123"/>
                  <a:pt x="5101362" y="5081317"/>
                </a:cubicBezTo>
                <a:cubicBezTo>
                  <a:pt x="5118480" y="5116850"/>
                  <a:pt x="5164130" y="5131063"/>
                  <a:pt x="5138452" y="5198578"/>
                </a:cubicBezTo>
                <a:cubicBezTo>
                  <a:pt x="5067125" y="5273199"/>
                  <a:pt x="4967265" y="5258986"/>
                  <a:pt x="4904497" y="5362033"/>
                </a:cubicBezTo>
                <a:cubicBezTo>
                  <a:pt x="4818903" y="5507721"/>
                  <a:pt x="4684807" y="5564575"/>
                  <a:pt x="4579242" y="5674729"/>
                </a:cubicBezTo>
                <a:cubicBezTo>
                  <a:pt x="4545005" y="5713816"/>
                  <a:pt x="4313903" y="5841738"/>
                  <a:pt x="4253988" y="5884379"/>
                </a:cubicBezTo>
                <a:cubicBezTo>
                  <a:pt x="4168395" y="5944786"/>
                  <a:pt x="4071389" y="5966106"/>
                  <a:pt x="3985795" y="6069153"/>
                </a:cubicBezTo>
                <a:cubicBezTo>
                  <a:pt x="4065682" y="6086921"/>
                  <a:pt x="4134157" y="5990979"/>
                  <a:pt x="4231163" y="6030066"/>
                </a:cubicBezTo>
                <a:cubicBezTo>
                  <a:pt x="4074242" y="6133114"/>
                  <a:pt x="3931586" y="6182861"/>
                  <a:pt x="3814609" y="6317889"/>
                </a:cubicBezTo>
                <a:cubicBezTo>
                  <a:pt x="3800343" y="6335656"/>
                  <a:pt x="3771812" y="6332102"/>
                  <a:pt x="3751840" y="6339209"/>
                </a:cubicBezTo>
                <a:cubicBezTo>
                  <a:pt x="3529298" y="6406723"/>
                  <a:pt x="3309608" y="6467130"/>
                  <a:pt x="3089919" y="6563071"/>
                </a:cubicBezTo>
                <a:cubicBezTo>
                  <a:pt x="3041416" y="6584392"/>
                  <a:pt x="2955823" y="6595052"/>
                  <a:pt x="2961529" y="6662566"/>
                </a:cubicBezTo>
                <a:cubicBezTo>
                  <a:pt x="2972941" y="6765613"/>
                  <a:pt x="3055681" y="6687439"/>
                  <a:pt x="3107038" y="6673226"/>
                </a:cubicBezTo>
                <a:cubicBezTo>
                  <a:pt x="3269664" y="6634138"/>
                  <a:pt x="3432292" y="6570178"/>
                  <a:pt x="3594919" y="6591499"/>
                </a:cubicBezTo>
                <a:cubicBezTo>
                  <a:pt x="3483648" y="6637693"/>
                  <a:pt x="3372376" y="6680332"/>
                  <a:pt x="3261106" y="6726527"/>
                </a:cubicBezTo>
                <a:cubicBezTo>
                  <a:pt x="3386642" y="6705206"/>
                  <a:pt x="3495061" y="6786934"/>
                  <a:pt x="3620597" y="6740740"/>
                </a:cubicBezTo>
                <a:cubicBezTo>
                  <a:pt x="3660541" y="6726527"/>
                  <a:pt x="3700484" y="6765613"/>
                  <a:pt x="3703337" y="6826020"/>
                </a:cubicBezTo>
                <a:cubicBezTo>
                  <a:pt x="3706191" y="6847340"/>
                  <a:pt x="3700484" y="6865108"/>
                  <a:pt x="3689072" y="6879321"/>
                </a:cubicBezTo>
                <a:lnTo>
                  <a:pt x="0" y="6879321"/>
                </a:lnTo>
                <a:close/>
              </a:path>
            </a:pathLst>
          </a:custGeom>
          <a:solidFill>
            <a:schemeClr val="bg2">
              <a:alpha val="50000"/>
            </a:schemeClr>
          </a:solidFill>
          <a:ln w="32707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255" name="Graphic 254" descr="Chat, udfyldt">
            <a:extLst>
              <a:ext uri="{FF2B5EF4-FFF2-40B4-BE49-F238E27FC236}">
                <a16:creationId xmlns:a16="http://schemas.microsoft.com/office/drawing/2014/main" id="{18254A57-BCB1-EDF9-CD79-9E30D6DEC3D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01134" y="1918107"/>
            <a:ext cx="3195204" cy="3195204"/>
          </a:xfrm>
          <a:prstGeom prst="rect">
            <a:avLst/>
          </a:prstGeom>
        </p:spPr>
      </p:pic>
      <p:sp>
        <p:nvSpPr>
          <p:cNvPr id="251" name="Pladsholder til indhold 2"/>
          <p:cNvSpPr txBox="1">
            <a:spLocks noGrp="1"/>
          </p:cNvSpPr>
          <p:nvPr>
            <p:ph type="body" idx="1"/>
          </p:nvPr>
        </p:nvSpPr>
        <p:spPr>
          <a:xfrm>
            <a:off x="6248400" y="2116256"/>
            <a:ext cx="5461000" cy="4221043"/>
          </a:xfrm>
          <a:prstGeom prst="rect">
            <a:avLst/>
          </a:prstGeom>
        </p:spPr>
        <p:txBody>
          <a:bodyPr vert="horz" lIns="25400" tIns="25400" rIns="25400" bIns="25400" rtlCol="0">
            <a:normAutofit lnSpcReduction="10000"/>
          </a:bodyPr>
          <a:lstStyle/>
          <a:p>
            <a:pPr marL="0" indent="0">
              <a:buNone/>
            </a:pPr>
            <a:r>
              <a:rPr lang="da-DK" sz="2000" dirty="0"/>
              <a:t>Nogle af de mest brugte stilfigurer i taler: </a:t>
            </a:r>
          </a:p>
          <a:p>
            <a:pPr marL="0" indent="0">
              <a:buNone/>
            </a:pPr>
            <a:endParaRPr lang="da-DK" sz="1600" dirty="0"/>
          </a:p>
          <a:p>
            <a:pPr marL="419100" lvl="1" indent="-190500">
              <a:lnSpc>
                <a:spcPct val="110000"/>
              </a:lnSpc>
              <a:spcBef>
                <a:spcPts val="450"/>
              </a:spcBef>
              <a:defRPr sz="4000"/>
            </a:pPr>
            <a:r>
              <a:rPr lang="da-DK" sz="1800" dirty="0"/>
              <a:t>Anafor: “</a:t>
            </a:r>
            <a:r>
              <a:rPr lang="da-DK" sz="1800" u="sng" dirty="0"/>
              <a:t>Et land som</a:t>
            </a:r>
            <a:r>
              <a:rPr lang="da-DK" sz="1800" dirty="0"/>
              <a:t> lever, </a:t>
            </a:r>
            <a:r>
              <a:rPr lang="da-DK" sz="1800" u="sng" dirty="0"/>
              <a:t>et land som</a:t>
            </a:r>
            <a:r>
              <a:rPr lang="da-DK" sz="1800" dirty="0"/>
              <a:t> ånder” </a:t>
            </a:r>
          </a:p>
          <a:p>
            <a:pPr marL="419100" lvl="1" indent="-190500">
              <a:lnSpc>
                <a:spcPct val="110000"/>
              </a:lnSpc>
              <a:spcBef>
                <a:spcPts val="450"/>
              </a:spcBef>
              <a:defRPr sz="4000"/>
            </a:pPr>
            <a:r>
              <a:rPr lang="da-DK" sz="1800" dirty="0"/>
              <a:t>Triade: ”For dig – for os i Danmark – og for hele verden”</a:t>
            </a:r>
          </a:p>
          <a:p>
            <a:pPr marL="419100" lvl="1" indent="-190500">
              <a:lnSpc>
                <a:spcPct val="110000"/>
              </a:lnSpc>
              <a:spcBef>
                <a:spcPts val="450"/>
              </a:spcBef>
              <a:defRPr sz="4000"/>
            </a:pPr>
            <a:r>
              <a:rPr lang="da-DK" sz="1800" dirty="0"/>
              <a:t>Antitese: ”Enten er I med os – eller også er I imod os”</a:t>
            </a:r>
          </a:p>
          <a:p>
            <a:pPr marL="419100" lvl="1" indent="-190500">
              <a:lnSpc>
                <a:spcPct val="110000"/>
              </a:lnSpc>
              <a:spcBef>
                <a:spcPts val="450"/>
              </a:spcBef>
              <a:defRPr sz="4000"/>
            </a:pPr>
            <a:r>
              <a:rPr lang="da-DK" sz="1800" dirty="0"/>
              <a:t>(Retorisk) spørgsmål. ”Kan vi virkelig være det bekendt?”</a:t>
            </a:r>
          </a:p>
          <a:p>
            <a:pPr marL="419100" lvl="1" indent="-190500">
              <a:lnSpc>
                <a:spcPct val="110000"/>
              </a:lnSpc>
              <a:spcBef>
                <a:spcPts val="450"/>
              </a:spcBef>
              <a:defRPr sz="4000"/>
            </a:pPr>
            <a:r>
              <a:rPr lang="da-DK" sz="1800" dirty="0"/>
              <a:t>Allitteration: ”En fast og fair udlændingepolitik” </a:t>
            </a:r>
          </a:p>
          <a:p>
            <a:pPr marL="419100" lvl="1" indent="-190500">
              <a:lnSpc>
                <a:spcPct val="110000"/>
              </a:lnSpc>
              <a:spcBef>
                <a:spcPts val="450"/>
              </a:spcBef>
              <a:defRPr sz="4000"/>
            </a:pPr>
            <a:r>
              <a:rPr lang="da-DK" sz="1800" dirty="0"/>
              <a:t>Dramatisk pause: ”Og årets Oscar går til ………… Jens Jensen!”</a:t>
            </a:r>
          </a:p>
          <a:p>
            <a:pPr marL="419100" lvl="1" indent="-190500">
              <a:lnSpc>
                <a:spcPct val="110000"/>
              </a:lnSpc>
              <a:spcBef>
                <a:spcPts val="450"/>
              </a:spcBef>
              <a:defRPr sz="4000"/>
            </a:pPr>
            <a:r>
              <a:rPr lang="da-DK" sz="1800" dirty="0"/>
              <a:t>Anekdote: ”Det minder mig om noget, jeg hørte i taxaen på vej herhen…”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2E17E911-875F-4DE5-8699-99D9F1805A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"/>
            <a:ext cx="12192000" cy="6857997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CD9FE4EF-C4D8-49A0-B2FF-81D8DB7D8A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4" y="1410082"/>
            <a:ext cx="6858000" cy="4037836"/>
          </a:xfrm>
          <a:prstGeom prst="rect">
            <a:avLst/>
          </a:prstGeom>
          <a:gradFill>
            <a:gsLst>
              <a:gs pos="800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4300840D-0A0B-4512-BACA-B439D5B9C5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5" y="1420219"/>
            <a:ext cx="6857999" cy="4037839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alpha val="46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D2B78728-A580-49A7-84F9-6EF6F583AD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767923" y="3588085"/>
            <a:ext cx="2501979" cy="4037841"/>
          </a:xfrm>
          <a:prstGeom prst="rect">
            <a:avLst/>
          </a:prstGeom>
          <a:gradFill>
            <a:gsLst>
              <a:gs pos="2000">
                <a:schemeClr val="accent1">
                  <a:alpha val="29000"/>
                </a:schemeClr>
              </a:gs>
              <a:gs pos="100000">
                <a:srgbClr val="000000">
                  <a:alpha val="30000"/>
                </a:srgb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38FAA1A1-D861-433F-88FA-1E9D6FD31D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635413">
            <a:off x="-501737" y="969718"/>
            <a:ext cx="3900357" cy="4178958"/>
          </a:xfrm>
          <a:custGeom>
            <a:avLst/>
            <a:gdLst>
              <a:gd name="connsiteX0" fmla="*/ 2432225 w 3900357"/>
              <a:gd name="connsiteY0" fmla="*/ 93939 h 4178958"/>
              <a:gd name="connsiteX1" fmla="*/ 3900357 w 3900357"/>
              <a:gd name="connsiteY1" fmla="*/ 2089479 h 4178958"/>
              <a:gd name="connsiteX2" fmla="*/ 1810878 w 3900357"/>
              <a:gd name="connsiteY2" fmla="*/ 4178958 h 4178958"/>
              <a:gd name="connsiteX3" fmla="*/ 78249 w 3900357"/>
              <a:gd name="connsiteY3" fmla="*/ 3257727 h 4178958"/>
              <a:gd name="connsiteX4" fmla="*/ 0 w 3900357"/>
              <a:gd name="connsiteY4" fmla="*/ 3128923 h 4178958"/>
              <a:gd name="connsiteX5" fmla="*/ 831324 w 3900357"/>
              <a:gd name="connsiteY5" fmla="*/ 244281 h 4178958"/>
              <a:gd name="connsiteX6" fmla="*/ 997559 w 3900357"/>
              <a:gd name="connsiteY6" fmla="*/ 164202 h 4178958"/>
              <a:gd name="connsiteX7" fmla="*/ 1810878 w 3900357"/>
              <a:gd name="connsiteY7" fmla="*/ 0 h 4178958"/>
              <a:gd name="connsiteX8" fmla="*/ 2432225 w 3900357"/>
              <a:gd name="connsiteY8" fmla="*/ 93939 h 4178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900357" h="4178958">
                <a:moveTo>
                  <a:pt x="2432225" y="93939"/>
                </a:moveTo>
                <a:cubicBezTo>
                  <a:pt x="3282786" y="358491"/>
                  <a:pt x="3900357" y="1151865"/>
                  <a:pt x="3900357" y="2089479"/>
                </a:cubicBezTo>
                <a:cubicBezTo>
                  <a:pt x="3900357" y="3243466"/>
                  <a:pt x="2964865" y="4178958"/>
                  <a:pt x="1810878" y="4178958"/>
                </a:cubicBezTo>
                <a:cubicBezTo>
                  <a:pt x="1089636" y="4178958"/>
                  <a:pt x="453744" y="3813531"/>
                  <a:pt x="78249" y="3257727"/>
                </a:cubicBezTo>
                <a:lnTo>
                  <a:pt x="0" y="3128923"/>
                </a:lnTo>
                <a:lnTo>
                  <a:pt x="831324" y="244281"/>
                </a:lnTo>
                <a:lnTo>
                  <a:pt x="997559" y="164202"/>
                </a:lnTo>
                <a:cubicBezTo>
                  <a:pt x="1247540" y="58468"/>
                  <a:pt x="1522381" y="0"/>
                  <a:pt x="1810878" y="0"/>
                </a:cubicBezTo>
                <a:cubicBezTo>
                  <a:pt x="2027251" y="0"/>
                  <a:pt x="2235942" y="32888"/>
                  <a:pt x="2432225" y="93939"/>
                </a:cubicBezTo>
                <a:close/>
              </a:path>
            </a:pathLst>
          </a:custGeom>
          <a:gradFill>
            <a:gsLst>
              <a:gs pos="29000">
                <a:srgbClr val="000000">
                  <a:alpha val="0"/>
                </a:srgbClr>
              </a:gs>
              <a:gs pos="100000">
                <a:schemeClr val="accent1">
                  <a:alpha val="43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8D71EDA1-87BF-4D5D-AB79-F346FD1927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95" y="1410079"/>
            <a:ext cx="6858003" cy="4037835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lumMod val="60000"/>
                  <a:lumOff val="40000"/>
                  <a:alpha val="11000"/>
                </a:schemeClr>
              </a:gs>
            </a:gsLst>
            <a:lin ang="7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07A586BB-0379-6BF7-F37D-6544857E13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6722" y="586855"/>
            <a:ext cx="3201366" cy="3387497"/>
          </a:xfrm>
        </p:spPr>
        <p:txBody>
          <a:bodyPr anchor="b">
            <a:normAutofit/>
          </a:bodyPr>
          <a:lstStyle/>
          <a:p>
            <a:pPr algn="r"/>
            <a:r>
              <a:rPr lang="da-DK" sz="4000" i="0">
                <a:solidFill>
                  <a:srgbClr val="FFFFFF"/>
                </a:solidFill>
                <a:effectLst/>
              </a:rPr>
              <a:t>Anna Bjerre Johansens tale ved Roskilde Summerdays</a:t>
            </a:r>
            <a:endParaRPr lang="da-DK" sz="4000">
              <a:solidFill>
                <a:srgbClr val="FFFFFF"/>
              </a:solidFill>
            </a:endParaRP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EBEBFD97-21D1-229A-505C-10217DF7BEE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81727" y="649480"/>
            <a:ext cx="3025303" cy="5546047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da-DK" sz="2000" b="0" i="0">
                <a:effectLst/>
              </a:rPr>
              <a:t>Læs Anna Bjerres tale. Find stilfigurer.</a:t>
            </a:r>
            <a:br>
              <a:rPr lang="da-DK" sz="2000" b="0" i="0">
                <a:effectLst/>
              </a:rPr>
            </a:br>
            <a:r>
              <a:rPr lang="da-DK" sz="2000" b="0" i="0">
                <a:effectLst/>
              </a:rPr>
              <a:t> 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da-DK" sz="2000" b="0" i="0">
                <a:effectLst/>
              </a:rPr>
              <a:t>Hvilken effekt har disse stilfigurer?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da-DK" sz="2000" b="0" i="0">
                <a:effectLst/>
              </a:rPr>
              <a:t>På hvilken måde kan vi bruge dem som inspiration?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da-DK" sz="2000" b="0" i="0">
                <a:effectLst/>
              </a:rPr>
              <a:t>Hvad kan vi låne?</a:t>
            </a:r>
          </a:p>
          <a:p>
            <a:pPr marL="0" indent="0">
              <a:buNone/>
            </a:pPr>
            <a:endParaRPr lang="da-DK" sz="2000"/>
          </a:p>
        </p:txBody>
      </p:sp>
      <p:pic>
        <p:nvPicPr>
          <p:cNvPr id="5" name="Billede 4" descr="Et billede, der indeholder Ansigt, smil, Modetilbehør, person&#10;&#10;Automatisk genereret beskrivelse">
            <a:extLst>
              <a:ext uri="{FF2B5EF4-FFF2-40B4-BE49-F238E27FC236}">
                <a16:creationId xmlns:a16="http://schemas.microsoft.com/office/drawing/2014/main" id="{3233CEE9-E569-F089-231A-564179130593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18095" r="19407"/>
          <a:stretch/>
        </p:blipFill>
        <p:spPr>
          <a:xfrm>
            <a:off x="8109502" y="10"/>
            <a:ext cx="4082498" cy="685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769326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39" name="Rectangle 1035">
            <a:extLst>
              <a:ext uri="{FF2B5EF4-FFF2-40B4-BE49-F238E27FC236}">
                <a16:creationId xmlns:a16="http://schemas.microsoft.com/office/drawing/2014/main" id="{0671A8AE-40A1-4631-A6B8-581AFF06548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8" name="Picture 4" descr="Brainstorming ! Why you should better seek for questions rather than  answers !">
            <a:extLst>
              <a:ext uri="{FF2B5EF4-FFF2-40B4-BE49-F238E27FC236}">
                <a16:creationId xmlns:a16="http://schemas.microsoft.com/office/drawing/2014/main" id="{0D9D82D2-2553-35F2-4A5A-F0E2A6F080D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07" r="16980" b="8486"/>
          <a:stretch/>
        </p:blipFill>
        <p:spPr bwMode="auto">
          <a:xfrm>
            <a:off x="3523485" y="0"/>
            <a:ext cx="8668512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38" name="Rectangle 1037">
            <a:extLst>
              <a:ext uri="{FF2B5EF4-FFF2-40B4-BE49-F238E27FC236}">
                <a16:creationId xmlns:a16="http://schemas.microsoft.com/office/drawing/2014/main" id="{AB58EF07-17C2-48CF-ABB0-EEF1F17CB8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" y="0"/>
            <a:ext cx="9339206" cy="6858000"/>
          </a:xfrm>
          <a:prstGeom prst="rect">
            <a:avLst/>
          </a:prstGeom>
          <a:gradFill>
            <a:gsLst>
              <a:gs pos="58000">
                <a:schemeClr val="tx1"/>
              </a:gs>
              <a:gs pos="33000">
                <a:schemeClr val="tx1">
                  <a:alpha val="64000"/>
                </a:schemeClr>
              </a:gs>
              <a:gs pos="0">
                <a:schemeClr val="tx1">
                  <a:alpha val="0"/>
                </a:schemeClr>
              </a:gs>
              <a:gs pos="100000">
                <a:schemeClr val="tx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22F40FB8-8714-19DC-1817-067C79956F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7981" y="1122363"/>
            <a:ext cx="4023360" cy="3204134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800">
                <a:solidFill>
                  <a:schemeClr val="bg1"/>
                </a:solidFill>
              </a:rPr>
              <a:t>Afslutninger – hvad skal de kunne?</a:t>
            </a:r>
          </a:p>
        </p:txBody>
      </p:sp>
      <p:sp>
        <p:nvSpPr>
          <p:cNvPr id="1040" name="Rectangle 1039">
            <a:extLst>
              <a:ext uri="{FF2B5EF4-FFF2-40B4-BE49-F238E27FC236}">
                <a16:creationId xmlns:a16="http://schemas.microsoft.com/office/drawing/2014/main" id="{AF2F604E-43BE-4DC3-B983-E071523364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759921" y="346791"/>
            <a:ext cx="146304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042" name="Rectangle 1041">
            <a:extLst>
              <a:ext uri="{FF2B5EF4-FFF2-40B4-BE49-F238E27FC236}">
                <a16:creationId xmlns:a16="http://schemas.microsoft.com/office/drawing/2014/main" id="{08C9B587-E65E-4B52-B37C-ABEBB6E879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1029" y="4546920"/>
            <a:ext cx="3977640" cy="18288"/>
          </a:xfrm>
          <a:prstGeom prst="rect">
            <a:avLst/>
          </a:prstGeom>
          <a:solidFill>
            <a:schemeClr val="tx1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0096177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61" name="Rectangle 260">
            <a:extLst>
              <a:ext uri="{FF2B5EF4-FFF2-40B4-BE49-F238E27FC236}">
                <a16:creationId xmlns:a16="http://schemas.microsoft.com/office/drawing/2014/main" id="{85F55C16-BC21-49EF-A4FF-C3155BB93BD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5" name="Titel 1"/>
          <p:cNvSpPr txBox="1">
            <a:spLocks noGrp="1"/>
          </p:cNvSpPr>
          <p:nvPr>
            <p:ph type="title"/>
          </p:nvPr>
        </p:nvSpPr>
        <p:spPr>
          <a:xfrm>
            <a:off x="6248400" y="365125"/>
            <a:ext cx="5105398" cy="1952744"/>
          </a:xfrm>
          <a:prstGeom prst="rect">
            <a:avLst/>
          </a:prstGeom>
        </p:spPr>
        <p:txBody>
          <a:bodyPr>
            <a:normAutofit/>
          </a:bodyPr>
          <a:lstStyle>
            <a:lvl1pPr algn="ctr">
              <a:defRPr sz="10800" b="1"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r>
              <a:rPr lang="da-DK" sz="7600" b="0" dirty="0">
                <a:latin typeface="+mj-lt"/>
              </a:rPr>
              <a:t>Afslutninger</a:t>
            </a:r>
          </a:p>
        </p:txBody>
      </p:sp>
      <p:sp>
        <p:nvSpPr>
          <p:cNvPr id="263" name="Freeform: Shape 262">
            <a:extLst>
              <a:ext uri="{FF2B5EF4-FFF2-40B4-BE49-F238E27FC236}">
                <a16:creationId xmlns:a16="http://schemas.microsoft.com/office/drawing/2014/main" id="{0C5F069E-AFE6-4825-8945-46F2918A50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" y="0"/>
            <a:ext cx="6116569" cy="6858000"/>
          </a:xfrm>
          <a:custGeom>
            <a:avLst/>
            <a:gdLst>
              <a:gd name="connsiteX0" fmla="*/ 0 w 6116569"/>
              <a:gd name="connsiteY0" fmla="*/ 0 h 6879321"/>
              <a:gd name="connsiteX1" fmla="*/ 2935851 w 6116569"/>
              <a:gd name="connsiteY1" fmla="*/ 0 h 6879321"/>
              <a:gd name="connsiteX2" fmla="*/ 3238280 w 6116569"/>
              <a:gd name="connsiteY2" fmla="*/ 31980 h 6879321"/>
              <a:gd name="connsiteX3" fmla="*/ 3660541 w 6116569"/>
              <a:gd name="connsiteY3" fmla="*/ 550772 h 6879321"/>
              <a:gd name="connsiteX4" fmla="*/ 3808902 w 6116569"/>
              <a:gd name="connsiteY4" fmla="*/ 589860 h 6879321"/>
              <a:gd name="connsiteX5" fmla="*/ 4413762 w 6116569"/>
              <a:gd name="connsiteY5" fmla="*/ 625393 h 6879321"/>
              <a:gd name="connsiteX6" fmla="*/ 4567830 w 6116569"/>
              <a:gd name="connsiteY6" fmla="*/ 721333 h 6879321"/>
              <a:gd name="connsiteX7" fmla="*/ 4171247 w 6116569"/>
              <a:gd name="connsiteY7" fmla="*/ 792401 h 6879321"/>
              <a:gd name="connsiteX8" fmla="*/ 4376671 w 6116569"/>
              <a:gd name="connsiteY8" fmla="*/ 842148 h 6879321"/>
              <a:gd name="connsiteX9" fmla="*/ 4527887 w 6116569"/>
              <a:gd name="connsiteY9" fmla="*/ 813722 h 6879321"/>
              <a:gd name="connsiteX10" fmla="*/ 4633452 w 6116569"/>
              <a:gd name="connsiteY10" fmla="*/ 799508 h 6879321"/>
              <a:gd name="connsiteX11" fmla="*/ 4947293 w 6116569"/>
              <a:gd name="connsiteY11" fmla="*/ 870576 h 6879321"/>
              <a:gd name="connsiteX12" fmla="*/ 5263988 w 6116569"/>
              <a:gd name="connsiteY12" fmla="*/ 820828 h 6879321"/>
              <a:gd name="connsiteX13" fmla="*/ 5249723 w 6116569"/>
              <a:gd name="connsiteY13" fmla="*/ 895449 h 6879321"/>
              <a:gd name="connsiteX14" fmla="*/ 4744723 w 6116569"/>
              <a:gd name="connsiteY14" fmla="*/ 1197485 h 6879321"/>
              <a:gd name="connsiteX15" fmla="*/ 4767548 w 6116569"/>
              <a:gd name="connsiteY15" fmla="*/ 1346727 h 6879321"/>
              <a:gd name="connsiteX16" fmla="*/ 4539299 w 6116569"/>
              <a:gd name="connsiteY16" fmla="*/ 1421348 h 6879321"/>
              <a:gd name="connsiteX17" fmla="*/ 4607773 w 6116569"/>
              <a:gd name="connsiteY17" fmla="*/ 1485309 h 6879321"/>
              <a:gd name="connsiteX18" fmla="*/ 4579242 w 6116569"/>
              <a:gd name="connsiteY18" fmla="*/ 1535055 h 6879321"/>
              <a:gd name="connsiteX19" fmla="*/ 5278255 w 6116569"/>
              <a:gd name="connsiteY19" fmla="*/ 1609676 h 6879321"/>
              <a:gd name="connsiteX20" fmla="*/ 5771843 w 6116569"/>
              <a:gd name="connsiteY20" fmla="*/ 1630997 h 6879321"/>
              <a:gd name="connsiteX21" fmla="*/ 6105656 w 6116569"/>
              <a:gd name="connsiteY21" fmla="*/ 1748257 h 6879321"/>
              <a:gd name="connsiteX22" fmla="*/ 5691955 w 6116569"/>
              <a:gd name="connsiteY22" fmla="*/ 2167555 h 6879321"/>
              <a:gd name="connsiteX23" fmla="*/ 5475118 w 6116569"/>
              <a:gd name="connsiteY23" fmla="*/ 2348776 h 6879321"/>
              <a:gd name="connsiteX24" fmla="*/ 5826051 w 6116569"/>
              <a:gd name="connsiteY24" fmla="*/ 2291922 h 6879321"/>
              <a:gd name="connsiteX25" fmla="*/ 5552153 w 6116569"/>
              <a:gd name="connsiteY25" fmla="*/ 2597513 h 6879321"/>
              <a:gd name="connsiteX26" fmla="*/ 5603508 w 6116569"/>
              <a:gd name="connsiteY26" fmla="*/ 2647260 h 6879321"/>
              <a:gd name="connsiteX27" fmla="*/ 5700515 w 6116569"/>
              <a:gd name="connsiteY27" fmla="*/ 2679240 h 6879321"/>
              <a:gd name="connsiteX28" fmla="*/ 5246870 w 6116569"/>
              <a:gd name="connsiteY28" fmla="*/ 2888889 h 6879321"/>
              <a:gd name="connsiteX29" fmla="*/ 4836022 w 6116569"/>
              <a:gd name="connsiteY29" fmla="*/ 3169605 h 6879321"/>
              <a:gd name="connsiteX30" fmla="*/ 4736163 w 6116569"/>
              <a:gd name="connsiteY30" fmla="*/ 3233565 h 6879321"/>
              <a:gd name="connsiteX31" fmla="*/ 4853141 w 6116569"/>
              <a:gd name="connsiteY31" fmla="*/ 3233565 h 6879321"/>
              <a:gd name="connsiteX32" fmla="*/ 4944440 w 6116569"/>
              <a:gd name="connsiteY32" fmla="*/ 3226459 h 6879321"/>
              <a:gd name="connsiteX33" fmla="*/ 5109921 w 6116569"/>
              <a:gd name="connsiteY33" fmla="*/ 3283313 h 6879321"/>
              <a:gd name="connsiteX34" fmla="*/ 5694809 w 6116569"/>
              <a:gd name="connsiteY34" fmla="*/ 3141178 h 6879321"/>
              <a:gd name="connsiteX35" fmla="*/ 5566419 w 6116569"/>
              <a:gd name="connsiteY35" fmla="*/ 3301079 h 6879321"/>
              <a:gd name="connsiteX36" fmla="*/ 5415203 w 6116569"/>
              <a:gd name="connsiteY36" fmla="*/ 3397020 h 6879321"/>
              <a:gd name="connsiteX37" fmla="*/ 5612068 w 6116569"/>
              <a:gd name="connsiteY37" fmla="*/ 3432554 h 6879321"/>
              <a:gd name="connsiteX38" fmla="*/ 5206927 w 6116569"/>
              <a:gd name="connsiteY38" fmla="*/ 3599562 h 6879321"/>
              <a:gd name="connsiteX39" fmla="*/ 5301079 w 6116569"/>
              <a:gd name="connsiteY39" fmla="*/ 3723930 h 6879321"/>
              <a:gd name="connsiteX40" fmla="*/ 4507915 w 6116569"/>
              <a:gd name="connsiteY40" fmla="*/ 4306683 h 6879321"/>
              <a:gd name="connsiteX41" fmla="*/ 3982942 w 6116569"/>
              <a:gd name="connsiteY41" fmla="*/ 4587399 h 6879321"/>
              <a:gd name="connsiteX42" fmla="*/ 4185513 w 6116569"/>
              <a:gd name="connsiteY42" fmla="*/ 4541205 h 6879321"/>
              <a:gd name="connsiteX43" fmla="*/ 5212633 w 6116569"/>
              <a:gd name="connsiteY43" fmla="*/ 4455924 h 6879321"/>
              <a:gd name="connsiteX44" fmla="*/ 5312492 w 6116569"/>
              <a:gd name="connsiteY44" fmla="*/ 4473691 h 6879321"/>
              <a:gd name="connsiteX45" fmla="*/ 4596361 w 6116569"/>
              <a:gd name="connsiteY45" fmla="*/ 4818368 h 6879321"/>
              <a:gd name="connsiteX46" fmla="*/ 4873113 w 6116569"/>
              <a:gd name="connsiteY46" fmla="*/ 4885882 h 6879321"/>
              <a:gd name="connsiteX47" fmla="*/ 4935881 w 6116569"/>
              <a:gd name="connsiteY47" fmla="*/ 4914309 h 6879321"/>
              <a:gd name="connsiteX48" fmla="*/ 4873113 w 6116569"/>
              <a:gd name="connsiteY48" fmla="*/ 5003143 h 6879321"/>
              <a:gd name="connsiteX49" fmla="*/ 4721898 w 6116569"/>
              <a:gd name="connsiteY49" fmla="*/ 5095530 h 6879321"/>
              <a:gd name="connsiteX50" fmla="*/ 5132745 w 6116569"/>
              <a:gd name="connsiteY50" fmla="*/ 4949842 h 6879321"/>
              <a:gd name="connsiteX51" fmla="*/ 5101362 w 6116569"/>
              <a:gd name="connsiteY51" fmla="*/ 5081317 h 6879321"/>
              <a:gd name="connsiteX52" fmla="*/ 5138452 w 6116569"/>
              <a:gd name="connsiteY52" fmla="*/ 5198578 h 6879321"/>
              <a:gd name="connsiteX53" fmla="*/ 4904497 w 6116569"/>
              <a:gd name="connsiteY53" fmla="*/ 5362033 h 6879321"/>
              <a:gd name="connsiteX54" fmla="*/ 4579242 w 6116569"/>
              <a:gd name="connsiteY54" fmla="*/ 5674729 h 6879321"/>
              <a:gd name="connsiteX55" fmla="*/ 4253988 w 6116569"/>
              <a:gd name="connsiteY55" fmla="*/ 5884379 h 6879321"/>
              <a:gd name="connsiteX56" fmla="*/ 3985795 w 6116569"/>
              <a:gd name="connsiteY56" fmla="*/ 6069153 h 6879321"/>
              <a:gd name="connsiteX57" fmla="*/ 4231163 w 6116569"/>
              <a:gd name="connsiteY57" fmla="*/ 6030066 h 6879321"/>
              <a:gd name="connsiteX58" fmla="*/ 3814609 w 6116569"/>
              <a:gd name="connsiteY58" fmla="*/ 6317889 h 6879321"/>
              <a:gd name="connsiteX59" fmla="*/ 3751840 w 6116569"/>
              <a:gd name="connsiteY59" fmla="*/ 6339209 h 6879321"/>
              <a:gd name="connsiteX60" fmla="*/ 3089919 w 6116569"/>
              <a:gd name="connsiteY60" fmla="*/ 6563071 h 6879321"/>
              <a:gd name="connsiteX61" fmla="*/ 2961529 w 6116569"/>
              <a:gd name="connsiteY61" fmla="*/ 6662566 h 6879321"/>
              <a:gd name="connsiteX62" fmla="*/ 3107038 w 6116569"/>
              <a:gd name="connsiteY62" fmla="*/ 6673226 h 6879321"/>
              <a:gd name="connsiteX63" fmla="*/ 3594919 w 6116569"/>
              <a:gd name="connsiteY63" fmla="*/ 6591499 h 6879321"/>
              <a:gd name="connsiteX64" fmla="*/ 3261106 w 6116569"/>
              <a:gd name="connsiteY64" fmla="*/ 6726527 h 6879321"/>
              <a:gd name="connsiteX65" fmla="*/ 3620597 w 6116569"/>
              <a:gd name="connsiteY65" fmla="*/ 6740740 h 6879321"/>
              <a:gd name="connsiteX66" fmla="*/ 3703337 w 6116569"/>
              <a:gd name="connsiteY66" fmla="*/ 6826020 h 6879321"/>
              <a:gd name="connsiteX67" fmla="*/ 3689072 w 6116569"/>
              <a:gd name="connsiteY67" fmla="*/ 6879321 h 6879321"/>
              <a:gd name="connsiteX68" fmla="*/ 0 w 6116569"/>
              <a:gd name="connsiteY68" fmla="*/ 6879321 h 68793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</a:cxnLst>
            <a:rect l="l" t="t" r="r" b="b"/>
            <a:pathLst>
              <a:path w="6116569" h="6879321">
                <a:moveTo>
                  <a:pt x="0" y="0"/>
                </a:moveTo>
                <a:lnTo>
                  <a:pt x="2935851" y="0"/>
                </a:lnTo>
                <a:cubicBezTo>
                  <a:pt x="3035710" y="10660"/>
                  <a:pt x="3138421" y="17767"/>
                  <a:pt x="3238280" y="31980"/>
                </a:cubicBezTo>
                <a:cubicBezTo>
                  <a:pt x="3817462" y="106602"/>
                  <a:pt x="3127009" y="277163"/>
                  <a:pt x="3660541" y="550772"/>
                </a:cubicBezTo>
                <a:cubicBezTo>
                  <a:pt x="3706191" y="575645"/>
                  <a:pt x="3757546" y="579199"/>
                  <a:pt x="3808902" y="589860"/>
                </a:cubicBezTo>
                <a:cubicBezTo>
                  <a:pt x="4008620" y="625393"/>
                  <a:pt x="4211192" y="618286"/>
                  <a:pt x="4413762" y="625393"/>
                </a:cubicBezTo>
                <a:cubicBezTo>
                  <a:pt x="4465118" y="628946"/>
                  <a:pt x="4525033" y="625393"/>
                  <a:pt x="4567830" y="721333"/>
                </a:cubicBezTo>
                <a:cubicBezTo>
                  <a:pt x="4425175" y="724888"/>
                  <a:pt x="4305344" y="731994"/>
                  <a:pt x="4171247" y="792401"/>
                </a:cubicBezTo>
                <a:cubicBezTo>
                  <a:pt x="4239722" y="859916"/>
                  <a:pt x="4322462" y="795955"/>
                  <a:pt x="4376671" y="842148"/>
                </a:cubicBezTo>
                <a:cubicBezTo>
                  <a:pt x="4428027" y="888342"/>
                  <a:pt x="4470824" y="891896"/>
                  <a:pt x="4527887" y="813722"/>
                </a:cubicBezTo>
                <a:cubicBezTo>
                  <a:pt x="4556417" y="774634"/>
                  <a:pt x="4604920" y="778187"/>
                  <a:pt x="4633452" y="799508"/>
                </a:cubicBezTo>
                <a:cubicBezTo>
                  <a:pt x="4781813" y="913216"/>
                  <a:pt x="4778960" y="909662"/>
                  <a:pt x="4947293" y="870576"/>
                </a:cubicBezTo>
                <a:cubicBezTo>
                  <a:pt x="5055712" y="845701"/>
                  <a:pt x="5166983" y="806615"/>
                  <a:pt x="5263988" y="820828"/>
                </a:cubicBezTo>
                <a:cubicBezTo>
                  <a:pt x="5275401" y="867022"/>
                  <a:pt x="5263988" y="888342"/>
                  <a:pt x="5249723" y="895449"/>
                </a:cubicBezTo>
                <a:cubicBezTo>
                  <a:pt x="5021475" y="1005604"/>
                  <a:pt x="4975825" y="1122864"/>
                  <a:pt x="4744723" y="1197485"/>
                </a:cubicBezTo>
                <a:cubicBezTo>
                  <a:pt x="4724751" y="1268552"/>
                  <a:pt x="4807491" y="1275660"/>
                  <a:pt x="4767548" y="1346727"/>
                </a:cubicBezTo>
                <a:cubicBezTo>
                  <a:pt x="4693367" y="1407134"/>
                  <a:pt x="4610627" y="1346727"/>
                  <a:pt x="4539299" y="1421348"/>
                </a:cubicBezTo>
                <a:cubicBezTo>
                  <a:pt x="4550712" y="1471094"/>
                  <a:pt x="4610627" y="1432008"/>
                  <a:pt x="4607773" y="1485309"/>
                </a:cubicBezTo>
                <a:cubicBezTo>
                  <a:pt x="4604920" y="1517288"/>
                  <a:pt x="4593508" y="1527948"/>
                  <a:pt x="4579242" y="1535055"/>
                </a:cubicBezTo>
                <a:cubicBezTo>
                  <a:pt x="4776107" y="1538608"/>
                  <a:pt x="5383820" y="1574142"/>
                  <a:pt x="5278255" y="1609676"/>
                </a:cubicBezTo>
                <a:cubicBezTo>
                  <a:pt x="5418057" y="1698511"/>
                  <a:pt x="5623481" y="1609676"/>
                  <a:pt x="5771843" y="1630997"/>
                </a:cubicBezTo>
                <a:cubicBezTo>
                  <a:pt x="5925911" y="1652316"/>
                  <a:pt x="6171278" y="1719830"/>
                  <a:pt x="6105656" y="1748257"/>
                </a:cubicBezTo>
                <a:cubicBezTo>
                  <a:pt x="6031475" y="1780238"/>
                  <a:pt x="5766136" y="2146235"/>
                  <a:pt x="5691955" y="2167555"/>
                </a:cubicBezTo>
                <a:cubicBezTo>
                  <a:pt x="5606362" y="2188875"/>
                  <a:pt x="5589243" y="2217302"/>
                  <a:pt x="5475118" y="2348776"/>
                </a:cubicBezTo>
                <a:cubicBezTo>
                  <a:pt x="5398085" y="2437610"/>
                  <a:pt x="5709074" y="2238623"/>
                  <a:pt x="5826051" y="2291922"/>
                </a:cubicBezTo>
                <a:cubicBezTo>
                  <a:pt x="5868848" y="2309690"/>
                  <a:pt x="5552153" y="2554872"/>
                  <a:pt x="5552153" y="2597513"/>
                </a:cubicBezTo>
                <a:cubicBezTo>
                  <a:pt x="5549300" y="2640153"/>
                  <a:pt x="5577831" y="2647260"/>
                  <a:pt x="5603508" y="2647260"/>
                </a:cubicBezTo>
                <a:cubicBezTo>
                  <a:pt x="5660571" y="2647260"/>
                  <a:pt x="5640599" y="2686346"/>
                  <a:pt x="5700515" y="2679240"/>
                </a:cubicBezTo>
                <a:cubicBezTo>
                  <a:pt x="5523622" y="2800055"/>
                  <a:pt x="5418057" y="2778734"/>
                  <a:pt x="5246870" y="2888889"/>
                </a:cubicBezTo>
                <a:cubicBezTo>
                  <a:pt x="5164130" y="2942189"/>
                  <a:pt x="4921615" y="3119857"/>
                  <a:pt x="4836022" y="3169605"/>
                </a:cubicBezTo>
                <a:cubicBezTo>
                  <a:pt x="4801785" y="3187371"/>
                  <a:pt x="4758988" y="3173158"/>
                  <a:pt x="4736163" y="3233565"/>
                </a:cubicBezTo>
                <a:cubicBezTo>
                  <a:pt x="4770400" y="3279759"/>
                  <a:pt x="4816050" y="3254885"/>
                  <a:pt x="4853141" y="3233565"/>
                </a:cubicBezTo>
                <a:cubicBezTo>
                  <a:pt x="4944440" y="3176711"/>
                  <a:pt x="4935881" y="3190925"/>
                  <a:pt x="4944440" y="3226459"/>
                </a:cubicBezTo>
                <a:cubicBezTo>
                  <a:pt x="4972972" y="3350827"/>
                  <a:pt x="5044300" y="3308186"/>
                  <a:pt x="5109921" y="3283313"/>
                </a:cubicBezTo>
                <a:cubicBezTo>
                  <a:pt x="5303932" y="3208692"/>
                  <a:pt x="5500797" y="3215799"/>
                  <a:pt x="5694809" y="3141178"/>
                </a:cubicBezTo>
                <a:cubicBezTo>
                  <a:pt x="5714781" y="3134070"/>
                  <a:pt x="5612068" y="3283313"/>
                  <a:pt x="5566419" y="3301079"/>
                </a:cubicBezTo>
                <a:cubicBezTo>
                  <a:pt x="5515063" y="3322399"/>
                  <a:pt x="5452294" y="3311739"/>
                  <a:pt x="5415203" y="3397020"/>
                </a:cubicBezTo>
                <a:cubicBezTo>
                  <a:pt x="5477972" y="3414787"/>
                  <a:pt x="5552153" y="3372147"/>
                  <a:pt x="5612068" y="3432554"/>
                </a:cubicBezTo>
                <a:cubicBezTo>
                  <a:pt x="5469413" y="3528494"/>
                  <a:pt x="5329610" y="3535601"/>
                  <a:pt x="5206927" y="3599562"/>
                </a:cubicBezTo>
                <a:cubicBezTo>
                  <a:pt x="5192661" y="3706163"/>
                  <a:pt x="5272548" y="3663523"/>
                  <a:pt x="5301079" y="3723930"/>
                </a:cubicBezTo>
                <a:cubicBezTo>
                  <a:pt x="5072830" y="3844745"/>
                  <a:pt x="4564977" y="4232062"/>
                  <a:pt x="4507915" y="4306683"/>
                </a:cubicBezTo>
                <a:cubicBezTo>
                  <a:pt x="4390937" y="4463031"/>
                  <a:pt x="3900202" y="4562525"/>
                  <a:pt x="3982942" y="4587399"/>
                </a:cubicBezTo>
                <a:cubicBezTo>
                  <a:pt x="4051417" y="4608719"/>
                  <a:pt x="4119891" y="4587399"/>
                  <a:pt x="4185513" y="4541205"/>
                </a:cubicBezTo>
                <a:cubicBezTo>
                  <a:pt x="4291078" y="4466584"/>
                  <a:pt x="5010062" y="4523438"/>
                  <a:pt x="5212633" y="4455924"/>
                </a:cubicBezTo>
                <a:cubicBezTo>
                  <a:pt x="5241164" y="4445264"/>
                  <a:pt x="5283960" y="4409730"/>
                  <a:pt x="5312492" y="4473691"/>
                </a:cubicBezTo>
                <a:cubicBezTo>
                  <a:pt x="5098508" y="4704659"/>
                  <a:pt x="4833169" y="4654913"/>
                  <a:pt x="4596361" y="4818368"/>
                </a:cubicBezTo>
                <a:cubicBezTo>
                  <a:pt x="4684807" y="4917861"/>
                  <a:pt x="4776107" y="4907202"/>
                  <a:pt x="4873113" y="4885882"/>
                </a:cubicBezTo>
                <a:cubicBezTo>
                  <a:pt x="4895938" y="4878775"/>
                  <a:pt x="4930175" y="4871668"/>
                  <a:pt x="4935881" y="4914309"/>
                </a:cubicBezTo>
                <a:cubicBezTo>
                  <a:pt x="4941587" y="4967609"/>
                  <a:pt x="4898790" y="4978270"/>
                  <a:pt x="4873113" y="5003143"/>
                </a:cubicBezTo>
                <a:cubicBezTo>
                  <a:pt x="4833169" y="5038676"/>
                  <a:pt x="4773254" y="4999590"/>
                  <a:pt x="4721898" y="5095530"/>
                </a:cubicBezTo>
                <a:cubicBezTo>
                  <a:pt x="4873113" y="5067104"/>
                  <a:pt x="4998650" y="5020910"/>
                  <a:pt x="5132745" y="4949842"/>
                </a:cubicBezTo>
                <a:cubicBezTo>
                  <a:pt x="5121333" y="5006696"/>
                  <a:pt x="5081390" y="5035123"/>
                  <a:pt x="5101362" y="5081317"/>
                </a:cubicBezTo>
                <a:cubicBezTo>
                  <a:pt x="5118480" y="5116850"/>
                  <a:pt x="5164130" y="5131063"/>
                  <a:pt x="5138452" y="5198578"/>
                </a:cubicBezTo>
                <a:cubicBezTo>
                  <a:pt x="5067125" y="5273199"/>
                  <a:pt x="4967265" y="5258986"/>
                  <a:pt x="4904497" y="5362033"/>
                </a:cubicBezTo>
                <a:cubicBezTo>
                  <a:pt x="4818903" y="5507721"/>
                  <a:pt x="4684807" y="5564575"/>
                  <a:pt x="4579242" y="5674729"/>
                </a:cubicBezTo>
                <a:cubicBezTo>
                  <a:pt x="4545005" y="5713816"/>
                  <a:pt x="4313903" y="5841738"/>
                  <a:pt x="4253988" y="5884379"/>
                </a:cubicBezTo>
                <a:cubicBezTo>
                  <a:pt x="4168395" y="5944786"/>
                  <a:pt x="4071389" y="5966106"/>
                  <a:pt x="3985795" y="6069153"/>
                </a:cubicBezTo>
                <a:cubicBezTo>
                  <a:pt x="4065682" y="6086921"/>
                  <a:pt x="4134157" y="5990979"/>
                  <a:pt x="4231163" y="6030066"/>
                </a:cubicBezTo>
                <a:cubicBezTo>
                  <a:pt x="4074242" y="6133114"/>
                  <a:pt x="3931586" y="6182861"/>
                  <a:pt x="3814609" y="6317889"/>
                </a:cubicBezTo>
                <a:cubicBezTo>
                  <a:pt x="3800343" y="6335656"/>
                  <a:pt x="3771812" y="6332102"/>
                  <a:pt x="3751840" y="6339209"/>
                </a:cubicBezTo>
                <a:cubicBezTo>
                  <a:pt x="3529298" y="6406723"/>
                  <a:pt x="3309608" y="6467130"/>
                  <a:pt x="3089919" y="6563071"/>
                </a:cubicBezTo>
                <a:cubicBezTo>
                  <a:pt x="3041416" y="6584392"/>
                  <a:pt x="2955823" y="6595052"/>
                  <a:pt x="2961529" y="6662566"/>
                </a:cubicBezTo>
                <a:cubicBezTo>
                  <a:pt x="2972941" y="6765613"/>
                  <a:pt x="3055681" y="6687439"/>
                  <a:pt x="3107038" y="6673226"/>
                </a:cubicBezTo>
                <a:cubicBezTo>
                  <a:pt x="3269664" y="6634138"/>
                  <a:pt x="3432292" y="6570178"/>
                  <a:pt x="3594919" y="6591499"/>
                </a:cubicBezTo>
                <a:cubicBezTo>
                  <a:pt x="3483648" y="6637693"/>
                  <a:pt x="3372376" y="6680332"/>
                  <a:pt x="3261106" y="6726527"/>
                </a:cubicBezTo>
                <a:cubicBezTo>
                  <a:pt x="3386642" y="6705206"/>
                  <a:pt x="3495061" y="6786934"/>
                  <a:pt x="3620597" y="6740740"/>
                </a:cubicBezTo>
                <a:cubicBezTo>
                  <a:pt x="3660541" y="6726527"/>
                  <a:pt x="3700484" y="6765613"/>
                  <a:pt x="3703337" y="6826020"/>
                </a:cubicBezTo>
                <a:cubicBezTo>
                  <a:pt x="3706191" y="6847340"/>
                  <a:pt x="3700484" y="6865108"/>
                  <a:pt x="3689072" y="6879321"/>
                </a:cubicBezTo>
                <a:lnTo>
                  <a:pt x="0" y="6879321"/>
                </a:lnTo>
                <a:close/>
              </a:path>
            </a:pathLst>
          </a:custGeom>
          <a:solidFill>
            <a:schemeClr val="bg2">
              <a:alpha val="50000"/>
            </a:schemeClr>
          </a:solidFill>
          <a:ln w="32707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251" name="Graphic 250" descr="Enter">
            <a:extLst>
              <a:ext uri="{FF2B5EF4-FFF2-40B4-BE49-F238E27FC236}">
                <a16:creationId xmlns:a16="http://schemas.microsoft.com/office/drawing/2014/main" id="{44990449-6833-EE8B-6B1C-CDF018A7290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01134" y="1918107"/>
            <a:ext cx="3195204" cy="3195204"/>
          </a:xfrm>
          <a:prstGeom prst="rect">
            <a:avLst/>
          </a:prstGeom>
        </p:spPr>
      </p:pic>
      <p:sp>
        <p:nvSpPr>
          <p:cNvPr id="247" name="Pladsholder til indhold 2"/>
          <p:cNvSpPr txBox="1">
            <a:spLocks noGrp="1"/>
          </p:cNvSpPr>
          <p:nvPr>
            <p:ph type="body" idx="1"/>
          </p:nvPr>
        </p:nvSpPr>
        <p:spPr>
          <a:xfrm>
            <a:off x="6248400" y="2497257"/>
            <a:ext cx="5105398" cy="3679705"/>
          </a:xfrm>
          <a:prstGeom prst="rect">
            <a:avLst/>
          </a:prstGeom>
        </p:spPr>
        <p:txBody>
          <a:bodyPr vert="horz" lIns="25400" tIns="25400" rIns="25400" bIns="25400" rtlCol="0">
            <a:normAutofit lnSpcReduction="10000"/>
          </a:bodyPr>
          <a:lstStyle/>
          <a:p>
            <a:pPr marL="219456" lvl="1" indent="0" defTabSz="877824">
              <a:spcBef>
                <a:spcPts val="950"/>
              </a:spcBef>
              <a:buNone/>
              <a:defRPr sz="5376"/>
            </a:pPr>
            <a:r>
              <a:rPr lang="da-DK" sz="2000" dirty="0"/>
              <a:t>En afslutning skal samle op på pointerne fra talen og opfordre til konkret handling.</a:t>
            </a:r>
          </a:p>
          <a:p>
            <a:pPr marL="219456" lvl="1" indent="0" defTabSz="877824">
              <a:spcBef>
                <a:spcPts val="950"/>
              </a:spcBef>
              <a:buNone/>
              <a:defRPr sz="5376"/>
            </a:pPr>
            <a:endParaRPr lang="da-DK" sz="1700" dirty="0"/>
          </a:p>
          <a:p>
            <a:pPr marL="219456" lvl="1" indent="0" defTabSz="877824">
              <a:spcBef>
                <a:spcPts val="950"/>
              </a:spcBef>
              <a:buNone/>
              <a:defRPr sz="5376"/>
            </a:pPr>
            <a:r>
              <a:rPr lang="da-DK" sz="1700" dirty="0"/>
              <a:t>Idéer: </a:t>
            </a:r>
          </a:p>
          <a:p>
            <a:pPr marL="905256" lvl="1" indent="-685800" defTabSz="877824">
              <a:spcBef>
                <a:spcPts val="950"/>
              </a:spcBef>
              <a:defRPr sz="5376"/>
            </a:pPr>
            <a:r>
              <a:rPr lang="da-DK" sz="1700" dirty="0"/>
              <a:t>Vend tilbage til din indledning. Gentag den pointe, som du startede med. </a:t>
            </a:r>
          </a:p>
          <a:p>
            <a:pPr marL="905256" lvl="1" indent="-685800" defTabSz="877824">
              <a:spcBef>
                <a:spcPts val="950"/>
              </a:spcBef>
              <a:defRPr sz="5376"/>
            </a:pPr>
            <a:r>
              <a:rPr lang="da-DK" sz="1700" dirty="0"/>
              <a:t>Beskriv hvilke konsekvenser, den ændring, som du argumenterer for, vil have for publikum.</a:t>
            </a:r>
          </a:p>
          <a:p>
            <a:pPr marL="905256" lvl="1" indent="-685800" defTabSz="877824">
              <a:spcBef>
                <a:spcPts val="950"/>
              </a:spcBef>
              <a:defRPr sz="5376"/>
            </a:pPr>
            <a:r>
              <a:rPr lang="da-DK" sz="1700" dirty="0"/>
              <a:t>Forklar helt konkret, hvad publikum kan gøre for at ændre noget.</a:t>
            </a:r>
          </a:p>
          <a:p>
            <a:pPr marL="905256" lvl="1" indent="-685800" defTabSz="877824">
              <a:spcBef>
                <a:spcPts val="950"/>
              </a:spcBef>
              <a:defRPr sz="5376"/>
            </a:pPr>
            <a:r>
              <a:rPr lang="da-DK" sz="1700" dirty="0"/>
              <a:t>Afslut med en munterhed eller et stilistisk “svirp med halen”.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7" name="Rectangle 16">
            <a:extLst>
              <a:ext uri="{FF2B5EF4-FFF2-40B4-BE49-F238E27FC236}">
                <a16:creationId xmlns:a16="http://schemas.microsoft.com/office/drawing/2014/main" id="{09588DA8-065E-4F6F-8EFD-43104AB2E0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9" name="Rectangle 18">
            <a:extLst>
              <a:ext uri="{FF2B5EF4-FFF2-40B4-BE49-F238E27FC236}">
                <a16:creationId xmlns:a16="http://schemas.microsoft.com/office/drawing/2014/main" id="{C4285719-470E-454C-AF62-8323075F1F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CD9FE4EF-C4D8-49A0-B2FF-81D8DB7D8A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4" y="1410082"/>
            <a:ext cx="6858000" cy="4037836"/>
          </a:xfrm>
          <a:prstGeom prst="rect">
            <a:avLst/>
          </a:prstGeom>
          <a:gradFill>
            <a:gsLst>
              <a:gs pos="800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4300840D-0A0B-4512-BACA-B439D5B9C5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5" y="1420219"/>
            <a:ext cx="6857999" cy="4037839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alpha val="46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D2B78728-A580-49A7-84F9-6EF6F583AD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767923" y="3588085"/>
            <a:ext cx="2501979" cy="4037841"/>
          </a:xfrm>
          <a:prstGeom prst="rect">
            <a:avLst/>
          </a:prstGeom>
          <a:gradFill>
            <a:gsLst>
              <a:gs pos="2000">
                <a:schemeClr val="accent1">
                  <a:alpha val="29000"/>
                </a:schemeClr>
              </a:gs>
              <a:gs pos="100000">
                <a:srgbClr val="000000">
                  <a:alpha val="30000"/>
                </a:srgb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7" name="Freeform: Shape 26">
            <a:extLst>
              <a:ext uri="{FF2B5EF4-FFF2-40B4-BE49-F238E27FC236}">
                <a16:creationId xmlns:a16="http://schemas.microsoft.com/office/drawing/2014/main" id="{38FAA1A1-D861-433F-88FA-1E9D6FD31D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635413">
            <a:off x="-501737" y="969718"/>
            <a:ext cx="3900357" cy="4178958"/>
          </a:xfrm>
          <a:custGeom>
            <a:avLst/>
            <a:gdLst>
              <a:gd name="connsiteX0" fmla="*/ 2432225 w 3900357"/>
              <a:gd name="connsiteY0" fmla="*/ 93939 h 4178958"/>
              <a:gd name="connsiteX1" fmla="*/ 3900357 w 3900357"/>
              <a:gd name="connsiteY1" fmla="*/ 2089479 h 4178958"/>
              <a:gd name="connsiteX2" fmla="*/ 1810878 w 3900357"/>
              <a:gd name="connsiteY2" fmla="*/ 4178958 h 4178958"/>
              <a:gd name="connsiteX3" fmla="*/ 78249 w 3900357"/>
              <a:gd name="connsiteY3" fmla="*/ 3257727 h 4178958"/>
              <a:gd name="connsiteX4" fmla="*/ 0 w 3900357"/>
              <a:gd name="connsiteY4" fmla="*/ 3128923 h 4178958"/>
              <a:gd name="connsiteX5" fmla="*/ 831324 w 3900357"/>
              <a:gd name="connsiteY5" fmla="*/ 244281 h 4178958"/>
              <a:gd name="connsiteX6" fmla="*/ 997559 w 3900357"/>
              <a:gd name="connsiteY6" fmla="*/ 164202 h 4178958"/>
              <a:gd name="connsiteX7" fmla="*/ 1810878 w 3900357"/>
              <a:gd name="connsiteY7" fmla="*/ 0 h 4178958"/>
              <a:gd name="connsiteX8" fmla="*/ 2432225 w 3900357"/>
              <a:gd name="connsiteY8" fmla="*/ 93939 h 4178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900357" h="4178958">
                <a:moveTo>
                  <a:pt x="2432225" y="93939"/>
                </a:moveTo>
                <a:cubicBezTo>
                  <a:pt x="3282786" y="358491"/>
                  <a:pt x="3900357" y="1151865"/>
                  <a:pt x="3900357" y="2089479"/>
                </a:cubicBezTo>
                <a:cubicBezTo>
                  <a:pt x="3900357" y="3243466"/>
                  <a:pt x="2964865" y="4178958"/>
                  <a:pt x="1810878" y="4178958"/>
                </a:cubicBezTo>
                <a:cubicBezTo>
                  <a:pt x="1089636" y="4178958"/>
                  <a:pt x="453744" y="3813531"/>
                  <a:pt x="78249" y="3257727"/>
                </a:cubicBezTo>
                <a:lnTo>
                  <a:pt x="0" y="3128923"/>
                </a:lnTo>
                <a:lnTo>
                  <a:pt x="831324" y="244281"/>
                </a:lnTo>
                <a:lnTo>
                  <a:pt x="997559" y="164202"/>
                </a:lnTo>
                <a:cubicBezTo>
                  <a:pt x="1247540" y="58468"/>
                  <a:pt x="1522381" y="0"/>
                  <a:pt x="1810878" y="0"/>
                </a:cubicBezTo>
                <a:cubicBezTo>
                  <a:pt x="2027251" y="0"/>
                  <a:pt x="2235942" y="32888"/>
                  <a:pt x="2432225" y="93939"/>
                </a:cubicBezTo>
                <a:close/>
              </a:path>
            </a:pathLst>
          </a:custGeom>
          <a:gradFill>
            <a:gsLst>
              <a:gs pos="29000">
                <a:srgbClr val="000000">
                  <a:alpha val="0"/>
                </a:srgbClr>
              </a:gs>
              <a:gs pos="100000">
                <a:schemeClr val="accent1">
                  <a:alpha val="43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8D71EDA1-87BF-4D5D-AB79-F346FD1927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93" y="1399943"/>
            <a:ext cx="6858003" cy="4037835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lumMod val="60000"/>
                  <a:lumOff val="40000"/>
                  <a:alpha val="11000"/>
                </a:schemeClr>
              </a:gs>
            </a:gsLst>
            <a:lin ang="7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0E998460-4956-48B3-7BA4-81521FF5EF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6722" y="586855"/>
            <a:ext cx="3201366" cy="3387497"/>
          </a:xfrm>
        </p:spPr>
        <p:txBody>
          <a:bodyPr anchor="b">
            <a:normAutofit/>
          </a:bodyPr>
          <a:lstStyle/>
          <a:p>
            <a:pPr algn="r"/>
            <a:r>
              <a:rPr lang="da-DK" sz="4000" dirty="0">
                <a:solidFill>
                  <a:srgbClr val="FFFFFF"/>
                </a:solidFill>
              </a:rPr>
              <a:t>Anna Bjerres afslutning…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AB996F6B-354E-7A1D-D1C9-0C15E14987F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10259" y="649480"/>
            <a:ext cx="6555347" cy="5546047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da-DK" sz="2400" b="0" i="0" dirty="0">
                <a:effectLst/>
                <a:latin typeface="acumin-pro"/>
              </a:rPr>
              <a:t>Vi genlæser lige afslutningen på Anna Bjerre Johansens tale: </a:t>
            </a:r>
          </a:p>
          <a:p>
            <a:pPr marL="0" indent="0">
              <a:buNone/>
            </a:pPr>
            <a:r>
              <a:rPr lang="da-DK" sz="2400" dirty="0"/>
              <a:t>	</a:t>
            </a:r>
          </a:p>
          <a:p>
            <a:pPr marL="0" indent="0">
              <a:buNone/>
            </a:pPr>
            <a:r>
              <a:rPr lang="da-DK" sz="2400" dirty="0"/>
              <a:t>	husk at vi ér mange </a:t>
            </a:r>
            <a:br>
              <a:rPr lang="da-DK" sz="2400" dirty="0"/>
            </a:br>
            <a:r>
              <a:rPr lang="da-DK" sz="2400" dirty="0"/>
              <a:t>	der siger fra</a:t>
            </a:r>
            <a:br>
              <a:rPr lang="da-DK" sz="2400" dirty="0"/>
            </a:br>
            <a:r>
              <a:rPr lang="da-DK" sz="2400" dirty="0"/>
              <a:t>	husk at vi stadig mødes</a:t>
            </a:r>
            <a:br>
              <a:rPr lang="da-DK" sz="2400" dirty="0"/>
            </a:br>
            <a:r>
              <a:rPr lang="da-DK" sz="2400" dirty="0"/>
              <a:t>	at vi stadig organiserer os</a:t>
            </a:r>
            <a:br>
              <a:rPr lang="da-DK" sz="2400" dirty="0"/>
            </a:br>
            <a:r>
              <a:rPr lang="da-DK" sz="2400" dirty="0"/>
              <a:t>	at vi stadig demonstrerer</a:t>
            </a:r>
            <a:br>
              <a:rPr lang="da-DK" sz="2400" dirty="0"/>
            </a:br>
            <a:r>
              <a:rPr lang="da-DK" sz="2400" dirty="0"/>
              <a:t>	husk at vi bliver ved”</a:t>
            </a:r>
          </a:p>
          <a:p>
            <a:pPr marL="0" indent="0">
              <a:buNone/>
            </a:pPr>
            <a:endParaRPr lang="da-DK" sz="2400" dirty="0"/>
          </a:p>
          <a:p>
            <a:pPr marL="0" indent="0">
              <a:buNone/>
            </a:pPr>
            <a:endParaRPr lang="da-DK" sz="2400" dirty="0"/>
          </a:p>
          <a:p>
            <a:pPr marL="0" indent="0">
              <a:buNone/>
            </a:pPr>
            <a:r>
              <a:rPr lang="da-DK" sz="2400" dirty="0"/>
              <a:t>Hvad fungerer godt?</a:t>
            </a:r>
          </a:p>
        </p:txBody>
      </p:sp>
    </p:spTree>
    <p:extLst>
      <p:ext uri="{BB962C8B-B14F-4D97-AF65-F5344CB8AC3E}">
        <p14:creationId xmlns:p14="http://schemas.microsoft.com/office/powerpoint/2010/main" val="348878688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055" name="Rectangle 2054">
            <a:extLst>
              <a:ext uri="{FF2B5EF4-FFF2-40B4-BE49-F238E27FC236}">
                <a16:creationId xmlns:a16="http://schemas.microsoft.com/office/drawing/2014/main" id="{A2679492-7988-4050-9056-5424444524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F1B10989-46DB-79D2-3C4B-A3FB17A17D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12091" y="501651"/>
            <a:ext cx="4395340" cy="1716255"/>
          </a:xfrm>
        </p:spPr>
        <p:txBody>
          <a:bodyPr anchor="b">
            <a:normAutofit/>
          </a:bodyPr>
          <a:lstStyle/>
          <a:p>
            <a:r>
              <a:rPr lang="da-DK" sz="5600"/>
              <a:t>Skrivetid </a:t>
            </a:r>
          </a:p>
        </p:txBody>
      </p:sp>
      <p:sp>
        <p:nvSpPr>
          <p:cNvPr id="2057" name="Rectangle 2056">
            <a:extLst>
              <a:ext uri="{FF2B5EF4-FFF2-40B4-BE49-F238E27FC236}">
                <a16:creationId xmlns:a16="http://schemas.microsoft.com/office/drawing/2014/main" id="{B091B163-7D61-4891-ABCF-5C13D9C418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5779911" cy="6858000"/>
          </a:xfrm>
          <a:prstGeom prst="rect">
            <a:avLst/>
          </a:prstGeom>
          <a:gradFill flip="none" rotWithShape="1">
            <a:gsLst>
              <a:gs pos="0">
                <a:schemeClr val="accent1"/>
              </a:gs>
              <a:gs pos="100000">
                <a:schemeClr val="accent2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50" name="Picture 2" descr="fra skriblerier til forfatter">
            <a:extLst>
              <a:ext uri="{FF2B5EF4-FFF2-40B4-BE49-F238E27FC236}">
                <a16:creationId xmlns:a16="http://schemas.microsoft.com/office/drawing/2014/main" id="{C4B339EB-445A-F2F4-D3D7-162DA564796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79143" y="520555"/>
            <a:ext cx="5221625" cy="58168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A3227E11-79F4-32B2-5D35-A78B91D6288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92583" y="2645922"/>
            <a:ext cx="4434721" cy="3710427"/>
          </a:xfrm>
        </p:spPr>
        <p:txBody>
          <a:bodyPr anchor="t">
            <a:normAutofit/>
          </a:bodyPr>
          <a:lstStyle/>
          <a:p>
            <a:pPr marL="0" indent="0">
              <a:buNone/>
            </a:pPr>
            <a:r>
              <a:rPr lang="da-DK" sz="2000" b="0" i="0">
                <a:solidFill>
                  <a:schemeClr val="tx1">
                    <a:alpha val="80000"/>
                  </a:schemeClr>
                </a:solidFill>
                <a:effectLst/>
                <a:latin typeface="acumin-pro"/>
              </a:rPr>
              <a:t>Brug stilfigurerne som inspiration i jeres egen tale. Skriv en afslutning på jeres tale. </a:t>
            </a:r>
          </a:p>
          <a:p>
            <a:pPr marL="0" indent="0">
              <a:buNone/>
            </a:pPr>
            <a:endParaRPr lang="da-DK" sz="2000">
              <a:solidFill>
                <a:schemeClr val="tx1">
                  <a:alpha val="80000"/>
                </a:schemeClr>
              </a:solidFill>
              <a:latin typeface="acumin-pro"/>
            </a:endParaRPr>
          </a:p>
          <a:p>
            <a:pPr marL="0" indent="0">
              <a:buNone/>
            </a:pPr>
            <a:r>
              <a:rPr lang="da-DK" sz="2000" b="0" i="0">
                <a:solidFill>
                  <a:schemeClr val="tx1">
                    <a:alpha val="80000"/>
                  </a:schemeClr>
                </a:solidFill>
                <a:effectLst/>
                <a:latin typeface="acumin-pro"/>
              </a:rPr>
              <a:t>Husk jeres overordnede fokus/hovedargumentet. </a:t>
            </a:r>
            <a:endParaRPr lang="da-DK" sz="2000">
              <a:solidFill>
                <a:schemeClr val="tx1">
                  <a:alpha val="80000"/>
                </a:schemeClr>
              </a:solidFill>
            </a:endParaRPr>
          </a:p>
        </p:txBody>
      </p:sp>
      <p:cxnSp>
        <p:nvCxnSpPr>
          <p:cNvPr id="2059" name="Straight Connector 2058">
            <a:extLst>
              <a:ext uri="{FF2B5EF4-FFF2-40B4-BE49-F238E27FC236}">
                <a16:creationId xmlns:a16="http://schemas.microsoft.com/office/drawing/2014/main" id="{C49DA8F6-BCC1-4447-B54C-57856834B9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1586162" y="3610394"/>
            <a:ext cx="0" cy="3238728"/>
          </a:xfrm>
          <a:prstGeom prst="line">
            <a:avLst/>
          </a:prstGeom>
          <a:ln w="25400" cap="sq">
            <a:gradFill flip="none" rotWithShape="1">
              <a:gsLst>
                <a:gs pos="0">
                  <a:schemeClr val="accent1"/>
                </a:gs>
                <a:gs pos="100000">
                  <a:schemeClr val="accent2"/>
                </a:gs>
              </a:gsLst>
              <a:lin ang="16200000" scaled="1"/>
              <a:tileRect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8567326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A8384FB5-9ADC-4DDC-881B-597D56F5B1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91E5A9A7-95C6-4F4F-B00E-C82E07FE62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7539" y="1417538"/>
            <a:ext cx="6875818" cy="4040744"/>
          </a:xfrm>
          <a:prstGeom prst="rect">
            <a:avLst/>
          </a:prstGeom>
          <a:gradFill>
            <a:gsLst>
              <a:gs pos="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18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D07DD2DE-F619-49DD-B5E7-03A290FF4E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-158495" y="2660473"/>
            <a:ext cx="4355594" cy="4038603"/>
          </a:xfrm>
          <a:prstGeom prst="rect">
            <a:avLst/>
          </a:prstGeom>
          <a:gradFill>
            <a:gsLst>
              <a:gs pos="0">
                <a:schemeClr val="accent1">
                  <a:alpha val="50000"/>
                </a:schemeClr>
              </a:gs>
              <a:gs pos="100000">
                <a:schemeClr val="accent1">
                  <a:lumMod val="50000"/>
                  <a:alpha val="0"/>
                </a:schemeClr>
              </a:gs>
            </a:gsLst>
            <a:lin ang="11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85149191-5F60-4A28-AAFF-039F96B0F3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-1180882" y="1638085"/>
            <a:ext cx="6857572" cy="3581401"/>
          </a:xfrm>
          <a:prstGeom prst="rect">
            <a:avLst/>
          </a:prstGeom>
          <a:gradFill>
            <a:gsLst>
              <a:gs pos="0">
                <a:srgbClr val="000000">
                  <a:alpha val="59000"/>
                </a:srgbClr>
              </a:gs>
              <a:gs pos="69000">
                <a:schemeClr val="accent1">
                  <a:alpha val="0"/>
                </a:schemeClr>
              </a:gs>
            </a:gsLst>
            <a:lin ang="13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F8260ED5-17F7-4158-B241-D51DD4CF1B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6097846">
            <a:off x="-747355" y="1201312"/>
            <a:ext cx="4808302" cy="4088666"/>
          </a:xfrm>
          <a:custGeom>
            <a:avLst/>
            <a:gdLst>
              <a:gd name="connsiteX0" fmla="*/ 48844 w 4808302"/>
              <a:gd name="connsiteY0" fmla="*/ 2888671 h 4088666"/>
              <a:gd name="connsiteX1" fmla="*/ 0 w 4808302"/>
              <a:gd name="connsiteY1" fmla="*/ 2404151 h 4088666"/>
              <a:gd name="connsiteX2" fmla="*/ 2404151 w 4808302"/>
              <a:gd name="connsiteY2" fmla="*/ 0 h 4088666"/>
              <a:gd name="connsiteX3" fmla="*/ 4808302 w 4808302"/>
              <a:gd name="connsiteY3" fmla="*/ 2404151 h 4088666"/>
              <a:gd name="connsiteX4" fmla="*/ 4700216 w 4808302"/>
              <a:gd name="connsiteY4" fmla="*/ 3119072 h 4088666"/>
              <a:gd name="connsiteX5" fmla="*/ 4643143 w 4808302"/>
              <a:gd name="connsiteY5" fmla="*/ 3275009 h 4088666"/>
              <a:gd name="connsiteX6" fmla="*/ 690093 w 4808302"/>
              <a:gd name="connsiteY6" fmla="*/ 4088666 h 4088666"/>
              <a:gd name="connsiteX7" fmla="*/ 548991 w 4808302"/>
              <a:gd name="connsiteY7" fmla="*/ 3933414 h 4088666"/>
              <a:gd name="connsiteX8" fmla="*/ 48844 w 4808302"/>
              <a:gd name="connsiteY8" fmla="*/ 2888671 h 40886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808302" h="4088666">
                <a:moveTo>
                  <a:pt x="48844" y="2888671"/>
                </a:moveTo>
                <a:cubicBezTo>
                  <a:pt x="16818" y="2732167"/>
                  <a:pt x="0" y="2570123"/>
                  <a:pt x="0" y="2404151"/>
                </a:cubicBezTo>
                <a:cubicBezTo>
                  <a:pt x="0" y="1076375"/>
                  <a:pt x="1076375" y="0"/>
                  <a:pt x="2404151" y="0"/>
                </a:cubicBezTo>
                <a:cubicBezTo>
                  <a:pt x="3731927" y="0"/>
                  <a:pt x="4808302" y="1076375"/>
                  <a:pt x="4808302" y="2404151"/>
                </a:cubicBezTo>
                <a:cubicBezTo>
                  <a:pt x="4808302" y="2653109"/>
                  <a:pt x="4770461" y="2893229"/>
                  <a:pt x="4700216" y="3119072"/>
                </a:cubicBezTo>
                <a:lnTo>
                  <a:pt x="4643143" y="3275009"/>
                </a:lnTo>
                <a:lnTo>
                  <a:pt x="690093" y="4088666"/>
                </a:lnTo>
                <a:lnTo>
                  <a:pt x="548991" y="3933414"/>
                </a:lnTo>
                <a:cubicBezTo>
                  <a:pt x="304015" y="3636572"/>
                  <a:pt x="128908" y="3279932"/>
                  <a:pt x="48844" y="2888671"/>
                </a:cubicBezTo>
                <a:close/>
              </a:path>
            </a:pathLst>
          </a:custGeom>
          <a:gradFill>
            <a:gsLst>
              <a:gs pos="39000">
                <a:schemeClr val="accent1">
                  <a:lumMod val="60000"/>
                  <a:lumOff val="40000"/>
                  <a:alpha val="0"/>
                </a:schemeClr>
              </a:gs>
              <a:gs pos="100000">
                <a:schemeClr val="accent1">
                  <a:lumMod val="75000"/>
                  <a:alpha val="26000"/>
                </a:schemeClr>
              </a:gs>
            </a:gsLst>
            <a:lin ang="18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A5DCB41D-FE96-6813-07CF-EF55E045D4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0041" y="2767106"/>
            <a:ext cx="2880828" cy="3071906"/>
          </a:xfrm>
        </p:spPr>
        <p:txBody>
          <a:bodyPr vert="horz" lIns="91440" tIns="45720" rIns="91440" bIns="45720" rtlCol="0" anchor="t">
            <a:normAutofit fontScale="90000"/>
          </a:bodyPr>
          <a:lstStyle/>
          <a:p>
            <a:r>
              <a:rPr lang="en-US" sz="25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Mette </a:t>
            </a:r>
            <a:r>
              <a:rPr lang="en-US" sz="2500" kern="1200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Frederiksens</a:t>
            </a:r>
            <a:r>
              <a:rPr lang="en-US" sz="25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tale </a:t>
            </a:r>
            <a:r>
              <a:rPr lang="en-US" sz="2500" kern="1200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til</a:t>
            </a:r>
            <a:r>
              <a:rPr lang="en-US" sz="25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2500" kern="1200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Godshavnsdrengene</a:t>
            </a:r>
            <a:r>
              <a:rPr lang="en-US" sz="25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:</a:t>
            </a:r>
            <a:br>
              <a:rPr lang="en-US" sz="25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</a:br>
            <a:r>
              <a:rPr lang="en-US" sz="2500" kern="1200" dirty="0">
                <a:solidFill>
                  <a:srgbClr val="FFFFFF"/>
                </a:solidFill>
                <a:latin typeface="+mj-lt"/>
                <a:ea typeface="+mj-ea"/>
                <a:cs typeface="+mj-cs"/>
                <a:hlinkClick r:id="rId2"/>
              </a:rPr>
              <a:t>https://www.dr.dk/nyheder/politik/roert-mette-frederiksen-til-godhavnsdrengene-paa-vegne-af-danmark-undskyld#!/</a:t>
            </a:r>
            <a:r>
              <a:rPr lang="en-US" sz="25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</a:t>
            </a:r>
            <a:br>
              <a:rPr lang="en-US" sz="25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</a:br>
            <a:br>
              <a:rPr lang="en-US" sz="25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</a:br>
            <a:r>
              <a:rPr lang="en-US" sz="2000" kern="1200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Hvilken</a:t>
            </a:r>
            <a:r>
              <a:rPr lang="en-US" sz="20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2000" kern="1200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appelform</a:t>
            </a:r>
            <a:r>
              <a:rPr lang="en-US" sz="20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2000" kern="1200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bruges</a:t>
            </a:r>
            <a:r>
              <a:rPr lang="en-US" sz="20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her?</a:t>
            </a:r>
            <a:endParaRPr lang="en-US" sz="2500" kern="1200" dirty="0">
              <a:solidFill>
                <a:srgbClr val="FFFFFF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4" name="Pladsholder til indhold 3">
            <a:extLst>
              <a:ext uri="{FF2B5EF4-FFF2-40B4-BE49-F238E27FC236}">
                <a16:creationId xmlns:a16="http://schemas.microsoft.com/office/drawing/2014/main" id="{7F3BF1C7-5778-FF98-D43D-854FF501E0C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4502428" y="1396759"/>
            <a:ext cx="7225748" cy="40644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042913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36" name="Rectangle 1030">
            <a:extLst>
              <a:ext uri="{FF2B5EF4-FFF2-40B4-BE49-F238E27FC236}">
                <a16:creationId xmlns:a16="http://schemas.microsoft.com/office/drawing/2014/main" id="{9AA72BD9-2C5A-4EDC-931F-5AA08EACA0F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6" name="Picture 2" descr="Party briller i pap - Verdens billigste briller i pap.">
            <a:extLst>
              <a:ext uri="{FF2B5EF4-FFF2-40B4-BE49-F238E27FC236}">
                <a16:creationId xmlns:a16="http://schemas.microsoft.com/office/drawing/2014/main" id="{87D0700F-2599-0544-44A6-E7652E6DBFC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302" r="9090" b="14784"/>
          <a:stretch/>
        </p:blipFill>
        <p:spPr bwMode="auto">
          <a:xfrm>
            <a:off x="3522468" y="0"/>
            <a:ext cx="8669532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38" name="Rectangle 1032">
            <a:extLst>
              <a:ext uri="{FF2B5EF4-FFF2-40B4-BE49-F238E27FC236}">
                <a16:creationId xmlns:a16="http://schemas.microsoft.com/office/drawing/2014/main" id="{DD3981AC-7B61-4947-BCF3-F7AA7FA385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" y="0"/>
            <a:ext cx="9756601" cy="6858000"/>
          </a:xfrm>
          <a:prstGeom prst="rect">
            <a:avLst/>
          </a:prstGeom>
          <a:gradFill>
            <a:gsLst>
              <a:gs pos="58000">
                <a:schemeClr val="tx1"/>
              </a:gs>
              <a:gs pos="35000">
                <a:schemeClr val="tx1">
                  <a:alpha val="78000"/>
                </a:schemeClr>
              </a:gs>
              <a:gs pos="19000">
                <a:schemeClr val="tx1">
                  <a:alpha val="38000"/>
                </a:schemeClr>
              </a:gs>
              <a:gs pos="0">
                <a:schemeClr val="tx1">
                  <a:alpha val="0"/>
                </a:schemeClr>
              </a:gs>
              <a:gs pos="100000">
                <a:schemeClr val="tx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7DF0CE4A-58AE-6258-E52A-4C0025EAB0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093" y="1161288"/>
            <a:ext cx="4052989" cy="1124712"/>
          </a:xfrm>
        </p:spPr>
        <p:txBody>
          <a:bodyPr anchor="b">
            <a:normAutofit fontScale="90000"/>
          </a:bodyPr>
          <a:lstStyle/>
          <a:p>
            <a:r>
              <a:rPr lang="da-DK" sz="4000" dirty="0" err="1">
                <a:solidFill>
                  <a:schemeClr val="bg1"/>
                </a:solidFill>
              </a:rPr>
              <a:t>Ethos</a:t>
            </a:r>
            <a:r>
              <a:rPr lang="da-DK" sz="4000" dirty="0">
                <a:solidFill>
                  <a:schemeClr val="bg1"/>
                </a:solidFill>
              </a:rPr>
              <a:t>- </a:t>
            </a:r>
            <a:r>
              <a:rPr lang="da-DK" sz="4000" dirty="0" err="1">
                <a:solidFill>
                  <a:schemeClr val="bg1"/>
                </a:solidFill>
              </a:rPr>
              <a:t>logos-</a:t>
            </a:r>
            <a:r>
              <a:rPr lang="da-DK" sz="4000" dirty="0">
                <a:solidFill>
                  <a:schemeClr val="bg1"/>
                </a:solidFill>
              </a:rPr>
              <a:t> eller patosbriller?</a:t>
            </a:r>
          </a:p>
        </p:txBody>
      </p:sp>
      <p:sp>
        <p:nvSpPr>
          <p:cNvPr id="1035" name="Rectangle 1034">
            <a:extLst>
              <a:ext uri="{FF2B5EF4-FFF2-40B4-BE49-F238E27FC236}">
                <a16:creationId xmlns:a16="http://schemas.microsoft.com/office/drawing/2014/main" id="{55D4142C-5077-457F-A6AD-3FECFDB396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662559" y="605790"/>
            <a:ext cx="73152" cy="54864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037" name="Rectangle 1036">
            <a:extLst>
              <a:ext uri="{FF2B5EF4-FFF2-40B4-BE49-F238E27FC236}">
                <a16:creationId xmlns:a16="http://schemas.microsoft.com/office/drawing/2014/main" id="{7A5F0580-5EE9-419F-96EE-B6529EF6E7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8244" y="2443480"/>
            <a:ext cx="3300984" cy="9144"/>
          </a:xfrm>
          <a:prstGeom prst="rect">
            <a:avLst/>
          </a:prstGeom>
          <a:solidFill>
            <a:schemeClr val="tx1"/>
          </a:solidFill>
          <a:ln w="3175">
            <a:solidFill>
              <a:schemeClr val="bg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5E282AF2-6DB7-47AC-3C8E-340F2D6AAF2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1093" y="2718054"/>
            <a:ext cx="5989366" cy="3149167"/>
          </a:xfrm>
        </p:spPr>
        <p:txBody>
          <a:bodyPr anchor="t">
            <a:normAutofit lnSpcReduction="10000"/>
          </a:bodyPr>
          <a:lstStyle/>
          <a:p>
            <a:pPr marL="0" indent="0">
              <a:buNone/>
            </a:pPr>
            <a:r>
              <a:rPr lang="da-DK" sz="1800" b="0" i="0" dirty="0">
                <a:solidFill>
                  <a:schemeClr val="bg1"/>
                </a:solidFill>
                <a:effectLst/>
              </a:rPr>
              <a:t>Eksempel på en situation: En elevrepræsentant skal overbevise klassen om, at de skal købe den dyre studentervogn til vognturen.  </a:t>
            </a:r>
          </a:p>
          <a:p>
            <a:pPr marL="0" indent="0">
              <a:buNone/>
            </a:pPr>
            <a:endParaRPr lang="da-DK" sz="1800" b="0" i="0" dirty="0">
              <a:solidFill>
                <a:schemeClr val="bg1"/>
              </a:solidFill>
              <a:effectLst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da-DK" sz="1800" b="0" i="0" dirty="0">
                <a:solidFill>
                  <a:schemeClr val="bg1"/>
                </a:solidFill>
                <a:effectLst/>
              </a:rPr>
              <a:t>Etos-briller: I kender mig, jeg har normalt sans for kvalitet, og jeg vil ikke gå på kompromis her.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da-DK" sz="1800" b="0" i="0" dirty="0">
                <a:solidFill>
                  <a:schemeClr val="bg1"/>
                </a:solidFill>
                <a:effectLst/>
              </a:rPr>
              <a:t>Patos-briller: Vi har kun den ene dag, som vi vil huske resten af vores liv. Derfor skal det være ekstra flot.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da-DK" sz="1800" b="0" i="0" dirty="0">
                <a:solidFill>
                  <a:schemeClr val="bg1"/>
                </a:solidFill>
                <a:effectLst/>
              </a:rPr>
              <a:t>Logos-briller: Det er helt normalt at bruge mange penge på studentervogne. Sidste år brugte </a:t>
            </a:r>
            <a:r>
              <a:rPr lang="da-DK" sz="1800" b="0" i="0" dirty="0" err="1">
                <a:solidFill>
                  <a:schemeClr val="bg1"/>
                </a:solidFill>
                <a:effectLst/>
              </a:rPr>
              <a:t>a-klassen</a:t>
            </a:r>
            <a:r>
              <a:rPr lang="da-DK" sz="1800" b="0" i="0" dirty="0">
                <a:solidFill>
                  <a:schemeClr val="bg1"/>
                </a:solidFill>
                <a:effectLst/>
              </a:rPr>
              <a:t> samme vogn, og de var rigtig tilfredse.  </a:t>
            </a:r>
          </a:p>
          <a:p>
            <a:pPr marL="0" indent="0">
              <a:buNone/>
            </a:pPr>
            <a:endParaRPr lang="da-DK" sz="1800" dirty="0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da-DK" sz="1800" b="0" i="0" dirty="0">
              <a:solidFill>
                <a:schemeClr val="bg1"/>
              </a:solidFill>
              <a:effectLst/>
            </a:endParaRPr>
          </a:p>
          <a:p>
            <a:endParaRPr lang="da-DK" sz="1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572845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02526568-4092-C088-7D1B-10119CFFCB5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36" name="Rectangle 1030">
            <a:extLst>
              <a:ext uri="{FF2B5EF4-FFF2-40B4-BE49-F238E27FC236}">
                <a16:creationId xmlns:a16="http://schemas.microsoft.com/office/drawing/2014/main" id="{47E4EEE7-437E-67F6-2169-B44A2429017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6" name="Picture 2" descr="Party briller i pap - Verdens billigste briller i pap.">
            <a:extLst>
              <a:ext uri="{FF2B5EF4-FFF2-40B4-BE49-F238E27FC236}">
                <a16:creationId xmlns:a16="http://schemas.microsoft.com/office/drawing/2014/main" id="{823103A4-AD71-4BF2-3D40-6BDD81ACC01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302" r="9090" b="14784"/>
          <a:stretch/>
        </p:blipFill>
        <p:spPr bwMode="auto">
          <a:xfrm>
            <a:off x="3522468" y="0"/>
            <a:ext cx="8669532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38" name="Rectangle 1032">
            <a:extLst>
              <a:ext uri="{FF2B5EF4-FFF2-40B4-BE49-F238E27FC236}">
                <a16:creationId xmlns:a16="http://schemas.microsoft.com/office/drawing/2014/main" id="{3E2970B1-A8C0-86A4-F01A-F55472C0B59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" y="0"/>
            <a:ext cx="9756601" cy="6858000"/>
          </a:xfrm>
          <a:prstGeom prst="rect">
            <a:avLst/>
          </a:prstGeom>
          <a:gradFill>
            <a:gsLst>
              <a:gs pos="58000">
                <a:schemeClr val="tx1"/>
              </a:gs>
              <a:gs pos="35000">
                <a:schemeClr val="tx1">
                  <a:alpha val="78000"/>
                </a:schemeClr>
              </a:gs>
              <a:gs pos="19000">
                <a:schemeClr val="tx1">
                  <a:alpha val="38000"/>
                </a:schemeClr>
              </a:gs>
              <a:gs pos="0">
                <a:schemeClr val="tx1">
                  <a:alpha val="0"/>
                </a:schemeClr>
              </a:gs>
              <a:gs pos="100000">
                <a:schemeClr val="tx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21B3B038-2115-33C0-8C1D-B0BAFD2E49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093" y="1161288"/>
            <a:ext cx="4052989" cy="1124712"/>
          </a:xfrm>
        </p:spPr>
        <p:txBody>
          <a:bodyPr anchor="b">
            <a:normAutofit fontScale="90000"/>
          </a:bodyPr>
          <a:lstStyle/>
          <a:p>
            <a:r>
              <a:rPr lang="da-DK" sz="4000" dirty="0" err="1">
                <a:solidFill>
                  <a:schemeClr val="bg1"/>
                </a:solidFill>
              </a:rPr>
              <a:t>Ethos</a:t>
            </a:r>
            <a:r>
              <a:rPr lang="da-DK" sz="4000" dirty="0">
                <a:solidFill>
                  <a:schemeClr val="bg1"/>
                </a:solidFill>
              </a:rPr>
              <a:t>- </a:t>
            </a:r>
            <a:r>
              <a:rPr lang="da-DK" sz="4000" dirty="0" err="1">
                <a:solidFill>
                  <a:schemeClr val="bg1"/>
                </a:solidFill>
              </a:rPr>
              <a:t>logos-</a:t>
            </a:r>
            <a:r>
              <a:rPr lang="da-DK" sz="4000" dirty="0">
                <a:solidFill>
                  <a:schemeClr val="bg1"/>
                </a:solidFill>
              </a:rPr>
              <a:t> eller patosbriller?</a:t>
            </a:r>
          </a:p>
        </p:txBody>
      </p:sp>
      <p:sp>
        <p:nvSpPr>
          <p:cNvPr id="1035" name="Rectangle 1034">
            <a:extLst>
              <a:ext uri="{FF2B5EF4-FFF2-40B4-BE49-F238E27FC236}">
                <a16:creationId xmlns:a16="http://schemas.microsoft.com/office/drawing/2014/main" id="{DBE5350F-4F79-9924-8A07-D3C2C6D6D75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662559" y="605790"/>
            <a:ext cx="73152" cy="54864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037" name="Rectangle 1036">
            <a:extLst>
              <a:ext uri="{FF2B5EF4-FFF2-40B4-BE49-F238E27FC236}">
                <a16:creationId xmlns:a16="http://schemas.microsoft.com/office/drawing/2014/main" id="{991C8FC0-0920-5070-BEE2-DC6AF8DCFD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8244" y="2443480"/>
            <a:ext cx="3300984" cy="9144"/>
          </a:xfrm>
          <a:prstGeom prst="rect">
            <a:avLst/>
          </a:prstGeom>
          <a:solidFill>
            <a:schemeClr val="tx1"/>
          </a:solidFill>
          <a:ln w="3175">
            <a:solidFill>
              <a:schemeClr val="bg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65AF45A1-A18A-C851-6BD7-3C211068854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1093" y="2718054"/>
            <a:ext cx="5989366" cy="3149167"/>
          </a:xfrm>
        </p:spPr>
        <p:txBody>
          <a:bodyPr anchor="t">
            <a:normAutofit lnSpcReduction="10000"/>
          </a:bodyPr>
          <a:lstStyle/>
          <a:p>
            <a:pPr marL="0" indent="0">
              <a:buNone/>
            </a:pPr>
            <a:r>
              <a:rPr lang="da-DK" sz="1800" b="0" i="0" dirty="0">
                <a:solidFill>
                  <a:schemeClr val="bg1"/>
                </a:solidFill>
                <a:effectLst/>
              </a:rPr>
              <a:t>Eksempel på en situation: En elevrepræsentant skal overbevise klassen om, at de skal købe den dyre studentervogn til vognturen.  </a:t>
            </a:r>
          </a:p>
          <a:p>
            <a:pPr marL="0" indent="0">
              <a:buNone/>
            </a:pPr>
            <a:endParaRPr lang="da-DK" sz="1800" b="0" i="0" dirty="0">
              <a:solidFill>
                <a:schemeClr val="bg1"/>
              </a:solidFill>
              <a:effectLst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da-DK" sz="1800" b="0" i="0" dirty="0">
                <a:solidFill>
                  <a:schemeClr val="bg1"/>
                </a:solidFill>
                <a:effectLst/>
              </a:rPr>
              <a:t>Etos-briller: I kender mig, jeg har normalt sans for kvalitet, og jeg vil ikke gå på kompromis her.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da-DK" sz="1800" b="0" i="0" dirty="0">
                <a:solidFill>
                  <a:schemeClr val="bg1"/>
                </a:solidFill>
                <a:effectLst/>
              </a:rPr>
              <a:t>Patos-briller: Vi har kun den ene dag, som vi vil huske resten af vores liv. Derfor skal det være ekstra flot.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da-DK" sz="1800" b="0" i="0" dirty="0">
                <a:solidFill>
                  <a:schemeClr val="bg1"/>
                </a:solidFill>
                <a:effectLst/>
              </a:rPr>
              <a:t>Logos-briller: Det er helt normalt at bruge mange penge på studentervogne. Sidste år brugte </a:t>
            </a:r>
            <a:r>
              <a:rPr lang="da-DK" sz="1800" b="0" i="0" dirty="0" err="1">
                <a:solidFill>
                  <a:schemeClr val="bg1"/>
                </a:solidFill>
                <a:effectLst/>
              </a:rPr>
              <a:t>a-klassen</a:t>
            </a:r>
            <a:r>
              <a:rPr lang="da-DK" sz="1800" b="0" i="0" dirty="0">
                <a:solidFill>
                  <a:schemeClr val="bg1"/>
                </a:solidFill>
                <a:effectLst/>
              </a:rPr>
              <a:t> samme vogn, og de var rigtig tilfredse.  </a:t>
            </a:r>
          </a:p>
          <a:p>
            <a:pPr marL="0" indent="0">
              <a:buNone/>
            </a:pPr>
            <a:endParaRPr lang="da-DK" sz="1800" dirty="0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da-DK" sz="1800" b="0" i="0" dirty="0">
              <a:solidFill>
                <a:schemeClr val="bg1"/>
              </a:solidFill>
              <a:effectLst/>
            </a:endParaRPr>
          </a:p>
          <a:p>
            <a:endParaRPr lang="da-DK" sz="1600" dirty="0">
              <a:solidFill>
                <a:schemeClr val="bg1"/>
              </a:solidFill>
            </a:endParaRPr>
          </a:p>
        </p:txBody>
      </p:sp>
      <p:pic>
        <p:nvPicPr>
          <p:cNvPr id="7" name="Billede 6" descr="Et billede, der indeholder hvid, design&#10;&#10;Automatisk genereret beskrivelse">
            <a:extLst>
              <a:ext uri="{FF2B5EF4-FFF2-40B4-BE49-F238E27FC236}">
                <a16:creationId xmlns:a16="http://schemas.microsoft.com/office/drawing/2014/main" id="{EF9A99F8-BDF5-F976-50DD-2A3EB272F66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40503" y="4319531"/>
            <a:ext cx="3632200" cy="1477328"/>
          </a:xfrm>
          <a:prstGeom prst="rect">
            <a:avLst/>
          </a:prstGeom>
        </p:spPr>
      </p:pic>
      <p:sp>
        <p:nvSpPr>
          <p:cNvPr id="5" name="Tekstfelt 4">
            <a:extLst>
              <a:ext uri="{FF2B5EF4-FFF2-40B4-BE49-F238E27FC236}">
                <a16:creationId xmlns:a16="http://schemas.microsoft.com/office/drawing/2014/main" id="{4667032F-FF96-4064-15BE-907A6F19A4DB}"/>
              </a:ext>
            </a:extLst>
          </p:cNvPr>
          <p:cNvSpPr txBox="1"/>
          <p:nvPr/>
        </p:nvSpPr>
        <p:spPr>
          <a:xfrm>
            <a:off x="8058531" y="4389893"/>
            <a:ext cx="3396144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da-DK" sz="1800" b="1" dirty="0">
                <a:solidFill>
                  <a:srgbClr val="FF0000"/>
                </a:solidFill>
              </a:rPr>
              <a:t>OPGAVE</a:t>
            </a:r>
            <a:r>
              <a:rPr lang="da-DK" sz="1800" dirty="0">
                <a:solidFill>
                  <a:srgbClr val="FF0000"/>
                </a:solidFill>
              </a:rPr>
              <a:t>: Lav tre par briller og tag dem på skift på – så I får øje på, hvordan I kan bruge de forskellige appelformer i jeres egen tale</a:t>
            </a:r>
            <a:endParaRPr lang="da-DK" sz="1800" b="0" i="0" dirty="0">
              <a:solidFill>
                <a:srgbClr val="FF0000"/>
              </a:solidFill>
              <a:effectLst/>
            </a:endParaRPr>
          </a:p>
          <a:p>
            <a:pPr marL="0" indent="0">
              <a:buNone/>
            </a:pPr>
            <a:endParaRPr lang="da-DK" sz="1800" b="0" i="0" dirty="0">
              <a:solidFill>
                <a:srgbClr val="FF0000"/>
              </a:solidFill>
              <a:effectLst/>
            </a:endParaRPr>
          </a:p>
        </p:txBody>
      </p:sp>
      <p:grpSp>
        <p:nvGrpSpPr>
          <p:cNvPr id="25" name="Gruppe 24">
            <a:extLst>
              <a:ext uri="{FF2B5EF4-FFF2-40B4-BE49-F238E27FC236}">
                <a16:creationId xmlns:a16="http://schemas.microsoft.com/office/drawing/2014/main" id="{CDD9DBC6-046F-4CD0-1649-EF26098375FF}"/>
              </a:ext>
            </a:extLst>
          </p:cNvPr>
          <p:cNvGrpSpPr/>
          <p:nvPr/>
        </p:nvGrpSpPr>
        <p:grpSpPr>
          <a:xfrm>
            <a:off x="5983082" y="3490526"/>
            <a:ext cx="3327480" cy="2872080"/>
            <a:chOff x="5931847" y="3075925"/>
            <a:chExt cx="3327480" cy="28720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">
              <p14:nvContentPartPr>
                <p14:cNvPr id="22" name="Håndskrift 21">
                  <a:extLst>
                    <a:ext uri="{FF2B5EF4-FFF2-40B4-BE49-F238E27FC236}">
                      <a16:creationId xmlns:a16="http://schemas.microsoft.com/office/drawing/2014/main" id="{4ED0243F-9762-D54E-8F6A-117AE4D70565}"/>
                    </a:ext>
                  </a:extLst>
                </p14:cNvPr>
                <p14:cNvContentPartPr/>
                <p14:nvPr/>
              </p14:nvContentPartPr>
              <p14:xfrm>
                <a:off x="5931847" y="3075925"/>
                <a:ext cx="3106440" cy="2872080"/>
              </p14:xfrm>
            </p:contentPart>
          </mc:Choice>
          <mc:Fallback xmlns="">
            <p:pic>
              <p:nvPicPr>
                <p:cNvPr id="22" name="Håndskrift 21">
                  <a:extLst>
                    <a:ext uri="{FF2B5EF4-FFF2-40B4-BE49-F238E27FC236}">
                      <a16:creationId xmlns:a16="http://schemas.microsoft.com/office/drawing/2014/main" id="{4ED0243F-9762-D54E-8F6A-117AE4D70565}"/>
                    </a:ext>
                  </a:extLst>
                </p:cNvPr>
                <p:cNvPicPr/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5913847" y="3057925"/>
                  <a:ext cx="3142080" cy="2907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">
              <p14:nvContentPartPr>
                <p14:cNvPr id="23" name="Håndskrift 22">
                  <a:extLst>
                    <a:ext uri="{FF2B5EF4-FFF2-40B4-BE49-F238E27FC236}">
                      <a16:creationId xmlns:a16="http://schemas.microsoft.com/office/drawing/2014/main" id="{CC89423E-748B-6ADA-01B7-8B69764EAC64}"/>
                    </a:ext>
                  </a:extLst>
                </p14:cNvPr>
                <p14:cNvContentPartPr/>
                <p14:nvPr/>
              </p14:nvContentPartPr>
              <p14:xfrm>
                <a:off x="8811847" y="3880885"/>
                <a:ext cx="447480" cy="57240"/>
              </p14:xfrm>
            </p:contentPart>
          </mc:Choice>
          <mc:Fallback xmlns="">
            <p:pic>
              <p:nvPicPr>
                <p:cNvPr id="23" name="Håndskrift 22">
                  <a:extLst>
                    <a:ext uri="{FF2B5EF4-FFF2-40B4-BE49-F238E27FC236}">
                      <a16:creationId xmlns:a16="http://schemas.microsoft.com/office/drawing/2014/main" id="{CC89423E-748B-6ADA-01B7-8B69764EAC64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8793847" y="3862997"/>
                  <a:ext cx="483120" cy="92657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104622567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8" name="Rectangle 38">
            <a:extLst>
              <a:ext uri="{FF2B5EF4-FFF2-40B4-BE49-F238E27FC236}">
                <a16:creationId xmlns:a16="http://schemas.microsoft.com/office/drawing/2014/main" id="{A8384FB5-9ADC-4DDC-881B-597D56F5B1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Rectangle 40">
            <a:extLst>
              <a:ext uri="{FF2B5EF4-FFF2-40B4-BE49-F238E27FC236}">
                <a16:creationId xmlns:a16="http://schemas.microsoft.com/office/drawing/2014/main" id="{91E5A9A7-95C6-4F4F-B00E-C82E07FE62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7539" y="1417538"/>
            <a:ext cx="6875818" cy="4040744"/>
          </a:xfrm>
          <a:prstGeom prst="rect">
            <a:avLst/>
          </a:prstGeom>
          <a:gradFill>
            <a:gsLst>
              <a:gs pos="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18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0" name="Rectangle 42">
            <a:extLst>
              <a:ext uri="{FF2B5EF4-FFF2-40B4-BE49-F238E27FC236}">
                <a16:creationId xmlns:a16="http://schemas.microsoft.com/office/drawing/2014/main" id="{D07DD2DE-F619-49DD-B5E7-03A290FF4E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-158495" y="2660473"/>
            <a:ext cx="4355594" cy="4038603"/>
          </a:xfrm>
          <a:prstGeom prst="rect">
            <a:avLst/>
          </a:prstGeom>
          <a:gradFill>
            <a:gsLst>
              <a:gs pos="0">
                <a:schemeClr val="accent1">
                  <a:alpha val="50000"/>
                </a:schemeClr>
              </a:gs>
              <a:gs pos="100000">
                <a:schemeClr val="accent1">
                  <a:lumMod val="50000"/>
                  <a:alpha val="0"/>
                </a:schemeClr>
              </a:gs>
            </a:gsLst>
            <a:lin ang="11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Rectangle 44">
            <a:extLst>
              <a:ext uri="{FF2B5EF4-FFF2-40B4-BE49-F238E27FC236}">
                <a16:creationId xmlns:a16="http://schemas.microsoft.com/office/drawing/2014/main" id="{85149191-5F60-4A28-AAFF-039F96B0F3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-1180882" y="1638085"/>
            <a:ext cx="6857572" cy="3581401"/>
          </a:xfrm>
          <a:prstGeom prst="rect">
            <a:avLst/>
          </a:prstGeom>
          <a:gradFill>
            <a:gsLst>
              <a:gs pos="0">
                <a:srgbClr val="000000">
                  <a:alpha val="59000"/>
                </a:srgbClr>
              </a:gs>
              <a:gs pos="69000">
                <a:schemeClr val="accent1">
                  <a:alpha val="0"/>
                </a:schemeClr>
              </a:gs>
            </a:gsLst>
            <a:lin ang="13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7" name="Freeform: Shape 46">
            <a:extLst>
              <a:ext uri="{FF2B5EF4-FFF2-40B4-BE49-F238E27FC236}">
                <a16:creationId xmlns:a16="http://schemas.microsoft.com/office/drawing/2014/main" id="{F8260ED5-17F7-4158-B241-D51DD4CF1B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6097846">
            <a:off x="-747355" y="1201312"/>
            <a:ext cx="4808302" cy="4088666"/>
          </a:xfrm>
          <a:custGeom>
            <a:avLst/>
            <a:gdLst>
              <a:gd name="connsiteX0" fmla="*/ 48844 w 4808302"/>
              <a:gd name="connsiteY0" fmla="*/ 2888671 h 4088666"/>
              <a:gd name="connsiteX1" fmla="*/ 0 w 4808302"/>
              <a:gd name="connsiteY1" fmla="*/ 2404151 h 4088666"/>
              <a:gd name="connsiteX2" fmla="*/ 2404151 w 4808302"/>
              <a:gd name="connsiteY2" fmla="*/ 0 h 4088666"/>
              <a:gd name="connsiteX3" fmla="*/ 4808302 w 4808302"/>
              <a:gd name="connsiteY3" fmla="*/ 2404151 h 4088666"/>
              <a:gd name="connsiteX4" fmla="*/ 4700216 w 4808302"/>
              <a:gd name="connsiteY4" fmla="*/ 3119072 h 4088666"/>
              <a:gd name="connsiteX5" fmla="*/ 4643143 w 4808302"/>
              <a:gd name="connsiteY5" fmla="*/ 3275009 h 4088666"/>
              <a:gd name="connsiteX6" fmla="*/ 690093 w 4808302"/>
              <a:gd name="connsiteY6" fmla="*/ 4088666 h 4088666"/>
              <a:gd name="connsiteX7" fmla="*/ 548991 w 4808302"/>
              <a:gd name="connsiteY7" fmla="*/ 3933414 h 4088666"/>
              <a:gd name="connsiteX8" fmla="*/ 48844 w 4808302"/>
              <a:gd name="connsiteY8" fmla="*/ 2888671 h 40886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808302" h="4088666">
                <a:moveTo>
                  <a:pt x="48844" y="2888671"/>
                </a:moveTo>
                <a:cubicBezTo>
                  <a:pt x="16818" y="2732167"/>
                  <a:pt x="0" y="2570123"/>
                  <a:pt x="0" y="2404151"/>
                </a:cubicBezTo>
                <a:cubicBezTo>
                  <a:pt x="0" y="1076375"/>
                  <a:pt x="1076375" y="0"/>
                  <a:pt x="2404151" y="0"/>
                </a:cubicBezTo>
                <a:cubicBezTo>
                  <a:pt x="3731927" y="0"/>
                  <a:pt x="4808302" y="1076375"/>
                  <a:pt x="4808302" y="2404151"/>
                </a:cubicBezTo>
                <a:cubicBezTo>
                  <a:pt x="4808302" y="2653109"/>
                  <a:pt x="4770461" y="2893229"/>
                  <a:pt x="4700216" y="3119072"/>
                </a:cubicBezTo>
                <a:lnTo>
                  <a:pt x="4643143" y="3275009"/>
                </a:lnTo>
                <a:lnTo>
                  <a:pt x="690093" y="4088666"/>
                </a:lnTo>
                <a:lnTo>
                  <a:pt x="548991" y="3933414"/>
                </a:lnTo>
                <a:cubicBezTo>
                  <a:pt x="304015" y="3636572"/>
                  <a:pt x="128908" y="3279932"/>
                  <a:pt x="48844" y="2888671"/>
                </a:cubicBezTo>
                <a:close/>
              </a:path>
            </a:pathLst>
          </a:custGeom>
          <a:gradFill>
            <a:gsLst>
              <a:gs pos="39000">
                <a:schemeClr val="accent1">
                  <a:lumMod val="60000"/>
                  <a:lumOff val="40000"/>
                  <a:alpha val="0"/>
                </a:schemeClr>
              </a:gs>
              <a:gs pos="100000">
                <a:schemeClr val="accent1">
                  <a:lumMod val="75000"/>
                  <a:alpha val="26000"/>
                </a:schemeClr>
              </a:gs>
            </a:gsLst>
            <a:lin ang="18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56541AAD-1834-E828-C0AE-22B8BAB6EE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0041" y="2767106"/>
            <a:ext cx="2880828" cy="3071906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40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Dispostion</a:t>
            </a:r>
          </a:p>
        </p:txBody>
      </p:sp>
      <p:pic>
        <p:nvPicPr>
          <p:cNvPr id="7" name="Onlinemedier 6" descr="Lær at holde en tale 3: Disposition">
            <a:hlinkClick r:id="" action="ppaction://media"/>
            <a:extLst>
              <a:ext uri="{FF2B5EF4-FFF2-40B4-BE49-F238E27FC236}">
                <a16:creationId xmlns:a16="http://schemas.microsoft.com/office/drawing/2014/main" id="{6DE3FAE3-57B5-2115-BADB-ABA2DCAE2A6D}"/>
              </a:ext>
            </a:extLst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4502428" y="1387726"/>
            <a:ext cx="7225748" cy="40825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74095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7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69" name="Rectangle 262">
            <a:extLst>
              <a:ext uri="{FF2B5EF4-FFF2-40B4-BE49-F238E27FC236}">
                <a16:creationId xmlns:a16="http://schemas.microsoft.com/office/drawing/2014/main" id="{85F55C16-BC21-49EF-A4FF-C3155BB93BD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1" name="Titel 1"/>
          <p:cNvSpPr txBox="1">
            <a:spLocks noGrp="1"/>
          </p:cNvSpPr>
          <p:nvPr>
            <p:ph type="title"/>
          </p:nvPr>
        </p:nvSpPr>
        <p:spPr>
          <a:xfrm>
            <a:off x="6248400" y="365125"/>
            <a:ext cx="5105398" cy="1952744"/>
          </a:xfrm>
          <a:prstGeom prst="rect">
            <a:avLst/>
          </a:prstGeom>
        </p:spPr>
        <p:txBody>
          <a:bodyPr>
            <a:normAutofit/>
          </a:bodyPr>
          <a:lstStyle>
            <a:lvl1pPr algn="ctr">
              <a:defRPr sz="10800" b="1"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r>
              <a:rPr lang="da-DK" sz="7600" b="0">
                <a:latin typeface="+mj-lt"/>
              </a:rPr>
              <a:t>Indledninger</a:t>
            </a:r>
          </a:p>
        </p:txBody>
      </p:sp>
      <p:sp>
        <p:nvSpPr>
          <p:cNvPr id="270" name="Freeform: Shape 264">
            <a:extLst>
              <a:ext uri="{FF2B5EF4-FFF2-40B4-BE49-F238E27FC236}">
                <a16:creationId xmlns:a16="http://schemas.microsoft.com/office/drawing/2014/main" id="{0C5F069E-AFE6-4825-8945-46F2918A50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" y="0"/>
            <a:ext cx="6116569" cy="6858000"/>
          </a:xfrm>
          <a:custGeom>
            <a:avLst/>
            <a:gdLst>
              <a:gd name="connsiteX0" fmla="*/ 0 w 6116569"/>
              <a:gd name="connsiteY0" fmla="*/ 0 h 6879321"/>
              <a:gd name="connsiteX1" fmla="*/ 2935851 w 6116569"/>
              <a:gd name="connsiteY1" fmla="*/ 0 h 6879321"/>
              <a:gd name="connsiteX2" fmla="*/ 3238280 w 6116569"/>
              <a:gd name="connsiteY2" fmla="*/ 31980 h 6879321"/>
              <a:gd name="connsiteX3" fmla="*/ 3660541 w 6116569"/>
              <a:gd name="connsiteY3" fmla="*/ 550772 h 6879321"/>
              <a:gd name="connsiteX4" fmla="*/ 3808902 w 6116569"/>
              <a:gd name="connsiteY4" fmla="*/ 589860 h 6879321"/>
              <a:gd name="connsiteX5" fmla="*/ 4413762 w 6116569"/>
              <a:gd name="connsiteY5" fmla="*/ 625393 h 6879321"/>
              <a:gd name="connsiteX6" fmla="*/ 4567830 w 6116569"/>
              <a:gd name="connsiteY6" fmla="*/ 721333 h 6879321"/>
              <a:gd name="connsiteX7" fmla="*/ 4171247 w 6116569"/>
              <a:gd name="connsiteY7" fmla="*/ 792401 h 6879321"/>
              <a:gd name="connsiteX8" fmla="*/ 4376671 w 6116569"/>
              <a:gd name="connsiteY8" fmla="*/ 842148 h 6879321"/>
              <a:gd name="connsiteX9" fmla="*/ 4527887 w 6116569"/>
              <a:gd name="connsiteY9" fmla="*/ 813722 h 6879321"/>
              <a:gd name="connsiteX10" fmla="*/ 4633452 w 6116569"/>
              <a:gd name="connsiteY10" fmla="*/ 799508 h 6879321"/>
              <a:gd name="connsiteX11" fmla="*/ 4947293 w 6116569"/>
              <a:gd name="connsiteY11" fmla="*/ 870576 h 6879321"/>
              <a:gd name="connsiteX12" fmla="*/ 5263988 w 6116569"/>
              <a:gd name="connsiteY12" fmla="*/ 820828 h 6879321"/>
              <a:gd name="connsiteX13" fmla="*/ 5249723 w 6116569"/>
              <a:gd name="connsiteY13" fmla="*/ 895449 h 6879321"/>
              <a:gd name="connsiteX14" fmla="*/ 4744723 w 6116569"/>
              <a:gd name="connsiteY14" fmla="*/ 1197485 h 6879321"/>
              <a:gd name="connsiteX15" fmla="*/ 4767548 w 6116569"/>
              <a:gd name="connsiteY15" fmla="*/ 1346727 h 6879321"/>
              <a:gd name="connsiteX16" fmla="*/ 4539299 w 6116569"/>
              <a:gd name="connsiteY16" fmla="*/ 1421348 h 6879321"/>
              <a:gd name="connsiteX17" fmla="*/ 4607773 w 6116569"/>
              <a:gd name="connsiteY17" fmla="*/ 1485309 h 6879321"/>
              <a:gd name="connsiteX18" fmla="*/ 4579242 w 6116569"/>
              <a:gd name="connsiteY18" fmla="*/ 1535055 h 6879321"/>
              <a:gd name="connsiteX19" fmla="*/ 5278255 w 6116569"/>
              <a:gd name="connsiteY19" fmla="*/ 1609676 h 6879321"/>
              <a:gd name="connsiteX20" fmla="*/ 5771843 w 6116569"/>
              <a:gd name="connsiteY20" fmla="*/ 1630997 h 6879321"/>
              <a:gd name="connsiteX21" fmla="*/ 6105656 w 6116569"/>
              <a:gd name="connsiteY21" fmla="*/ 1748257 h 6879321"/>
              <a:gd name="connsiteX22" fmla="*/ 5691955 w 6116569"/>
              <a:gd name="connsiteY22" fmla="*/ 2167555 h 6879321"/>
              <a:gd name="connsiteX23" fmla="*/ 5475118 w 6116569"/>
              <a:gd name="connsiteY23" fmla="*/ 2348776 h 6879321"/>
              <a:gd name="connsiteX24" fmla="*/ 5826051 w 6116569"/>
              <a:gd name="connsiteY24" fmla="*/ 2291922 h 6879321"/>
              <a:gd name="connsiteX25" fmla="*/ 5552153 w 6116569"/>
              <a:gd name="connsiteY25" fmla="*/ 2597513 h 6879321"/>
              <a:gd name="connsiteX26" fmla="*/ 5603508 w 6116569"/>
              <a:gd name="connsiteY26" fmla="*/ 2647260 h 6879321"/>
              <a:gd name="connsiteX27" fmla="*/ 5700515 w 6116569"/>
              <a:gd name="connsiteY27" fmla="*/ 2679240 h 6879321"/>
              <a:gd name="connsiteX28" fmla="*/ 5246870 w 6116569"/>
              <a:gd name="connsiteY28" fmla="*/ 2888889 h 6879321"/>
              <a:gd name="connsiteX29" fmla="*/ 4836022 w 6116569"/>
              <a:gd name="connsiteY29" fmla="*/ 3169605 h 6879321"/>
              <a:gd name="connsiteX30" fmla="*/ 4736163 w 6116569"/>
              <a:gd name="connsiteY30" fmla="*/ 3233565 h 6879321"/>
              <a:gd name="connsiteX31" fmla="*/ 4853141 w 6116569"/>
              <a:gd name="connsiteY31" fmla="*/ 3233565 h 6879321"/>
              <a:gd name="connsiteX32" fmla="*/ 4944440 w 6116569"/>
              <a:gd name="connsiteY32" fmla="*/ 3226459 h 6879321"/>
              <a:gd name="connsiteX33" fmla="*/ 5109921 w 6116569"/>
              <a:gd name="connsiteY33" fmla="*/ 3283313 h 6879321"/>
              <a:gd name="connsiteX34" fmla="*/ 5694809 w 6116569"/>
              <a:gd name="connsiteY34" fmla="*/ 3141178 h 6879321"/>
              <a:gd name="connsiteX35" fmla="*/ 5566419 w 6116569"/>
              <a:gd name="connsiteY35" fmla="*/ 3301079 h 6879321"/>
              <a:gd name="connsiteX36" fmla="*/ 5415203 w 6116569"/>
              <a:gd name="connsiteY36" fmla="*/ 3397020 h 6879321"/>
              <a:gd name="connsiteX37" fmla="*/ 5612068 w 6116569"/>
              <a:gd name="connsiteY37" fmla="*/ 3432554 h 6879321"/>
              <a:gd name="connsiteX38" fmla="*/ 5206927 w 6116569"/>
              <a:gd name="connsiteY38" fmla="*/ 3599562 h 6879321"/>
              <a:gd name="connsiteX39" fmla="*/ 5301079 w 6116569"/>
              <a:gd name="connsiteY39" fmla="*/ 3723930 h 6879321"/>
              <a:gd name="connsiteX40" fmla="*/ 4507915 w 6116569"/>
              <a:gd name="connsiteY40" fmla="*/ 4306683 h 6879321"/>
              <a:gd name="connsiteX41" fmla="*/ 3982942 w 6116569"/>
              <a:gd name="connsiteY41" fmla="*/ 4587399 h 6879321"/>
              <a:gd name="connsiteX42" fmla="*/ 4185513 w 6116569"/>
              <a:gd name="connsiteY42" fmla="*/ 4541205 h 6879321"/>
              <a:gd name="connsiteX43" fmla="*/ 5212633 w 6116569"/>
              <a:gd name="connsiteY43" fmla="*/ 4455924 h 6879321"/>
              <a:gd name="connsiteX44" fmla="*/ 5312492 w 6116569"/>
              <a:gd name="connsiteY44" fmla="*/ 4473691 h 6879321"/>
              <a:gd name="connsiteX45" fmla="*/ 4596361 w 6116569"/>
              <a:gd name="connsiteY45" fmla="*/ 4818368 h 6879321"/>
              <a:gd name="connsiteX46" fmla="*/ 4873113 w 6116569"/>
              <a:gd name="connsiteY46" fmla="*/ 4885882 h 6879321"/>
              <a:gd name="connsiteX47" fmla="*/ 4935881 w 6116569"/>
              <a:gd name="connsiteY47" fmla="*/ 4914309 h 6879321"/>
              <a:gd name="connsiteX48" fmla="*/ 4873113 w 6116569"/>
              <a:gd name="connsiteY48" fmla="*/ 5003143 h 6879321"/>
              <a:gd name="connsiteX49" fmla="*/ 4721898 w 6116569"/>
              <a:gd name="connsiteY49" fmla="*/ 5095530 h 6879321"/>
              <a:gd name="connsiteX50" fmla="*/ 5132745 w 6116569"/>
              <a:gd name="connsiteY50" fmla="*/ 4949842 h 6879321"/>
              <a:gd name="connsiteX51" fmla="*/ 5101362 w 6116569"/>
              <a:gd name="connsiteY51" fmla="*/ 5081317 h 6879321"/>
              <a:gd name="connsiteX52" fmla="*/ 5138452 w 6116569"/>
              <a:gd name="connsiteY52" fmla="*/ 5198578 h 6879321"/>
              <a:gd name="connsiteX53" fmla="*/ 4904497 w 6116569"/>
              <a:gd name="connsiteY53" fmla="*/ 5362033 h 6879321"/>
              <a:gd name="connsiteX54" fmla="*/ 4579242 w 6116569"/>
              <a:gd name="connsiteY54" fmla="*/ 5674729 h 6879321"/>
              <a:gd name="connsiteX55" fmla="*/ 4253988 w 6116569"/>
              <a:gd name="connsiteY55" fmla="*/ 5884379 h 6879321"/>
              <a:gd name="connsiteX56" fmla="*/ 3985795 w 6116569"/>
              <a:gd name="connsiteY56" fmla="*/ 6069153 h 6879321"/>
              <a:gd name="connsiteX57" fmla="*/ 4231163 w 6116569"/>
              <a:gd name="connsiteY57" fmla="*/ 6030066 h 6879321"/>
              <a:gd name="connsiteX58" fmla="*/ 3814609 w 6116569"/>
              <a:gd name="connsiteY58" fmla="*/ 6317889 h 6879321"/>
              <a:gd name="connsiteX59" fmla="*/ 3751840 w 6116569"/>
              <a:gd name="connsiteY59" fmla="*/ 6339209 h 6879321"/>
              <a:gd name="connsiteX60" fmla="*/ 3089919 w 6116569"/>
              <a:gd name="connsiteY60" fmla="*/ 6563071 h 6879321"/>
              <a:gd name="connsiteX61" fmla="*/ 2961529 w 6116569"/>
              <a:gd name="connsiteY61" fmla="*/ 6662566 h 6879321"/>
              <a:gd name="connsiteX62" fmla="*/ 3107038 w 6116569"/>
              <a:gd name="connsiteY62" fmla="*/ 6673226 h 6879321"/>
              <a:gd name="connsiteX63" fmla="*/ 3594919 w 6116569"/>
              <a:gd name="connsiteY63" fmla="*/ 6591499 h 6879321"/>
              <a:gd name="connsiteX64" fmla="*/ 3261106 w 6116569"/>
              <a:gd name="connsiteY64" fmla="*/ 6726527 h 6879321"/>
              <a:gd name="connsiteX65" fmla="*/ 3620597 w 6116569"/>
              <a:gd name="connsiteY65" fmla="*/ 6740740 h 6879321"/>
              <a:gd name="connsiteX66" fmla="*/ 3703337 w 6116569"/>
              <a:gd name="connsiteY66" fmla="*/ 6826020 h 6879321"/>
              <a:gd name="connsiteX67" fmla="*/ 3689072 w 6116569"/>
              <a:gd name="connsiteY67" fmla="*/ 6879321 h 6879321"/>
              <a:gd name="connsiteX68" fmla="*/ 0 w 6116569"/>
              <a:gd name="connsiteY68" fmla="*/ 6879321 h 68793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</a:cxnLst>
            <a:rect l="l" t="t" r="r" b="b"/>
            <a:pathLst>
              <a:path w="6116569" h="6879321">
                <a:moveTo>
                  <a:pt x="0" y="0"/>
                </a:moveTo>
                <a:lnTo>
                  <a:pt x="2935851" y="0"/>
                </a:lnTo>
                <a:cubicBezTo>
                  <a:pt x="3035710" y="10660"/>
                  <a:pt x="3138421" y="17767"/>
                  <a:pt x="3238280" y="31980"/>
                </a:cubicBezTo>
                <a:cubicBezTo>
                  <a:pt x="3817462" y="106602"/>
                  <a:pt x="3127009" y="277163"/>
                  <a:pt x="3660541" y="550772"/>
                </a:cubicBezTo>
                <a:cubicBezTo>
                  <a:pt x="3706191" y="575645"/>
                  <a:pt x="3757546" y="579199"/>
                  <a:pt x="3808902" y="589860"/>
                </a:cubicBezTo>
                <a:cubicBezTo>
                  <a:pt x="4008620" y="625393"/>
                  <a:pt x="4211192" y="618286"/>
                  <a:pt x="4413762" y="625393"/>
                </a:cubicBezTo>
                <a:cubicBezTo>
                  <a:pt x="4465118" y="628946"/>
                  <a:pt x="4525033" y="625393"/>
                  <a:pt x="4567830" y="721333"/>
                </a:cubicBezTo>
                <a:cubicBezTo>
                  <a:pt x="4425175" y="724888"/>
                  <a:pt x="4305344" y="731994"/>
                  <a:pt x="4171247" y="792401"/>
                </a:cubicBezTo>
                <a:cubicBezTo>
                  <a:pt x="4239722" y="859916"/>
                  <a:pt x="4322462" y="795955"/>
                  <a:pt x="4376671" y="842148"/>
                </a:cubicBezTo>
                <a:cubicBezTo>
                  <a:pt x="4428027" y="888342"/>
                  <a:pt x="4470824" y="891896"/>
                  <a:pt x="4527887" y="813722"/>
                </a:cubicBezTo>
                <a:cubicBezTo>
                  <a:pt x="4556417" y="774634"/>
                  <a:pt x="4604920" y="778187"/>
                  <a:pt x="4633452" y="799508"/>
                </a:cubicBezTo>
                <a:cubicBezTo>
                  <a:pt x="4781813" y="913216"/>
                  <a:pt x="4778960" y="909662"/>
                  <a:pt x="4947293" y="870576"/>
                </a:cubicBezTo>
                <a:cubicBezTo>
                  <a:pt x="5055712" y="845701"/>
                  <a:pt x="5166983" y="806615"/>
                  <a:pt x="5263988" y="820828"/>
                </a:cubicBezTo>
                <a:cubicBezTo>
                  <a:pt x="5275401" y="867022"/>
                  <a:pt x="5263988" y="888342"/>
                  <a:pt x="5249723" y="895449"/>
                </a:cubicBezTo>
                <a:cubicBezTo>
                  <a:pt x="5021475" y="1005604"/>
                  <a:pt x="4975825" y="1122864"/>
                  <a:pt x="4744723" y="1197485"/>
                </a:cubicBezTo>
                <a:cubicBezTo>
                  <a:pt x="4724751" y="1268552"/>
                  <a:pt x="4807491" y="1275660"/>
                  <a:pt x="4767548" y="1346727"/>
                </a:cubicBezTo>
                <a:cubicBezTo>
                  <a:pt x="4693367" y="1407134"/>
                  <a:pt x="4610627" y="1346727"/>
                  <a:pt x="4539299" y="1421348"/>
                </a:cubicBezTo>
                <a:cubicBezTo>
                  <a:pt x="4550712" y="1471094"/>
                  <a:pt x="4610627" y="1432008"/>
                  <a:pt x="4607773" y="1485309"/>
                </a:cubicBezTo>
                <a:cubicBezTo>
                  <a:pt x="4604920" y="1517288"/>
                  <a:pt x="4593508" y="1527948"/>
                  <a:pt x="4579242" y="1535055"/>
                </a:cubicBezTo>
                <a:cubicBezTo>
                  <a:pt x="4776107" y="1538608"/>
                  <a:pt x="5383820" y="1574142"/>
                  <a:pt x="5278255" y="1609676"/>
                </a:cubicBezTo>
                <a:cubicBezTo>
                  <a:pt x="5418057" y="1698511"/>
                  <a:pt x="5623481" y="1609676"/>
                  <a:pt x="5771843" y="1630997"/>
                </a:cubicBezTo>
                <a:cubicBezTo>
                  <a:pt x="5925911" y="1652316"/>
                  <a:pt x="6171278" y="1719830"/>
                  <a:pt x="6105656" y="1748257"/>
                </a:cubicBezTo>
                <a:cubicBezTo>
                  <a:pt x="6031475" y="1780238"/>
                  <a:pt x="5766136" y="2146235"/>
                  <a:pt x="5691955" y="2167555"/>
                </a:cubicBezTo>
                <a:cubicBezTo>
                  <a:pt x="5606362" y="2188875"/>
                  <a:pt x="5589243" y="2217302"/>
                  <a:pt x="5475118" y="2348776"/>
                </a:cubicBezTo>
                <a:cubicBezTo>
                  <a:pt x="5398085" y="2437610"/>
                  <a:pt x="5709074" y="2238623"/>
                  <a:pt x="5826051" y="2291922"/>
                </a:cubicBezTo>
                <a:cubicBezTo>
                  <a:pt x="5868848" y="2309690"/>
                  <a:pt x="5552153" y="2554872"/>
                  <a:pt x="5552153" y="2597513"/>
                </a:cubicBezTo>
                <a:cubicBezTo>
                  <a:pt x="5549300" y="2640153"/>
                  <a:pt x="5577831" y="2647260"/>
                  <a:pt x="5603508" y="2647260"/>
                </a:cubicBezTo>
                <a:cubicBezTo>
                  <a:pt x="5660571" y="2647260"/>
                  <a:pt x="5640599" y="2686346"/>
                  <a:pt x="5700515" y="2679240"/>
                </a:cubicBezTo>
                <a:cubicBezTo>
                  <a:pt x="5523622" y="2800055"/>
                  <a:pt x="5418057" y="2778734"/>
                  <a:pt x="5246870" y="2888889"/>
                </a:cubicBezTo>
                <a:cubicBezTo>
                  <a:pt x="5164130" y="2942189"/>
                  <a:pt x="4921615" y="3119857"/>
                  <a:pt x="4836022" y="3169605"/>
                </a:cubicBezTo>
                <a:cubicBezTo>
                  <a:pt x="4801785" y="3187371"/>
                  <a:pt x="4758988" y="3173158"/>
                  <a:pt x="4736163" y="3233565"/>
                </a:cubicBezTo>
                <a:cubicBezTo>
                  <a:pt x="4770400" y="3279759"/>
                  <a:pt x="4816050" y="3254885"/>
                  <a:pt x="4853141" y="3233565"/>
                </a:cubicBezTo>
                <a:cubicBezTo>
                  <a:pt x="4944440" y="3176711"/>
                  <a:pt x="4935881" y="3190925"/>
                  <a:pt x="4944440" y="3226459"/>
                </a:cubicBezTo>
                <a:cubicBezTo>
                  <a:pt x="4972972" y="3350827"/>
                  <a:pt x="5044300" y="3308186"/>
                  <a:pt x="5109921" y="3283313"/>
                </a:cubicBezTo>
                <a:cubicBezTo>
                  <a:pt x="5303932" y="3208692"/>
                  <a:pt x="5500797" y="3215799"/>
                  <a:pt x="5694809" y="3141178"/>
                </a:cubicBezTo>
                <a:cubicBezTo>
                  <a:pt x="5714781" y="3134070"/>
                  <a:pt x="5612068" y="3283313"/>
                  <a:pt x="5566419" y="3301079"/>
                </a:cubicBezTo>
                <a:cubicBezTo>
                  <a:pt x="5515063" y="3322399"/>
                  <a:pt x="5452294" y="3311739"/>
                  <a:pt x="5415203" y="3397020"/>
                </a:cubicBezTo>
                <a:cubicBezTo>
                  <a:pt x="5477972" y="3414787"/>
                  <a:pt x="5552153" y="3372147"/>
                  <a:pt x="5612068" y="3432554"/>
                </a:cubicBezTo>
                <a:cubicBezTo>
                  <a:pt x="5469413" y="3528494"/>
                  <a:pt x="5329610" y="3535601"/>
                  <a:pt x="5206927" y="3599562"/>
                </a:cubicBezTo>
                <a:cubicBezTo>
                  <a:pt x="5192661" y="3706163"/>
                  <a:pt x="5272548" y="3663523"/>
                  <a:pt x="5301079" y="3723930"/>
                </a:cubicBezTo>
                <a:cubicBezTo>
                  <a:pt x="5072830" y="3844745"/>
                  <a:pt x="4564977" y="4232062"/>
                  <a:pt x="4507915" y="4306683"/>
                </a:cubicBezTo>
                <a:cubicBezTo>
                  <a:pt x="4390937" y="4463031"/>
                  <a:pt x="3900202" y="4562525"/>
                  <a:pt x="3982942" y="4587399"/>
                </a:cubicBezTo>
                <a:cubicBezTo>
                  <a:pt x="4051417" y="4608719"/>
                  <a:pt x="4119891" y="4587399"/>
                  <a:pt x="4185513" y="4541205"/>
                </a:cubicBezTo>
                <a:cubicBezTo>
                  <a:pt x="4291078" y="4466584"/>
                  <a:pt x="5010062" y="4523438"/>
                  <a:pt x="5212633" y="4455924"/>
                </a:cubicBezTo>
                <a:cubicBezTo>
                  <a:pt x="5241164" y="4445264"/>
                  <a:pt x="5283960" y="4409730"/>
                  <a:pt x="5312492" y="4473691"/>
                </a:cubicBezTo>
                <a:cubicBezTo>
                  <a:pt x="5098508" y="4704659"/>
                  <a:pt x="4833169" y="4654913"/>
                  <a:pt x="4596361" y="4818368"/>
                </a:cubicBezTo>
                <a:cubicBezTo>
                  <a:pt x="4684807" y="4917861"/>
                  <a:pt x="4776107" y="4907202"/>
                  <a:pt x="4873113" y="4885882"/>
                </a:cubicBezTo>
                <a:cubicBezTo>
                  <a:pt x="4895938" y="4878775"/>
                  <a:pt x="4930175" y="4871668"/>
                  <a:pt x="4935881" y="4914309"/>
                </a:cubicBezTo>
                <a:cubicBezTo>
                  <a:pt x="4941587" y="4967609"/>
                  <a:pt x="4898790" y="4978270"/>
                  <a:pt x="4873113" y="5003143"/>
                </a:cubicBezTo>
                <a:cubicBezTo>
                  <a:pt x="4833169" y="5038676"/>
                  <a:pt x="4773254" y="4999590"/>
                  <a:pt x="4721898" y="5095530"/>
                </a:cubicBezTo>
                <a:cubicBezTo>
                  <a:pt x="4873113" y="5067104"/>
                  <a:pt x="4998650" y="5020910"/>
                  <a:pt x="5132745" y="4949842"/>
                </a:cubicBezTo>
                <a:cubicBezTo>
                  <a:pt x="5121333" y="5006696"/>
                  <a:pt x="5081390" y="5035123"/>
                  <a:pt x="5101362" y="5081317"/>
                </a:cubicBezTo>
                <a:cubicBezTo>
                  <a:pt x="5118480" y="5116850"/>
                  <a:pt x="5164130" y="5131063"/>
                  <a:pt x="5138452" y="5198578"/>
                </a:cubicBezTo>
                <a:cubicBezTo>
                  <a:pt x="5067125" y="5273199"/>
                  <a:pt x="4967265" y="5258986"/>
                  <a:pt x="4904497" y="5362033"/>
                </a:cubicBezTo>
                <a:cubicBezTo>
                  <a:pt x="4818903" y="5507721"/>
                  <a:pt x="4684807" y="5564575"/>
                  <a:pt x="4579242" y="5674729"/>
                </a:cubicBezTo>
                <a:cubicBezTo>
                  <a:pt x="4545005" y="5713816"/>
                  <a:pt x="4313903" y="5841738"/>
                  <a:pt x="4253988" y="5884379"/>
                </a:cubicBezTo>
                <a:cubicBezTo>
                  <a:pt x="4168395" y="5944786"/>
                  <a:pt x="4071389" y="5966106"/>
                  <a:pt x="3985795" y="6069153"/>
                </a:cubicBezTo>
                <a:cubicBezTo>
                  <a:pt x="4065682" y="6086921"/>
                  <a:pt x="4134157" y="5990979"/>
                  <a:pt x="4231163" y="6030066"/>
                </a:cubicBezTo>
                <a:cubicBezTo>
                  <a:pt x="4074242" y="6133114"/>
                  <a:pt x="3931586" y="6182861"/>
                  <a:pt x="3814609" y="6317889"/>
                </a:cubicBezTo>
                <a:cubicBezTo>
                  <a:pt x="3800343" y="6335656"/>
                  <a:pt x="3771812" y="6332102"/>
                  <a:pt x="3751840" y="6339209"/>
                </a:cubicBezTo>
                <a:cubicBezTo>
                  <a:pt x="3529298" y="6406723"/>
                  <a:pt x="3309608" y="6467130"/>
                  <a:pt x="3089919" y="6563071"/>
                </a:cubicBezTo>
                <a:cubicBezTo>
                  <a:pt x="3041416" y="6584392"/>
                  <a:pt x="2955823" y="6595052"/>
                  <a:pt x="2961529" y="6662566"/>
                </a:cubicBezTo>
                <a:cubicBezTo>
                  <a:pt x="2972941" y="6765613"/>
                  <a:pt x="3055681" y="6687439"/>
                  <a:pt x="3107038" y="6673226"/>
                </a:cubicBezTo>
                <a:cubicBezTo>
                  <a:pt x="3269664" y="6634138"/>
                  <a:pt x="3432292" y="6570178"/>
                  <a:pt x="3594919" y="6591499"/>
                </a:cubicBezTo>
                <a:cubicBezTo>
                  <a:pt x="3483648" y="6637693"/>
                  <a:pt x="3372376" y="6680332"/>
                  <a:pt x="3261106" y="6726527"/>
                </a:cubicBezTo>
                <a:cubicBezTo>
                  <a:pt x="3386642" y="6705206"/>
                  <a:pt x="3495061" y="6786934"/>
                  <a:pt x="3620597" y="6740740"/>
                </a:cubicBezTo>
                <a:cubicBezTo>
                  <a:pt x="3660541" y="6726527"/>
                  <a:pt x="3700484" y="6765613"/>
                  <a:pt x="3703337" y="6826020"/>
                </a:cubicBezTo>
                <a:cubicBezTo>
                  <a:pt x="3706191" y="6847340"/>
                  <a:pt x="3700484" y="6865108"/>
                  <a:pt x="3689072" y="6879321"/>
                </a:cubicBezTo>
                <a:lnTo>
                  <a:pt x="0" y="6879321"/>
                </a:lnTo>
                <a:close/>
              </a:path>
            </a:pathLst>
          </a:custGeom>
          <a:solidFill>
            <a:schemeClr val="bg2">
              <a:alpha val="50000"/>
            </a:schemeClr>
          </a:solidFill>
          <a:ln w="32707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247" name="Graphic 246" descr="Raket">
            <a:extLst>
              <a:ext uri="{FF2B5EF4-FFF2-40B4-BE49-F238E27FC236}">
                <a16:creationId xmlns:a16="http://schemas.microsoft.com/office/drawing/2014/main" id="{6B81F12C-28FE-C770-0E95-27FA9C2724D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01134" y="1918107"/>
            <a:ext cx="3195204" cy="3195204"/>
          </a:xfrm>
          <a:prstGeom prst="rect">
            <a:avLst/>
          </a:prstGeom>
        </p:spPr>
      </p:pic>
      <p:sp>
        <p:nvSpPr>
          <p:cNvPr id="243" name="Pladsholder til indhold 2"/>
          <p:cNvSpPr txBox="1">
            <a:spLocks noGrp="1"/>
          </p:cNvSpPr>
          <p:nvPr>
            <p:ph type="body" idx="1"/>
          </p:nvPr>
        </p:nvSpPr>
        <p:spPr>
          <a:xfrm>
            <a:off x="6248400" y="2497257"/>
            <a:ext cx="5105398" cy="3679705"/>
          </a:xfrm>
          <a:prstGeom prst="rect">
            <a:avLst/>
          </a:prstGeom>
        </p:spPr>
        <p:txBody>
          <a:bodyPr vert="horz" lIns="25400" tIns="25400" rIns="25400" bIns="25400" rtlCol="0">
            <a:normAutofit/>
          </a:bodyPr>
          <a:lstStyle/>
          <a:p>
            <a:pPr marL="0" indent="0">
              <a:spcBef>
                <a:spcPts val="650"/>
              </a:spcBef>
              <a:buNone/>
            </a:pPr>
            <a:r>
              <a:rPr lang="da-DK" sz="2000" dirty="0"/>
              <a:t>En indledning skal </a:t>
            </a:r>
            <a:r>
              <a:rPr lang="da-DK" sz="2000" b="1" dirty="0"/>
              <a:t>vække nysgerrighed. </a:t>
            </a:r>
          </a:p>
          <a:p>
            <a:pPr marL="0" indent="0">
              <a:spcBef>
                <a:spcPts val="650"/>
              </a:spcBef>
              <a:buNone/>
            </a:pPr>
            <a:endParaRPr lang="da-DK" sz="2000" dirty="0"/>
          </a:p>
          <a:p>
            <a:pPr marL="0" indent="0">
              <a:spcBef>
                <a:spcPts val="650"/>
              </a:spcBef>
              <a:buNone/>
            </a:pPr>
            <a:r>
              <a:rPr lang="da-DK" sz="2000" dirty="0"/>
              <a:t>Idéer:</a:t>
            </a:r>
          </a:p>
          <a:p>
            <a:pPr lvl="1"/>
            <a:r>
              <a:rPr lang="da-DK" sz="2000" dirty="0"/>
              <a:t>Bring et overraskende </a:t>
            </a:r>
            <a:r>
              <a:rPr lang="da-DK" sz="2000" i="1" dirty="0" err="1"/>
              <a:t>fun</a:t>
            </a:r>
            <a:r>
              <a:rPr lang="da-DK" sz="2000" i="1" dirty="0"/>
              <a:t> </a:t>
            </a:r>
            <a:r>
              <a:rPr lang="da-DK" sz="2000" i="1" dirty="0" err="1"/>
              <a:t>fact</a:t>
            </a:r>
            <a:r>
              <a:rPr lang="da-DK" sz="2000" dirty="0"/>
              <a:t> om din sag.</a:t>
            </a:r>
          </a:p>
          <a:p>
            <a:pPr lvl="1"/>
            <a:r>
              <a:rPr lang="da-DK" sz="2000" dirty="0"/>
              <a:t>Stil et retorisk spørgsmål til publikum.</a:t>
            </a:r>
          </a:p>
          <a:p>
            <a:pPr lvl="1"/>
            <a:r>
              <a:rPr lang="da-DK" sz="2000" dirty="0"/>
              <a:t>Start med et relevant citat. </a:t>
            </a:r>
          </a:p>
          <a:p>
            <a:pPr lvl="1"/>
            <a:r>
              <a:rPr lang="da-DK" sz="2000" dirty="0"/>
              <a:t>Start med en fortælling fra publikums hverdag.</a:t>
            </a:r>
          </a:p>
          <a:p>
            <a:pPr lvl="1"/>
            <a:r>
              <a:rPr lang="da-DK" sz="2000" dirty="0"/>
              <a:t>Start med en provokerende udtalelse (der senere uddybes).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4AFDC9D-F78C-B690-7832-BA406D1014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a-DK" i="0" dirty="0">
                <a:effectLst/>
              </a:rPr>
              <a:t>Thit Jensen taler om Moderskabet, 1941</a:t>
            </a:r>
            <a:endParaRPr lang="da-DK" dirty="0"/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47B7BB97-2075-CF75-5F38-DF6592334BC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667250"/>
          </a:xfrm>
        </p:spPr>
        <p:txBody>
          <a:bodyPr>
            <a:normAutofit fontScale="25000" lnSpcReduction="20000"/>
          </a:bodyPr>
          <a:lstStyle/>
          <a:p>
            <a:pPr marL="0" indent="0" algn="l">
              <a:lnSpc>
                <a:spcPct val="120000"/>
              </a:lnSpc>
              <a:buNone/>
            </a:pPr>
            <a:r>
              <a:rPr lang="da-DK" sz="7200" i="1" dirty="0"/>
              <a:t>"Frivilligt moderskab eller kultiveret forældrefølelse har jeg kaldt mit Foredrag. Det er et vanskeligt Emne at tale offentligt om, og det er min Pligt at vælge mine Ord med </a:t>
            </a:r>
            <a:r>
              <a:rPr lang="da-DK" sz="7200" i="1" dirty="0" err="1"/>
              <a:t>saa</a:t>
            </a:r>
            <a:r>
              <a:rPr lang="da-DK" sz="7200" i="1" dirty="0"/>
              <a:t> stor en Takt, at de ikke kan </a:t>
            </a:r>
            <a:r>
              <a:rPr lang="da-DK" sz="7200" i="1" dirty="0" err="1"/>
              <a:t>saare</a:t>
            </a:r>
            <a:r>
              <a:rPr lang="da-DK" sz="7200" i="1" dirty="0"/>
              <a:t> selv det blufærdigste Sind.</a:t>
            </a:r>
            <a:br>
              <a:rPr lang="da-DK" sz="7200" i="1" dirty="0"/>
            </a:br>
            <a:br>
              <a:rPr lang="da-DK" sz="7200" dirty="0"/>
            </a:br>
            <a:r>
              <a:rPr lang="da-DK" sz="7200" i="1" dirty="0"/>
              <a:t>Og det er mine Tilhøreres Pligt at </a:t>
            </a:r>
            <a:r>
              <a:rPr lang="da-DK" sz="7200" i="1" dirty="0" err="1"/>
              <a:t>forstaa</a:t>
            </a:r>
            <a:r>
              <a:rPr lang="da-DK" sz="7200" i="1" dirty="0"/>
              <a:t>, jeg vil yde dem det bedste, jeg </a:t>
            </a:r>
            <a:r>
              <a:rPr lang="da-DK" sz="7200" i="1" dirty="0" err="1"/>
              <a:t>formaar</a:t>
            </a:r>
            <a:r>
              <a:rPr lang="da-DK" sz="7200" i="1" dirty="0"/>
              <a:t>, og er vi uenige, vil vi i hvert Fald hæderligt respektere hinandens særlige Overbevisning om og Tro </a:t>
            </a:r>
            <a:r>
              <a:rPr lang="da-DK" sz="7200" i="1" dirty="0" err="1"/>
              <a:t>paa</a:t>
            </a:r>
            <a:r>
              <a:rPr lang="da-DK" sz="7200" i="1" dirty="0"/>
              <a:t>, hvad der gavner vort Samfund mest.</a:t>
            </a:r>
            <a:br>
              <a:rPr lang="da-DK" sz="7200" i="1" dirty="0"/>
            </a:br>
            <a:br>
              <a:rPr lang="da-DK" sz="7200" dirty="0"/>
            </a:br>
            <a:r>
              <a:rPr lang="da-DK" sz="7200" i="1" dirty="0"/>
              <a:t>Og ikke lade vore Sind forgifte af det, Politikere har forgiftet det danske Folk med, altid at se i den, som ikke er enig med En, en slet Person, man har Lov at tillægge de laveste Motiver.</a:t>
            </a:r>
            <a:br>
              <a:rPr lang="da-DK" sz="7200" i="1" dirty="0"/>
            </a:br>
            <a:br>
              <a:rPr lang="da-DK" sz="7200" dirty="0"/>
            </a:br>
            <a:r>
              <a:rPr lang="da-DK" sz="7200" i="1" dirty="0"/>
              <a:t>Men naturligvis </a:t>
            </a:r>
            <a:r>
              <a:rPr lang="da-DK" sz="7200" i="1" dirty="0" err="1"/>
              <a:t>staar</a:t>
            </a:r>
            <a:r>
              <a:rPr lang="da-DK" sz="7200" i="1" dirty="0"/>
              <a:t> jeg her for at vinde Dem over til mine Anskuelser, hvis De ikke er det i Forvejen, det </a:t>
            </a:r>
            <a:r>
              <a:rPr lang="da-DK" sz="7200" i="1" dirty="0" err="1"/>
              <a:t>haaber</a:t>
            </a:r>
            <a:r>
              <a:rPr lang="da-DK" sz="7200" i="1" dirty="0"/>
              <a:t> jeg i hvert Fald, nogen at Dem er.”</a:t>
            </a:r>
            <a:endParaRPr lang="da-DK" sz="7200" b="0" i="1" dirty="0">
              <a:effectLst/>
              <a:latin typeface="acumin-pro"/>
            </a:endParaRPr>
          </a:p>
          <a:p>
            <a:pPr marL="0" indent="0" algn="l">
              <a:lnSpc>
                <a:spcPct val="120000"/>
              </a:lnSpc>
              <a:buNone/>
            </a:pPr>
            <a:r>
              <a:rPr lang="da-DK" sz="7200" b="0" i="0" dirty="0">
                <a:effectLst/>
                <a:latin typeface="acumin-pro"/>
                <a:hlinkClick r:id="rId2"/>
              </a:rPr>
              <a:t>https://vimeo.com/321724918</a:t>
            </a:r>
            <a:r>
              <a:rPr lang="da-DK" sz="7200" i="1" dirty="0">
                <a:latin typeface="acumin-pro"/>
              </a:rPr>
              <a:t> </a:t>
            </a:r>
            <a:br>
              <a:rPr lang="da-DK" sz="7200" b="0" i="0" dirty="0">
                <a:effectLst/>
                <a:latin typeface="acumin-pro"/>
              </a:rPr>
            </a:br>
            <a:endParaRPr lang="da-DK" dirty="0">
              <a:latin typeface="acumin-pro"/>
            </a:endParaRPr>
          </a:p>
          <a:p>
            <a:pPr marL="0" indent="0" algn="l">
              <a:buNone/>
            </a:pPr>
            <a:r>
              <a:rPr lang="da-DK" sz="7200" b="0" i="0" dirty="0">
                <a:effectLst/>
                <a:latin typeface="acumin-pro"/>
              </a:rPr>
              <a:t>Diskutér: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da-DK" sz="7200" b="0" i="0" dirty="0">
                <a:effectLst/>
                <a:latin typeface="acumin-pro"/>
              </a:rPr>
              <a:t>Ville denne indledning kunne bruges i dag? Hvorfor/Hvorfor ikke?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da-DK" sz="7200" b="0" i="0" dirty="0">
                <a:effectLst/>
                <a:latin typeface="acumin-pro"/>
              </a:rPr>
              <a:t>Hvad kan vi bruge ved indledningen? Hvad kan vi ikke bruge? Sproget? Tonen? Indholdet?</a:t>
            </a:r>
          </a:p>
        </p:txBody>
      </p:sp>
    </p:spTree>
    <p:extLst>
      <p:ext uri="{BB962C8B-B14F-4D97-AF65-F5344CB8AC3E}">
        <p14:creationId xmlns:p14="http://schemas.microsoft.com/office/powerpoint/2010/main" val="9359879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9AA72BD9-2C5A-4EDC-931F-5AA08EACA0F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Billede 6" descr="Et billede, der indeholder tøj, person, Ansigt, bygning&#10;&#10;Automatisk genereret beskrivelse">
            <a:extLst>
              <a:ext uri="{FF2B5EF4-FFF2-40B4-BE49-F238E27FC236}">
                <a16:creationId xmlns:a16="http://schemas.microsoft.com/office/drawing/2014/main" id="{2FF71A6A-A0AE-646A-7D85-0C0841E716BE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8701" t="9080" r="15727" b="-1"/>
          <a:stretch/>
        </p:blipFill>
        <p:spPr>
          <a:xfrm>
            <a:off x="3522468" y="10"/>
            <a:ext cx="8669532" cy="6857990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DD3981AC-7B61-4947-BCF3-F7AA7FA385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" y="0"/>
            <a:ext cx="9756601" cy="6858000"/>
          </a:xfrm>
          <a:prstGeom prst="rect">
            <a:avLst/>
          </a:prstGeom>
          <a:gradFill>
            <a:gsLst>
              <a:gs pos="58000">
                <a:schemeClr val="tx1"/>
              </a:gs>
              <a:gs pos="35000">
                <a:schemeClr val="tx1">
                  <a:alpha val="78000"/>
                </a:schemeClr>
              </a:gs>
              <a:gs pos="19000">
                <a:schemeClr val="tx1">
                  <a:alpha val="38000"/>
                </a:schemeClr>
              </a:gs>
              <a:gs pos="0">
                <a:schemeClr val="tx1">
                  <a:alpha val="0"/>
                </a:schemeClr>
              </a:gs>
              <a:gs pos="100000">
                <a:schemeClr val="tx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2AA06D54-621D-CF73-3E4E-435590A8AF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094" y="1161288"/>
            <a:ext cx="3438144" cy="1124712"/>
          </a:xfrm>
        </p:spPr>
        <p:txBody>
          <a:bodyPr anchor="b">
            <a:normAutofit/>
          </a:bodyPr>
          <a:lstStyle/>
          <a:p>
            <a:r>
              <a:rPr lang="da-DK" sz="2400" i="0">
                <a:solidFill>
                  <a:schemeClr val="bg1"/>
                </a:solidFill>
                <a:effectLst/>
              </a:rPr>
              <a:t>Olivia Kubasiak Kløvedal Reichs tale ved Klimapåmindelsen</a:t>
            </a:r>
            <a:endParaRPr lang="da-DK" sz="2400">
              <a:solidFill>
                <a:schemeClr val="bg1"/>
              </a:solidFill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55D4142C-5077-457F-A6AD-3FECFDB396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662559" y="605790"/>
            <a:ext cx="73152" cy="54864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7A5F0580-5EE9-419F-96EE-B6529EF6E7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8244" y="2443480"/>
            <a:ext cx="3300984" cy="9144"/>
          </a:xfrm>
          <a:prstGeom prst="rect">
            <a:avLst/>
          </a:prstGeom>
          <a:solidFill>
            <a:schemeClr val="tx1"/>
          </a:solidFill>
          <a:ln w="3175">
            <a:solidFill>
              <a:schemeClr val="bg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C990592B-2688-1D16-DAB8-17E488BA655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1094" y="2718054"/>
            <a:ext cx="3438906" cy="3207258"/>
          </a:xfrm>
        </p:spPr>
        <p:txBody>
          <a:bodyPr anchor="t">
            <a:normAutofit/>
          </a:bodyPr>
          <a:lstStyle/>
          <a:p>
            <a:pPr marL="0" indent="0">
              <a:buNone/>
            </a:pPr>
            <a:r>
              <a:rPr lang="da-DK" sz="1700" dirty="0">
                <a:solidFill>
                  <a:schemeClr val="bg1"/>
                </a:solidFill>
              </a:rPr>
              <a:t>Se talen: </a:t>
            </a:r>
          </a:p>
          <a:p>
            <a:pPr marL="0" indent="0">
              <a:buNone/>
            </a:pPr>
            <a:r>
              <a:rPr lang="da-DK" sz="1700" dirty="0">
                <a:solidFill>
                  <a:schemeClr val="bg1"/>
                </a:solidFill>
                <a:hlinkClick r:id="rId3"/>
              </a:rPr>
              <a:t>https://vimeo.com/483474209</a:t>
            </a:r>
            <a:r>
              <a:rPr lang="da-DK" sz="1700" dirty="0">
                <a:solidFill>
                  <a:schemeClr val="bg1"/>
                </a:solidFill>
              </a:rPr>
              <a:t> </a:t>
            </a:r>
          </a:p>
          <a:p>
            <a:pPr marL="0" indent="0">
              <a:buNone/>
            </a:pPr>
            <a:endParaRPr lang="da-DK" sz="1700" dirty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da-DK" sz="2400" b="0" i="0" dirty="0">
                <a:solidFill>
                  <a:schemeClr val="bg1"/>
                </a:solidFill>
                <a:effectLst/>
              </a:rPr>
              <a:t>Hvordan bruger Olivia sit etos som ung taler i sin indledning? </a:t>
            </a:r>
          </a:p>
          <a:p>
            <a:pPr marL="0" indent="0">
              <a:buNone/>
            </a:pPr>
            <a:endParaRPr lang="da-DK" sz="2400" dirty="0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da-DK" sz="17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113392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A8384FB5-9ADC-4DDC-881B-597D56F5B1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91E5A9A7-95C6-4F4F-B00E-C82E07FE62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7539" y="1417538"/>
            <a:ext cx="6875818" cy="4040744"/>
          </a:xfrm>
          <a:prstGeom prst="rect">
            <a:avLst/>
          </a:prstGeom>
          <a:gradFill>
            <a:gsLst>
              <a:gs pos="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18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D07DD2DE-F619-49DD-B5E7-03A290FF4E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-158495" y="2660473"/>
            <a:ext cx="4355594" cy="4038603"/>
          </a:xfrm>
          <a:prstGeom prst="rect">
            <a:avLst/>
          </a:prstGeom>
          <a:gradFill>
            <a:gsLst>
              <a:gs pos="0">
                <a:schemeClr val="accent1">
                  <a:alpha val="50000"/>
                </a:schemeClr>
              </a:gs>
              <a:gs pos="100000">
                <a:schemeClr val="accent1">
                  <a:lumMod val="50000"/>
                  <a:alpha val="0"/>
                </a:schemeClr>
              </a:gs>
            </a:gsLst>
            <a:lin ang="11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85149191-5F60-4A28-AAFF-039F96B0F3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-1180882" y="1638085"/>
            <a:ext cx="6857572" cy="3581401"/>
          </a:xfrm>
          <a:prstGeom prst="rect">
            <a:avLst/>
          </a:prstGeom>
          <a:gradFill>
            <a:gsLst>
              <a:gs pos="0">
                <a:srgbClr val="000000">
                  <a:alpha val="59000"/>
                </a:srgbClr>
              </a:gs>
              <a:gs pos="69000">
                <a:schemeClr val="accent1">
                  <a:alpha val="0"/>
                </a:schemeClr>
              </a:gs>
            </a:gsLst>
            <a:lin ang="13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F8260ED5-17F7-4158-B241-D51DD4CF1B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6097846">
            <a:off x="-747355" y="1201312"/>
            <a:ext cx="4808302" cy="4088666"/>
          </a:xfrm>
          <a:custGeom>
            <a:avLst/>
            <a:gdLst>
              <a:gd name="connsiteX0" fmla="*/ 48844 w 4808302"/>
              <a:gd name="connsiteY0" fmla="*/ 2888671 h 4088666"/>
              <a:gd name="connsiteX1" fmla="*/ 0 w 4808302"/>
              <a:gd name="connsiteY1" fmla="*/ 2404151 h 4088666"/>
              <a:gd name="connsiteX2" fmla="*/ 2404151 w 4808302"/>
              <a:gd name="connsiteY2" fmla="*/ 0 h 4088666"/>
              <a:gd name="connsiteX3" fmla="*/ 4808302 w 4808302"/>
              <a:gd name="connsiteY3" fmla="*/ 2404151 h 4088666"/>
              <a:gd name="connsiteX4" fmla="*/ 4700216 w 4808302"/>
              <a:gd name="connsiteY4" fmla="*/ 3119072 h 4088666"/>
              <a:gd name="connsiteX5" fmla="*/ 4643143 w 4808302"/>
              <a:gd name="connsiteY5" fmla="*/ 3275009 h 4088666"/>
              <a:gd name="connsiteX6" fmla="*/ 690093 w 4808302"/>
              <a:gd name="connsiteY6" fmla="*/ 4088666 h 4088666"/>
              <a:gd name="connsiteX7" fmla="*/ 548991 w 4808302"/>
              <a:gd name="connsiteY7" fmla="*/ 3933414 h 4088666"/>
              <a:gd name="connsiteX8" fmla="*/ 48844 w 4808302"/>
              <a:gd name="connsiteY8" fmla="*/ 2888671 h 40886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808302" h="4088666">
                <a:moveTo>
                  <a:pt x="48844" y="2888671"/>
                </a:moveTo>
                <a:cubicBezTo>
                  <a:pt x="16818" y="2732167"/>
                  <a:pt x="0" y="2570123"/>
                  <a:pt x="0" y="2404151"/>
                </a:cubicBezTo>
                <a:cubicBezTo>
                  <a:pt x="0" y="1076375"/>
                  <a:pt x="1076375" y="0"/>
                  <a:pt x="2404151" y="0"/>
                </a:cubicBezTo>
                <a:cubicBezTo>
                  <a:pt x="3731927" y="0"/>
                  <a:pt x="4808302" y="1076375"/>
                  <a:pt x="4808302" y="2404151"/>
                </a:cubicBezTo>
                <a:cubicBezTo>
                  <a:pt x="4808302" y="2653109"/>
                  <a:pt x="4770461" y="2893229"/>
                  <a:pt x="4700216" y="3119072"/>
                </a:cubicBezTo>
                <a:lnTo>
                  <a:pt x="4643143" y="3275009"/>
                </a:lnTo>
                <a:lnTo>
                  <a:pt x="690093" y="4088666"/>
                </a:lnTo>
                <a:lnTo>
                  <a:pt x="548991" y="3933414"/>
                </a:lnTo>
                <a:cubicBezTo>
                  <a:pt x="304015" y="3636572"/>
                  <a:pt x="128908" y="3279932"/>
                  <a:pt x="48844" y="2888671"/>
                </a:cubicBezTo>
                <a:close/>
              </a:path>
            </a:pathLst>
          </a:custGeom>
          <a:gradFill>
            <a:gsLst>
              <a:gs pos="39000">
                <a:schemeClr val="accent1">
                  <a:lumMod val="60000"/>
                  <a:lumOff val="40000"/>
                  <a:alpha val="0"/>
                </a:schemeClr>
              </a:gs>
              <a:gs pos="100000">
                <a:schemeClr val="accent1">
                  <a:lumMod val="75000"/>
                  <a:alpha val="26000"/>
                </a:schemeClr>
              </a:gs>
            </a:gsLst>
            <a:lin ang="18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70845701-12ED-92E9-7EA4-FADBC9731A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0041" y="4076700"/>
            <a:ext cx="2880828" cy="1762312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2400" i="0" kern="1200" dirty="0" err="1">
                <a:solidFill>
                  <a:srgbClr val="FFFFFF"/>
                </a:solidFill>
                <a:effectLst/>
                <a:latin typeface="+mj-lt"/>
                <a:ea typeface="+mj-ea"/>
                <a:cs typeface="+mj-cs"/>
              </a:rPr>
              <a:t>Duaa</a:t>
            </a:r>
            <a:r>
              <a:rPr lang="en-US" sz="2400" i="0" kern="1200" dirty="0">
                <a:solidFill>
                  <a:srgbClr val="FFFFFF"/>
                </a:solidFill>
                <a:effectLst/>
                <a:latin typeface="+mj-lt"/>
                <a:ea typeface="+mj-ea"/>
                <a:cs typeface="+mj-cs"/>
              </a:rPr>
              <a:t> </a:t>
            </a:r>
            <a:r>
              <a:rPr lang="en-US" sz="2400" i="0" kern="1200" dirty="0" err="1">
                <a:solidFill>
                  <a:srgbClr val="FFFFFF"/>
                </a:solidFill>
                <a:effectLst/>
                <a:latin typeface="+mj-lt"/>
                <a:ea typeface="+mj-ea"/>
                <a:cs typeface="+mj-cs"/>
              </a:rPr>
              <a:t>Binte</a:t>
            </a:r>
            <a:r>
              <a:rPr lang="en-US" sz="2400" i="0" kern="1200" dirty="0">
                <a:solidFill>
                  <a:srgbClr val="FFFFFF"/>
                </a:solidFill>
                <a:effectLst/>
                <a:latin typeface="+mj-lt"/>
                <a:ea typeface="+mj-ea"/>
                <a:cs typeface="+mj-cs"/>
              </a:rPr>
              <a:t> Adnan Hussains tale "</a:t>
            </a:r>
            <a:r>
              <a:rPr lang="en-US" sz="2400" i="0" kern="1200" dirty="0" err="1">
                <a:solidFill>
                  <a:srgbClr val="FFFFFF"/>
                </a:solidFill>
                <a:effectLst/>
                <a:latin typeface="+mj-lt"/>
                <a:ea typeface="+mj-ea"/>
                <a:cs typeface="+mj-cs"/>
              </a:rPr>
              <a:t>Mindre</a:t>
            </a:r>
            <a:r>
              <a:rPr lang="en-US" sz="2400" i="0" kern="1200" dirty="0">
                <a:solidFill>
                  <a:srgbClr val="FFFFFF"/>
                </a:solidFill>
                <a:effectLst/>
                <a:latin typeface="+mj-lt"/>
                <a:ea typeface="+mj-ea"/>
                <a:cs typeface="+mj-cs"/>
              </a:rPr>
              <a:t> </a:t>
            </a:r>
            <a:r>
              <a:rPr lang="en-US" sz="2400" i="0" kern="1200" dirty="0" err="1">
                <a:solidFill>
                  <a:srgbClr val="FFFFFF"/>
                </a:solidFill>
                <a:effectLst/>
                <a:latin typeface="+mj-lt"/>
                <a:ea typeface="+mj-ea"/>
                <a:cs typeface="+mj-cs"/>
              </a:rPr>
              <a:t>skærm</a:t>
            </a:r>
            <a:r>
              <a:rPr lang="en-US" sz="2400" i="0" kern="1200" dirty="0">
                <a:solidFill>
                  <a:srgbClr val="FFFFFF"/>
                </a:solidFill>
                <a:effectLst/>
                <a:latin typeface="+mj-lt"/>
                <a:ea typeface="+mj-ea"/>
                <a:cs typeface="+mj-cs"/>
              </a:rPr>
              <a:t>, mere </a:t>
            </a:r>
            <a:r>
              <a:rPr lang="en-US" sz="2400" i="0" kern="1200" dirty="0" err="1">
                <a:solidFill>
                  <a:srgbClr val="FFFFFF"/>
                </a:solidFill>
                <a:effectLst/>
                <a:latin typeface="+mj-lt"/>
                <a:ea typeface="+mj-ea"/>
                <a:cs typeface="+mj-cs"/>
              </a:rPr>
              <a:t>nærvær</a:t>
            </a:r>
            <a:r>
              <a:rPr lang="en-US" sz="2400" i="0" kern="1200" dirty="0">
                <a:solidFill>
                  <a:srgbClr val="FFFFFF"/>
                </a:solidFill>
                <a:effectLst/>
                <a:latin typeface="+mj-lt"/>
                <a:ea typeface="+mj-ea"/>
                <a:cs typeface="+mj-cs"/>
              </a:rPr>
              <a:t>" </a:t>
            </a:r>
            <a:r>
              <a:rPr lang="en-US" sz="2400" i="0" kern="1200" dirty="0" err="1">
                <a:solidFill>
                  <a:srgbClr val="FFFFFF"/>
                </a:solidFill>
                <a:effectLst/>
                <a:latin typeface="+mj-lt"/>
                <a:ea typeface="+mj-ea"/>
                <a:cs typeface="+mj-cs"/>
              </a:rPr>
              <a:t>ved</a:t>
            </a:r>
            <a:r>
              <a:rPr lang="en-US" sz="2400" i="0" kern="1200" dirty="0">
                <a:solidFill>
                  <a:srgbClr val="FFFFFF"/>
                </a:solidFill>
                <a:effectLst/>
                <a:latin typeface="+mj-lt"/>
                <a:ea typeface="+mj-ea"/>
                <a:cs typeface="+mj-cs"/>
              </a:rPr>
              <a:t> Nordisk </a:t>
            </a:r>
            <a:r>
              <a:rPr lang="en-US" sz="2400" i="0" kern="1200" dirty="0" err="1">
                <a:solidFill>
                  <a:srgbClr val="FFFFFF"/>
                </a:solidFill>
                <a:effectLst/>
                <a:latin typeface="+mj-lt"/>
                <a:ea typeface="+mj-ea"/>
                <a:cs typeface="+mj-cs"/>
              </a:rPr>
              <a:t>Talefest</a:t>
            </a:r>
            <a:r>
              <a:rPr lang="en-US" sz="2400" i="0" kern="1200" dirty="0">
                <a:solidFill>
                  <a:srgbClr val="FFFFFF"/>
                </a:solidFill>
                <a:effectLst/>
                <a:latin typeface="+mj-lt"/>
                <a:ea typeface="+mj-ea"/>
                <a:cs typeface="+mj-cs"/>
              </a:rPr>
              <a:t> 2024</a:t>
            </a:r>
            <a:endParaRPr lang="en-US" sz="2400" kern="1200" dirty="0">
              <a:solidFill>
                <a:srgbClr val="FFFFFF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4" name="Onlinemedier 3" descr="Nordisk Talefest 2024: Duaa Binte Adnan Hussains tale &quot;Mindre skærm, mere nærvær&quot;">
            <a:hlinkClick r:id="" action="ppaction://media"/>
            <a:extLst>
              <a:ext uri="{FF2B5EF4-FFF2-40B4-BE49-F238E27FC236}">
                <a16:creationId xmlns:a16="http://schemas.microsoft.com/office/drawing/2014/main" id="{13C66ACB-B9BB-E09E-A1BD-E2F4656FF39C}"/>
              </a:ext>
            </a:extLst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4502428" y="1387726"/>
            <a:ext cx="7225748" cy="40825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76372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2013 – 2022 Tema">
  <a:themeElements>
    <a:clrScheme name="Office 2013 – 2022 Tema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2013 – 2022 Tema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2013 – 2022 Tem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2013 - 2022 Theme" id="{62F939B6-93AF-4DB8-9C6B-D6C7DFDC589F}" vid="{4F46216B-77A9-411A-B9D3-5023FCB70208}"/>
    </a:ext>
  </a:extLst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2013 - 2022 Theme</Template>
  <TotalTime>1675</TotalTime>
  <Words>957</Words>
  <Application>Microsoft Macintosh PowerPoint</Application>
  <PresentationFormat>Widescreen</PresentationFormat>
  <Paragraphs>79</Paragraphs>
  <Slides>17</Slides>
  <Notes>0</Notes>
  <HiddenSlides>0</HiddenSlides>
  <MMClips>3</MMClips>
  <ScaleCrop>false</ScaleCrop>
  <HeadingPairs>
    <vt:vector size="6" baseType="variant">
      <vt:variant>
        <vt:lpstr>Benyttede skrifttyper</vt:lpstr>
      </vt:variant>
      <vt:variant>
        <vt:i4>5</vt:i4>
      </vt:variant>
      <vt:variant>
        <vt:lpstr>Tema</vt:lpstr>
      </vt:variant>
      <vt:variant>
        <vt:i4>1</vt:i4>
      </vt:variant>
      <vt:variant>
        <vt:lpstr>Slidetitler</vt:lpstr>
      </vt:variant>
      <vt:variant>
        <vt:i4>17</vt:i4>
      </vt:variant>
    </vt:vector>
  </HeadingPairs>
  <TitlesOfParts>
    <vt:vector size="23" baseType="lpstr">
      <vt:lpstr>acumin-pro</vt:lpstr>
      <vt:lpstr>Aptos</vt:lpstr>
      <vt:lpstr>Arial</vt:lpstr>
      <vt:lpstr>Calibri</vt:lpstr>
      <vt:lpstr>Calibri Light</vt:lpstr>
      <vt:lpstr>Office 2013 – 2022 Tema</vt:lpstr>
      <vt:lpstr>Nordisk Talefest 2025</vt:lpstr>
      <vt:lpstr>Mette Frederiksens tale til Godshavnsdrengene: https://www.dr.dk/nyheder/politik/roert-mette-frederiksen-til-godhavnsdrengene-paa-vegne-af-danmark-undskyld#!/   Hvilken appelform bruges her?</vt:lpstr>
      <vt:lpstr>Ethos- logos- eller patosbriller?</vt:lpstr>
      <vt:lpstr>Ethos- logos- eller patosbriller?</vt:lpstr>
      <vt:lpstr>Dispostion</vt:lpstr>
      <vt:lpstr>Indledninger</vt:lpstr>
      <vt:lpstr>Thit Jensen taler om Moderskabet, 1941</vt:lpstr>
      <vt:lpstr>Olivia Kubasiak Kløvedal Reichs tale ved Klimapåmindelsen</vt:lpstr>
      <vt:lpstr>Duaa Binte Adnan Hussains tale "Mindre skærm, mere nærvær" ved Nordisk Talefest 2024</vt:lpstr>
      <vt:lpstr>Kristian Lutros tale om homofobi ved Talefest 2024</vt:lpstr>
      <vt:lpstr>Skriv nu  din egen indledning</vt:lpstr>
      <vt:lpstr>Stilfigurer</vt:lpstr>
      <vt:lpstr>Anna Bjerre Johansens tale ved Roskilde Summerdays</vt:lpstr>
      <vt:lpstr>Afslutninger – hvad skal de kunne?</vt:lpstr>
      <vt:lpstr>Afslutninger</vt:lpstr>
      <vt:lpstr>Anna Bjerres afslutning…</vt:lpstr>
      <vt:lpstr>Skrivetid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Ditte Bang Skovgård-Hansen</dc:creator>
  <cp:lastModifiedBy>Ditte Bang Skovgård-Hansen</cp:lastModifiedBy>
  <cp:revision>32</cp:revision>
  <dcterms:created xsi:type="dcterms:W3CDTF">2025-01-11T16:53:28Z</dcterms:created>
  <dcterms:modified xsi:type="dcterms:W3CDTF">2025-01-16T13:41:26Z</dcterms:modified>
</cp:coreProperties>
</file>