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5"/>
  </p:notesMasterIdLst>
  <p:sldIdLst>
    <p:sldId id="588" r:id="rId2"/>
    <p:sldId id="257" r:id="rId3"/>
    <p:sldId id="258" r:id="rId4"/>
    <p:sldId id="562" r:id="rId5"/>
    <p:sldId id="596" r:id="rId6"/>
    <p:sldId id="601" r:id="rId7"/>
    <p:sldId id="597" r:id="rId8"/>
    <p:sldId id="603" r:id="rId9"/>
    <p:sldId id="599" r:id="rId10"/>
    <p:sldId id="600" r:id="rId11"/>
    <p:sldId id="583" r:id="rId12"/>
    <p:sldId id="602" r:id="rId13"/>
    <p:sldId id="55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2"/>
  </p:normalViewPr>
  <p:slideViewPr>
    <p:cSldViewPr snapToGrid="0">
      <p:cViewPr varScale="1">
        <p:scale>
          <a:sx n="100" d="100"/>
          <a:sy n="100" d="100"/>
        </p:scale>
        <p:origin x="10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5744E1-1A95-BB4B-AA1E-D39E7A02E46E}" type="datetimeFigureOut">
              <a:rPr lang="da-DK" smtClean="0"/>
              <a:t>21.01.2025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84B7D-8307-D648-BED3-1D5356FA61F1}" type="slidenum">
              <a:rPr lang="da-DK" smtClean="0"/>
              <a:t>‹nr.›</a:t>
            </a:fld>
            <a:endParaRPr lang="da-DK"/>
          </a:p>
        </p:txBody>
      </p:sp>
    </p:spTree>
    <p:extLst>
      <p:ext uri="{BB962C8B-B14F-4D97-AF65-F5344CB8AC3E}">
        <p14:creationId xmlns:p14="http://schemas.microsoft.com/office/powerpoint/2010/main" val="1587432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1084B7D-8307-D648-BED3-1D5356FA61F1}" type="slidenum">
              <a:rPr lang="da-DK" smtClean="0"/>
              <a:t>4</a:t>
            </a:fld>
            <a:endParaRPr lang="da-DK"/>
          </a:p>
        </p:txBody>
      </p:sp>
    </p:spTree>
    <p:extLst>
      <p:ext uri="{BB962C8B-B14F-4D97-AF65-F5344CB8AC3E}">
        <p14:creationId xmlns:p14="http://schemas.microsoft.com/office/powerpoint/2010/main" val="310186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EBF10-7BF6-D4D6-EE22-8FCCDE6B2AC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38EAB81-16CA-C04D-4599-188B36D74A7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B78CEDE-5027-6E59-FFDA-086AD01BCCF1}"/>
              </a:ext>
            </a:extLst>
          </p:cNvPr>
          <p:cNvSpPr>
            <a:spLocks noGrp="1"/>
          </p:cNvSpPr>
          <p:nvPr>
            <p:ph type="body" idx="1"/>
          </p:nvPr>
        </p:nvSpPr>
        <p:spPr/>
        <p:txBody>
          <a:bodyPr/>
          <a:lstStyle/>
          <a:p>
            <a:pPr algn="l"/>
            <a:endParaRPr lang="da-DK" dirty="0"/>
          </a:p>
        </p:txBody>
      </p:sp>
      <p:sp>
        <p:nvSpPr>
          <p:cNvPr id="4" name="Pladsholder til slidenummer 3">
            <a:extLst>
              <a:ext uri="{FF2B5EF4-FFF2-40B4-BE49-F238E27FC236}">
                <a16:creationId xmlns:a16="http://schemas.microsoft.com/office/drawing/2014/main" id="{A6769B14-6BCB-FD7D-EDAE-990708CC6B8C}"/>
              </a:ext>
            </a:extLst>
          </p:cNvPr>
          <p:cNvSpPr>
            <a:spLocks noGrp="1"/>
          </p:cNvSpPr>
          <p:nvPr>
            <p:ph type="sldNum" sz="quarter" idx="5"/>
          </p:nvPr>
        </p:nvSpPr>
        <p:spPr/>
        <p:txBody>
          <a:bodyPr/>
          <a:lstStyle/>
          <a:p>
            <a:fld id="{3F2DE08F-609E-BB43-81FB-BB3B2203CC98}" type="slidenum">
              <a:rPr lang="da-DK" smtClean="0"/>
              <a:t>9</a:t>
            </a:fld>
            <a:endParaRPr lang="da-DK"/>
          </a:p>
        </p:txBody>
      </p:sp>
    </p:spTree>
    <p:extLst>
      <p:ext uri="{BB962C8B-B14F-4D97-AF65-F5344CB8AC3E}">
        <p14:creationId xmlns:p14="http://schemas.microsoft.com/office/powerpoint/2010/main" val="371342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B99A6-A200-898F-AA53-AFC06CE9E1B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FF6E5E7-401B-10CB-3EBA-37ECFA9FC0F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C04ACF3-1E8F-D2E3-2DA1-E8E7B95CED75}"/>
              </a:ext>
            </a:extLst>
          </p:cNvPr>
          <p:cNvSpPr>
            <a:spLocks noGrp="1"/>
          </p:cNvSpPr>
          <p:nvPr>
            <p:ph type="body" idx="1"/>
          </p:nvPr>
        </p:nvSpPr>
        <p:spPr/>
        <p:txBody>
          <a:bodyPr/>
          <a:lstStyle/>
          <a:p>
            <a:pPr algn="l"/>
            <a:r>
              <a:rPr lang="da-DK" b="1" i="0" u="none" strike="noStrike" dirty="0">
                <a:solidFill>
                  <a:srgbClr val="000000"/>
                </a:solidFill>
                <a:effectLst/>
              </a:rPr>
              <a:t>Popkultur og </a:t>
            </a:r>
            <a:r>
              <a:rPr lang="da-DK" b="1" i="0" u="none" strike="noStrike" dirty="0" err="1">
                <a:solidFill>
                  <a:srgbClr val="000000"/>
                </a:solidFill>
                <a:effectLst/>
              </a:rPr>
              <a:t>celebrity</a:t>
            </a:r>
            <a:r>
              <a:rPr lang="da-DK" b="1" i="0" u="none" strike="noStrike" dirty="0">
                <a:solidFill>
                  <a:srgbClr val="000000"/>
                </a:solidFill>
                <a:effectLst/>
              </a:rPr>
              <a:t>-stil: </a:t>
            </a:r>
            <a:r>
              <a:rPr lang="da-DK" b="0" i="0" u="none" strike="noStrike" dirty="0">
                <a:solidFill>
                  <a:srgbClr val="000000"/>
                </a:solidFill>
                <a:effectLst/>
              </a:rPr>
              <a:t>Bl.a. inspireret af millenniumskiftet med fokus på en futuristisk, næsten </a:t>
            </a:r>
            <a:r>
              <a:rPr lang="da-DK" b="0" i="0" u="none" strike="noStrike" dirty="0" err="1">
                <a:solidFill>
                  <a:srgbClr val="000000"/>
                </a:solidFill>
                <a:effectLst/>
              </a:rPr>
              <a:t>kitsch-agtig</a:t>
            </a:r>
            <a:r>
              <a:rPr lang="da-DK" b="0" i="0" u="none" strike="noStrike" dirty="0">
                <a:solidFill>
                  <a:srgbClr val="000000"/>
                </a:solidFill>
                <a:effectLst/>
              </a:rPr>
              <a:t> æstetik (glimmer og pastelfarver).</a:t>
            </a:r>
          </a:p>
          <a:p>
            <a:endParaRPr lang="da-DK" dirty="0"/>
          </a:p>
        </p:txBody>
      </p:sp>
      <p:sp>
        <p:nvSpPr>
          <p:cNvPr id="4" name="Pladsholder til slidenummer 3">
            <a:extLst>
              <a:ext uri="{FF2B5EF4-FFF2-40B4-BE49-F238E27FC236}">
                <a16:creationId xmlns:a16="http://schemas.microsoft.com/office/drawing/2014/main" id="{96D85955-2CA7-1340-1CDA-81AD7E812F67}"/>
              </a:ext>
            </a:extLst>
          </p:cNvPr>
          <p:cNvSpPr>
            <a:spLocks noGrp="1"/>
          </p:cNvSpPr>
          <p:nvPr>
            <p:ph type="sldNum" sz="quarter" idx="5"/>
          </p:nvPr>
        </p:nvSpPr>
        <p:spPr/>
        <p:txBody>
          <a:bodyPr/>
          <a:lstStyle/>
          <a:p>
            <a:fld id="{3F2DE08F-609E-BB43-81FB-BB3B2203CC98}" type="slidenum">
              <a:rPr lang="da-DK" smtClean="0"/>
              <a:t>10</a:t>
            </a:fld>
            <a:endParaRPr lang="da-DK"/>
          </a:p>
        </p:txBody>
      </p:sp>
    </p:spTree>
    <p:extLst>
      <p:ext uri="{BB962C8B-B14F-4D97-AF65-F5344CB8AC3E}">
        <p14:creationId xmlns:p14="http://schemas.microsoft.com/office/powerpoint/2010/main" val="971077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b="0" i="0" u="none" strike="noStrike" dirty="0">
              <a:solidFill>
                <a:srgbClr val="000000"/>
              </a:solidFill>
              <a:effectLst/>
            </a:endParaRPr>
          </a:p>
          <a:p>
            <a:endParaRPr lang="da-DK" dirty="0"/>
          </a:p>
        </p:txBody>
      </p:sp>
      <p:sp>
        <p:nvSpPr>
          <p:cNvPr id="4" name="Pladsholder til slidenummer 3"/>
          <p:cNvSpPr>
            <a:spLocks noGrp="1"/>
          </p:cNvSpPr>
          <p:nvPr>
            <p:ph type="sldNum" sz="quarter" idx="5"/>
          </p:nvPr>
        </p:nvSpPr>
        <p:spPr/>
        <p:txBody>
          <a:bodyPr/>
          <a:lstStyle/>
          <a:p>
            <a:fld id="{3F2DE08F-609E-BB43-81FB-BB3B2203CC98}" type="slidenum">
              <a:rPr lang="da-DK" smtClean="0"/>
              <a:t>11</a:t>
            </a:fld>
            <a:endParaRPr lang="da-DK"/>
          </a:p>
        </p:txBody>
      </p:sp>
    </p:spTree>
    <p:extLst>
      <p:ext uri="{BB962C8B-B14F-4D97-AF65-F5344CB8AC3E}">
        <p14:creationId xmlns:p14="http://schemas.microsoft.com/office/powerpoint/2010/main" val="1063875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5CDD93B7-8234-1149-ACA3-F781E3626BF0}" type="datetimeFigureOut">
              <a:rPr lang="da-DK" smtClean="0"/>
              <a:t>21.01.2025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3196783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CDD93B7-8234-1149-ACA3-F781E3626BF0}" type="datetimeFigureOut">
              <a:rPr lang="da-DK" smtClean="0"/>
              <a:t>21.01.2025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347189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CDD93B7-8234-1149-ACA3-F781E3626BF0}" type="datetimeFigureOut">
              <a:rPr lang="da-DK" smtClean="0"/>
              <a:t>21.01.2025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120665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CDD93B7-8234-1149-ACA3-F781E3626BF0}" type="datetimeFigureOut">
              <a:rPr lang="da-DK" smtClean="0"/>
              <a:t>21.01.2025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332827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5CDD93B7-8234-1149-ACA3-F781E3626BF0}" type="datetimeFigureOut">
              <a:rPr lang="da-DK" smtClean="0"/>
              <a:t>21.01.2025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1155822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5CDD93B7-8234-1149-ACA3-F781E3626BF0}" type="datetimeFigureOut">
              <a:rPr lang="da-DK" smtClean="0"/>
              <a:t>21.01.2025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3456866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5CDD93B7-8234-1149-ACA3-F781E3626BF0}" type="datetimeFigureOut">
              <a:rPr lang="da-DK" smtClean="0"/>
              <a:t>21.01.2025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207656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5CDD93B7-8234-1149-ACA3-F781E3626BF0}" type="datetimeFigureOut">
              <a:rPr lang="da-DK" smtClean="0"/>
              <a:t>21.01.2025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427775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D93B7-8234-1149-ACA3-F781E3626BF0}" type="datetimeFigureOut">
              <a:rPr lang="da-DK" smtClean="0"/>
              <a:t>21.01.2025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782214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CDD93B7-8234-1149-ACA3-F781E3626BF0}" type="datetimeFigureOut">
              <a:rPr lang="da-DK" smtClean="0"/>
              <a:t>21.01.2025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238297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CDD93B7-8234-1149-ACA3-F781E3626BF0}" type="datetimeFigureOut">
              <a:rPr lang="da-DK" smtClean="0"/>
              <a:t>21.01.2025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2039786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5CDD93B7-8234-1149-ACA3-F781E3626BF0}" type="datetimeFigureOut">
              <a:rPr lang="da-DK" smtClean="0"/>
              <a:t>21.01.2025</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9A01245A-954D-174C-9ECE-BFA0AFE1487B}" type="slidenum">
              <a:rPr lang="da-DK" smtClean="0"/>
              <a:t>‹nr.›</a:t>
            </a:fld>
            <a:endParaRPr lang="da-DK"/>
          </a:p>
        </p:txBody>
      </p:sp>
    </p:spTree>
    <p:extLst>
      <p:ext uri="{BB962C8B-B14F-4D97-AF65-F5344CB8AC3E}">
        <p14:creationId xmlns:p14="http://schemas.microsoft.com/office/powerpoint/2010/main" val="85376008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descr="Et billede, der indeholder person, indendørs, bold&#10;&#10;Automatisk genereret beskrivelse">
            <a:extLst>
              <a:ext uri="{FF2B5EF4-FFF2-40B4-BE49-F238E27FC236}">
                <a16:creationId xmlns:a16="http://schemas.microsoft.com/office/drawing/2014/main" id="{4395578C-D324-2042-5877-E6BC0A21BB63}"/>
              </a:ext>
            </a:extLst>
          </p:cNvPr>
          <p:cNvPicPr>
            <a:picLocks noChangeAspect="1"/>
          </p:cNvPicPr>
          <p:nvPr/>
        </p:nvPicPr>
        <p:blipFill>
          <a:blip r:embed="rId2">
            <a:alphaModFix amt="40000"/>
          </a:blip>
          <a:srcRect r="444"/>
          <a:stretch/>
        </p:blipFill>
        <p:spPr>
          <a:xfrm>
            <a:off x="20" y="10"/>
            <a:ext cx="12191980" cy="6857990"/>
          </a:xfrm>
          <a:prstGeom prst="rect">
            <a:avLst/>
          </a:prstGeom>
        </p:spPr>
      </p:pic>
      <p:sp>
        <p:nvSpPr>
          <p:cNvPr id="2" name="Titel 1">
            <a:extLst>
              <a:ext uri="{FF2B5EF4-FFF2-40B4-BE49-F238E27FC236}">
                <a16:creationId xmlns:a16="http://schemas.microsoft.com/office/drawing/2014/main" id="{74DC5F15-A2E0-9A4A-AA3E-68754BF61B9F}"/>
              </a:ext>
            </a:extLst>
          </p:cNvPr>
          <p:cNvSpPr>
            <a:spLocks noGrp="1"/>
          </p:cNvSpPr>
          <p:nvPr>
            <p:ph type="ctrTitle"/>
          </p:nvPr>
        </p:nvSpPr>
        <p:spPr>
          <a:xfrm>
            <a:off x="965200" y="965200"/>
            <a:ext cx="10261600" cy="3564869"/>
          </a:xfrm>
        </p:spPr>
        <p:txBody>
          <a:bodyPr>
            <a:normAutofit/>
          </a:bodyPr>
          <a:lstStyle/>
          <a:p>
            <a:pPr algn="l"/>
            <a:r>
              <a:rPr lang="da-DK" sz="8900">
                <a:ln w="22225">
                  <a:solidFill>
                    <a:schemeClr val="tx1"/>
                  </a:solidFill>
                  <a:miter lim="800000"/>
                </a:ln>
                <a:noFill/>
              </a:rPr>
              <a:t>TOXIC</a:t>
            </a:r>
            <a:br>
              <a:rPr lang="da-DK" sz="8900">
                <a:ln w="22225">
                  <a:solidFill>
                    <a:schemeClr val="tx1"/>
                  </a:solidFill>
                  <a:miter lim="800000"/>
                </a:ln>
                <a:noFill/>
              </a:rPr>
            </a:br>
            <a:r>
              <a:rPr lang="da-DK" sz="8900">
                <a:ln w="22225">
                  <a:solidFill>
                    <a:schemeClr val="tx1"/>
                  </a:solidFill>
                  <a:miter lim="800000"/>
                </a:ln>
                <a:noFill/>
              </a:rPr>
              <a:t>00’erne teaterkoncert</a:t>
            </a:r>
          </a:p>
        </p:txBody>
      </p:sp>
      <p:sp>
        <p:nvSpPr>
          <p:cNvPr id="3" name="Undertitel 2">
            <a:extLst>
              <a:ext uri="{FF2B5EF4-FFF2-40B4-BE49-F238E27FC236}">
                <a16:creationId xmlns:a16="http://schemas.microsoft.com/office/drawing/2014/main" id="{EF120382-DE65-6B92-22F6-20E0FD6BD5EB}"/>
              </a:ext>
            </a:extLst>
          </p:cNvPr>
          <p:cNvSpPr>
            <a:spLocks noGrp="1"/>
          </p:cNvSpPr>
          <p:nvPr>
            <p:ph type="subTitle" idx="1"/>
          </p:nvPr>
        </p:nvSpPr>
        <p:spPr>
          <a:xfrm>
            <a:off x="965200" y="4572002"/>
            <a:ext cx="10261600" cy="1202995"/>
          </a:xfrm>
        </p:spPr>
        <p:txBody>
          <a:bodyPr>
            <a:normAutofit/>
          </a:bodyPr>
          <a:lstStyle/>
          <a:p>
            <a:pPr algn="l"/>
            <a:r>
              <a:rPr lang="da-DK" sz="3200"/>
              <a:t>PLAKATKONKURRENCE 2025</a:t>
            </a:r>
          </a:p>
        </p:txBody>
      </p:sp>
    </p:spTree>
    <p:extLst>
      <p:ext uri="{BB962C8B-B14F-4D97-AF65-F5344CB8AC3E}">
        <p14:creationId xmlns:p14="http://schemas.microsoft.com/office/powerpoint/2010/main" val="1835778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42DDA-24EA-EBD3-2CA5-2C4B411342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216865-0C02-F68B-2404-B0A63F09AB85}"/>
              </a:ext>
            </a:extLst>
          </p:cNvPr>
          <p:cNvSpPr>
            <a:spLocks noGrp="1"/>
          </p:cNvSpPr>
          <p:nvPr>
            <p:ph type="title"/>
          </p:nvPr>
        </p:nvSpPr>
        <p:spPr>
          <a:xfrm>
            <a:off x="4128368" y="4522156"/>
            <a:ext cx="4937937" cy="1363215"/>
          </a:xfrm>
        </p:spPr>
        <p:txBody>
          <a:bodyPr vert="horz" lIns="91440" tIns="45720" rIns="91440" bIns="45720" rtlCol="0" anchor="t">
            <a:normAutofit fontScale="90000"/>
          </a:bodyPr>
          <a:lstStyle/>
          <a:p>
            <a:br>
              <a:rPr lang="en-US" sz="2100" b="1" kern="1200" dirty="0">
                <a:solidFill>
                  <a:schemeClr val="tx1"/>
                </a:solidFill>
                <a:latin typeface="+mj-lt"/>
                <a:ea typeface="+mj-ea"/>
                <a:cs typeface="+mj-cs"/>
              </a:rPr>
            </a:br>
            <a:r>
              <a:rPr lang="en-US" sz="2100" b="0" i="0" u="none" strike="noStrike" kern="1200" dirty="0">
                <a:solidFill>
                  <a:schemeClr val="tx1"/>
                </a:solidFill>
                <a:effectLst/>
                <a:latin typeface="+mj-lt"/>
                <a:ea typeface="+mj-ea"/>
                <a:cs typeface="+mj-cs"/>
              </a:rPr>
              <a:t>Y2K Fashion</a:t>
            </a:r>
            <a:br>
              <a:rPr lang="en-US" sz="2100" b="0" i="0" u="none" strike="noStrike" kern="1200" dirty="0">
                <a:solidFill>
                  <a:schemeClr val="tx1"/>
                </a:solidFill>
                <a:effectLst/>
                <a:latin typeface="+mj-lt"/>
                <a:ea typeface="+mj-ea"/>
                <a:cs typeface="+mj-cs"/>
              </a:rPr>
            </a:br>
            <a:r>
              <a:rPr lang="en-US" sz="2100" b="0" i="0" u="none" strike="noStrike" kern="1200" dirty="0" err="1">
                <a:solidFill>
                  <a:schemeClr val="tx1"/>
                </a:solidFill>
                <a:effectLst/>
                <a:latin typeface="+mj-lt"/>
                <a:ea typeface="+mj-ea"/>
                <a:cs typeface="+mj-cs"/>
              </a:rPr>
              <a:t>Moodboard</a:t>
            </a:r>
            <a:br>
              <a:rPr lang="en-US" sz="2100" b="1" kern="1200" dirty="0">
                <a:solidFill>
                  <a:schemeClr val="tx1"/>
                </a:solidFill>
                <a:latin typeface="+mj-lt"/>
                <a:ea typeface="+mj-ea"/>
                <a:cs typeface="+mj-cs"/>
              </a:rPr>
            </a:br>
            <a:br>
              <a:rPr lang="en-US" sz="2100" kern="1200" dirty="0">
                <a:solidFill>
                  <a:schemeClr val="tx1"/>
                </a:solidFill>
                <a:latin typeface="+mj-lt"/>
                <a:ea typeface="+mj-ea"/>
                <a:cs typeface="+mj-cs"/>
              </a:rPr>
            </a:br>
            <a:endParaRPr lang="en-US" sz="2100" kern="1200" dirty="0">
              <a:solidFill>
                <a:schemeClr val="tx1"/>
              </a:solidFill>
              <a:latin typeface="+mj-lt"/>
              <a:ea typeface="+mj-ea"/>
              <a:cs typeface="+mj-cs"/>
            </a:endParaRPr>
          </a:p>
        </p:txBody>
      </p:sp>
      <p:sp>
        <p:nvSpPr>
          <p:cNvPr id="3" name="Pladsholder til indhold 2">
            <a:extLst>
              <a:ext uri="{FF2B5EF4-FFF2-40B4-BE49-F238E27FC236}">
                <a16:creationId xmlns:a16="http://schemas.microsoft.com/office/drawing/2014/main" id="{A143B4D9-5B63-BFC8-ED7B-A92C99BE6C15}"/>
              </a:ext>
            </a:extLst>
          </p:cNvPr>
          <p:cNvSpPr>
            <a:spLocks noGrp="1"/>
          </p:cNvSpPr>
          <p:nvPr>
            <p:ph idx="1"/>
          </p:nvPr>
        </p:nvSpPr>
        <p:spPr>
          <a:xfrm>
            <a:off x="4128370" y="3945418"/>
            <a:ext cx="4937936" cy="576738"/>
          </a:xfrm>
        </p:spPr>
        <p:txBody>
          <a:bodyPr vert="horz" lIns="91440" tIns="45720" rIns="91440" bIns="45720" rtlCol="0" anchor="b">
            <a:normAutofit/>
          </a:bodyPr>
          <a:lstStyle/>
          <a:p>
            <a:pPr marL="0" indent="0">
              <a:buNone/>
            </a:pPr>
            <a:r>
              <a:rPr lang="en-US" sz="2000" kern="1200">
                <a:solidFill>
                  <a:schemeClr val="tx1"/>
                </a:solidFill>
                <a:latin typeface="+mn-lt"/>
                <a:ea typeface="+mn-ea"/>
                <a:cs typeface="+mn-cs"/>
              </a:rPr>
              <a:t> </a:t>
            </a:r>
          </a:p>
        </p:txBody>
      </p:sp>
      <p:pic>
        <p:nvPicPr>
          <p:cNvPr id="29" name="Billede 28" descr="Et billede, der indeholder Ansigt, øjenvippe, hud, øjenbryn&#10;&#10;Automatisk genereret beskrivelse">
            <a:extLst>
              <a:ext uri="{FF2B5EF4-FFF2-40B4-BE49-F238E27FC236}">
                <a16:creationId xmlns:a16="http://schemas.microsoft.com/office/drawing/2014/main" id="{81C5E633-2936-EAA2-7395-2D172796C4F4}"/>
              </a:ext>
            </a:extLst>
          </p:cNvPr>
          <p:cNvPicPr>
            <a:picLocks noChangeAspect="1"/>
          </p:cNvPicPr>
          <p:nvPr/>
        </p:nvPicPr>
        <p:blipFill>
          <a:blip r:embed="rId3"/>
          <a:srcRect t="12570" r="-1" b="12569"/>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Billede 4" descr="Et billede, der indeholder person, fodtøj, tøj, mode&#10;&#10;Automatisk genereret beskrivelse">
            <a:extLst>
              <a:ext uri="{FF2B5EF4-FFF2-40B4-BE49-F238E27FC236}">
                <a16:creationId xmlns:a16="http://schemas.microsoft.com/office/drawing/2014/main" id="{B234B669-6D0E-86C8-7066-061A777F2A45}"/>
              </a:ext>
            </a:extLst>
          </p:cNvPr>
          <p:cNvPicPr>
            <a:picLocks noChangeAspect="1"/>
          </p:cNvPicPr>
          <p:nvPr/>
        </p:nvPicPr>
        <p:blipFill>
          <a:blip r:embed="rId4"/>
          <a:srcRect r="1" b="28852"/>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15" name="Billede 14">
            <a:extLst>
              <a:ext uri="{FF2B5EF4-FFF2-40B4-BE49-F238E27FC236}">
                <a16:creationId xmlns:a16="http://schemas.microsoft.com/office/drawing/2014/main" id="{5EDBF1A5-36E9-B81D-95B2-D9FCD318EC1F}"/>
              </a:ext>
            </a:extLst>
          </p:cNvPr>
          <p:cNvPicPr>
            <a:picLocks noChangeAspect="1"/>
          </p:cNvPicPr>
          <p:nvPr/>
        </p:nvPicPr>
        <p:blipFill>
          <a:blip r:embed="rId5">
            <a:extLst>
              <a:ext uri="{28A0092B-C50C-407E-A947-70E740481C1C}">
                <a14:useLocalDpi xmlns:a14="http://schemas.microsoft.com/office/drawing/2010/main" val="0"/>
              </a:ext>
            </a:extLst>
          </a:blip>
          <a:srcRect l="7947" r="25551" b="-3"/>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31" name="Billede 30" descr="Et billede, der indeholder koncert, person, Ansigt, tøj&#10;&#10;Automatisk genereret beskrivelse">
            <a:extLst>
              <a:ext uri="{FF2B5EF4-FFF2-40B4-BE49-F238E27FC236}">
                <a16:creationId xmlns:a16="http://schemas.microsoft.com/office/drawing/2014/main" id="{125E733D-174D-AEC5-8D81-1C4C92EF9099}"/>
              </a:ext>
            </a:extLst>
          </p:cNvPr>
          <p:cNvPicPr>
            <a:picLocks noChangeAspect="1"/>
          </p:cNvPicPr>
          <p:nvPr/>
        </p:nvPicPr>
        <p:blipFill>
          <a:blip r:embed="rId6"/>
          <a:srcRect l="8167" r="4295"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23" name="Billede 22" descr="Et billede, der indeholder Ansigt, Modetilbehør, person, kvinde&#10;&#10;Automatisk genereret beskrivelse">
            <a:extLst>
              <a:ext uri="{FF2B5EF4-FFF2-40B4-BE49-F238E27FC236}">
                <a16:creationId xmlns:a16="http://schemas.microsoft.com/office/drawing/2014/main" id="{A92E6E7B-7AED-DF2E-D5E1-3EC34B185101}"/>
              </a:ext>
            </a:extLst>
          </p:cNvPr>
          <p:cNvPicPr>
            <a:picLocks noChangeAspect="1"/>
          </p:cNvPicPr>
          <p:nvPr/>
        </p:nvPicPr>
        <p:blipFill>
          <a:blip r:embed="rId7"/>
          <a:srcRect l="14801" r="10843" b="2"/>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86889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718C3-4152-8246-AC62-25ACC80630C8}"/>
              </a:ext>
            </a:extLst>
          </p:cNvPr>
          <p:cNvSpPr>
            <a:spLocks noGrp="1"/>
          </p:cNvSpPr>
          <p:nvPr>
            <p:ph type="title"/>
          </p:nvPr>
        </p:nvSpPr>
        <p:spPr>
          <a:xfrm>
            <a:off x="4354513" y="841375"/>
            <a:ext cx="3505200" cy="3114698"/>
          </a:xfrm>
        </p:spPr>
        <p:txBody>
          <a:bodyPr vert="horz" lIns="91440" tIns="45720" rIns="91440" bIns="45720" rtlCol="0" anchor="b">
            <a:normAutofit/>
          </a:bodyPr>
          <a:lstStyle/>
          <a:p>
            <a:pPr algn="ctr"/>
            <a:br>
              <a:rPr lang="en-US" sz="5200" b="1" kern="1200" dirty="0">
                <a:latin typeface="+mj-lt"/>
                <a:ea typeface="+mj-ea"/>
                <a:cs typeface="+mj-cs"/>
              </a:rPr>
            </a:br>
            <a:r>
              <a:rPr lang="en-US" sz="5200" b="0" i="0" u="none" strike="noStrike" kern="1200" dirty="0">
                <a:effectLst/>
                <a:latin typeface="+mj-lt"/>
                <a:ea typeface="+mj-ea"/>
                <a:cs typeface="+mj-cs"/>
              </a:rPr>
              <a:t>Y2K Fashion</a:t>
            </a:r>
            <a:br>
              <a:rPr lang="en-US" sz="5200" b="1" kern="1200" dirty="0">
                <a:latin typeface="+mj-lt"/>
                <a:ea typeface="+mj-ea"/>
                <a:cs typeface="+mj-cs"/>
              </a:rPr>
            </a:br>
            <a:r>
              <a:rPr lang="en-US" sz="5200" b="1" kern="1200" dirty="0" err="1">
                <a:latin typeface="+mj-lt"/>
                <a:ea typeface="+mj-ea"/>
                <a:cs typeface="+mj-cs"/>
              </a:rPr>
              <a:t>Moodboard</a:t>
            </a:r>
            <a:br>
              <a:rPr lang="en-US" sz="5200" kern="1200" dirty="0">
                <a:latin typeface="+mj-lt"/>
                <a:ea typeface="+mj-ea"/>
                <a:cs typeface="+mj-cs"/>
              </a:rPr>
            </a:br>
            <a:endParaRPr lang="en-US" sz="5200" kern="1200" dirty="0">
              <a:latin typeface="+mj-lt"/>
              <a:ea typeface="+mj-ea"/>
              <a:cs typeface="+mj-cs"/>
            </a:endParaRPr>
          </a:p>
        </p:txBody>
      </p:sp>
      <p:sp>
        <p:nvSpPr>
          <p:cNvPr id="3" name="Pladsholder til indhold 2">
            <a:extLst>
              <a:ext uri="{FF2B5EF4-FFF2-40B4-BE49-F238E27FC236}">
                <a16:creationId xmlns:a16="http://schemas.microsoft.com/office/drawing/2014/main" id="{FFEBB6D0-2E9B-B344-8D69-C84CDE05AE9A}"/>
              </a:ext>
            </a:extLst>
          </p:cNvPr>
          <p:cNvSpPr>
            <a:spLocks noGrp="1"/>
          </p:cNvSpPr>
          <p:nvPr>
            <p:ph idx="1"/>
          </p:nvPr>
        </p:nvSpPr>
        <p:spPr>
          <a:xfrm>
            <a:off x="4354513" y="4337072"/>
            <a:ext cx="3506264" cy="1671616"/>
          </a:xfrm>
        </p:spPr>
        <p:txBody>
          <a:bodyPr vert="horz" lIns="91440" tIns="45720" rIns="91440" bIns="45720" rtlCol="0">
            <a:normAutofit/>
          </a:bodyPr>
          <a:lstStyle/>
          <a:p>
            <a:pPr marL="0" indent="0" algn="ctr">
              <a:buNone/>
            </a:pPr>
            <a:r>
              <a:rPr lang="en-US" sz="2400" kern="1200" dirty="0">
                <a:solidFill>
                  <a:schemeClr val="bg1"/>
                </a:solidFill>
                <a:latin typeface="+mn-lt"/>
                <a:ea typeface="+mn-ea"/>
                <a:cs typeface="+mn-cs"/>
              </a:rPr>
              <a:t> </a:t>
            </a:r>
          </a:p>
        </p:txBody>
      </p:sp>
      <p:pic>
        <p:nvPicPr>
          <p:cNvPr id="19" name="Billede 18" descr="Et billede, der indeholder Ansigt, person, tøj, menneske&#10;&#10;Automatisk genereret beskrivelse">
            <a:extLst>
              <a:ext uri="{FF2B5EF4-FFF2-40B4-BE49-F238E27FC236}">
                <a16:creationId xmlns:a16="http://schemas.microsoft.com/office/drawing/2014/main" id="{1DB82F5D-938F-C8AD-D942-6D4255410498}"/>
              </a:ext>
            </a:extLst>
          </p:cNvPr>
          <p:cNvPicPr>
            <a:picLocks noChangeAspect="1"/>
          </p:cNvPicPr>
          <p:nvPr/>
        </p:nvPicPr>
        <p:blipFill>
          <a:blip r:embed="rId3"/>
          <a:srcRect l="13166" r="9787"/>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pic>
        <p:nvPicPr>
          <p:cNvPr id="27" name="Billede 26" descr="Et billede, der indeholder person, Ansigt, tøj, jeans&#10;&#10;Automatisk genereret beskrivelse">
            <a:extLst>
              <a:ext uri="{FF2B5EF4-FFF2-40B4-BE49-F238E27FC236}">
                <a16:creationId xmlns:a16="http://schemas.microsoft.com/office/drawing/2014/main" id="{00C92F10-25F5-D3A5-2830-42056503CFFF}"/>
              </a:ext>
            </a:extLst>
          </p:cNvPr>
          <p:cNvPicPr>
            <a:picLocks noChangeAspect="1"/>
          </p:cNvPicPr>
          <p:nvPr/>
        </p:nvPicPr>
        <p:blipFill>
          <a:blip r:embed="rId4"/>
          <a:srcRect r="-1" b="5287"/>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spTree>
    <p:extLst>
      <p:ext uri="{BB962C8B-B14F-4D97-AF65-F5344CB8AC3E}">
        <p14:creationId xmlns:p14="http://schemas.microsoft.com/office/powerpoint/2010/main" val="1719122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fodtøj, plakat, tekst, grafisk design&#10;&#10;Indhold genereret af kunstig intelligens kan være forkert.">
            <a:extLst>
              <a:ext uri="{FF2B5EF4-FFF2-40B4-BE49-F238E27FC236}">
                <a16:creationId xmlns:a16="http://schemas.microsoft.com/office/drawing/2014/main" id="{63E55FDB-55CE-02B3-87F8-A75322965E4F}"/>
              </a:ext>
            </a:extLst>
          </p:cNvPr>
          <p:cNvPicPr>
            <a:picLocks noChangeAspect="1"/>
          </p:cNvPicPr>
          <p:nvPr/>
        </p:nvPicPr>
        <p:blipFill>
          <a:blip r:embed="rId2"/>
          <a:stretch>
            <a:fillRect/>
          </a:stretch>
        </p:blipFill>
        <p:spPr>
          <a:xfrm>
            <a:off x="4529138" y="643467"/>
            <a:ext cx="3133723" cy="5571066"/>
          </a:xfrm>
          <a:prstGeom prst="rect">
            <a:avLst/>
          </a:prstGeom>
        </p:spPr>
      </p:pic>
    </p:spTree>
    <p:extLst>
      <p:ext uri="{BB962C8B-B14F-4D97-AF65-F5344CB8AC3E}">
        <p14:creationId xmlns:p14="http://schemas.microsoft.com/office/powerpoint/2010/main" val="3963598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718C3-4152-8246-AC62-25ACC80630C8}"/>
              </a:ext>
            </a:extLst>
          </p:cNvPr>
          <p:cNvSpPr>
            <a:spLocks noGrp="1"/>
          </p:cNvSpPr>
          <p:nvPr>
            <p:ph type="title"/>
          </p:nvPr>
        </p:nvSpPr>
        <p:spPr>
          <a:xfrm>
            <a:off x="838200" y="365760"/>
            <a:ext cx="10515600" cy="1325563"/>
          </a:xfrm>
        </p:spPr>
        <p:txBody>
          <a:bodyPr>
            <a:normAutofit fontScale="90000"/>
          </a:bodyPr>
          <a:lstStyle/>
          <a:p>
            <a:br>
              <a:rPr lang="da-DK" b="1" dirty="0"/>
            </a:br>
            <a:r>
              <a:rPr lang="da-DK" b="1" dirty="0"/>
              <a:t>Visuelt koncept</a:t>
            </a:r>
            <a:br>
              <a:rPr lang="da-DK" b="1" dirty="0"/>
            </a:br>
            <a:r>
              <a:rPr lang="da-DK" sz="3100" b="1" dirty="0"/>
              <a:t>Barområde</a:t>
            </a:r>
            <a:br>
              <a:rPr lang="da-DK" dirty="0"/>
            </a:br>
            <a:endParaRPr lang="da-DK" dirty="0"/>
          </a:p>
        </p:txBody>
      </p:sp>
      <p:sp>
        <p:nvSpPr>
          <p:cNvPr id="3" name="Pladsholder til indhold 2">
            <a:extLst>
              <a:ext uri="{FF2B5EF4-FFF2-40B4-BE49-F238E27FC236}">
                <a16:creationId xmlns:a16="http://schemas.microsoft.com/office/drawing/2014/main" id="{FFEBB6D0-2E9B-B344-8D69-C84CDE05AE9A}"/>
              </a:ext>
            </a:extLst>
          </p:cNvPr>
          <p:cNvSpPr>
            <a:spLocks noGrp="1"/>
          </p:cNvSpPr>
          <p:nvPr>
            <p:ph idx="1"/>
          </p:nvPr>
        </p:nvSpPr>
        <p:spPr>
          <a:xfrm>
            <a:off x="841248" y="2276857"/>
            <a:ext cx="5015484" cy="3900106"/>
          </a:xfrm>
        </p:spPr>
        <p:txBody>
          <a:bodyPr anchor="ctr">
            <a:normAutofit/>
          </a:bodyPr>
          <a:lstStyle/>
          <a:p>
            <a:pPr marL="0" indent="0">
              <a:buNone/>
            </a:pPr>
            <a:r>
              <a:rPr lang="da-DK" sz="2200" dirty="0"/>
              <a:t> </a:t>
            </a:r>
          </a:p>
        </p:txBody>
      </p:sp>
      <p:pic>
        <p:nvPicPr>
          <p:cNvPr id="11" name="Billede 10">
            <a:extLst>
              <a:ext uri="{FF2B5EF4-FFF2-40B4-BE49-F238E27FC236}">
                <a16:creationId xmlns:a16="http://schemas.microsoft.com/office/drawing/2014/main" id="{DE9D10A0-35F9-0B41-B75A-8180754AC9A1}"/>
              </a:ext>
            </a:extLst>
          </p:cNvPr>
          <p:cNvPicPr>
            <a:picLocks noChangeAspect="1"/>
          </p:cNvPicPr>
          <p:nvPr/>
        </p:nvPicPr>
        <p:blipFill>
          <a:blip r:embed="rId2"/>
          <a:stretch>
            <a:fillRect/>
          </a:stretch>
        </p:blipFill>
        <p:spPr>
          <a:xfrm>
            <a:off x="3402352" y="5490641"/>
            <a:ext cx="1634479" cy="1225859"/>
          </a:xfrm>
          <a:prstGeom prst="rect">
            <a:avLst/>
          </a:prstGeom>
        </p:spPr>
      </p:pic>
      <p:pic>
        <p:nvPicPr>
          <p:cNvPr id="14" name="Billede 13">
            <a:extLst>
              <a:ext uri="{FF2B5EF4-FFF2-40B4-BE49-F238E27FC236}">
                <a16:creationId xmlns:a16="http://schemas.microsoft.com/office/drawing/2014/main" id="{8DCFD89E-3625-BC41-8EF5-BBC090A8DB50}"/>
              </a:ext>
            </a:extLst>
          </p:cNvPr>
          <p:cNvPicPr>
            <a:picLocks noChangeAspect="1"/>
          </p:cNvPicPr>
          <p:nvPr/>
        </p:nvPicPr>
        <p:blipFill>
          <a:blip r:embed="rId3"/>
          <a:stretch>
            <a:fillRect/>
          </a:stretch>
        </p:blipFill>
        <p:spPr>
          <a:xfrm>
            <a:off x="5554282" y="2057082"/>
            <a:ext cx="6120267" cy="4590199"/>
          </a:xfrm>
          <a:prstGeom prst="rect">
            <a:avLst/>
          </a:prstGeom>
        </p:spPr>
      </p:pic>
      <p:pic>
        <p:nvPicPr>
          <p:cNvPr id="16" name="Billede 15">
            <a:extLst>
              <a:ext uri="{FF2B5EF4-FFF2-40B4-BE49-F238E27FC236}">
                <a16:creationId xmlns:a16="http://schemas.microsoft.com/office/drawing/2014/main" id="{1EA385FF-2C29-E94D-8591-9B969C370223}"/>
              </a:ext>
            </a:extLst>
          </p:cNvPr>
          <p:cNvPicPr>
            <a:picLocks noChangeAspect="1"/>
          </p:cNvPicPr>
          <p:nvPr/>
        </p:nvPicPr>
        <p:blipFill>
          <a:blip r:embed="rId4"/>
          <a:stretch>
            <a:fillRect/>
          </a:stretch>
        </p:blipFill>
        <p:spPr>
          <a:xfrm>
            <a:off x="647418" y="2057082"/>
            <a:ext cx="4389413" cy="3292060"/>
          </a:xfrm>
          <a:prstGeom prst="rect">
            <a:avLst/>
          </a:prstGeom>
        </p:spPr>
      </p:pic>
    </p:spTree>
    <p:extLst>
      <p:ext uri="{BB962C8B-B14F-4D97-AF65-F5344CB8AC3E}">
        <p14:creationId xmlns:p14="http://schemas.microsoft.com/office/powerpoint/2010/main" val="153379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331AF3A-E0DE-DDA1-D375-89DF2E035DAC}"/>
              </a:ext>
            </a:extLst>
          </p:cNvPr>
          <p:cNvSpPr>
            <a:spLocks noGrp="1"/>
          </p:cNvSpPr>
          <p:nvPr>
            <p:ph type="title"/>
          </p:nvPr>
        </p:nvSpPr>
        <p:spPr>
          <a:xfrm>
            <a:off x="721012" y="290515"/>
            <a:ext cx="4065669" cy="1933574"/>
          </a:xfrm>
        </p:spPr>
        <p:txBody>
          <a:bodyPr anchor="b">
            <a:normAutofit/>
          </a:bodyPr>
          <a:lstStyle/>
          <a:p>
            <a:r>
              <a:rPr lang="da-DK" sz="4000" dirty="0"/>
              <a:t>Plakater råber!</a:t>
            </a:r>
          </a:p>
        </p:txBody>
      </p:sp>
      <p:sp>
        <p:nvSpPr>
          <p:cNvPr id="3" name="Pladsholder til indhold 2">
            <a:extLst>
              <a:ext uri="{FF2B5EF4-FFF2-40B4-BE49-F238E27FC236}">
                <a16:creationId xmlns:a16="http://schemas.microsoft.com/office/drawing/2014/main" id="{1A314790-D9F7-623D-A456-DCFCFA13E911}"/>
              </a:ext>
            </a:extLst>
          </p:cNvPr>
          <p:cNvSpPr>
            <a:spLocks noGrp="1"/>
          </p:cNvSpPr>
          <p:nvPr>
            <p:ph idx="1"/>
          </p:nvPr>
        </p:nvSpPr>
        <p:spPr>
          <a:xfrm>
            <a:off x="721012" y="2475777"/>
            <a:ext cx="3420825" cy="3023566"/>
          </a:xfrm>
        </p:spPr>
        <p:txBody>
          <a:bodyPr>
            <a:normAutofit/>
          </a:bodyPr>
          <a:lstStyle/>
          <a:p>
            <a:pPr marL="0" indent="0">
              <a:buNone/>
            </a:pPr>
            <a:r>
              <a:rPr lang="da-DK" sz="2000" dirty="0"/>
              <a:t>OPGAVE:</a:t>
            </a:r>
          </a:p>
          <a:p>
            <a:pPr marL="514350" indent="-514350">
              <a:buFont typeface="+mj-lt"/>
              <a:buAutoNum type="arabicPeriod"/>
            </a:pPr>
            <a:r>
              <a:rPr lang="da-DK" sz="2000" dirty="0"/>
              <a:t>Hvornår opstod plakaten som genre og hvad kendetegnede de tidlige plakater? Hvorfra hentede de inspiration?</a:t>
            </a:r>
          </a:p>
          <a:p>
            <a:pPr marL="514350" indent="-514350">
              <a:buFont typeface="+mj-lt"/>
              <a:buAutoNum type="arabicPeriod"/>
            </a:pPr>
            <a:r>
              <a:rPr lang="da-DK" sz="2000" dirty="0"/>
              <a:t>Skriv en liste med træk, der kendetegner en god plakat</a:t>
            </a:r>
          </a:p>
        </p:txBody>
      </p:sp>
      <p:pic>
        <p:nvPicPr>
          <p:cNvPr id="1026" name="Picture 2" descr="Poster for Aristide Bruant, Toulouse-Lautrec, Henri de | Reproduktioner af  berømte malerier | Europosters">
            <a:extLst>
              <a:ext uri="{FF2B5EF4-FFF2-40B4-BE49-F238E27FC236}">
                <a16:creationId xmlns:a16="http://schemas.microsoft.com/office/drawing/2014/main" id="{2C5F5B09-9108-AFEB-C4C5-A4BD1A9F8F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20385" y="622102"/>
            <a:ext cx="3529780" cy="5327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ulouse-Lautrec - Salon des Cent Plakat">
            <a:extLst>
              <a:ext uri="{FF2B5EF4-FFF2-40B4-BE49-F238E27FC236}">
                <a16:creationId xmlns:a16="http://schemas.microsoft.com/office/drawing/2014/main" id="{37D98FDC-3350-4938-83E8-CE759D7B1C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10670" y="1165701"/>
            <a:ext cx="3420825" cy="478437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4">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56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36">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682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CD4365-2424-E899-3AF5-BFE95B82547F}"/>
              </a:ext>
            </a:extLst>
          </p:cNvPr>
          <p:cNvSpPr>
            <a:spLocks noGrp="1"/>
          </p:cNvSpPr>
          <p:nvPr>
            <p:ph type="title"/>
          </p:nvPr>
        </p:nvSpPr>
        <p:spPr>
          <a:xfrm>
            <a:off x="466722" y="586855"/>
            <a:ext cx="3201366" cy="3387497"/>
          </a:xfrm>
        </p:spPr>
        <p:txBody>
          <a:bodyPr anchor="b">
            <a:normAutofit/>
          </a:bodyPr>
          <a:lstStyle/>
          <a:p>
            <a:pPr algn="r"/>
            <a:r>
              <a:rPr lang="da-DK" sz="4000">
                <a:solidFill>
                  <a:srgbClr val="FFFFFF"/>
                </a:solidFill>
                <a:effectLst/>
                <a:ea typeface="Calibri" panose="020F0502020204030204" pitchFamily="34" charset="0"/>
                <a:cs typeface="Times New Roman" panose="02020603050405020304" pitchFamily="18" charset="0"/>
              </a:rPr>
              <a:t>Hvordan og hvorfor virker visuelle virkemidler i plakater?</a:t>
            </a:r>
            <a:r>
              <a:rPr lang="da-DK" sz="4000">
                <a:solidFill>
                  <a:srgbClr val="FFFFFF"/>
                </a:solidFill>
                <a:effectLst/>
              </a:rPr>
              <a:t> </a:t>
            </a:r>
            <a:endParaRPr lang="da-DK" sz="4000">
              <a:solidFill>
                <a:srgbClr val="FFFFFF"/>
              </a:solidFill>
            </a:endParaRPr>
          </a:p>
        </p:txBody>
      </p:sp>
      <p:sp>
        <p:nvSpPr>
          <p:cNvPr id="3" name="Pladsholder til indhold 2">
            <a:extLst>
              <a:ext uri="{FF2B5EF4-FFF2-40B4-BE49-F238E27FC236}">
                <a16:creationId xmlns:a16="http://schemas.microsoft.com/office/drawing/2014/main" id="{1B4DDE73-7B9F-8090-DB83-14C4D582CBB3}"/>
              </a:ext>
            </a:extLst>
          </p:cNvPr>
          <p:cNvSpPr>
            <a:spLocks noGrp="1"/>
          </p:cNvSpPr>
          <p:nvPr>
            <p:ph idx="1"/>
          </p:nvPr>
        </p:nvSpPr>
        <p:spPr>
          <a:xfrm>
            <a:off x="4810259" y="649480"/>
            <a:ext cx="6555347" cy="5546047"/>
          </a:xfrm>
        </p:spPr>
        <p:txBody>
          <a:bodyPr anchor="ctr">
            <a:normAutofit/>
          </a:bodyPr>
          <a:lstStyle/>
          <a:p>
            <a:pPr marL="457200" indent="-457200">
              <a:buFont typeface="+mj-lt"/>
              <a:buAutoNum type="arabicPeriod"/>
            </a:pPr>
            <a:r>
              <a:rPr lang="da-DK" sz="1800" dirty="0">
                <a:ea typeface="Times New Roman" panose="02020603050405020304" pitchFamily="18" charset="0"/>
                <a:cs typeface="Times New Roman" panose="02020603050405020304" pitchFamily="18" charset="0"/>
              </a:rPr>
              <a:t>Find en teater- eller koncertplakat, </a:t>
            </a:r>
            <a:r>
              <a:rPr lang="da-DK" sz="1800" dirty="0">
                <a:effectLst/>
                <a:ea typeface="Times New Roman" panose="02020603050405020304" pitchFamily="18" charset="0"/>
                <a:cs typeface="Times New Roman" panose="02020603050405020304" pitchFamily="18" charset="0"/>
              </a:rPr>
              <a:t>som fanger din interesse. Start med kort at definere, hvad der fangede dig.</a:t>
            </a:r>
          </a:p>
          <a:p>
            <a:pPr marL="457200" indent="-457200">
              <a:buFont typeface="+mj-lt"/>
              <a:buAutoNum type="arabicPeriod"/>
            </a:pPr>
            <a:r>
              <a:rPr lang="da-DK" sz="1800" dirty="0">
                <a:effectLst/>
                <a:ea typeface="Times New Roman" panose="02020603050405020304" pitchFamily="18" charset="0"/>
                <a:cs typeface="Times New Roman" panose="02020603050405020304" pitchFamily="18" charset="0"/>
              </a:rPr>
              <a:t>Lav en analyse af plakaten: </a:t>
            </a:r>
            <a:endParaRPr lang="da-DK" sz="1800" dirty="0">
              <a:effectLst/>
              <a:ea typeface="Calibri" panose="020F0502020204030204" pitchFamily="34" charset="0"/>
              <a:cs typeface="Times New Roman" panose="02020603050405020304" pitchFamily="18" charset="0"/>
            </a:endParaRPr>
          </a:p>
          <a:p>
            <a:pPr lvl="1"/>
            <a:endParaRPr lang="da-DK" sz="1600" b="1" dirty="0">
              <a:effectLst/>
              <a:ea typeface="Times New Roman" panose="02020603050405020304" pitchFamily="18" charset="0"/>
              <a:cs typeface="Times New Roman" panose="02020603050405020304" pitchFamily="18" charset="0"/>
            </a:endParaRPr>
          </a:p>
          <a:p>
            <a:pPr lvl="1"/>
            <a:r>
              <a:rPr lang="da-DK" sz="1600" b="1" dirty="0">
                <a:effectLst/>
                <a:ea typeface="Times New Roman" panose="02020603050405020304" pitchFamily="18" charset="0"/>
                <a:cs typeface="Times New Roman" panose="02020603050405020304" pitchFamily="18" charset="0"/>
              </a:rPr>
              <a:t>På det formanalytiske plan </a:t>
            </a:r>
            <a:r>
              <a:rPr lang="da-DK" sz="1600" dirty="0">
                <a:effectLst/>
                <a:ea typeface="Times New Roman" panose="02020603050405020304" pitchFamily="18" charset="0"/>
                <a:cs typeface="Times New Roman" panose="02020603050405020304" pitchFamily="18" charset="0"/>
              </a:rPr>
              <a:t>kan du se på farver, rum, komposition og særlige virkemidler som dekorativ streg mv. Overvej også om den stilmæssigt trækker på traditioner fra andre, evt. tidligere genrer.</a:t>
            </a:r>
            <a:br>
              <a:rPr lang="da-DK" sz="1600" dirty="0">
                <a:effectLst/>
                <a:ea typeface="Times New Roman" panose="02020603050405020304" pitchFamily="18" charset="0"/>
                <a:cs typeface="Times New Roman" panose="02020603050405020304" pitchFamily="18" charset="0"/>
              </a:rPr>
            </a:br>
            <a:r>
              <a:rPr lang="da-DK" sz="1600" dirty="0">
                <a:effectLst/>
                <a:ea typeface="Times New Roman" panose="02020603050405020304" pitchFamily="18" charset="0"/>
                <a:cs typeface="Times New Roman" panose="02020603050405020304" pitchFamily="18" charset="0"/>
              </a:rPr>
              <a:t>Forhold dig dernæst til indholdet: Er plakaten politisk, reklame, museumsplakat, annonce for sted eller arrangement osv.? Er den dekorativ, æstetisk, informativ? Hvad er blikfang og fokus? Hvad er budskabet?</a:t>
            </a:r>
            <a:endParaRPr lang="da-DK" sz="1600" dirty="0">
              <a:effectLst/>
              <a:ea typeface="Calibri" panose="020F0502020204030204" pitchFamily="34" charset="0"/>
              <a:cs typeface="Times New Roman" panose="02020603050405020304" pitchFamily="18" charset="0"/>
            </a:endParaRPr>
          </a:p>
          <a:p>
            <a:pPr lvl="1"/>
            <a:r>
              <a:rPr lang="da-DK" sz="1600" b="1" dirty="0">
                <a:effectLst/>
                <a:ea typeface="Times New Roman" panose="02020603050405020304" pitchFamily="18" charset="0"/>
                <a:cs typeface="Times New Roman" panose="02020603050405020304" pitchFamily="18" charset="0"/>
              </a:rPr>
              <a:t>Hvordan er teksten i plakaten? </a:t>
            </a:r>
            <a:r>
              <a:rPr lang="da-DK" sz="1600" dirty="0">
                <a:effectLst/>
                <a:ea typeface="Times New Roman" panose="02020603050405020304" pitchFamily="18" charset="0"/>
                <a:cs typeface="Times New Roman" panose="02020603050405020304" pitchFamily="18" charset="0"/>
              </a:rPr>
              <a:t>Blot informerende eller en del af det dekorative udtryk? Refererer den til kendte billedtraditioner og motiver fra fx kunsthistorien?</a:t>
            </a:r>
            <a:endParaRPr lang="da-DK" sz="1600" dirty="0">
              <a:effectLst/>
              <a:ea typeface="Calibri" panose="020F0502020204030204" pitchFamily="34" charset="0"/>
              <a:cs typeface="Times New Roman" panose="02020603050405020304" pitchFamily="18" charset="0"/>
            </a:endParaRPr>
          </a:p>
          <a:p>
            <a:pPr lvl="1"/>
            <a:r>
              <a:rPr lang="da-DK" sz="1600" b="1" dirty="0">
                <a:effectLst/>
                <a:ea typeface="Times New Roman" panose="02020603050405020304" pitchFamily="18" charset="0"/>
                <a:cs typeface="Times New Roman" panose="02020603050405020304" pitchFamily="18" charset="0"/>
              </a:rPr>
              <a:t>Til slut ser du på konteksten for plakaten: </a:t>
            </a:r>
            <a:r>
              <a:rPr lang="da-DK" sz="1600" dirty="0">
                <a:effectLst/>
                <a:ea typeface="Times New Roman" panose="02020603050405020304" pitchFamily="18" charset="0"/>
                <a:cs typeface="Times New Roman" panose="02020603050405020304" pitchFamily="18" charset="0"/>
              </a:rPr>
              <a:t>Hvem er afsender, hvem er modtager? Hvilken tid er den skabt i og er der særlige kendetegn der passer til samtiden? Hvor kan eller kunne man se plakaten? Hvilken visuel kultur er eller var den en del af? Vurder konkluderende, hvordan og hvorfor plakaten virker.</a:t>
            </a:r>
            <a:endParaRPr lang="da-DK" sz="1600" dirty="0">
              <a:effectLst/>
              <a:ea typeface="Calibri" panose="020F0502020204030204" pitchFamily="34" charset="0"/>
              <a:cs typeface="Times New Roman" panose="02020603050405020304" pitchFamily="18" charset="0"/>
            </a:endParaRPr>
          </a:p>
          <a:p>
            <a:pPr marL="0" indent="0">
              <a:buNone/>
            </a:pPr>
            <a:endParaRPr lang="da-DK" sz="1700" dirty="0"/>
          </a:p>
        </p:txBody>
      </p:sp>
    </p:spTree>
    <p:extLst>
      <p:ext uri="{BB962C8B-B14F-4D97-AF65-F5344CB8AC3E}">
        <p14:creationId xmlns:p14="http://schemas.microsoft.com/office/powerpoint/2010/main" val="3129555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person, indendørs, bold&#10;&#10;Automatisk genereret beskrivelse">
            <a:extLst>
              <a:ext uri="{FF2B5EF4-FFF2-40B4-BE49-F238E27FC236}">
                <a16:creationId xmlns:a16="http://schemas.microsoft.com/office/drawing/2014/main" id="{064B3970-8425-4CAA-7560-01561D3B5629}"/>
              </a:ext>
            </a:extLst>
          </p:cNvPr>
          <p:cNvPicPr>
            <a:picLocks noChangeAspect="1"/>
          </p:cNvPicPr>
          <p:nvPr/>
        </p:nvPicPr>
        <p:blipFill>
          <a:blip r:embed="rId3"/>
          <a:srcRect l="9622" r="11418"/>
          <a:stretch/>
        </p:blipFill>
        <p:spPr>
          <a:xfrm>
            <a:off x="1" y="10"/>
            <a:ext cx="9669642" cy="6857990"/>
          </a:xfrm>
          <a:prstGeom prst="rect">
            <a:avLst/>
          </a:prstGeom>
        </p:spPr>
      </p:pic>
      <p:sp>
        <p:nvSpPr>
          <p:cNvPr id="20"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74DC5F15-A2E0-9A4A-AA3E-68754BF61B9F}"/>
              </a:ext>
            </a:extLst>
          </p:cNvPr>
          <p:cNvSpPr>
            <a:spLocks noGrp="1"/>
          </p:cNvSpPr>
          <p:nvPr>
            <p:ph type="ctrTitle"/>
          </p:nvPr>
        </p:nvSpPr>
        <p:spPr>
          <a:xfrm>
            <a:off x="7935402" y="743447"/>
            <a:ext cx="3445765" cy="3692028"/>
          </a:xfrm>
          <a:noFill/>
        </p:spPr>
        <p:txBody>
          <a:bodyPr>
            <a:normAutofit/>
          </a:bodyPr>
          <a:lstStyle/>
          <a:p>
            <a:pPr algn="l" rtl="0" fontAlgn="base"/>
            <a:r>
              <a:rPr lang="da-DK" sz="2900" b="1" i="0" u="none" strike="noStrike" dirty="0">
                <a:effectLst/>
                <a:latin typeface="Calibri" panose="020F0502020204030204" pitchFamily="34" charset="0"/>
              </a:rPr>
              <a:t>T0XIC</a:t>
            </a:r>
            <a:r>
              <a:rPr lang="da-DK" sz="2900" b="0" i="0" u="none" strike="noStrike" dirty="0">
                <a:effectLst/>
                <a:latin typeface="Calibri" panose="020F0502020204030204" pitchFamily="34" charset="0"/>
              </a:rPr>
              <a:t> </a:t>
            </a:r>
            <a:br>
              <a:rPr lang="da-DK" sz="2900" b="0" i="0" u="none" strike="noStrike" dirty="0">
                <a:effectLst/>
                <a:latin typeface="Segoe UI" panose="020B0502040204020203" pitchFamily="34" charset="0"/>
              </a:rPr>
            </a:br>
            <a:r>
              <a:rPr lang="da-DK" sz="2900" i="0" u="none" strike="noStrike" dirty="0">
                <a:effectLst/>
                <a:latin typeface="Calibri" panose="020F0502020204030204" pitchFamily="34" charset="0"/>
              </a:rPr>
              <a:t>- en teaterkoncert med de største hits fra 00’erne </a:t>
            </a:r>
            <a:br>
              <a:rPr lang="da-DK" sz="2900" b="0" i="0" u="none" strike="noStrike" dirty="0">
                <a:effectLst/>
                <a:latin typeface="Segoe UI" panose="020B0502040204020203" pitchFamily="34" charset="0"/>
              </a:rPr>
            </a:br>
            <a:br>
              <a:rPr lang="da-DK" sz="2900" dirty="0"/>
            </a:br>
            <a:br>
              <a:rPr lang="da-DK" sz="2900" dirty="0"/>
            </a:br>
            <a:br>
              <a:rPr lang="da-DK" sz="2900" dirty="0"/>
            </a:br>
            <a:endParaRPr lang="da-DK" sz="2900" dirty="0"/>
          </a:p>
        </p:txBody>
      </p:sp>
    </p:spTree>
    <p:extLst>
      <p:ext uri="{BB962C8B-B14F-4D97-AF65-F5344CB8AC3E}">
        <p14:creationId xmlns:p14="http://schemas.microsoft.com/office/powerpoint/2010/main" val="3552410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1EF436-5FC9-0351-CE7D-ECB5A71F075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CBAB66A4-1C32-FE12-BED7-C959DAA0C026}"/>
              </a:ext>
            </a:extLst>
          </p:cNvPr>
          <p:cNvSpPr>
            <a:spLocks noGrp="1"/>
          </p:cNvSpPr>
          <p:nvPr>
            <p:ph type="ctrTitle"/>
          </p:nvPr>
        </p:nvSpPr>
        <p:spPr>
          <a:xfrm>
            <a:off x="982639" y="485774"/>
            <a:ext cx="4613300" cy="6372226"/>
          </a:xfrm>
        </p:spPr>
        <p:txBody>
          <a:bodyPr vert="horz" lIns="91440" tIns="45720" rIns="91440" bIns="45720" rtlCol="0" anchor="t">
            <a:normAutofit/>
          </a:bodyPr>
          <a:lstStyle/>
          <a:p>
            <a:pPr algn="l"/>
            <a:r>
              <a:rPr lang="en-US" sz="2200" b="1" i="0" u="none" strike="noStrike" dirty="0" err="1">
                <a:effectLst/>
              </a:rPr>
              <a:t>Sætliste</a:t>
            </a:r>
            <a:r>
              <a:rPr lang="en-US" sz="2200" b="1" i="0" u="none" strike="noStrike" dirty="0">
                <a:effectLst/>
              </a:rPr>
              <a:t>:</a:t>
            </a:r>
            <a:br>
              <a:rPr lang="en-US" sz="1200" b="1" i="0" u="none" strike="noStrike" dirty="0">
                <a:effectLst/>
              </a:rPr>
            </a:br>
            <a:br>
              <a:rPr lang="en-US" sz="1200" b="0" i="0" u="none" strike="noStrike" dirty="0">
                <a:effectLst/>
              </a:rPr>
            </a:br>
            <a:r>
              <a:rPr lang="en-US" sz="1200" b="1" i="0" u="none" strike="noStrike" dirty="0"/>
              <a:t>00’erne m</a:t>
            </a:r>
            <a:r>
              <a:rPr lang="en-US" sz="1200" b="1" dirty="0">
                <a:effectLst/>
              </a:rPr>
              <a:t>edley </a:t>
            </a:r>
            <a:r>
              <a:rPr lang="en-US" sz="1200" dirty="0">
                <a:effectLst/>
              </a:rPr>
              <a:t>(kor)</a:t>
            </a:r>
            <a:br>
              <a:rPr lang="en-US" sz="1200" dirty="0">
                <a:effectLst/>
              </a:rPr>
            </a:br>
            <a:r>
              <a:rPr lang="en-US" sz="1200" dirty="0">
                <a:effectLst/>
              </a:rPr>
              <a:t> </a:t>
            </a:r>
            <a:br>
              <a:rPr lang="en-US" sz="1200" dirty="0">
                <a:effectLst/>
              </a:rPr>
            </a:br>
            <a:r>
              <a:rPr lang="en-US" sz="1200" b="1" dirty="0">
                <a:effectLst/>
              </a:rPr>
              <a:t>Music</a:t>
            </a:r>
            <a:r>
              <a:rPr lang="en-US" sz="1200" dirty="0">
                <a:effectLst/>
              </a:rPr>
              <a:t> (Madonna, 2000) </a:t>
            </a:r>
            <a:br>
              <a:rPr lang="en-US" sz="1200" dirty="0">
                <a:effectLst/>
              </a:rPr>
            </a:br>
            <a:r>
              <a:rPr lang="en-US" sz="1200" dirty="0">
                <a:effectLst/>
              </a:rPr>
              <a:t> </a:t>
            </a:r>
            <a:br>
              <a:rPr lang="en-US" sz="1200" dirty="0">
                <a:effectLst/>
              </a:rPr>
            </a:br>
            <a:r>
              <a:rPr lang="en-US" sz="1200" b="1" dirty="0">
                <a:effectLst/>
              </a:rPr>
              <a:t>Kun for </a:t>
            </a:r>
            <a:r>
              <a:rPr lang="en-US" sz="1200" b="1" dirty="0" err="1">
                <a:effectLst/>
              </a:rPr>
              <a:t>mig</a:t>
            </a:r>
            <a:r>
              <a:rPr lang="en-US" sz="1200" dirty="0">
                <a:effectLst/>
              </a:rPr>
              <a:t> (Medina, 2008)  </a:t>
            </a:r>
            <a:br>
              <a:rPr lang="en-US" sz="1200" dirty="0">
                <a:effectLst/>
              </a:rPr>
            </a:br>
            <a:r>
              <a:rPr lang="en-US" sz="1200" dirty="0">
                <a:effectLst/>
              </a:rPr>
              <a:t> </a:t>
            </a:r>
            <a:br>
              <a:rPr lang="en-US" sz="1200" dirty="0">
                <a:effectLst/>
              </a:rPr>
            </a:br>
            <a:r>
              <a:rPr lang="en-US" sz="1200" b="1" dirty="0">
                <a:effectLst/>
              </a:rPr>
              <a:t>All Falls Down</a:t>
            </a:r>
            <a:r>
              <a:rPr lang="en-US" sz="1200" dirty="0">
                <a:effectLst/>
              </a:rPr>
              <a:t> (Kanye West, 2004) </a:t>
            </a:r>
            <a:br>
              <a:rPr lang="en-US" sz="1200" dirty="0">
                <a:effectLst/>
              </a:rPr>
            </a:br>
            <a:r>
              <a:rPr lang="en-US" sz="1200" dirty="0">
                <a:effectLst/>
              </a:rPr>
              <a:t> </a:t>
            </a:r>
            <a:br>
              <a:rPr lang="en-US" sz="1200" dirty="0">
                <a:effectLst/>
              </a:rPr>
            </a:br>
            <a:r>
              <a:rPr lang="en-US" sz="1200" b="1" dirty="0">
                <a:effectLst/>
              </a:rPr>
              <a:t>Cry Me A River</a:t>
            </a:r>
            <a:r>
              <a:rPr lang="en-US" sz="1200" dirty="0">
                <a:effectLst/>
              </a:rPr>
              <a:t> (Justin Timberlake, 2002) </a:t>
            </a:r>
            <a:br>
              <a:rPr lang="en-US" sz="1200" dirty="0">
                <a:effectLst/>
              </a:rPr>
            </a:br>
            <a:r>
              <a:rPr lang="en-US" sz="1200" dirty="0">
                <a:effectLst/>
              </a:rPr>
              <a:t> </a:t>
            </a:r>
            <a:br>
              <a:rPr lang="en-US" sz="1200" dirty="0">
                <a:effectLst/>
              </a:rPr>
            </a:br>
            <a:r>
              <a:rPr lang="en-US" sz="1200" b="1" dirty="0">
                <a:effectLst/>
              </a:rPr>
              <a:t>Let Me Think About It</a:t>
            </a:r>
            <a:r>
              <a:rPr lang="en-US" sz="1200" dirty="0">
                <a:effectLst/>
              </a:rPr>
              <a:t> (Ida Corr </a:t>
            </a:r>
            <a:r>
              <a:rPr lang="en-US" sz="1200" dirty="0" err="1">
                <a:effectLst/>
              </a:rPr>
              <a:t>og</a:t>
            </a:r>
            <a:r>
              <a:rPr lang="en-US" sz="1200" dirty="0">
                <a:effectLst/>
              </a:rPr>
              <a:t> Fedde Le Grand, 2007) </a:t>
            </a:r>
            <a:br>
              <a:rPr lang="en-US" sz="1200" dirty="0">
                <a:effectLst/>
              </a:rPr>
            </a:br>
            <a:r>
              <a:rPr lang="en-US" sz="1200" dirty="0">
                <a:effectLst/>
              </a:rPr>
              <a:t> </a:t>
            </a:r>
            <a:br>
              <a:rPr lang="en-US" sz="1200" dirty="0">
                <a:effectLst/>
              </a:rPr>
            </a:br>
            <a:r>
              <a:rPr lang="en-US" sz="1200" b="1" dirty="0" err="1">
                <a:effectLst/>
              </a:rPr>
              <a:t>Intet</a:t>
            </a:r>
            <a:r>
              <a:rPr lang="en-US" sz="1200" b="1" dirty="0">
                <a:effectLst/>
              </a:rPr>
              <a:t> stopper </a:t>
            </a:r>
            <a:r>
              <a:rPr lang="en-US" sz="1200" b="1" dirty="0" err="1">
                <a:effectLst/>
              </a:rPr>
              <a:t>helt</a:t>
            </a:r>
            <a:r>
              <a:rPr lang="en-US" sz="1200" dirty="0">
                <a:effectLst/>
              </a:rPr>
              <a:t> (</a:t>
            </a:r>
            <a:r>
              <a:rPr lang="en-US" sz="1200" dirty="0" err="1">
                <a:effectLst/>
              </a:rPr>
              <a:t>Balstyrko</a:t>
            </a:r>
            <a:r>
              <a:rPr lang="en-US" sz="1200" dirty="0">
                <a:effectLst/>
              </a:rPr>
              <a:t>, 2009)</a:t>
            </a:r>
            <a:br>
              <a:rPr lang="en-US" sz="1200" dirty="0">
                <a:effectLst/>
              </a:rPr>
            </a:br>
            <a:r>
              <a:rPr lang="en-US" sz="1200" dirty="0">
                <a:effectLst/>
              </a:rPr>
              <a:t> </a:t>
            </a:r>
            <a:br>
              <a:rPr lang="en-US" sz="1200" dirty="0">
                <a:effectLst/>
              </a:rPr>
            </a:br>
            <a:r>
              <a:rPr lang="en-US" sz="1200" b="1" dirty="0">
                <a:effectLst/>
              </a:rPr>
              <a:t>Valerie</a:t>
            </a:r>
            <a:r>
              <a:rPr lang="en-US" sz="1200" dirty="0">
                <a:effectLst/>
              </a:rPr>
              <a:t> (Amy Winehouse, 2007)</a:t>
            </a:r>
            <a:br>
              <a:rPr lang="en-US" sz="1200" dirty="0">
                <a:effectLst/>
              </a:rPr>
            </a:br>
            <a:r>
              <a:rPr lang="en-US" sz="1200" dirty="0">
                <a:effectLst/>
              </a:rPr>
              <a:t> </a:t>
            </a:r>
            <a:br>
              <a:rPr lang="en-US" sz="1200" dirty="0">
                <a:effectLst/>
              </a:rPr>
            </a:br>
            <a:r>
              <a:rPr lang="en-US" sz="1200" dirty="0">
                <a:effectLst/>
              </a:rPr>
              <a:t>(PAUSE)</a:t>
            </a:r>
            <a:br>
              <a:rPr lang="en-US" sz="1200" dirty="0">
                <a:effectLst/>
              </a:rPr>
            </a:br>
            <a:r>
              <a:rPr lang="en-US" sz="1200" dirty="0">
                <a:effectLst/>
              </a:rPr>
              <a:t> </a:t>
            </a:r>
            <a:br>
              <a:rPr lang="en-US" sz="1200" dirty="0">
                <a:effectLst/>
              </a:rPr>
            </a:br>
            <a:r>
              <a:rPr lang="en-US" sz="1200" b="1" dirty="0">
                <a:effectLst/>
              </a:rPr>
              <a:t>Nik </a:t>
            </a:r>
            <a:r>
              <a:rPr lang="en-US" sz="1200" b="1" dirty="0" err="1">
                <a:effectLst/>
              </a:rPr>
              <a:t>og</a:t>
            </a:r>
            <a:r>
              <a:rPr lang="en-US" sz="1200" b="1" dirty="0">
                <a:effectLst/>
              </a:rPr>
              <a:t> Jay-medley</a:t>
            </a:r>
            <a:r>
              <a:rPr lang="en-US" sz="1200" dirty="0">
                <a:effectLst/>
              </a:rPr>
              <a:t>: Hot (2002), </a:t>
            </a:r>
            <a:r>
              <a:rPr lang="en-US" sz="1200" dirty="0" err="1">
                <a:effectLst/>
              </a:rPr>
              <a:t>Én</a:t>
            </a:r>
            <a:r>
              <a:rPr lang="en-US" sz="1200" dirty="0">
                <a:effectLst/>
              </a:rPr>
              <a:t> </a:t>
            </a:r>
            <a:r>
              <a:rPr lang="en-US" sz="1200" dirty="0" err="1">
                <a:effectLst/>
              </a:rPr>
              <a:t>dag</a:t>
            </a:r>
            <a:r>
              <a:rPr lang="en-US" sz="1200" dirty="0">
                <a:effectLst/>
              </a:rPr>
              <a:t> </a:t>
            </a:r>
            <a:r>
              <a:rPr lang="en-US" sz="1200" dirty="0" err="1">
                <a:effectLst/>
              </a:rPr>
              <a:t>tilbage</a:t>
            </a:r>
            <a:r>
              <a:rPr lang="en-US" sz="1200" dirty="0">
                <a:effectLst/>
              </a:rPr>
              <a:t> (2004), </a:t>
            </a:r>
            <a:r>
              <a:rPr lang="en-US" sz="1200" dirty="0" err="1">
                <a:effectLst/>
              </a:rPr>
              <a:t>Lækker</a:t>
            </a:r>
            <a:r>
              <a:rPr lang="en-US" sz="1200" dirty="0">
                <a:effectLst/>
              </a:rPr>
              <a:t> (2004) </a:t>
            </a:r>
            <a:br>
              <a:rPr lang="en-US" sz="1200" dirty="0">
                <a:effectLst/>
              </a:rPr>
            </a:br>
            <a:br>
              <a:rPr lang="en-US" sz="1200" dirty="0">
                <a:effectLst/>
              </a:rPr>
            </a:br>
            <a:r>
              <a:rPr lang="en-US" sz="1200" b="1" dirty="0" err="1">
                <a:effectLst/>
              </a:rPr>
              <a:t>Ohne</a:t>
            </a:r>
            <a:r>
              <a:rPr lang="en-US" sz="1200" b="1" dirty="0">
                <a:effectLst/>
              </a:rPr>
              <a:t> Dich</a:t>
            </a:r>
            <a:r>
              <a:rPr lang="en-US" sz="1200" dirty="0">
                <a:effectLst/>
              </a:rPr>
              <a:t> (Rammstein, 2004)  </a:t>
            </a:r>
            <a:br>
              <a:rPr lang="en-US" sz="1200" dirty="0">
                <a:effectLst/>
              </a:rPr>
            </a:br>
            <a:br>
              <a:rPr lang="en-US" sz="1200" dirty="0">
                <a:effectLst/>
              </a:rPr>
            </a:br>
            <a:r>
              <a:rPr lang="en-US" sz="1200" b="1" dirty="0">
                <a:effectLst/>
              </a:rPr>
              <a:t>Britney mash-up</a:t>
            </a:r>
            <a:r>
              <a:rPr lang="en-US" sz="1200" dirty="0">
                <a:effectLst/>
              </a:rPr>
              <a:t>: Oops! I did it again (2000) + Toxic (2003) </a:t>
            </a:r>
            <a:br>
              <a:rPr lang="en-US" sz="1200" dirty="0">
                <a:effectLst/>
              </a:rPr>
            </a:br>
            <a:br>
              <a:rPr lang="en-US" sz="1200" dirty="0">
                <a:effectLst/>
              </a:rPr>
            </a:br>
            <a:r>
              <a:rPr lang="en-US" sz="1200" b="1" dirty="0">
                <a:effectLst/>
              </a:rPr>
              <a:t>Feel Good Inc</a:t>
            </a:r>
            <a:r>
              <a:rPr lang="en-US" sz="1200" dirty="0">
                <a:effectLst/>
              </a:rPr>
              <a:t> (Gorillaz, 2005) </a:t>
            </a:r>
            <a:br>
              <a:rPr lang="en-US" sz="1200" dirty="0">
                <a:effectLst/>
              </a:rPr>
            </a:br>
            <a:br>
              <a:rPr lang="en-US" sz="1200" dirty="0">
                <a:effectLst/>
              </a:rPr>
            </a:br>
            <a:r>
              <a:rPr lang="en-US" sz="1200" b="1" dirty="0">
                <a:effectLst/>
              </a:rPr>
              <a:t>Beautiful</a:t>
            </a:r>
            <a:r>
              <a:rPr lang="en-US" sz="1200" dirty="0">
                <a:effectLst/>
              </a:rPr>
              <a:t> (Christina </a:t>
            </a:r>
            <a:r>
              <a:rPr lang="en-US" sz="1200" dirty="0" err="1">
                <a:effectLst/>
              </a:rPr>
              <a:t>Aquilera</a:t>
            </a:r>
            <a:r>
              <a:rPr lang="en-US" sz="1200" dirty="0">
                <a:effectLst/>
              </a:rPr>
              <a:t>, 2002)  </a:t>
            </a:r>
            <a:br>
              <a:rPr lang="en-US" sz="1200" dirty="0">
                <a:effectLst/>
              </a:rPr>
            </a:br>
            <a:br>
              <a:rPr lang="en-US" sz="1200" dirty="0">
                <a:effectLst/>
              </a:rPr>
            </a:br>
            <a:r>
              <a:rPr lang="en-US" sz="1200" b="1" dirty="0" err="1">
                <a:effectLst/>
              </a:rPr>
              <a:t>Nitten</a:t>
            </a:r>
            <a:r>
              <a:rPr lang="en-US" sz="1200" dirty="0">
                <a:effectLst/>
              </a:rPr>
              <a:t> (Thomas Holm, 2009)</a:t>
            </a:r>
            <a:br>
              <a:rPr lang="en-US" sz="1200" dirty="0">
                <a:effectLst/>
              </a:rPr>
            </a:br>
            <a:br>
              <a:rPr lang="en-US" sz="1200" dirty="0">
                <a:effectLst/>
              </a:rPr>
            </a:br>
            <a:r>
              <a:rPr lang="en-US" sz="1200" b="1" dirty="0">
                <a:effectLst/>
              </a:rPr>
              <a:t>Op med </a:t>
            </a:r>
            <a:r>
              <a:rPr lang="en-US" sz="1200" b="1" dirty="0" err="1">
                <a:effectLst/>
              </a:rPr>
              <a:t>hovedet</a:t>
            </a:r>
            <a:r>
              <a:rPr lang="en-US" sz="1200" b="1" dirty="0">
                <a:effectLst/>
              </a:rPr>
              <a:t> </a:t>
            </a:r>
            <a:r>
              <a:rPr lang="en-US" sz="1200" dirty="0">
                <a:effectLst/>
              </a:rPr>
              <a:t>(</a:t>
            </a:r>
            <a:r>
              <a:rPr lang="en-US" sz="1200" dirty="0" err="1">
                <a:effectLst/>
              </a:rPr>
              <a:t>Natasja</a:t>
            </a:r>
            <a:r>
              <a:rPr lang="en-US" sz="1200" dirty="0">
                <a:effectLst/>
              </a:rPr>
              <a:t>, 2005)  </a:t>
            </a:r>
            <a:br>
              <a:rPr lang="en-US" sz="1200" dirty="0">
                <a:effectLst/>
              </a:rPr>
            </a:br>
            <a:br>
              <a:rPr lang="en-US" sz="1200" dirty="0">
                <a:effectLst/>
              </a:rPr>
            </a:br>
            <a:r>
              <a:rPr lang="en-US" sz="1200" b="1" dirty="0">
                <a:effectLst/>
              </a:rPr>
              <a:t>Fly On </a:t>
            </a:r>
            <a:r>
              <a:rPr lang="en-US" sz="1200" b="1" dirty="0"/>
              <a:t>T</a:t>
            </a:r>
            <a:r>
              <a:rPr lang="en-US" sz="1200" b="1" dirty="0">
                <a:effectLst/>
              </a:rPr>
              <a:t>he Wings Of Love</a:t>
            </a:r>
            <a:r>
              <a:rPr lang="en-US" sz="1200" dirty="0">
                <a:effectLst/>
              </a:rPr>
              <a:t> (</a:t>
            </a:r>
            <a:r>
              <a:rPr lang="en-US" sz="1200" dirty="0" err="1">
                <a:effectLst/>
              </a:rPr>
              <a:t>Brødrene</a:t>
            </a:r>
            <a:r>
              <a:rPr lang="en-US" sz="1200" dirty="0">
                <a:effectLst/>
              </a:rPr>
              <a:t> Olsen, 2000)  </a:t>
            </a:r>
            <a:br>
              <a:rPr lang="en-US" sz="1200" dirty="0">
                <a:effectLst/>
              </a:rPr>
            </a:br>
            <a:endParaRPr lang="en-US" sz="1200" b="1" dirty="0"/>
          </a:p>
        </p:txBody>
      </p:sp>
      <p:sp>
        <p:nvSpPr>
          <p:cNvPr id="22" name="Rectangle 2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person, indendørs, bold&#10;&#10;Automatisk genereret beskrivelse">
            <a:extLst>
              <a:ext uri="{FF2B5EF4-FFF2-40B4-BE49-F238E27FC236}">
                <a16:creationId xmlns:a16="http://schemas.microsoft.com/office/drawing/2014/main" id="{0DF2BBBE-D80D-E9EC-9AC6-EA995A0C9569}"/>
              </a:ext>
            </a:extLst>
          </p:cNvPr>
          <p:cNvPicPr>
            <a:picLocks noChangeAspect="1"/>
          </p:cNvPicPr>
          <p:nvPr/>
        </p:nvPicPr>
        <p:blipFill>
          <a:blip r:embed="rId2"/>
          <a:srcRect l="21102" r="22899" b="1"/>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95961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descr="Et billede, der indeholder tekst, skærmbillede, Font/skrifttype, dokument&#10;&#10;Indhold genereret af kunstig intelligens kan være forkert.">
            <a:extLst>
              <a:ext uri="{FF2B5EF4-FFF2-40B4-BE49-F238E27FC236}">
                <a16:creationId xmlns:a16="http://schemas.microsoft.com/office/drawing/2014/main" id="{03700B38-8553-F687-ADE9-443939D0E9F5}"/>
              </a:ext>
            </a:extLst>
          </p:cNvPr>
          <p:cNvPicPr>
            <a:picLocks noChangeAspect="1"/>
          </p:cNvPicPr>
          <p:nvPr/>
        </p:nvPicPr>
        <p:blipFill>
          <a:blip r:embed="rId2"/>
          <a:stretch>
            <a:fillRect/>
          </a:stretch>
        </p:blipFill>
        <p:spPr>
          <a:xfrm>
            <a:off x="2322285" y="457200"/>
            <a:ext cx="7547429" cy="5943600"/>
          </a:xfrm>
          <a:prstGeom prst="rect">
            <a:avLst/>
          </a:prstGeom>
        </p:spPr>
      </p:pic>
    </p:spTree>
    <p:extLst>
      <p:ext uri="{BB962C8B-B14F-4D97-AF65-F5344CB8AC3E}">
        <p14:creationId xmlns:p14="http://schemas.microsoft.com/office/powerpoint/2010/main" val="1788307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C3682-461E-A732-4112-E957E1992BAA}"/>
            </a:ext>
          </a:extLst>
        </p:cNvPr>
        <p:cNvGrpSpPr/>
        <p:nvPr/>
      </p:nvGrpSpPr>
      <p:grpSpPr>
        <a:xfrm>
          <a:off x="0" y="0"/>
          <a:ext cx="0" cy="0"/>
          <a:chOff x="0" y="0"/>
          <a:chExt cx="0" cy="0"/>
        </a:xfrm>
      </p:grpSpPr>
      <p:pic>
        <p:nvPicPr>
          <p:cNvPr id="7" name="Billede 6" descr="Et billede, der indeholder koncert, underholdning, scene, lilla/violet&#10;&#10;Automatisk genereret beskrivelse">
            <a:extLst>
              <a:ext uri="{FF2B5EF4-FFF2-40B4-BE49-F238E27FC236}">
                <a16:creationId xmlns:a16="http://schemas.microsoft.com/office/drawing/2014/main" id="{D2E65BA9-F405-9C82-CDD6-D6F05AA86087}"/>
              </a:ext>
            </a:extLst>
          </p:cNvPr>
          <p:cNvPicPr>
            <a:picLocks noChangeAspect="1"/>
          </p:cNvPicPr>
          <p:nvPr/>
        </p:nvPicPr>
        <p:blipFill>
          <a:blip r:embed="rId2">
            <a:alphaModFix amt="40000"/>
          </a:blip>
          <a:srcRect t="14964" b="39386"/>
          <a:stretch/>
        </p:blipFill>
        <p:spPr>
          <a:xfrm>
            <a:off x="-170" y="10"/>
            <a:ext cx="8450317" cy="6857990"/>
          </a:xfrm>
          <a:prstGeom prst="rect">
            <a:avLst/>
          </a:prstGeom>
        </p:spPr>
      </p:pic>
      <p:sp>
        <p:nvSpPr>
          <p:cNvPr id="2" name="Titel 1">
            <a:extLst>
              <a:ext uri="{FF2B5EF4-FFF2-40B4-BE49-F238E27FC236}">
                <a16:creationId xmlns:a16="http://schemas.microsoft.com/office/drawing/2014/main" id="{46579828-B57C-7134-86C7-0B30A5FCD316}"/>
              </a:ext>
            </a:extLst>
          </p:cNvPr>
          <p:cNvSpPr>
            <a:spLocks noGrp="1"/>
          </p:cNvSpPr>
          <p:nvPr>
            <p:ph type="title"/>
          </p:nvPr>
        </p:nvSpPr>
        <p:spPr>
          <a:xfrm>
            <a:off x="643468" y="643467"/>
            <a:ext cx="4620584" cy="4567137"/>
          </a:xfrm>
        </p:spPr>
        <p:txBody>
          <a:bodyPr vert="horz" lIns="91440" tIns="45720" rIns="91440" bIns="45720" rtlCol="0" anchor="b">
            <a:normAutofit/>
          </a:bodyPr>
          <a:lstStyle/>
          <a:p>
            <a:br>
              <a:rPr lang="en-US" b="1" kern="1200">
                <a:solidFill>
                  <a:srgbClr val="FFFFFF"/>
                </a:solidFill>
                <a:latin typeface="+mj-lt"/>
                <a:ea typeface="+mj-ea"/>
                <a:cs typeface="+mj-cs"/>
              </a:rPr>
            </a:br>
            <a:r>
              <a:rPr lang="en-US" b="1" kern="1200">
                <a:solidFill>
                  <a:srgbClr val="FFFFFF"/>
                </a:solidFill>
                <a:latin typeface="+mj-lt"/>
                <a:ea typeface="+mj-ea"/>
                <a:cs typeface="+mj-cs"/>
              </a:rPr>
              <a:t>Visuelt koncept</a:t>
            </a:r>
            <a:br>
              <a:rPr lang="en-US" b="1" kern="1200">
                <a:solidFill>
                  <a:srgbClr val="FFFFFF"/>
                </a:solidFill>
                <a:latin typeface="+mj-lt"/>
                <a:ea typeface="+mj-ea"/>
                <a:cs typeface="+mj-cs"/>
              </a:rPr>
            </a:br>
            <a:r>
              <a:rPr lang="en-US" b="1" kern="1200">
                <a:solidFill>
                  <a:srgbClr val="FFFFFF"/>
                </a:solidFill>
                <a:latin typeface="+mj-lt"/>
                <a:ea typeface="+mj-ea"/>
                <a:cs typeface="+mj-cs"/>
              </a:rPr>
              <a:t>Scene</a:t>
            </a:r>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sp>
        <p:nvSpPr>
          <p:cNvPr id="3" name="Pladsholder til indhold 2">
            <a:extLst>
              <a:ext uri="{FF2B5EF4-FFF2-40B4-BE49-F238E27FC236}">
                <a16:creationId xmlns:a16="http://schemas.microsoft.com/office/drawing/2014/main" id="{54E97E17-370B-97D3-5507-1B409C79255E}"/>
              </a:ext>
            </a:extLst>
          </p:cNvPr>
          <p:cNvSpPr>
            <a:spLocks noGrp="1"/>
          </p:cNvSpPr>
          <p:nvPr>
            <p:ph idx="1"/>
          </p:nvPr>
        </p:nvSpPr>
        <p:spPr>
          <a:xfrm>
            <a:off x="643467" y="5277684"/>
            <a:ext cx="4620584" cy="775494"/>
          </a:xfrm>
        </p:spPr>
        <p:txBody>
          <a:bodyPr vert="horz" lIns="91440" tIns="45720" rIns="91440" bIns="45720" rtlCol="0">
            <a:normAutofit/>
          </a:bodyPr>
          <a:lstStyle/>
          <a:p>
            <a:pPr marL="0" indent="0">
              <a:buNone/>
            </a:pPr>
            <a:r>
              <a:rPr lang="en-US" sz="2400" kern="1200">
                <a:solidFill>
                  <a:srgbClr val="FFFFFF"/>
                </a:solidFill>
                <a:latin typeface="+mn-lt"/>
                <a:ea typeface="+mn-ea"/>
                <a:cs typeface="+mn-cs"/>
              </a:rPr>
              <a:t> </a:t>
            </a:r>
          </a:p>
        </p:txBody>
      </p:sp>
      <p:pic>
        <p:nvPicPr>
          <p:cNvPr id="9" name="Billede 8" descr="Et billede, der indeholder tøj, person, underholdning, koncert&#10;&#10;Automatisk genereret beskrivelse">
            <a:extLst>
              <a:ext uri="{FF2B5EF4-FFF2-40B4-BE49-F238E27FC236}">
                <a16:creationId xmlns:a16="http://schemas.microsoft.com/office/drawing/2014/main" id="{274305EA-DA52-E697-BFE1-849AFA58AC68}"/>
              </a:ext>
            </a:extLst>
          </p:cNvPr>
          <p:cNvPicPr>
            <a:picLocks noChangeAspect="1"/>
          </p:cNvPicPr>
          <p:nvPr/>
        </p:nvPicPr>
        <p:blipFill>
          <a:blip r:embed="rId3"/>
          <a:srcRect l="21194" r="20768" b="-2"/>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7540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tøj, person, menneske, mode&#10;&#10;Indhold genereret af kunstig intelligens kan være forkert.">
            <a:extLst>
              <a:ext uri="{FF2B5EF4-FFF2-40B4-BE49-F238E27FC236}">
                <a16:creationId xmlns:a16="http://schemas.microsoft.com/office/drawing/2014/main" id="{9A501469-20A9-C418-60F5-992CAB2108CC}"/>
              </a:ext>
            </a:extLst>
          </p:cNvPr>
          <p:cNvPicPr>
            <a:picLocks noChangeAspect="1"/>
          </p:cNvPicPr>
          <p:nvPr/>
        </p:nvPicPr>
        <p:blipFill>
          <a:blip r:embed="rId2"/>
          <a:srcRect l="878" r="792" b="2"/>
          <a:stretch/>
        </p:blipFill>
        <p:spPr>
          <a:xfrm>
            <a:off x="-1" y="10"/>
            <a:ext cx="7370057" cy="6857990"/>
          </a:xfrm>
          <a:prstGeom prst="rect">
            <a:avLst/>
          </a:prstGeom>
        </p:spPr>
      </p:pic>
      <p:pic>
        <p:nvPicPr>
          <p:cNvPr id="5" name="Billede 4" descr="Et billede, der indeholder fyrværkeri, Nytårsaften&#10;&#10;Indhold genereret af kunstig intelligens kan være forkert.">
            <a:extLst>
              <a:ext uri="{FF2B5EF4-FFF2-40B4-BE49-F238E27FC236}">
                <a16:creationId xmlns:a16="http://schemas.microsoft.com/office/drawing/2014/main" id="{AD76228C-0234-49EF-10C6-997276D50F0C}"/>
              </a:ext>
            </a:extLst>
          </p:cNvPr>
          <p:cNvPicPr>
            <a:picLocks noChangeAspect="1"/>
          </p:cNvPicPr>
          <p:nvPr/>
        </p:nvPicPr>
        <p:blipFill>
          <a:blip r:embed="rId3"/>
          <a:srcRect t="9612" r="-3" b="-3"/>
          <a:stretch/>
        </p:blipFill>
        <p:spPr>
          <a:xfrm>
            <a:off x="7534656" y="1"/>
            <a:ext cx="4657344" cy="3346704"/>
          </a:xfrm>
          <a:prstGeom prst="rect">
            <a:avLst/>
          </a:prstGeom>
        </p:spPr>
      </p:pic>
      <p:pic>
        <p:nvPicPr>
          <p:cNvPr id="3" name="Billede 2" descr="Et billede, der indeholder skitse, clipart, tegneserie, illustration/afbildning&#10;&#10;Indhold genereret af kunstig intelligens kan være forkert.">
            <a:extLst>
              <a:ext uri="{FF2B5EF4-FFF2-40B4-BE49-F238E27FC236}">
                <a16:creationId xmlns:a16="http://schemas.microsoft.com/office/drawing/2014/main" id="{3C502DEA-78E5-7D77-97DB-6CE1770976BE}"/>
              </a:ext>
            </a:extLst>
          </p:cNvPr>
          <p:cNvPicPr>
            <a:picLocks noChangeAspect="1"/>
          </p:cNvPicPr>
          <p:nvPr/>
        </p:nvPicPr>
        <p:blipFill>
          <a:blip r:embed="rId4"/>
          <a:srcRect t="13684" r="-3" b="-3"/>
          <a:stretch/>
        </p:blipFill>
        <p:spPr>
          <a:xfrm>
            <a:off x="7534654" y="3511296"/>
            <a:ext cx="4657346" cy="3346704"/>
          </a:xfrm>
          <a:prstGeom prst="rect">
            <a:avLst/>
          </a:prstGeom>
        </p:spPr>
      </p:pic>
    </p:spTree>
    <p:extLst>
      <p:ext uri="{BB962C8B-B14F-4D97-AF65-F5344CB8AC3E}">
        <p14:creationId xmlns:p14="http://schemas.microsoft.com/office/powerpoint/2010/main" val="3239001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02791-F261-8A49-278F-C5906DEFCD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33FFD2-A9E9-2DD1-B3C8-ACAC5A368E26}"/>
              </a:ext>
            </a:extLst>
          </p:cNvPr>
          <p:cNvSpPr>
            <a:spLocks noGrp="1"/>
          </p:cNvSpPr>
          <p:nvPr>
            <p:ph type="title"/>
          </p:nvPr>
        </p:nvSpPr>
        <p:spPr>
          <a:xfrm>
            <a:off x="4128368" y="4921823"/>
            <a:ext cx="4937937" cy="1147150"/>
          </a:xfrm>
        </p:spPr>
        <p:txBody>
          <a:bodyPr vert="horz" lIns="91440" tIns="45720" rIns="91440" bIns="45720" rtlCol="0" anchor="t">
            <a:normAutofit/>
          </a:bodyPr>
          <a:lstStyle/>
          <a:p>
            <a:br>
              <a:rPr lang="en-US" sz="1400" b="1" kern="1200" dirty="0">
                <a:solidFill>
                  <a:schemeClr val="tx1"/>
                </a:solidFill>
                <a:latin typeface="+mj-lt"/>
                <a:ea typeface="+mj-ea"/>
                <a:cs typeface="+mj-cs"/>
              </a:rPr>
            </a:br>
            <a:br>
              <a:rPr lang="en-US" sz="1400" b="1" kern="1200" dirty="0">
                <a:solidFill>
                  <a:schemeClr val="tx1"/>
                </a:solidFill>
                <a:latin typeface="+mj-lt"/>
                <a:ea typeface="+mj-ea"/>
                <a:cs typeface="+mj-cs"/>
              </a:rPr>
            </a:br>
            <a:r>
              <a:rPr lang="en-US" sz="1400" b="0" i="0" u="none" strike="noStrike" kern="1200" dirty="0">
                <a:solidFill>
                  <a:schemeClr val="tx1"/>
                </a:solidFill>
                <a:effectLst/>
                <a:latin typeface="+mj-lt"/>
                <a:ea typeface="+mj-ea"/>
                <a:cs typeface="+mj-cs"/>
              </a:rPr>
              <a:t>Y2K Fashion (Year 2000-stilen) </a:t>
            </a:r>
            <a:br>
              <a:rPr lang="en-US" sz="1400" b="0" i="0" u="none" strike="noStrike" kern="1200" dirty="0">
                <a:solidFill>
                  <a:schemeClr val="tx1"/>
                </a:solidFill>
                <a:effectLst/>
                <a:latin typeface="+mj-lt"/>
                <a:ea typeface="+mj-ea"/>
                <a:cs typeface="+mj-cs"/>
              </a:rPr>
            </a:br>
            <a:br>
              <a:rPr lang="en-US" sz="1400" kern="1200" dirty="0">
                <a:solidFill>
                  <a:schemeClr val="tx1"/>
                </a:solidFill>
                <a:latin typeface="+mj-lt"/>
                <a:ea typeface="+mj-ea"/>
                <a:cs typeface="+mj-cs"/>
              </a:rPr>
            </a:br>
            <a:endParaRPr lang="en-US" sz="1400" kern="1200" dirty="0">
              <a:solidFill>
                <a:schemeClr val="tx1"/>
              </a:solidFill>
              <a:latin typeface="+mj-lt"/>
              <a:ea typeface="+mj-ea"/>
              <a:cs typeface="+mj-cs"/>
            </a:endParaRPr>
          </a:p>
        </p:txBody>
      </p:sp>
      <p:sp>
        <p:nvSpPr>
          <p:cNvPr id="3" name="Pladsholder til indhold 2">
            <a:extLst>
              <a:ext uri="{FF2B5EF4-FFF2-40B4-BE49-F238E27FC236}">
                <a16:creationId xmlns:a16="http://schemas.microsoft.com/office/drawing/2014/main" id="{28C672F9-60D9-BD72-4A28-B9246A32DE12}"/>
              </a:ext>
            </a:extLst>
          </p:cNvPr>
          <p:cNvSpPr>
            <a:spLocks noGrp="1"/>
          </p:cNvSpPr>
          <p:nvPr>
            <p:ph idx="1"/>
          </p:nvPr>
        </p:nvSpPr>
        <p:spPr>
          <a:xfrm>
            <a:off x="4128370" y="4364331"/>
            <a:ext cx="4937936" cy="508359"/>
          </a:xfrm>
        </p:spPr>
        <p:txBody>
          <a:bodyPr vert="horz" lIns="91440" tIns="45720" rIns="91440" bIns="45720" rtlCol="0" anchor="b">
            <a:normAutofit/>
          </a:bodyPr>
          <a:lstStyle/>
          <a:p>
            <a:pPr marL="0" indent="0">
              <a:buNone/>
            </a:pPr>
            <a:r>
              <a:rPr lang="en-US" sz="2000" kern="1200">
                <a:solidFill>
                  <a:schemeClr val="tx1"/>
                </a:solidFill>
                <a:latin typeface="+mn-lt"/>
                <a:ea typeface="+mn-ea"/>
                <a:cs typeface="+mn-cs"/>
              </a:rPr>
              <a:t> </a:t>
            </a:r>
          </a:p>
        </p:txBody>
      </p:sp>
      <p:pic>
        <p:nvPicPr>
          <p:cNvPr id="5" name="Billede 4" descr="Et billede, der indeholder tøj, person, smil, jeans&#10;&#10;Automatisk genereret beskrivelse">
            <a:extLst>
              <a:ext uri="{FF2B5EF4-FFF2-40B4-BE49-F238E27FC236}">
                <a16:creationId xmlns:a16="http://schemas.microsoft.com/office/drawing/2014/main" id="{2F9EBFB0-5F3B-97A5-9B52-C8769B302B0B}"/>
              </a:ext>
            </a:extLst>
          </p:cNvPr>
          <p:cNvPicPr>
            <a:picLocks noChangeAspect="1"/>
          </p:cNvPicPr>
          <p:nvPr/>
        </p:nvPicPr>
        <p:blipFill>
          <a:blip r:embed="rId3"/>
          <a:srcRect l="5380" r="-4" b="-4"/>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7" name="Billede 16" descr="Et billede, der indeholder tøj, person, fodtøj, ærme&#10;&#10;Automatisk genereret beskrivelse">
            <a:extLst>
              <a:ext uri="{FF2B5EF4-FFF2-40B4-BE49-F238E27FC236}">
                <a16:creationId xmlns:a16="http://schemas.microsoft.com/office/drawing/2014/main" id="{27BBC093-C388-F7C0-D4A2-F992069D028E}"/>
              </a:ext>
            </a:extLst>
          </p:cNvPr>
          <p:cNvPicPr>
            <a:picLocks noChangeAspect="1"/>
          </p:cNvPicPr>
          <p:nvPr/>
        </p:nvPicPr>
        <p:blipFill>
          <a:blip r:embed="rId4"/>
          <a:srcRect r="3" b="12189"/>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16" name="Billede 15" descr="Et billede, der indeholder tøj, mode, person, Modedesign&#10;&#10;Automatisk genereret beskrivelse">
            <a:extLst>
              <a:ext uri="{FF2B5EF4-FFF2-40B4-BE49-F238E27FC236}">
                <a16:creationId xmlns:a16="http://schemas.microsoft.com/office/drawing/2014/main" id="{6DD114C5-4063-C2FB-A8BE-C69917BC6F56}"/>
              </a:ext>
            </a:extLst>
          </p:cNvPr>
          <p:cNvPicPr>
            <a:picLocks noChangeAspect="1"/>
          </p:cNvPicPr>
          <p:nvPr/>
        </p:nvPicPr>
        <p:blipFill>
          <a:blip r:embed="rId5"/>
          <a:srcRect r="7" b="38255"/>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9" name="Billede 8" descr="Et billede, der indeholder person, tøj, Landkøretøj, køretøj&#10;&#10;Automatisk genereret beskrivelse">
            <a:extLst>
              <a:ext uri="{FF2B5EF4-FFF2-40B4-BE49-F238E27FC236}">
                <a16:creationId xmlns:a16="http://schemas.microsoft.com/office/drawing/2014/main" id="{F5FAD915-D908-A6D2-6ACC-285C7A300E44}"/>
              </a:ext>
            </a:extLst>
          </p:cNvPr>
          <p:cNvPicPr>
            <a:picLocks noChangeAspect="1"/>
          </p:cNvPicPr>
          <p:nvPr/>
        </p:nvPicPr>
        <p:blipFill>
          <a:blip r:embed="rId6"/>
          <a:srcRect l="7473" r="9274" b="-4"/>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4" name="Billede 13" descr="Et billede, der indeholder Ansigt, tøj, jakke, person&#10;&#10;Automatisk genereret beskrivelse">
            <a:extLst>
              <a:ext uri="{FF2B5EF4-FFF2-40B4-BE49-F238E27FC236}">
                <a16:creationId xmlns:a16="http://schemas.microsoft.com/office/drawing/2014/main" id="{3F48BE15-AFE3-F001-137B-3BBE16F854F1}"/>
              </a:ext>
            </a:extLst>
          </p:cNvPr>
          <p:cNvPicPr>
            <a:picLocks noChangeAspect="1"/>
          </p:cNvPicPr>
          <p:nvPr/>
        </p:nvPicPr>
        <p:blipFill>
          <a:blip r:embed="rId7"/>
          <a:srcRect t="12272" r="-2" b="12517"/>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19" name="Billede 18" descr="Et billede, der indeholder Ansigt, person, menneske, tøj&#10;&#10;Automatisk genereret beskrivelse">
            <a:extLst>
              <a:ext uri="{FF2B5EF4-FFF2-40B4-BE49-F238E27FC236}">
                <a16:creationId xmlns:a16="http://schemas.microsoft.com/office/drawing/2014/main" id="{98FC9ABE-A0C6-77F0-00F1-EB2CEC6C8CBB}"/>
              </a:ext>
            </a:extLst>
          </p:cNvPr>
          <p:cNvPicPr>
            <a:picLocks noChangeAspect="1"/>
          </p:cNvPicPr>
          <p:nvPr/>
        </p:nvPicPr>
        <p:blipFill>
          <a:blip r:embed="rId8"/>
          <a:srcRect l="7684" r="14663" b="2"/>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64808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38</TotalTime>
  <Words>526</Words>
  <Application>Microsoft Macintosh PowerPoint</Application>
  <PresentationFormat>Widescreen</PresentationFormat>
  <Paragraphs>30</Paragraphs>
  <Slides>13</Slides>
  <Notes>4</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13</vt:i4>
      </vt:variant>
    </vt:vector>
  </HeadingPairs>
  <TitlesOfParts>
    <vt:vector size="20" baseType="lpstr">
      <vt:lpstr>Aptos</vt:lpstr>
      <vt:lpstr>Aptos Display</vt:lpstr>
      <vt:lpstr>Arial</vt:lpstr>
      <vt:lpstr>Calibri</vt:lpstr>
      <vt:lpstr>Segoe UI</vt:lpstr>
      <vt:lpstr>Times New Roman</vt:lpstr>
      <vt:lpstr>Office-tema</vt:lpstr>
      <vt:lpstr>TOXIC 00’erne teaterkoncert</vt:lpstr>
      <vt:lpstr>Plakater råber!</vt:lpstr>
      <vt:lpstr>Hvordan og hvorfor virker visuelle virkemidler i plakater? </vt:lpstr>
      <vt:lpstr>T0XIC  - en teaterkoncert med de største hits fra 00’erne     </vt:lpstr>
      <vt:lpstr>Sætliste:  00’erne medley (kor)   Music (Madonna, 2000)    Kun for mig (Medina, 2008)     All Falls Down (Kanye West, 2004)    Cry Me A River (Justin Timberlake, 2002)    Let Me Think About It (Ida Corr og Fedde Le Grand, 2007)    Intet stopper helt (Balstyrko, 2009)   Valerie (Amy Winehouse, 2007)   (PAUSE)   Nik og Jay-medley: Hot (2002), Én dag tilbage (2004), Lækker (2004)   Ohne Dich (Rammstein, 2004)    Britney mash-up: Oops! I did it again (2000) + Toxic (2003)   Feel Good Inc (Gorillaz, 2005)   Beautiful (Christina Aquilera, 2002)    Nitten (Thomas Holm, 2009)  Op med hovedet (Natasja, 2005)    Fly On The Wings Of Love (Brødrene Olsen, 2000)   </vt:lpstr>
      <vt:lpstr>PowerPoint-præsentation</vt:lpstr>
      <vt:lpstr> Visuelt koncept Scene </vt:lpstr>
      <vt:lpstr>PowerPoint-præsentation</vt:lpstr>
      <vt:lpstr>  Y2K Fashion (Year 2000-stilen)   </vt:lpstr>
      <vt:lpstr> Y2K Fashion Moodboard  </vt:lpstr>
      <vt:lpstr> Y2K Fashion Moodboard </vt:lpstr>
      <vt:lpstr>PowerPoint-præsentation</vt:lpstr>
      <vt:lpstr> Visuelt koncept Barområde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Ditte Bang Skovgård-Hansen</dc:creator>
  <cp:lastModifiedBy>Ditte Bang Skovgård-Hansen</cp:lastModifiedBy>
  <cp:revision>2</cp:revision>
  <dcterms:created xsi:type="dcterms:W3CDTF">2025-01-20T08:18:07Z</dcterms:created>
  <dcterms:modified xsi:type="dcterms:W3CDTF">2025-01-21T08:30:25Z</dcterms:modified>
</cp:coreProperties>
</file>