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86" r:id="rId7"/>
    <p:sldId id="262" r:id="rId8"/>
    <p:sldId id="266" r:id="rId9"/>
    <p:sldId id="264" r:id="rId10"/>
    <p:sldId id="281" r:id="rId11"/>
    <p:sldId id="284" r:id="rId12"/>
    <p:sldId id="285" r:id="rId13"/>
    <p:sldId id="265" r:id="rId14"/>
    <p:sldId id="276" r:id="rId15"/>
    <p:sldId id="278" r:id="rId16"/>
    <p:sldId id="277" r:id="rId17"/>
    <p:sldId id="274" r:id="rId18"/>
    <p:sldId id="268" r:id="rId19"/>
    <p:sldId id="270" r:id="rId20"/>
    <p:sldId id="272" r:id="rId21"/>
    <p:sldId id="273" r:id="rId2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21"/>
    <p:restoredTop sz="94652"/>
  </p:normalViewPr>
  <p:slideViewPr>
    <p:cSldViewPr snapToGrid="0">
      <p:cViewPr varScale="1">
        <p:scale>
          <a:sx n="100" d="100"/>
          <a:sy n="100" d="100"/>
        </p:scale>
        <p:origin x="1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8491F-32EA-A140-AFEB-9BD3C3373836}" type="datetimeFigureOut">
              <a:rPr lang="da-DK" smtClean="0"/>
              <a:t>27.03.2025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F60DE-AE45-924A-92A0-3DC2B03F36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1578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F60DE-AE45-924A-92A0-3DC2B03F365C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8817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734E85-48DC-EF92-50AB-25270DDD9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867CB7A-097A-85E0-FB4F-F3060D7A5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8F286A0-9E44-770B-C3F9-99B249B9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F510-1627-5B4B-A8CA-097943C06D2E}" type="datetime1">
              <a:rPr lang="da-DK" smtClean="0"/>
              <a:t>27.03.2025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0F38E74-AC69-C688-A0CD-73CF642B6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8A00986-D5E8-D0FC-F7C6-A6EC6CCE4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7422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FE7134-8951-E234-6863-42A770A43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98E95BC-C71A-7CB3-5BA9-2DCF5306C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E42771-B1B6-443D-BA2A-F4109BB9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196B-6DB9-F744-9F22-6E3C9860FA27}" type="datetime1">
              <a:rPr lang="da-DK" smtClean="0"/>
              <a:t>27.03.2025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58FDBB0-908F-81A7-26BA-4BA954CD2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E10CCA9-B862-C77A-3808-8435A723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088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344C011-6E13-3529-28E2-3AAE7353E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C284AC9-B6F0-13C2-B2DD-93F2DA658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C4BFFB-ACD1-6D74-5A5D-2041EFB71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B574B-859D-A24B-B88B-1FE39CEC01F1}" type="datetime1">
              <a:rPr lang="da-DK" smtClean="0"/>
              <a:t>27.03.2025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B4BEE8B-56BD-1271-AA4D-850D5FFD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DFC37EC-D566-A54F-F8D6-4E742F28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982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BBFD15-06CD-33DC-009B-E93DF1B97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38910A-4D3A-AD87-52A8-3BDDB9DD0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B8F15CB-A0D0-05AA-01E2-68B131D91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A944-939F-C849-A4EF-28F688B475F6}" type="datetime1">
              <a:rPr lang="da-DK" smtClean="0"/>
              <a:t>27.03.2025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4A75132-0D62-0DEF-6D5B-0FCD508CC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6E539EE-7208-37D3-3099-24B7E9D4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65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D96AD-B0A6-BE50-C5A9-C5F898B5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7FA19D8-CB15-6F8F-AC6A-244142C14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20CCA9F-8C5B-F0E3-CBB9-24AC0B654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C5FD-5F11-814E-A0DA-E378AE76E36A}" type="datetime1">
              <a:rPr lang="da-DK" smtClean="0"/>
              <a:t>27.03.2025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6F36ABC-E6CB-09DC-F622-3F61E737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98B6AE2-03C8-5F3F-58E2-E06FE1FAC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828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7E68B-1E93-7D4E-664F-30017036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193BF7-0DAB-A944-878B-17DFED63D1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5F80ED7-B86D-0E54-B080-B5D877200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1AB8223-FDBA-DCE1-833E-33FD2A9A7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3747-7A06-2F45-BAD8-6DEA6F44A7A7}" type="datetime1">
              <a:rPr lang="da-DK" smtClean="0"/>
              <a:t>27.03.2025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56245D7-7650-3D40-01AE-7D0B5C782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6D1E5DA-8D31-4CA4-FE73-D5338A84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3246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EB858-28B4-2E23-B348-181601ED4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6F98071-C8A6-9FF8-A069-98E953916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D403827-B036-719D-89BA-0E74C565D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B166AE7-701C-25EB-009B-A7DDEEC69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C01B1EA-FED7-D885-A91C-1E3703DE5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430C30E-C0CA-D24E-5856-2E6E75357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47-0FCC-F241-8001-C6905A62DDCF}" type="datetime1">
              <a:rPr lang="da-DK" smtClean="0"/>
              <a:t>27.03.2025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A860EB4-C650-943D-9951-B6E53FF3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2124D74-4EF2-1826-564A-EDEC1BC5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95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4C063-36FC-B838-82A8-9D8CE0A50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91A4D85-9498-AB0C-DCF6-9465DC96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4F66-7631-5042-A456-59ECC67F3126}" type="datetime1">
              <a:rPr lang="da-DK" smtClean="0"/>
              <a:t>27.03.2025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B09F4E0-B1F0-218D-E93F-D82E9DEC5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B1F3B0B-5E7F-4200-7A0D-AA1E072C1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0527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1A31704-1D57-5573-BF9B-ED70BC704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D152-DB91-8D47-A702-231417B857BF}" type="datetime1">
              <a:rPr lang="da-DK" smtClean="0"/>
              <a:t>27.03.2025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2BE4B6F-8639-B84D-F2E1-C34130AE0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AA5083E-AAD1-50EA-908A-90F49FB46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727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23A0A0-E235-DA5A-5BB0-4E805816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E32B946-421B-30BD-E5B5-BFF43A836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0DEEC2-A7D8-D803-0315-1098A093C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3D82D66-2BC9-E4CE-EC03-E3B5CE570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46A8-D5AD-E245-B04A-AEC83124A40F}" type="datetime1">
              <a:rPr lang="da-DK" smtClean="0"/>
              <a:t>27.03.2025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EFFF78C-57DC-DC09-4AB6-B179C35FE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F3C83E0-048E-8105-E07A-D1387037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714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F2A75F-CF23-F89A-6020-B3A2C50DB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F7B6E8A7-FA45-E66D-A947-61B32AEFC0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788432D-6FA4-9222-FEA8-9B808B060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4032C63-E0F3-2B88-DAA4-65365037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F87F-B88F-0742-9B7E-B5AB8EF534BC}" type="datetime1">
              <a:rPr lang="da-DK" smtClean="0"/>
              <a:t>27.03.2025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6D86798-E38B-C780-C0E2-1241A836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C01BBCC-61F1-5163-076C-804468A42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7905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42325D2A-71E8-F8FE-E6F0-3395B720A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017C86-4EC9-3C5D-7AEF-CFD2A116B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A4AE2C-1D9B-967D-3A25-3FF97F3F27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5A353E-A5AC-8F4D-ACDA-BAEA133E6348}" type="datetime1">
              <a:rPr lang="da-DK" smtClean="0"/>
              <a:t>27.03.2025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29CF8B6-DF89-D2E2-CACA-1F0472516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2608DAC-ABA1-7F0F-10D3-662C3C87B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B76E6B-2290-F24C-8D31-122FC095EBD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968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F91C27-4DA7-D845-1699-CD31D59B3B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698B002-C65F-18D9-8511-CED1B9B211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 descr="Et billede, der indeholder håndskrift, indendørs, mur, tekst&#10;&#10;Indhold genereret af kunstig intelligens kan være forkert.">
            <a:extLst>
              <a:ext uri="{FF2B5EF4-FFF2-40B4-BE49-F238E27FC236}">
                <a16:creationId xmlns:a16="http://schemas.microsoft.com/office/drawing/2014/main" id="{6F540416-A346-E8F0-5DB8-B329DA529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991" y="-105246"/>
            <a:ext cx="12657981" cy="706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2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D57D33-DDD1-16C6-3275-4E785F41C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Popkunst</a:t>
            </a:r>
          </a:p>
        </p:txBody>
      </p:sp>
      <p:pic>
        <p:nvPicPr>
          <p:cNvPr id="6" name="Pladsholder til indhold 5" descr="Et billede, der indeholder indendørs, kunst, maleri, mur&#10;&#10;Indhold genereret af kunstig intelligens kan være forkert.">
            <a:extLst>
              <a:ext uri="{FF2B5EF4-FFF2-40B4-BE49-F238E27FC236}">
                <a16:creationId xmlns:a16="http://schemas.microsoft.com/office/drawing/2014/main" id="{1AF21953-520A-3F72-4EB9-165B55904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4744" y="3135733"/>
            <a:ext cx="3139736" cy="3357142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EE37BE8-6D9E-ED4F-D06B-DA309A8B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10</a:t>
            </a:fld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9F2C665-AE62-E2C8-2589-169F2B9765DE}"/>
              </a:ext>
            </a:extLst>
          </p:cNvPr>
          <p:cNvSpPr txBox="1"/>
          <p:nvPr/>
        </p:nvSpPr>
        <p:spPr>
          <a:xfrm>
            <a:off x="6562107" y="5005439"/>
            <a:ext cx="18138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Richard Hamilton, </a:t>
            </a:r>
            <a:r>
              <a:rPr lang="da-DK" sz="1400" i="1" dirty="0"/>
              <a:t>Hvad er det dog, der gør vor tids hjem så anderledes, så tiltrækkende?, </a:t>
            </a:r>
            <a:r>
              <a:rPr lang="da-DK" sz="1400" dirty="0"/>
              <a:t>1958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274C92CB-523C-33BB-00CC-7DBA9318331D}"/>
              </a:ext>
            </a:extLst>
          </p:cNvPr>
          <p:cNvSpPr txBox="1"/>
          <p:nvPr/>
        </p:nvSpPr>
        <p:spPr>
          <a:xfrm>
            <a:off x="758398" y="1967620"/>
            <a:ext cx="6146713" cy="4207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Startede i 1950’erne og 1960’erne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2. Verdenskrig og depression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Ny tid </a:t>
            </a:r>
            <a:r>
              <a:rPr lang="da-DK" dirty="0">
                <a:sym typeface="Wingdings" pitchFamily="2" charset="2"/>
              </a:rPr>
              <a:t></a:t>
            </a:r>
            <a:r>
              <a:rPr lang="da-DK" dirty="0"/>
              <a:t> massekultur, massemedier, masseforbrug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Kunstnernes kildemateriale: forbrugsgoder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Den amerikanske drøm: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Kapitalisme vs. kommunisme </a:t>
            </a:r>
            <a:r>
              <a:rPr lang="da-DK" dirty="0">
                <a:sym typeface="Wingdings" pitchFamily="2" charset="2"/>
              </a:rPr>
              <a:t> </a:t>
            </a:r>
            <a:r>
              <a:rPr lang="da-DK" dirty="0"/>
              <a:t>Forbrug = frihed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Reklamens billedsprog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Mættede farver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Overfyldte billedrum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Kommercielle produkter</a:t>
            </a:r>
          </a:p>
        </p:txBody>
      </p:sp>
      <p:pic>
        <p:nvPicPr>
          <p:cNvPr id="9" name="Billede 8" descr="Et billede, der indeholder tekst, indendørs, Emballage, container&#10;&#10;Indhold genereret af kunstig intelligens kan være forkert.">
            <a:extLst>
              <a:ext uri="{FF2B5EF4-FFF2-40B4-BE49-F238E27FC236}">
                <a16:creationId xmlns:a16="http://schemas.microsoft.com/office/drawing/2014/main" id="{F68B9E50-B1EF-4012-4810-C45AFF01A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602" y="177484"/>
            <a:ext cx="2255639" cy="2878679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95840C16-B719-C89E-813C-5BA21EE57515}"/>
              </a:ext>
            </a:extLst>
          </p:cNvPr>
          <p:cNvSpPr txBox="1"/>
          <p:nvPr/>
        </p:nvSpPr>
        <p:spPr>
          <a:xfrm>
            <a:off x="9982200" y="1788263"/>
            <a:ext cx="13205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Andy Warhol, </a:t>
            </a:r>
            <a:r>
              <a:rPr lang="da-DK" sz="1400" i="1" dirty="0" err="1"/>
              <a:t>Brillo</a:t>
            </a:r>
            <a:r>
              <a:rPr lang="da-DK" sz="1400" i="1" dirty="0"/>
              <a:t> </a:t>
            </a:r>
            <a:r>
              <a:rPr lang="da-DK" sz="1400" i="1" dirty="0" err="1"/>
              <a:t>Boxes</a:t>
            </a:r>
            <a:r>
              <a:rPr lang="da-DK" sz="1400" i="1" dirty="0"/>
              <a:t>, </a:t>
            </a:r>
            <a:r>
              <a:rPr lang="da-DK" sz="1400" dirty="0"/>
              <a:t>1969</a:t>
            </a:r>
          </a:p>
        </p:txBody>
      </p:sp>
    </p:spTree>
    <p:extLst>
      <p:ext uri="{BB962C8B-B14F-4D97-AF65-F5344CB8AC3E}">
        <p14:creationId xmlns:p14="http://schemas.microsoft.com/office/powerpoint/2010/main" val="1500945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6" name="Rectangle 8205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4E0BF3F-40C0-A982-C93D-BA42E18C8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079" y="1664779"/>
            <a:ext cx="3999971" cy="3721829"/>
          </a:xfrm>
        </p:spPr>
        <p:txBody>
          <a:bodyPr>
            <a:normAutofit/>
          </a:bodyPr>
          <a:lstStyle/>
          <a:p>
            <a:r>
              <a:rPr lang="da-DK" sz="2400" dirty="0"/>
              <a:t>FN’s Klimakonference</a:t>
            </a:r>
          </a:p>
          <a:p>
            <a:r>
              <a:rPr lang="da-DK" sz="2400" dirty="0"/>
              <a:t>Sponsor: flyselskab, bilproducenter m.m.</a:t>
            </a:r>
          </a:p>
          <a:p>
            <a:r>
              <a:rPr lang="da-DK" sz="2400" dirty="0"/>
              <a:t>600 annoncepladser</a:t>
            </a:r>
          </a:p>
          <a:p>
            <a:r>
              <a:rPr lang="da-DK" sz="2400" dirty="0"/>
              <a:t>Reklame, klimaændringer og forbrugerisme</a:t>
            </a:r>
          </a:p>
          <a:p>
            <a:r>
              <a:rPr lang="da-DK" sz="2400" dirty="0"/>
              <a:t>Pris: ‘</a:t>
            </a:r>
            <a:r>
              <a:rPr lang="da-DK" sz="2400" dirty="0" err="1"/>
              <a:t>Activist</a:t>
            </a:r>
            <a:r>
              <a:rPr lang="da-DK" sz="2400" dirty="0"/>
              <a:t> of the Year’ 2016</a:t>
            </a:r>
          </a:p>
          <a:p>
            <a:endParaRPr lang="da-DK" sz="2000" dirty="0"/>
          </a:p>
        </p:txBody>
      </p:sp>
      <p:pic>
        <p:nvPicPr>
          <p:cNvPr id="8193" name="Picture 1" descr="COP21 Climate Talks | Brandalism">
            <a:extLst>
              <a:ext uri="{FF2B5EF4-FFF2-40B4-BE49-F238E27FC236}">
                <a16:creationId xmlns:a16="http://schemas.microsoft.com/office/drawing/2014/main" id="{31302C0F-E13F-BCC2-E1E0-81AA63A7C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922" y="552741"/>
            <a:ext cx="2563140" cy="33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OP21 Climate Talks | Brandalism">
            <a:extLst>
              <a:ext uri="{FF2B5EF4-FFF2-40B4-BE49-F238E27FC236}">
                <a16:creationId xmlns:a16="http://schemas.microsoft.com/office/drawing/2014/main" id="{A938C35D-9A34-991C-C744-BE9788E3A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947" y="1137937"/>
            <a:ext cx="3325118" cy="221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randalism: Street Artists' 600 Ad Takeovers in Paris Protest the COP21  Climate Conference">
            <a:extLst>
              <a:ext uri="{FF2B5EF4-FFF2-40B4-BE49-F238E27FC236}">
                <a16:creationId xmlns:a16="http://schemas.microsoft.com/office/drawing/2014/main" id="{77C9EB94-E264-F8BA-B116-2EF25D1BB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4227" y="4063564"/>
            <a:ext cx="1487172" cy="222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Artists install faux ads to protest corporate greenwashing in COP21">
            <a:extLst>
              <a:ext uri="{FF2B5EF4-FFF2-40B4-BE49-F238E27FC236}">
                <a16:creationId xmlns:a16="http://schemas.microsoft.com/office/drawing/2014/main" id="{7FCE5018-DB43-8A2C-B1E8-E3421D96B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1668" y="4061443"/>
            <a:ext cx="1665410" cy="222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Artists Install 600 Fake Ads Across Paris To Protest Corporate Sponsorship  of COP21 Climate Talks | DeMilked">
            <a:extLst>
              <a:ext uri="{FF2B5EF4-FFF2-40B4-BE49-F238E27FC236}">
                <a16:creationId xmlns:a16="http://schemas.microsoft.com/office/drawing/2014/main" id="{A41B98F2-0C75-D343-4097-1CF31B4F0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77531" y="4059309"/>
            <a:ext cx="1687690" cy="222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33CB18D-D945-B9F7-44B2-3B8D1F93B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BB76E6B-2290-F24C-8D31-122FC095EBD3}" type="slidenum">
              <a:rPr lang="da-DK" smtClean="0"/>
              <a:pPr>
                <a:spcAft>
                  <a:spcPts val="600"/>
                </a:spcAft>
              </a:pPr>
              <a:t>11</a:t>
            </a:fld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44D80F04-5730-1DE5-250A-E61320DE84ED}"/>
              </a:ext>
            </a:extLst>
          </p:cNvPr>
          <p:cNvSpPr txBox="1"/>
          <p:nvPr/>
        </p:nvSpPr>
        <p:spPr>
          <a:xfrm>
            <a:off x="2882064" y="5833130"/>
            <a:ext cx="2682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 err="1"/>
              <a:t>Brandalism</a:t>
            </a:r>
            <a:r>
              <a:rPr lang="da-DK" sz="1400" dirty="0"/>
              <a:t>, </a:t>
            </a:r>
            <a:r>
              <a:rPr lang="da-DK" sz="1400" i="1" dirty="0"/>
              <a:t>COP21 </a:t>
            </a:r>
            <a:r>
              <a:rPr lang="da-DK" sz="1400" i="1" dirty="0" err="1"/>
              <a:t>Climate</a:t>
            </a:r>
            <a:r>
              <a:rPr lang="da-DK" sz="1400" i="1" dirty="0"/>
              <a:t> Talks, Paris 2015</a:t>
            </a:r>
            <a:endParaRPr lang="da-DK" sz="140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F1AA0A1-18D6-F1CC-226A-241E5F34BA14}"/>
              </a:ext>
            </a:extLst>
          </p:cNvPr>
          <p:cNvSpPr txBox="1"/>
          <p:nvPr/>
        </p:nvSpPr>
        <p:spPr>
          <a:xfrm>
            <a:off x="911683" y="618967"/>
            <a:ext cx="60997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400" dirty="0"/>
              <a:t>Samtidskunst</a:t>
            </a:r>
          </a:p>
        </p:txBody>
      </p:sp>
    </p:spTree>
    <p:extLst>
      <p:ext uri="{BB962C8B-B14F-4D97-AF65-F5344CB8AC3E}">
        <p14:creationId xmlns:p14="http://schemas.microsoft.com/office/powerpoint/2010/main" val="663807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C87F90F-445E-5AFA-D715-8F9EFDBB8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21" y="1948681"/>
            <a:ext cx="4392737" cy="3465568"/>
          </a:xfrm>
        </p:spPr>
        <p:txBody>
          <a:bodyPr>
            <a:normAutofit/>
          </a:bodyPr>
          <a:lstStyle/>
          <a:p>
            <a:r>
              <a:rPr lang="da-DK" dirty="0"/>
              <a:t>Falsk fast food restaurant i Budapest</a:t>
            </a:r>
          </a:p>
          <a:p>
            <a:r>
              <a:rPr lang="da-DK" dirty="0"/>
              <a:t>Hjemløse og fattige mennesker</a:t>
            </a:r>
          </a:p>
          <a:p>
            <a:r>
              <a:rPr lang="da-DK" dirty="0"/>
              <a:t>Penge og kunstværker</a:t>
            </a:r>
          </a:p>
          <a:p>
            <a:r>
              <a:rPr lang="da-DK" dirty="0"/>
              <a:t>Mediedækning: 14 sprog</a:t>
            </a:r>
          </a:p>
          <a:p>
            <a:r>
              <a:rPr lang="da-DK" dirty="0"/>
              <a:t>Installation</a:t>
            </a:r>
          </a:p>
        </p:txBody>
      </p:sp>
      <p:pic>
        <p:nvPicPr>
          <p:cNvPr id="9220" name="Picture 4" descr="Et billede, der indeholder tekst, Snack, Fastfood, Færdigvarer&#10;&#10;Indhold genereret af kunstig intelligens kan være forkert.">
            <a:extLst>
              <a:ext uri="{FF2B5EF4-FFF2-40B4-BE49-F238E27FC236}">
                <a16:creationId xmlns:a16="http://schemas.microsoft.com/office/drawing/2014/main" id="{A1CEC23F-32AE-D176-29EF-0DB19829F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r="9912" b="2"/>
          <a:stretch/>
        </p:blipFill>
        <p:spPr bwMode="auto"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Et billede, der indeholder tekst, gulv, indendørs, mur&#10;&#10;Indhold genereret af kunstig intelligens kan være forkert.">
            <a:extLst>
              <a:ext uri="{FF2B5EF4-FFF2-40B4-BE49-F238E27FC236}">
                <a16:creationId xmlns:a16="http://schemas.microsoft.com/office/drawing/2014/main" id="{D100DCF1-087E-2468-4A25-B3567EBB4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" r="4" b="4"/>
          <a:stretch/>
        </p:blipFill>
        <p:spPr bwMode="auto"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t billede, der indeholder tekst, Coca-Cola, cola, skilt/tegn&#10;&#10;Indhold genereret af kunstig intelligens kan være forkert.">
            <a:extLst>
              <a:ext uri="{FF2B5EF4-FFF2-40B4-BE49-F238E27FC236}">
                <a16:creationId xmlns:a16="http://schemas.microsoft.com/office/drawing/2014/main" id="{FCDD3524-E99C-E48C-CF8E-CC3FC0A6C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r="-1" b="-1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6CAA1D9-E500-688C-6C71-648CE6148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2860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BB76E6B-2290-F24C-8D31-122FC095EBD3}" type="slidenum">
              <a:rPr lang="da-DK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63D7091-81C6-B438-6AD0-A7EAC945BC8D}"/>
              </a:ext>
            </a:extLst>
          </p:cNvPr>
          <p:cNvSpPr txBox="1"/>
          <p:nvPr/>
        </p:nvSpPr>
        <p:spPr>
          <a:xfrm>
            <a:off x="5677870" y="6073173"/>
            <a:ext cx="2775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Jani Leinonen, </a:t>
            </a:r>
            <a:r>
              <a:rPr lang="da-DK" sz="1400" i="1" dirty="0"/>
              <a:t>Hunger King, 2014 </a:t>
            </a:r>
            <a:r>
              <a:rPr lang="da-DK" sz="1400" i="1"/>
              <a:t>(2015-2016</a:t>
            </a:r>
            <a:r>
              <a:rPr lang="da-DK" sz="1400" i="1" dirty="0"/>
              <a:t>)</a:t>
            </a:r>
            <a:endParaRPr lang="da-DK" sz="1400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23958FF-3875-D4CA-7592-ED72E235E857}"/>
              </a:ext>
            </a:extLst>
          </p:cNvPr>
          <p:cNvSpPr txBox="1"/>
          <p:nvPr/>
        </p:nvSpPr>
        <p:spPr>
          <a:xfrm>
            <a:off x="760654" y="809025"/>
            <a:ext cx="60997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400" dirty="0"/>
              <a:t>Samtidskunst</a:t>
            </a:r>
          </a:p>
        </p:txBody>
      </p:sp>
    </p:spTree>
    <p:extLst>
      <p:ext uri="{BB962C8B-B14F-4D97-AF65-F5344CB8AC3E}">
        <p14:creationId xmlns:p14="http://schemas.microsoft.com/office/powerpoint/2010/main" val="2684662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68B31C-A8FC-1249-3A9E-F9C840C7D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Forbrugsteori – Kunst som kapitalistisk kritik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536490B-D3E8-05B7-8786-8AA98E05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13</a:t>
            </a:fld>
            <a:endParaRPr lang="da-DK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A40A05E-BE3C-A0B0-20AD-449B8FA2E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528" y="18478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a-DK" sz="3200" b="1" dirty="0"/>
              <a:t>To typer kritik</a:t>
            </a:r>
            <a:endParaRPr lang="da-DK" sz="2800" dirty="0"/>
          </a:p>
          <a:p>
            <a:pPr marL="342900" indent="-342900">
              <a:buFont typeface="+mj-lt"/>
              <a:buAutoNum type="arabicPeriod"/>
            </a:pPr>
            <a:r>
              <a:rPr lang="da-DK" sz="2800" dirty="0"/>
              <a:t>Social  kritik:</a:t>
            </a:r>
          </a:p>
          <a:p>
            <a:pPr lvl="1"/>
            <a:r>
              <a:rPr lang="da-DK" dirty="0"/>
              <a:t>Følelsesmæssig</a:t>
            </a:r>
          </a:p>
          <a:p>
            <a:pPr lvl="1"/>
            <a:r>
              <a:rPr lang="da-DK" dirty="0"/>
              <a:t>Begivenhed eller dårlig oplevelse</a:t>
            </a:r>
          </a:p>
          <a:p>
            <a:pPr lvl="1"/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sz="2800" dirty="0"/>
              <a:t>Kunstnerisk kritik:</a:t>
            </a:r>
          </a:p>
          <a:p>
            <a:pPr lvl="1"/>
            <a:r>
              <a:rPr lang="da-DK" dirty="0"/>
              <a:t>Ideologisk</a:t>
            </a:r>
          </a:p>
          <a:p>
            <a:pPr lvl="1"/>
            <a:r>
              <a:rPr lang="da-DK" dirty="0"/>
              <a:t>Refleksiv, teoretisk eller argumenterende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3830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65B09-3DF2-18EB-A4D6-83FB78511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99CC20C-8EE3-5C4A-1C8A-52FD9778A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2000" r="32000"/>
          <a:stretch/>
        </p:blipFill>
        <p:spPr bwMode="auto"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35B7E8C0-7D56-5422-D6FF-0F25BD7F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701" y="745118"/>
            <a:ext cx="3611533" cy="153645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Social</a:t>
            </a:r>
          </a:p>
          <a:p>
            <a:pPr marL="0" indent="0">
              <a:buNone/>
            </a:pPr>
            <a:r>
              <a:rPr lang="da-DK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Dårlige forhold for syersker i tøjindustrien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237568E-8EF7-84DD-21B2-C397BA9532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34" r="14834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6D92B78-30B5-9927-B38C-D25041C04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BB76E6B-2290-F24C-8D31-122FC095EBD3}" type="slidenum">
              <a:rPr lang="da-DK" sz="10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da-DK" sz="1000">
              <a:solidFill>
                <a:srgbClr val="FFFFFF"/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38A8F7D-D462-63D3-99DE-4F7918DE0C19}"/>
              </a:ext>
            </a:extLst>
          </p:cNvPr>
          <p:cNvSpPr txBox="1"/>
          <p:nvPr/>
        </p:nvSpPr>
        <p:spPr>
          <a:xfrm>
            <a:off x="6486524" y="6099588"/>
            <a:ext cx="2571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Rocco and his Brothers, </a:t>
            </a:r>
            <a:r>
              <a:rPr lang="da-DK" sz="1400" i="1" dirty="0" err="1"/>
              <a:t>Ripmark</a:t>
            </a:r>
            <a:r>
              <a:rPr lang="da-DK" sz="1400" dirty="0"/>
              <a:t>, Berlin 2018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C44E66D3-8436-C916-9D70-D9ACAD628038}"/>
              </a:ext>
            </a:extLst>
          </p:cNvPr>
          <p:cNvSpPr txBox="1"/>
          <p:nvPr/>
        </p:nvSpPr>
        <p:spPr>
          <a:xfrm>
            <a:off x="5672721" y="2851752"/>
            <a:ext cx="25424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2800" b="1" dirty="0"/>
              <a:t>Kunstnerisk</a:t>
            </a:r>
          </a:p>
          <a:p>
            <a:pPr algn="r"/>
            <a:r>
              <a:rPr lang="da-DK" sz="2800" dirty="0"/>
              <a:t>Symbolsk kirkegård</a:t>
            </a:r>
          </a:p>
          <a:p>
            <a:pPr algn="r"/>
            <a:r>
              <a:rPr lang="da-DK" sz="2800" dirty="0"/>
              <a:t>Over 30 poser</a:t>
            </a:r>
          </a:p>
          <a:p>
            <a:pPr algn="r"/>
            <a:r>
              <a:rPr lang="da-DK" sz="2800" dirty="0"/>
              <a:t>Ny </a:t>
            </a:r>
            <a:r>
              <a:rPr lang="da-DK" sz="2800" dirty="0" err="1"/>
              <a:t>Primark</a:t>
            </a:r>
            <a:r>
              <a:rPr lang="da-DK" sz="2800" dirty="0"/>
              <a:t> i Berlin</a:t>
            </a:r>
          </a:p>
        </p:txBody>
      </p:sp>
    </p:spTree>
    <p:extLst>
      <p:ext uri="{BB962C8B-B14F-4D97-AF65-F5344CB8AC3E}">
        <p14:creationId xmlns:p14="http://schemas.microsoft.com/office/powerpoint/2010/main" val="2204058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B0E35-8F6C-7F9D-4F0C-7468E23B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Forbrugsteori – Kunst som kapitalistisk kritik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329217C-40C2-618F-237C-AF7A2A268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15</a:t>
            </a:fld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A2FA0CED-98CA-E6A3-52F5-F5C899AF715B}"/>
              </a:ext>
            </a:extLst>
          </p:cNvPr>
          <p:cNvSpPr txBox="1"/>
          <p:nvPr/>
        </p:nvSpPr>
        <p:spPr>
          <a:xfrm>
            <a:off x="936703" y="2013228"/>
            <a:ext cx="6099716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3200" b="1" dirty="0"/>
              <a:t>To formål med kritik</a:t>
            </a:r>
            <a:endParaRPr lang="da-DK" sz="2800" dirty="0"/>
          </a:p>
          <a:p>
            <a:pPr marL="342900" indent="-342900">
              <a:buFont typeface="+mj-lt"/>
              <a:buAutoNum type="arabicPeriod"/>
            </a:pPr>
            <a:r>
              <a:rPr lang="da-DK" sz="2800" dirty="0"/>
              <a:t>Korrigerende: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2400" dirty="0" err="1"/>
              <a:t>Reformativ</a:t>
            </a:r>
            <a:endParaRPr lang="da-D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2400" dirty="0"/>
              <a:t>Ændre og forbedre i det nuværende samfund</a:t>
            </a:r>
          </a:p>
          <a:p>
            <a:pPr lvl="1"/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sz="2800" dirty="0"/>
              <a:t>Radikal: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2400" dirty="0"/>
              <a:t>Revolutionær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2400" dirty="0"/>
              <a:t>Afskaffe det nuværende orden og indsætte en ny samfundsorden</a:t>
            </a:r>
          </a:p>
        </p:txBody>
      </p:sp>
    </p:spTree>
    <p:extLst>
      <p:ext uri="{BB962C8B-B14F-4D97-AF65-F5344CB8AC3E}">
        <p14:creationId xmlns:p14="http://schemas.microsoft.com/office/powerpoint/2010/main" val="180711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E960A2-9FA7-F3A7-8820-D1D69DEC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da-DK" sz="4000" dirty="0"/>
              <a:t>Korrigerende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EF0A4CB-7168-D553-0069-6E2F08804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da-DK" sz="2000" dirty="0"/>
              <a:t>Kunstneren spiser selv på McDonald’s og ønsker at gøre dette med god samvittighed</a:t>
            </a:r>
          </a:p>
          <a:p>
            <a:r>
              <a:rPr lang="da-DK" sz="2000" dirty="0"/>
              <a:t>Holder af Ronald McDonald</a:t>
            </a:r>
          </a:p>
          <a:p>
            <a:r>
              <a:rPr lang="da-DK" sz="2000" dirty="0"/>
              <a:t>Reformere og korrigere</a:t>
            </a:r>
          </a:p>
          <a:p>
            <a:r>
              <a:rPr lang="da-DK" sz="2000" dirty="0"/>
              <a:t>Genfødsel</a:t>
            </a:r>
          </a:p>
          <a:p>
            <a:r>
              <a:rPr lang="da-DK" sz="2000" dirty="0"/>
              <a:t>Mere gennemsigtighed</a:t>
            </a:r>
          </a:p>
        </p:txBody>
      </p:sp>
      <p:pic>
        <p:nvPicPr>
          <p:cNvPr id="4098" name="Picture 2" descr="Et billede, der indeholder symbol&#10;&#10;Indhold genereret af kunstig intelligens kan være forkert.">
            <a:extLst>
              <a:ext uri="{FF2B5EF4-FFF2-40B4-BE49-F238E27FC236}">
                <a16:creationId xmlns:a16="http://schemas.microsoft.com/office/drawing/2014/main" id="{5DE021F7-3C21-5CB7-58E4-C881567B5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" r="1" b="3952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E423F07-3D65-73D7-75E0-5048B0DCD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BB76E6B-2290-F24C-8D31-122FC095EBD3}" type="slidenum">
              <a:rPr lang="da-DK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0125FA8-3625-E08B-DA63-BEFB66573282}"/>
              </a:ext>
            </a:extLst>
          </p:cNvPr>
          <p:cNvSpPr txBox="1"/>
          <p:nvPr/>
        </p:nvSpPr>
        <p:spPr>
          <a:xfrm>
            <a:off x="5522735" y="6160246"/>
            <a:ext cx="1938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Jani Leinonen, </a:t>
            </a:r>
            <a:r>
              <a:rPr lang="da-DK" sz="1400" i="1" dirty="0" err="1"/>
              <a:t>McJesus</a:t>
            </a:r>
            <a:r>
              <a:rPr lang="da-DK" sz="1400" i="1" dirty="0"/>
              <a:t>, </a:t>
            </a:r>
            <a:r>
              <a:rPr lang="da-DK" sz="140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720016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10 Years On From The Rana Plaza Disaster, How Far Have We Really Come? |  British Vogue">
            <a:extLst>
              <a:ext uri="{FF2B5EF4-FFF2-40B4-BE49-F238E27FC236}">
                <a16:creationId xmlns:a16="http://schemas.microsoft.com/office/drawing/2014/main" id="{DB0B146B-2AF3-0715-B142-422BF5C49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3" r="28006" b="-2"/>
          <a:stretch/>
        </p:blipFill>
        <p:spPr bwMode="auto"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55DED75-9DD0-E1F3-9329-53FB3CCEB0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237" r="24267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9C614C6-2316-D28D-2040-DD813F2B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BB76E6B-2290-F24C-8D31-122FC095EBD3}" type="slidenum">
              <a:rPr lang="da-DK" sz="10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da-DK" sz="1000">
              <a:solidFill>
                <a:srgbClr val="FFFFFF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3587638-D466-16F6-0B73-BCD620445034}"/>
              </a:ext>
            </a:extLst>
          </p:cNvPr>
          <p:cNvSpPr txBox="1"/>
          <p:nvPr/>
        </p:nvSpPr>
        <p:spPr>
          <a:xfrm>
            <a:off x="3695702" y="168442"/>
            <a:ext cx="234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Rana Plaza,  Dhaka, Bangladesh (24. april 2013)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4B979CE-C05D-FC9F-05ED-D22C772C7C91}"/>
              </a:ext>
            </a:extLst>
          </p:cNvPr>
          <p:cNvSpPr txBox="1"/>
          <p:nvPr/>
        </p:nvSpPr>
        <p:spPr>
          <a:xfrm>
            <a:off x="6600830" y="5951091"/>
            <a:ext cx="2343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Rocco and his Brothers, </a:t>
            </a:r>
            <a:r>
              <a:rPr lang="da-DK" sz="1400" i="1" dirty="0" err="1"/>
              <a:t>Ripmark</a:t>
            </a:r>
            <a:r>
              <a:rPr lang="da-DK" sz="1400" dirty="0"/>
              <a:t>,  Dhaka, Bangladesh 2022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8B4DF32-4CC9-8ACB-9417-7D6BF9151561}"/>
              </a:ext>
            </a:extLst>
          </p:cNvPr>
          <p:cNvSpPr txBox="1"/>
          <p:nvPr/>
        </p:nvSpPr>
        <p:spPr>
          <a:xfrm>
            <a:off x="3695702" y="1479270"/>
            <a:ext cx="32989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000" dirty="0"/>
              <a:t>Radikal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AC3D825-93ED-86A1-71A9-98BF6DD871D2}"/>
              </a:ext>
            </a:extLst>
          </p:cNvPr>
          <p:cNvSpPr txBox="1"/>
          <p:nvPr/>
        </p:nvSpPr>
        <p:spPr>
          <a:xfrm>
            <a:off x="3611534" y="2314797"/>
            <a:ext cx="457346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Otte-etagers fabrik kollapser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1.136 døde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err="1"/>
              <a:t>Primark</a:t>
            </a:r>
            <a:r>
              <a:rPr lang="da-DK" sz="2000" dirty="0"/>
              <a:t>, Benetton, Zara og Mango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Burde ændre alt, men ikke tilfældet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Dårlige forhold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Ny symbolsk kirkegård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68266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ladsholder til indhold 5" descr="Et billede, der indeholder tøj, indendørs, mur, håndskrift&#10;&#10;Indhold genereret af kunstig intelligens kan være forkert.">
            <a:extLst>
              <a:ext uri="{FF2B5EF4-FFF2-40B4-BE49-F238E27FC236}">
                <a16:creationId xmlns:a16="http://schemas.microsoft.com/office/drawing/2014/main" id="{41A22CC7-82A1-A928-DF16-2D3E5F653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25" b="-1"/>
          <a:stretch/>
        </p:blipFill>
        <p:spPr>
          <a:xfrm>
            <a:off x="-303291" y="-84221"/>
            <a:ext cx="12493767" cy="7026442"/>
          </a:xfrm>
          <a:prstGeom prst="rect">
            <a:avLst/>
          </a:prstGeo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ED7B989-EBA3-E3B5-A583-8AE8A19EF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BB76E6B-2290-F24C-8D31-122FC095EBD3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38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CA1B8-20FC-C531-F3A1-60B0078D8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Forbrugsteori – Logo-power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7AC922-2113-633A-EE1E-19107468B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12259" cy="4351338"/>
          </a:xfrm>
        </p:spPr>
        <p:txBody>
          <a:bodyPr/>
          <a:lstStyle/>
          <a:p>
            <a:r>
              <a:rPr lang="da-DK" dirty="0"/>
              <a:t>Logoer ej blot varemærker, men kulturelle symboler</a:t>
            </a:r>
          </a:p>
          <a:p>
            <a:r>
              <a:rPr lang="da-DK" dirty="0"/>
              <a:t>Logo-power: symbolsk kraft og ubevidst appel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b="1" dirty="0"/>
              <a:t>To niveauer</a:t>
            </a:r>
          </a:p>
          <a:p>
            <a:r>
              <a:rPr lang="da-DK" dirty="0"/>
              <a:t>Symbolsk: det afbillede</a:t>
            </a:r>
          </a:p>
          <a:p>
            <a:r>
              <a:rPr lang="da-DK" dirty="0"/>
              <a:t>Mytisk: bestemte betydninger</a:t>
            </a:r>
          </a:p>
          <a:p>
            <a:pPr lvl="1"/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A24889C-47E0-0D83-9EE8-9BCCF003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19</a:t>
            </a:fld>
            <a:endParaRPr lang="da-DK"/>
          </a:p>
        </p:txBody>
      </p:sp>
      <p:pic>
        <p:nvPicPr>
          <p:cNvPr id="10242" name="Picture 2" descr="McDonald's - Wikipedia, den frie encyklopædi">
            <a:extLst>
              <a:ext uri="{FF2B5EF4-FFF2-40B4-BE49-F238E27FC236}">
                <a16:creationId xmlns:a16="http://schemas.microsoft.com/office/drawing/2014/main" id="{928008FF-9550-FD7C-05CF-50042B145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296222"/>
            <a:ext cx="3048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071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6D096-6626-52D4-FAD1-38735694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Dagens program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29A52EA-BB23-D105-4AD8-A146E2193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Formålet med forløbet</a:t>
            </a:r>
          </a:p>
          <a:p>
            <a:r>
              <a:rPr lang="da-DK" dirty="0"/>
              <a:t>Post-</a:t>
            </a:r>
            <a:r>
              <a:rPr lang="da-DK" dirty="0" err="1"/>
              <a:t>its</a:t>
            </a:r>
            <a:r>
              <a:rPr lang="da-DK" dirty="0"/>
              <a:t>: indledende spørgsmål</a:t>
            </a:r>
          </a:p>
          <a:p>
            <a:r>
              <a:rPr lang="da-DK" dirty="0"/>
              <a:t>Præsentation af ‘Skolen for ulydighed’</a:t>
            </a:r>
          </a:p>
          <a:p>
            <a:r>
              <a:rPr lang="da-DK" dirty="0"/>
              <a:t>Opsummering af lektier</a:t>
            </a:r>
          </a:p>
          <a:p>
            <a:r>
              <a:rPr lang="da-DK" dirty="0"/>
              <a:t>Snak: Hvad forbinder I med forbrug?</a:t>
            </a:r>
          </a:p>
          <a:p>
            <a:r>
              <a:rPr lang="da-DK" dirty="0"/>
              <a:t>Oplæg: Forbrugsteori – kunst som kapitalistisk kritik og kunsthistoriske eksempler</a:t>
            </a:r>
          </a:p>
          <a:p>
            <a:r>
              <a:rPr lang="da-DK" dirty="0"/>
              <a:t>Pause</a:t>
            </a:r>
          </a:p>
          <a:p>
            <a:r>
              <a:rPr lang="da-DK" dirty="0"/>
              <a:t>Oplæg: Forbrugsteori – logo-power</a:t>
            </a:r>
          </a:p>
          <a:p>
            <a:r>
              <a:rPr lang="da-DK" dirty="0"/>
              <a:t>Øvelse: Lav jeres eget kapitalismekritiske værk</a:t>
            </a:r>
          </a:p>
          <a:p>
            <a:r>
              <a:rPr lang="da-DK" dirty="0"/>
              <a:t>Opsamling og afrunding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7E3A1D9-E1F5-9669-F143-46E5424B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8541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262E669-7774-4EAE-BBCE-F9FFE664D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CD485ED-328F-4350-AB3E-F6EA45149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484" y="837483"/>
            <a:ext cx="10500646" cy="4843095"/>
          </a:xfrm>
          <a:custGeom>
            <a:avLst/>
            <a:gdLst>
              <a:gd name="connsiteX0" fmla="*/ 0 w 10052180"/>
              <a:gd name="connsiteY0" fmla="*/ 0 h 4650769"/>
              <a:gd name="connsiteX1" fmla="*/ 10052180 w 10052180"/>
              <a:gd name="connsiteY1" fmla="*/ 0 h 4650769"/>
              <a:gd name="connsiteX2" fmla="*/ 10052180 w 10052180"/>
              <a:gd name="connsiteY2" fmla="*/ 4571218 h 4650769"/>
              <a:gd name="connsiteX3" fmla="*/ 10050702 w 10052180"/>
              <a:gd name="connsiteY3" fmla="*/ 4571562 h 4650769"/>
              <a:gd name="connsiteX4" fmla="*/ 10001878 w 10052180"/>
              <a:gd name="connsiteY4" fmla="*/ 4572066 h 4650769"/>
              <a:gd name="connsiteX5" fmla="*/ 9969638 w 10052180"/>
              <a:gd name="connsiteY5" fmla="*/ 4575824 h 4650769"/>
              <a:gd name="connsiteX6" fmla="*/ 9864299 w 10052180"/>
              <a:gd name="connsiteY6" fmla="*/ 4580290 h 4650769"/>
              <a:gd name="connsiteX7" fmla="*/ 9796089 w 10052180"/>
              <a:gd name="connsiteY7" fmla="*/ 4591897 h 4650769"/>
              <a:gd name="connsiteX8" fmla="*/ 9658617 w 10052180"/>
              <a:gd name="connsiteY8" fmla="*/ 4628572 h 4650769"/>
              <a:gd name="connsiteX9" fmla="*/ 9605787 w 10052180"/>
              <a:gd name="connsiteY9" fmla="*/ 4633374 h 4650769"/>
              <a:gd name="connsiteX10" fmla="*/ 9408928 w 10052180"/>
              <a:gd name="connsiteY10" fmla="*/ 4634030 h 4650769"/>
              <a:gd name="connsiteX11" fmla="*/ 9290980 w 10052180"/>
              <a:gd name="connsiteY11" fmla="*/ 4628234 h 4650769"/>
              <a:gd name="connsiteX12" fmla="*/ 9195937 w 10052180"/>
              <a:gd name="connsiteY12" fmla="*/ 4629562 h 4650769"/>
              <a:gd name="connsiteX13" fmla="*/ 9091821 w 10052180"/>
              <a:gd name="connsiteY13" fmla="*/ 4619955 h 4650769"/>
              <a:gd name="connsiteX14" fmla="*/ 9005324 w 10052180"/>
              <a:gd name="connsiteY14" fmla="*/ 4627981 h 4650769"/>
              <a:gd name="connsiteX15" fmla="*/ 8911383 w 10052180"/>
              <a:gd name="connsiteY15" fmla="*/ 4634700 h 4650769"/>
              <a:gd name="connsiteX16" fmla="*/ 8853295 w 10052180"/>
              <a:gd name="connsiteY16" fmla="*/ 4644792 h 4650769"/>
              <a:gd name="connsiteX17" fmla="*/ 8813991 w 10052180"/>
              <a:gd name="connsiteY17" fmla="*/ 4634596 h 4650769"/>
              <a:gd name="connsiteX18" fmla="*/ 8687179 w 10052180"/>
              <a:gd name="connsiteY18" fmla="*/ 4588065 h 4650769"/>
              <a:gd name="connsiteX19" fmla="*/ 8623955 w 10052180"/>
              <a:gd name="connsiteY19" fmla="*/ 4578046 h 4650769"/>
              <a:gd name="connsiteX20" fmla="*/ 8622786 w 10052180"/>
              <a:gd name="connsiteY20" fmla="*/ 4577305 h 4650769"/>
              <a:gd name="connsiteX21" fmla="*/ 8600904 w 10052180"/>
              <a:gd name="connsiteY21" fmla="*/ 4582918 h 4650769"/>
              <a:gd name="connsiteX22" fmla="*/ 8433071 w 10052180"/>
              <a:gd name="connsiteY22" fmla="*/ 4606234 h 4650769"/>
              <a:gd name="connsiteX23" fmla="*/ 8318071 w 10052180"/>
              <a:gd name="connsiteY23" fmla="*/ 4586590 h 4650769"/>
              <a:gd name="connsiteX24" fmla="*/ 8242424 w 10052180"/>
              <a:gd name="connsiteY24" fmla="*/ 4566486 h 4650769"/>
              <a:gd name="connsiteX25" fmla="*/ 8193517 w 10052180"/>
              <a:gd name="connsiteY25" fmla="*/ 4551756 h 4650769"/>
              <a:gd name="connsiteX26" fmla="*/ 8156253 w 10052180"/>
              <a:gd name="connsiteY26" fmla="*/ 4539485 h 4650769"/>
              <a:gd name="connsiteX27" fmla="*/ 8105237 w 10052180"/>
              <a:gd name="connsiteY27" fmla="*/ 4530754 h 4650769"/>
              <a:gd name="connsiteX28" fmla="*/ 8012182 w 10052180"/>
              <a:gd name="connsiteY28" fmla="*/ 4569955 h 4650769"/>
              <a:gd name="connsiteX29" fmla="*/ 7873023 w 10052180"/>
              <a:gd name="connsiteY29" fmla="*/ 4594395 h 4650769"/>
              <a:gd name="connsiteX30" fmla="*/ 7766598 w 10052180"/>
              <a:gd name="connsiteY30" fmla="*/ 4583182 h 4650769"/>
              <a:gd name="connsiteX31" fmla="*/ 7739745 w 10052180"/>
              <a:gd name="connsiteY31" fmla="*/ 4588115 h 4650769"/>
              <a:gd name="connsiteX32" fmla="*/ 7616434 w 10052180"/>
              <a:gd name="connsiteY32" fmla="*/ 4564808 h 4650769"/>
              <a:gd name="connsiteX33" fmla="*/ 7431215 w 10052180"/>
              <a:gd name="connsiteY33" fmla="*/ 4552516 h 4650769"/>
              <a:gd name="connsiteX34" fmla="*/ 7237422 w 10052180"/>
              <a:gd name="connsiteY34" fmla="*/ 4498285 h 4650769"/>
              <a:gd name="connsiteX35" fmla="*/ 7011658 w 10052180"/>
              <a:gd name="connsiteY35" fmla="*/ 4451218 h 4650769"/>
              <a:gd name="connsiteX36" fmla="*/ 6867111 w 10052180"/>
              <a:gd name="connsiteY36" fmla="*/ 4419048 h 4650769"/>
              <a:gd name="connsiteX37" fmla="*/ 6712288 w 10052180"/>
              <a:gd name="connsiteY37" fmla="*/ 4430721 h 4650769"/>
              <a:gd name="connsiteX38" fmla="*/ 6543149 w 10052180"/>
              <a:gd name="connsiteY38" fmla="*/ 4429858 h 4650769"/>
              <a:gd name="connsiteX39" fmla="*/ 6393064 w 10052180"/>
              <a:gd name="connsiteY39" fmla="*/ 4406561 h 4650769"/>
              <a:gd name="connsiteX40" fmla="*/ 6303049 w 10052180"/>
              <a:gd name="connsiteY40" fmla="*/ 4399385 h 4650769"/>
              <a:gd name="connsiteX41" fmla="*/ 6268511 w 10052180"/>
              <a:gd name="connsiteY41" fmla="*/ 4407283 h 4650769"/>
              <a:gd name="connsiteX42" fmla="*/ 6220512 w 10052180"/>
              <a:gd name="connsiteY42" fmla="*/ 4411171 h 4650769"/>
              <a:gd name="connsiteX43" fmla="*/ 6135538 w 10052180"/>
              <a:gd name="connsiteY43" fmla="*/ 4426253 h 4650769"/>
              <a:gd name="connsiteX44" fmla="*/ 6031127 w 10052180"/>
              <a:gd name="connsiteY44" fmla="*/ 4420204 h 4650769"/>
              <a:gd name="connsiteX45" fmla="*/ 5969808 w 10052180"/>
              <a:gd name="connsiteY45" fmla="*/ 4408049 h 4650769"/>
              <a:gd name="connsiteX46" fmla="*/ 5944950 w 10052180"/>
              <a:gd name="connsiteY46" fmla="*/ 4393767 h 4650769"/>
              <a:gd name="connsiteX47" fmla="*/ 5509282 w 10052180"/>
              <a:gd name="connsiteY47" fmla="*/ 4393767 h 4650769"/>
              <a:gd name="connsiteX48" fmla="*/ 5488183 w 10052180"/>
              <a:gd name="connsiteY48" fmla="*/ 4398554 h 4650769"/>
              <a:gd name="connsiteX49" fmla="*/ 5481447 w 10052180"/>
              <a:gd name="connsiteY49" fmla="*/ 4395975 h 4650769"/>
              <a:gd name="connsiteX50" fmla="*/ 5473864 w 10052180"/>
              <a:gd name="connsiteY50" fmla="*/ 4393767 h 4650769"/>
              <a:gd name="connsiteX51" fmla="*/ 5441368 w 10052180"/>
              <a:gd name="connsiteY51" fmla="*/ 4393767 h 4650769"/>
              <a:gd name="connsiteX52" fmla="*/ 5427734 w 10052180"/>
              <a:gd name="connsiteY52" fmla="*/ 4401537 h 4650769"/>
              <a:gd name="connsiteX53" fmla="*/ 5412372 w 10052180"/>
              <a:gd name="connsiteY53" fmla="*/ 4394628 h 4650769"/>
              <a:gd name="connsiteX54" fmla="*/ 5412559 w 10052180"/>
              <a:gd name="connsiteY54" fmla="*/ 4393767 h 4650769"/>
              <a:gd name="connsiteX55" fmla="*/ 5182205 w 10052180"/>
              <a:gd name="connsiteY55" fmla="*/ 4393767 h 4650769"/>
              <a:gd name="connsiteX56" fmla="*/ 5167180 w 10052180"/>
              <a:gd name="connsiteY56" fmla="*/ 4401547 h 4650769"/>
              <a:gd name="connsiteX57" fmla="*/ 5116191 w 10052180"/>
              <a:gd name="connsiteY57" fmla="*/ 4410857 h 4650769"/>
              <a:gd name="connsiteX58" fmla="*/ 4978049 w 10052180"/>
              <a:gd name="connsiteY58" fmla="*/ 4444099 h 4650769"/>
              <a:gd name="connsiteX59" fmla="*/ 4918199 w 10052180"/>
              <a:gd name="connsiteY59" fmla="*/ 4475969 h 4650769"/>
              <a:gd name="connsiteX60" fmla="*/ 4819404 w 10052180"/>
              <a:gd name="connsiteY60" fmla="*/ 4498170 h 4650769"/>
              <a:gd name="connsiteX61" fmla="*/ 4748850 w 10052180"/>
              <a:gd name="connsiteY61" fmla="*/ 4510039 h 4650769"/>
              <a:gd name="connsiteX62" fmla="*/ 4728909 w 10052180"/>
              <a:gd name="connsiteY62" fmla="*/ 4533669 h 4650769"/>
              <a:gd name="connsiteX63" fmla="*/ 4728624 w 10052180"/>
              <a:gd name="connsiteY63" fmla="*/ 4534109 h 4650769"/>
              <a:gd name="connsiteX64" fmla="*/ 4685733 w 10052180"/>
              <a:gd name="connsiteY64" fmla="*/ 4537269 h 4650769"/>
              <a:gd name="connsiteX65" fmla="*/ 4591811 w 10052180"/>
              <a:gd name="connsiteY65" fmla="*/ 4562739 h 4650769"/>
              <a:gd name="connsiteX66" fmla="*/ 4562217 w 10052180"/>
              <a:gd name="connsiteY66" fmla="*/ 4569392 h 4650769"/>
              <a:gd name="connsiteX67" fmla="*/ 4546453 w 10052180"/>
              <a:gd name="connsiteY67" fmla="*/ 4575327 h 4650769"/>
              <a:gd name="connsiteX68" fmla="*/ 4522757 w 10052180"/>
              <a:gd name="connsiteY68" fmla="*/ 4559783 h 4650769"/>
              <a:gd name="connsiteX69" fmla="*/ 4493193 w 10052180"/>
              <a:gd name="connsiteY69" fmla="*/ 4566418 h 4650769"/>
              <a:gd name="connsiteX70" fmla="*/ 4486309 w 10052180"/>
              <a:gd name="connsiteY70" fmla="*/ 4568571 h 4650769"/>
              <a:gd name="connsiteX71" fmla="*/ 4434522 w 10052180"/>
              <a:gd name="connsiteY71" fmla="*/ 4553363 h 4650769"/>
              <a:gd name="connsiteX72" fmla="*/ 4429460 w 10052180"/>
              <a:gd name="connsiteY72" fmla="*/ 4547302 h 4650769"/>
              <a:gd name="connsiteX73" fmla="*/ 4403505 w 10052180"/>
              <a:gd name="connsiteY73" fmla="*/ 4544604 h 4650769"/>
              <a:gd name="connsiteX74" fmla="*/ 4400557 w 10052180"/>
              <a:gd name="connsiteY74" fmla="*/ 4546201 h 4650769"/>
              <a:gd name="connsiteX75" fmla="*/ 4379030 w 10052180"/>
              <a:gd name="connsiteY75" fmla="*/ 4536886 h 4650769"/>
              <a:gd name="connsiteX76" fmla="*/ 4292758 w 10052180"/>
              <a:gd name="connsiteY76" fmla="*/ 4520332 h 4650769"/>
              <a:gd name="connsiteX77" fmla="*/ 4126934 w 10052180"/>
              <a:gd name="connsiteY77" fmla="*/ 4511325 h 4650769"/>
              <a:gd name="connsiteX78" fmla="*/ 3954199 w 10052180"/>
              <a:gd name="connsiteY78" fmla="*/ 4486409 h 4650769"/>
              <a:gd name="connsiteX79" fmla="*/ 3790501 w 10052180"/>
              <a:gd name="connsiteY79" fmla="*/ 4495445 h 4650769"/>
              <a:gd name="connsiteX80" fmla="*/ 3492963 w 10052180"/>
              <a:gd name="connsiteY80" fmla="*/ 4468480 h 4650769"/>
              <a:gd name="connsiteX81" fmla="*/ 3390904 w 10052180"/>
              <a:gd name="connsiteY81" fmla="*/ 4465867 h 4650769"/>
              <a:gd name="connsiteX82" fmla="*/ 3322528 w 10052180"/>
              <a:gd name="connsiteY82" fmla="*/ 4464799 h 4650769"/>
              <a:gd name="connsiteX83" fmla="*/ 3317795 w 10052180"/>
              <a:gd name="connsiteY83" fmla="*/ 4467272 h 4650769"/>
              <a:gd name="connsiteX84" fmla="*/ 3298702 w 10052180"/>
              <a:gd name="connsiteY84" fmla="*/ 4468689 h 4650769"/>
              <a:gd name="connsiteX85" fmla="*/ 3293503 w 10052180"/>
              <a:gd name="connsiteY85" fmla="*/ 4479690 h 4650769"/>
              <a:gd name="connsiteX86" fmla="*/ 3229705 w 10052180"/>
              <a:gd name="connsiteY86" fmla="*/ 4489069 h 4650769"/>
              <a:gd name="connsiteX87" fmla="*/ 3076109 w 10052180"/>
              <a:gd name="connsiteY87" fmla="*/ 4492987 h 4650769"/>
              <a:gd name="connsiteX88" fmla="*/ 2962379 w 10052180"/>
              <a:gd name="connsiteY88" fmla="*/ 4474229 h 4650769"/>
              <a:gd name="connsiteX89" fmla="*/ 2924375 w 10052180"/>
              <a:gd name="connsiteY89" fmla="*/ 4484334 h 4650769"/>
              <a:gd name="connsiteX90" fmla="*/ 2871297 w 10052180"/>
              <a:gd name="connsiteY90" fmla="*/ 4491313 h 4650769"/>
              <a:gd name="connsiteX91" fmla="*/ 2700663 w 10052180"/>
              <a:gd name="connsiteY91" fmla="*/ 4485036 h 4650769"/>
              <a:gd name="connsiteX92" fmla="*/ 2560084 w 10052180"/>
              <a:gd name="connsiteY92" fmla="*/ 4489523 h 4650769"/>
              <a:gd name="connsiteX93" fmla="*/ 2479658 w 10052180"/>
              <a:gd name="connsiteY93" fmla="*/ 4499250 h 4650769"/>
              <a:gd name="connsiteX94" fmla="*/ 2309526 w 10052180"/>
              <a:gd name="connsiteY94" fmla="*/ 4471569 h 4650769"/>
              <a:gd name="connsiteX95" fmla="*/ 2143849 w 10052180"/>
              <a:gd name="connsiteY95" fmla="*/ 4458678 h 4650769"/>
              <a:gd name="connsiteX96" fmla="*/ 2054460 w 10052180"/>
              <a:gd name="connsiteY96" fmla="*/ 4444435 h 4650769"/>
              <a:gd name="connsiteX97" fmla="*/ 1875690 w 10052180"/>
              <a:gd name="connsiteY97" fmla="*/ 4462877 h 4650769"/>
              <a:gd name="connsiteX98" fmla="*/ 1829588 w 10052180"/>
              <a:gd name="connsiteY98" fmla="*/ 4463680 h 4650769"/>
              <a:gd name="connsiteX99" fmla="*/ 1729685 w 10052180"/>
              <a:gd name="connsiteY99" fmla="*/ 4483196 h 4650769"/>
              <a:gd name="connsiteX100" fmla="*/ 1672107 w 10052180"/>
              <a:gd name="connsiteY100" fmla="*/ 4487209 h 4650769"/>
              <a:gd name="connsiteX101" fmla="*/ 1514794 w 10052180"/>
              <a:gd name="connsiteY101" fmla="*/ 4506035 h 4650769"/>
              <a:gd name="connsiteX102" fmla="*/ 1375355 w 10052180"/>
              <a:gd name="connsiteY102" fmla="*/ 4535286 h 4650769"/>
              <a:gd name="connsiteX103" fmla="*/ 1281723 w 10052180"/>
              <a:gd name="connsiteY103" fmla="*/ 4557767 h 4650769"/>
              <a:gd name="connsiteX104" fmla="*/ 1152251 w 10052180"/>
              <a:gd name="connsiteY104" fmla="*/ 4596280 h 4650769"/>
              <a:gd name="connsiteX105" fmla="*/ 1112386 w 10052180"/>
              <a:gd name="connsiteY105" fmla="*/ 4603999 h 4650769"/>
              <a:gd name="connsiteX106" fmla="*/ 1055042 w 10052180"/>
              <a:gd name="connsiteY106" fmla="*/ 4590297 h 4650769"/>
              <a:gd name="connsiteX107" fmla="*/ 961705 w 10052180"/>
              <a:gd name="connsiteY107" fmla="*/ 4577719 h 4650769"/>
              <a:gd name="connsiteX108" fmla="*/ 875879 w 10052180"/>
              <a:gd name="connsiteY108" fmla="*/ 4564303 h 4650769"/>
              <a:gd name="connsiteX109" fmla="*/ 771366 w 10052180"/>
              <a:gd name="connsiteY109" fmla="*/ 4567383 h 4650769"/>
              <a:gd name="connsiteX110" fmla="*/ 676592 w 10052180"/>
              <a:gd name="connsiteY110" fmla="*/ 4560117 h 4650769"/>
              <a:gd name="connsiteX111" fmla="*/ 558512 w 10052180"/>
              <a:gd name="connsiteY111" fmla="*/ 4558530 h 4650769"/>
              <a:gd name="connsiteX112" fmla="*/ 362079 w 10052180"/>
              <a:gd name="connsiteY112" fmla="*/ 4545572 h 4650769"/>
              <a:gd name="connsiteX113" fmla="*/ 309653 w 10052180"/>
              <a:gd name="connsiteY113" fmla="*/ 4537476 h 4650769"/>
              <a:gd name="connsiteX114" fmla="*/ 174742 w 10052180"/>
              <a:gd name="connsiteY114" fmla="*/ 4492281 h 4650769"/>
              <a:gd name="connsiteX115" fmla="*/ 107390 w 10052180"/>
              <a:gd name="connsiteY115" fmla="*/ 4476433 h 4650769"/>
              <a:gd name="connsiteX116" fmla="*/ 2537 w 10052180"/>
              <a:gd name="connsiteY116" fmla="*/ 4465393 h 4650769"/>
              <a:gd name="connsiteX117" fmla="*/ 0 w 10052180"/>
              <a:gd name="connsiteY117" fmla="*/ 4463105 h 465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0052180" h="4650769">
                <a:moveTo>
                  <a:pt x="0" y="0"/>
                </a:moveTo>
                <a:lnTo>
                  <a:pt x="10052180" y="0"/>
                </a:lnTo>
                <a:lnTo>
                  <a:pt x="10052180" y="4571218"/>
                </a:lnTo>
                <a:lnTo>
                  <a:pt x="10050702" y="4571562"/>
                </a:lnTo>
                <a:cubicBezTo>
                  <a:pt x="10033695" y="4573943"/>
                  <a:pt x="10017259" y="4574375"/>
                  <a:pt x="10001878" y="4572066"/>
                </a:cubicBezTo>
                <a:cubicBezTo>
                  <a:pt x="9987347" y="4562370"/>
                  <a:pt x="9978539" y="4560848"/>
                  <a:pt x="9969638" y="4575824"/>
                </a:cubicBezTo>
                <a:cubicBezTo>
                  <a:pt x="9931111" y="4571506"/>
                  <a:pt x="9885705" y="4604598"/>
                  <a:pt x="9864299" y="4580290"/>
                </a:cubicBezTo>
                <a:cubicBezTo>
                  <a:pt x="9860644" y="4614890"/>
                  <a:pt x="9811449" y="4560843"/>
                  <a:pt x="9796089" y="4591897"/>
                </a:cubicBezTo>
                <a:cubicBezTo>
                  <a:pt x="9744340" y="4604414"/>
                  <a:pt x="9702353" y="4613016"/>
                  <a:pt x="9658617" y="4628572"/>
                </a:cubicBezTo>
                <a:cubicBezTo>
                  <a:pt x="9625107" y="4639733"/>
                  <a:pt x="9621223" y="4635658"/>
                  <a:pt x="9605787" y="4633374"/>
                </a:cubicBezTo>
                <a:cubicBezTo>
                  <a:pt x="9564172" y="4634284"/>
                  <a:pt x="9459602" y="4639135"/>
                  <a:pt x="9408928" y="4634030"/>
                </a:cubicBezTo>
                <a:cubicBezTo>
                  <a:pt x="9373936" y="4630911"/>
                  <a:pt x="9320962" y="4677031"/>
                  <a:pt x="9290980" y="4628234"/>
                </a:cubicBezTo>
                <a:cubicBezTo>
                  <a:pt x="9269062" y="4638218"/>
                  <a:pt x="9223761" y="4630232"/>
                  <a:pt x="9195937" y="4629562"/>
                </a:cubicBezTo>
                <a:cubicBezTo>
                  <a:pt x="9143088" y="4610116"/>
                  <a:pt x="9133223" y="4633821"/>
                  <a:pt x="9091821" y="4619955"/>
                </a:cubicBezTo>
                <a:cubicBezTo>
                  <a:pt x="9032935" y="4627891"/>
                  <a:pt x="9027183" y="4624471"/>
                  <a:pt x="9005324" y="4627981"/>
                </a:cubicBezTo>
                <a:cubicBezTo>
                  <a:pt x="8967164" y="4640966"/>
                  <a:pt x="8953005" y="4638659"/>
                  <a:pt x="8911383" y="4634700"/>
                </a:cubicBezTo>
                <a:cubicBezTo>
                  <a:pt x="8910140" y="4622209"/>
                  <a:pt x="8861731" y="4642891"/>
                  <a:pt x="8853295" y="4644792"/>
                </a:cubicBezTo>
                <a:cubicBezTo>
                  <a:pt x="8855383" y="4637166"/>
                  <a:pt x="8821677" y="4629387"/>
                  <a:pt x="8813991" y="4634596"/>
                </a:cubicBezTo>
                <a:cubicBezTo>
                  <a:pt x="8714011" y="4640974"/>
                  <a:pt x="8735462" y="4587278"/>
                  <a:pt x="8687179" y="4588065"/>
                </a:cubicBezTo>
                <a:cubicBezTo>
                  <a:pt x="8647941" y="4587885"/>
                  <a:pt x="8644846" y="4590573"/>
                  <a:pt x="8623955" y="4578046"/>
                </a:cubicBezTo>
                <a:lnTo>
                  <a:pt x="8622786" y="4577305"/>
                </a:lnTo>
                <a:lnTo>
                  <a:pt x="8600904" y="4582918"/>
                </a:lnTo>
                <a:cubicBezTo>
                  <a:pt x="8551179" y="4589770"/>
                  <a:pt x="8503007" y="4582778"/>
                  <a:pt x="8433071" y="4606234"/>
                </a:cubicBezTo>
                <a:cubicBezTo>
                  <a:pt x="8391517" y="4597543"/>
                  <a:pt x="8356812" y="4603351"/>
                  <a:pt x="8318071" y="4586590"/>
                </a:cubicBezTo>
                <a:cubicBezTo>
                  <a:pt x="8301780" y="4574528"/>
                  <a:pt x="8258966" y="4594748"/>
                  <a:pt x="8242424" y="4566486"/>
                </a:cubicBezTo>
                <a:cubicBezTo>
                  <a:pt x="8237603" y="4584126"/>
                  <a:pt x="8200783" y="4561583"/>
                  <a:pt x="8193517" y="4551756"/>
                </a:cubicBezTo>
                <a:cubicBezTo>
                  <a:pt x="8181915" y="4557821"/>
                  <a:pt x="8167403" y="4540618"/>
                  <a:pt x="8156253" y="4539485"/>
                </a:cubicBezTo>
                <a:cubicBezTo>
                  <a:pt x="8141597" y="4496572"/>
                  <a:pt x="8127998" y="4557617"/>
                  <a:pt x="8105237" y="4530754"/>
                </a:cubicBezTo>
                <a:cubicBezTo>
                  <a:pt x="8091039" y="4542025"/>
                  <a:pt x="8045973" y="4563365"/>
                  <a:pt x="8012182" y="4569955"/>
                </a:cubicBezTo>
                <a:cubicBezTo>
                  <a:pt x="7945237" y="4585532"/>
                  <a:pt x="7935255" y="4616038"/>
                  <a:pt x="7873023" y="4594395"/>
                </a:cubicBezTo>
                <a:cubicBezTo>
                  <a:pt x="7859384" y="4618199"/>
                  <a:pt x="7761094" y="4535441"/>
                  <a:pt x="7766598" y="4583182"/>
                </a:cubicBezTo>
                <a:cubicBezTo>
                  <a:pt x="7745587" y="4577284"/>
                  <a:pt x="7733182" y="4556528"/>
                  <a:pt x="7739745" y="4588115"/>
                </a:cubicBezTo>
                <a:lnTo>
                  <a:pt x="7616434" y="4564808"/>
                </a:lnTo>
                <a:cubicBezTo>
                  <a:pt x="7546376" y="4561257"/>
                  <a:pt x="7499612" y="4575632"/>
                  <a:pt x="7431215" y="4552516"/>
                </a:cubicBezTo>
                <a:cubicBezTo>
                  <a:pt x="7362500" y="4539342"/>
                  <a:pt x="7331229" y="4514002"/>
                  <a:pt x="7237422" y="4498285"/>
                </a:cubicBezTo>
                <a:cubicBezTo>
                  <a:pt x="7171877" y="4484375"/>
                  <a:pt x="7080174" y="4453116"/>
                  <a:pt x="7011658" y="4451218"/>
                </a:cubicBezTo>
                <a:cubicBezTo>
                  <a:pt x="6935893" y="4414558"/>
                  <a:pt x="6950516" y="4446303"/>
                  <a:pt x="6867111" y="4419048"/>
                </a:cubicBezTo>
                <a:cubicBezTo>
                  <a:pt x="6820640" y="4462144"/>
                  <a:pt x="6759791" y="4426229"/>
                  <a:pt x="6712288" y="4430721"/>
                </a:cubicBezTo>
                <a:cubicBezTo>
                  <a:pt x="6658294" y="4432523"/>
                  <a:pt x="6596353" y="4433885"/>
                  <a:pt x="6543149" y="4429858"/>
                </a:cubicBezTo>
                <a:cubicBezTo>
                  <a:pt x="6505785" y="4400413"/>
                  <a:pt x="6438998" y="4445436"/>
                  <a:pt x="6393064" y="4406561"/>
                </a:cubicBezTo>
                <a:cubicBezTo>
                  <a:pt x="6375470" y="4396073"/>
                  <a:pt x="6316748" y="4386920"/>
                  <a:pt x="6303049" y="4399385"/>
                </a:cubicBezTo>
                <a:cubicBezTo>
                  <a:pt x="6290271" y="4400402"/>
                  <a:pt x="6276955" y="4392864"/>
                  <a:pt x="6268511" y="4407283"/>
                </a:cubicBezTo>
                <a:cubicBezTo>
                  <a:pt x="6255819" y="4424201"/>
                  <a:pt x="6218422" y="4388280"/>
                  <a:pt x="6220512" y="4411171"/>
                </a:cubicBezTo>
                <a:cubicBezTo>
                  <a:pt x="6193829" y="4386375"/>
                  <a:pt x="6162713" y="4421037"/>
                  <a:pt x="6135538" y="4426253"/>
                </a:cubicBezTo>
                <a:cubicBezTo>
                  <a:pt x="6115250" y="4402715"/>
                  <a:pt x="6087532" y="4424859"/>
                  <a:pt x="6031127" y="4420204"/>
                </a:cubicBezTo>
                <a:cubicBezTo>
                  <a:pt x="6014546" y="4399963"/>
                  <a:pt x="5996210" y="4415252"/>
                  <a:pt x="5969808" y="4408049"/>
                </a:cubicBezTo>
                <a:lnTo>
                  <a:pt x="5944950" y="4393767"/>
                </a:lnTo>
                <a:lnTo>
                  <a:pt x="5509282" y="4393767"/>
                </a:lnTo>
                <a:lnTo>
                  <a:pt x="5488183" y="4398554"/>
                </a:lnTo>
                <a:lnTo>
                  <a:pt x="5481447" y="4395975"/>
                </a:lnTo>
                <a:lnTo>
                  <a:pt x="5473864" y="4393767"/>
                </a:lnTo>
                <a:lnTo>
                  <a:pt x="5441368" y="4393767"/>
                </a:lnTo>
                <a:lnTo>
                  <a:pt x="5427734" y="4401537"/>
                </a:lnTo>
                <a:cubicBezTo>
                  <a:pt x="5424659" y="4397308"/>
                  <a:pt x="5420116" y="4394509"/>
                  <a:pt x="5412372" y="4394628"/>
                </a:cubicBezTo>
                <a:lnTo>
                  <a:pt x="5412559" y="4393767"/>
                </a:lnTo>
                <a:lnTo>
                  <a:pt x="5182205" y="4393767"/>
                </a:lnTo>
                <a:lnTo>
                  <a:pt x="5167180" y="4401547"/>
                </a:lnTo>
                <a:cubicBezTo>
                  <a:pt x="5145322" y="4388995"/>
                  <a:pt x="5130136" y="4396666"/>
                  <a:pt x="5116191" y="4410857"/>
                </a:cubicBezTo>
                <a:cubicBezTo>
                  <a:pt x="5069121" y="4410132"/>
                  <a:pt x="5029330" y="4432817"/>
                  <a:pt x="4978049" y="4444099"/>
                </a:cubicBezTo>
                <a:cubicBezTo>
                  <a:pt x="4921746" y="4464946"/>
                  <a:pt x="4952787" y="4460274"/>
                  <a:pt x="4918199" y="4475969"/>
                </a:cubicBezTo>
                <a:lnTo>
                  <a:pt x="4819404" y="4498170"/>
                </a:lnTo>
                <a:lnTo>
                  <a:pt x="4748850" y="4510039"/>
                </a:lnTo>
                <a:lnTo>
                  <a:pt x="4728909" y="4533669"/>
                </a:lnTo>
                <a:lnTo>
                  <a:pt x="4728624" y="4534109"/>
                </a:lnTo>
                <a:lnTo>
                  <a:pt x="4685733" y="4537269"/>
                </a:lnTo>
                <a:cubicBezTo>
                  <a:pt x="4662932" y="4542040"/>
                  <a:pt x="4617689" y="4556675"/>
                  <a:pt x="4591811" y="4562739"/>
                </a:cubicBezTo>
                <a:cubicBezTo>
                  <a:pt x="4568298" y="4558219"/>
                  <a:pt x="4553786" y="4538337"/>
                  <a:pt x="4562217" y="4569392"/>
                </a:cubicBezTo>
                <a:cubicBezTo>
                  <a:pt x="4554496" y="4568788"/>
                  <a:pt x="4549787" y="4571298"/>
                  <a:pt x="4546453" y="4575327"/>
                </a:cubicBezTo>
                <a:lnTo>
                  <a:pt x="4522757" y="4559783"/>
                </a:lnTo>
                <a:lnTo>
                  <a:pt x="4493193" y="4566418"/>
                </a:lnTo>
                <a:lnTo>
                  <a:pt x="4486309" y="4568571"/>
                </a:lnTo>
                <a:lnTo>
                  <a:pt x="4434522" y="4553363"/>
                </a:lnTo>
                <a:lnTo>
                  <a:pt x="4429460" y="4547302"/>
                </a:lnTo>
                <a:cubicBezTo>
                  <a:pt x="4424037" y="4543565"/>
                  <a:pt x="4416331" y="4541821"/>
                  <a:pt x="4403505" y="4544604"/>
                </a:cubicBezTo>
                <a:lnTo>
                  <a:pt x="4400557" y="4546201"/>
                </a:lnTo>
                <a:lnTo>
                  <a:pt x="4379030" y="4536886"/>
                </a:lnTo>
                <a:cubicBezTo>
                  <a:pt x="4372078" y="4532654"/>
                  <a:pt x="4297808" y="4527155"/>
                  <a:pt x="4292758" y="4520332"/>
                </a:cubicBezTo>
                <a:cubicBezTo>
                  <a:pt x="4211493" y="4536974"/>
                  <a:pt x="4205812" y="4507045"/>
                  <a:pt x="4126934" y="4511325"/>
                </a:cubicBezTo>
                <a:cubicBezTo>
                  <a:pt x="4058483" y="4465563"/>
                  <a:pt x="4015465" y="4493211"/>
                  <a:pt x="3954199" y="4486409"/>
                </a:cubicBezTo>
                <a:cubicBezTo>
                  <a:pt x="3895850" y="4481584"/>
                  <a:pt x="3868881" y="4496263"/>
                  <a:pt x="3790501" y="4495445"/>
                </a:cubicBezTo>
                <a:cubicBezTo>
                  <a:pt x="3707431" y="4485284"/>
                  <a:pt x="3586435" y="4490248"/>
                  <a:pt x="3492963" y="4468480"/>
                </a:cubicBezTo>
                <a:cubicBezTo>
                  <a:pt x="3419549" y="4461359"/>
                  <a:pt x="3419311" y="4466480"/>
                  <a:pt x="3390904" y="4465867"/>
                </a:cubicBezTo>
                <a:cubicBezTo>
                  <a:pt x="3381467" y="4468795"/>
                  <a:pt x="3331557" y="4460030"/>
                  <a:pt x="3322528" y="4464799"/>
                </a:cubicBezTo>
                <a:lnTo>
                  <a:pt x="3317795" y="4467272"/>
                </a:lnTo>
                <a:lnTo>
                  <a:pt x="3298702" y="4468689"/>
                </a:lnTo>
                <a:lnTo>
                  <a:pt x="3293503" y="4479690"/>
                </a:lnTo>
                <a:lnTo>
                  <a:pt x="3229705" y="4489069"/>
                </a:lnTo>
                <a:cubicBezTo>
                  <a:pt x="3187202" y="4462144"/>
                  <a:pt x="3151062" y="4494035"/>
                  <a:pt x="3076109" y="4492987"/>
                </a:cubicBezTo>
                <a:cubicBezTo>
                  <a:pt x="3056222" y="4483674"/>
                  <a:pt x="2977114" y="4460921"/>
                  <a:pt x="2962379" y="4474229"/>
                </a:cubicBezTo>
                <a:cubicBezTo>
                  <a:pt x="2948249" y="4476071"/>
                  <a:pt x="2933210" y="4469418"/>
                  <a:pt x="2924375" y="4484334"/>
                </a:cubicBezTo>
                <a:cubicBezTo>
                  <a:pt x="2910921" y="4502015"/>
                  <a:pt x="2868144" y="4468636"/>
                  <a:pt x="2871297" y="4491313"/>
                </a:cubicBezTo>
                <a:cubicBezTo>
                  <a:pt x="2834012" y="4491430"/>
                  <a:pt x="2752532" y="4485335"/>
                  <a:pt x="2700663" y="4485036"/>
                </a:cubicBezTo>
                <a:cubicBezTo>
                  <a:pt x="2675164" y="4459571"/>
                  <a:pt x="2600340" y="4494322"/>
                  <a:pt x="2560084" y="4489523"/>
                </a:cubicBezTo>
                <a:cubicBezTo>
                  <a:pt x="2524760" y="4491171"/>
                  <a:pt x="2521424" y="4504416"/>
                  <a:pt x="2479658" y="4499250"/>
                </a:cubicBezTo>
                <a:cubicBezTo>
                  <a:pt x="2405210" y="4494755"/>
                  <a:pt x="2378207" y="4484444"/>
                  <a:pt x="2309526" y="4471569"/>
                </a:cubicBezTo>
                <a:cubicBezTo>
                  <a:pt x="2231692" y="4461873"/>
                  <a:pt x="2230867" y="4475023"/>
                  <a:pt x="2143849" y="4458678"/>
                </a:cubicBezTo>
                <a:cubicBezTo>
                  <a:pt x="2123776" y="4453795"/>
                  <a:pt x="2075082" y="4453878"/>
                  <a:pt x="2054460" y="4444435"/>
                </a:cubicBezTo>
                <a:cubicBezTo>
                  <a:pt x="2025665" y="4449526"/>
                  <a:pt x="1907402" y="4455434"/>
                  <a:pt x="1875690" y="4462877"/>
                </a:cubicBezTo>
                <a:cubicBezTo>
                  <a:pt x="1830650" y="4467513"/>
                  <a:pt x="1869806" y="4459610"/>
                  <a:pt x="1829588" y="4463680"/>
                </a:cubicBezTo>
                <a:cubicBezTo>
                  <a:pt x="1791050" y="4448543"/>
                  <a:pt x="1782985" y="4472982"/>
                  <a:pt x="1729685" y="4483196"/>
                </a:cubicBezTo>
                <a:cubicBezTo>
                  <a:pt x="1707743" y="4468503"/>
                  <a:pt x="1689784" y="4474556"/>
                  <a:pt x="1672107" y="4487209"/>
                </a:cubicBezTo>
                <a:cubicBezTo>
                  <a:pt x="1620500" y="4481667"/>
                  <a:pt x="1573015" y="4500097"/>
                  <a:pt x="1514794" y="4506035"/>
                </a:cubicBezTo>
                <a:cubicBezTo>
                  <a:pt x="1452269" y="4488005"/>
                  <a:pt x="1437575" y="4529096"/>
                  <a:pt x="1375355" y="4535286"/>
                </a:cubicBezTo>
                <a:cubicBezTo>
                  <a:pt x="1321736" y="4564899"/>
                  <a:pt x="1333953" y="4560797"/>
                  <a:pt x="1281723" y="4557767"/>
                </a:cubicBezTo>
                <a:cubicBezTo>
                  <a:pt x="1233584" y="4553963"/>
                  <a:pt x="1251636" y="4608894"/>
                  <a:pt x="1152251" y="4596280"/>
                </a:cubicBezTo>
                <a:cubicBezTo>
                  <a:pt x="1144905" y="4590601"/>
                  <a:pt x="1110779" y="4596258"/>
                  <a:pt x="1112386" y="4603999"/>
                </a:cubicBezTo>
                <a:cubicBezTo>
                  <a:pt x="1104086" y="4601575"/>
                  <a:pt x="1057064" y="4577908"/>
                  <a:pt x="1055042" y="4590297"/>
                </a:cubicBezTo>
                <a:cubicBezTo>
                  <a:pt x="1013255" y="4591647"/>
                  <a:pt x="998979" y="4593064"/>
                  <a:pt x="961705" y="4577719"/>
                </a:cubicBezTo>
                <a:cubicBezTo>
                  <a:pt x="940108" y="4572850"/>
                  <a:pt x="934154" y="4575904"/>
                  <a:pt x="875879" y="4564303"/>
                </a:cubicBezTo>
                <a:cubicBezTo>
                  <a:pt x="833691" y="4575554"/>
                  <a:pt x="825327" y="4551279"/>
                  <a:pt x="771366" y="4567383"/>
                </a:cubicBezTo>
                <a:cubicBezTo>
                  <a:pt x="743555" y="4566313"/>
                  <a:pt x="697843" y="4571452"/>
                  <a:pt x="676592" y="4560117"/>
                </a:cubicBezTo>
                <a:cubicBezTo>
                  <a:pt x="643619" y="4606945"/>
                  <a:pt x="593631" y="4557605"/>
                  <a:pt x="558512" y="4558530"/>
                </a:cubicBezTo>
                <a:cubicBezTo>
                  <a:pt x="507618" y="4560458"/>
                  <a:pt x="403556" y="4549081"/>
                  <a:pt x="362079" y="4545572"/>
                </a:cubicBezTo>
                <a:cubicBezTo>
                  <a:pt x="346531" y="4546886"/>
                  <a:pt x="342400" y="4550710"/>
                  <a:pt x="309653" y="4537476"/>
                </a:cubicBezTo>
                <a:cubicBezTo>
                  <a:pt x="266974" y="4519218"/>
                  <a:pt x="225607" y="4508008"/>
                  <a:pt x="174742" y="4492281"/>
                </a:cubicBezTo>
                <a:cubicBezTo>
                  <a:pt x="161353" y="4460328"/>
                  <a:pt x="108876" y="4511194"/>
                  <a:pt x="107390" y="4476433"/>
                </a:cubicBezTo>
                <a:cubicBezTo>
                  <a:pt x="84507" y="4499356"/>
                  <a:pt x="41258" y="4463491"/>
                  <a:pt x="2537" y="4465393"/>
                </a:cubicBezTo>
                <a:lnTo>
                  <a:pt x="0" y="446310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5353D259-DA18-451D-9A95-02198BF55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546282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04B2B3F-13D8-1070-E252-6D10D4E47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BB76E6B-2290-F24C-8D31-122FC095EBD3}" type="slidenum">
              <a:rPr lang="en-US" sz="10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sz="10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7D6FF18-E158-68F0-2773-119C9F11F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465" y="837586"/>
            <a:ext cx="10515600" cy="1325563"/>
          </a:xfrm>
        </p:spPr>
        <p:txBody>
          <a:bodyPr>
            <a:normAutofit/>
          </a:bodyPr>
          <a:lstStyle/>
          <a:p>
            <a:r>
              <a:rPr lang="da-DK" sz="4000"/>
              <a:t>Praktisk øvelse – eget kapitalismekritisk værk</a:t>
            </a:r>
            <a:endParaRPr lang="da-DK" sz="4000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D1ED4EC3-009B-19AB-704A-714953DC88DC}"/>
              </a:ext>
            </a:extLst>
          </p:cNvPr>
          <p:cNvSpPr txBox="1"/>
          <p:nvPr/>
        </p:nvSpPr>
        <p:spPr>
          <a:xfrm>
            <a:off x="1249464" y="2454350"/>
            <a:ext cx="96118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2800" dirty="0"/>
              <a:t>Brug lim, saks og farvet karton/papir til at lave jeres eget kapitalismekritiske værk, hvor der indgår minimum et kendt logo eller varemærke.</a:t>
            </a:r>
          </a:p>
        </p:txBody>
      </p:sp>
    </p:spTree>
    <p:extLst>
      <p:ext uri="{BB962C8B-B14F-4D97-AF65-F5344CB8AC3E}">
        <p14:creationId xmlns:p14="http://schemas.microsoft.com/office/powerpoint/2010/main" val="3020295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mur, galleri, indendørs, billedramme&#10;&#10;Indhold genereret af kunstig intelligens kan være forkert.">
            <a:extLst>
              <a:ext uri="{FF2B5EF4-FFF2-40B4-BE49-F238E27FC236}">
                <a16:creationId xmlns:a16="http://schemas.microsoft.com/office/drawing/2014/main" id="{780B4912-3B38-F357-F904-E0F9E2D612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46" r="28398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EAEF83-E5AB-5F30-1D79-A023BA31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a-DK" sz="4000" dirty="0"/>
              <a:t>Afrunding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7E1CE9A-0070-7315-8B33-4BF7F3472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34201"/>
            <a:ext cx="3421566" cy="3742762"/>
          </a:xfrm>
        </p:spPr>
        <p:txBody>
          <a:bodyPr>
            <a:normAutofit/>
          </a:bodyPr>
          <a:lstStyle/>
          <a:p>
            <a:r>
              <a:rPr lang="da-DK" sz="2400" dirty="0"/>
              <a:t>Hvad er I kommet frem til?</a:t>
            </a:r>
          </a:p>
          <a:p>
            <a:pPr marL="0" indent="0">
              <a:buNone/>
            </a:pPr>
            <a:endParaRPr lang="da-DK" sz="2400" dirty="0"/>
          </a:p>
          <a:p>
            <a:r>
              <a:rPr lang="da-DK" sz="2400" dirty="0"/>
              <a:t>Næste uge</a:t>
            </a:r>
          </a:p>
          <a:p>
            <a:pPr lvl="1"/>
            <a:r>
              <a:rPr lang="da-DK" sz="2000" dirty="0"/>
              <a:t>Følelsesteori – humor</a:t>
            </a:r>
          </a:p>
          <a:p>
            <a:pPr lvl="1"/>
            <a:r>
              <a:rPr lang="da-DK" sz="2000" dirty="0"/>
              <a:t>Digital museumstur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C983EB8-594C-3B00-78B9-2CD0C574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BB76E6B-2290-F24C-8D31-122FC095EBD3}" type="slidenum">
              <a:rPr lang="da-DK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10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1D1FE-8AA5-CFD5-8E70-3D8014CB9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Forløbets formål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603F67C-370A-13F6-F1F6-DC3A350A2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Vi skal undersøge, hvordan billedkunst kan være relevant uden for klasseværelset</a:t>
            </a:r>
          </a:p>
          <a:p>
            <a:r>
              <a:rPr lang="da-DK" dirty="0"/>
              <a:t>En tur på skolebænken i ‘Skolen for ulydighed’</a:t>
            </a:r>
          </a:p>
          <a:p>
            <a:r>
              <a:rPr lang="da-DK" dirty="0"/>
              <a:t>Gennemgå forskellige vinkler af humoristisk forbrugskritik</a:t>
            </a:r>
          </a:p>
          <a:p>
            <a:r>
              <a:rPr lang="da-DK" dirty="0"/>
              <a:t>Arbejde med en parafraseøvelse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39B284F-B3C4-EF21-498A-3E3DF312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2346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D6540B-794C-B561-882A-1108AAFA6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Indledende spørgsmål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0503102-7EF2-E3C8-A30B-59568AC42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8531" cy="4351338"/>
          </a:xfrm>
        </p:spPr>
        <p:txBody>
          <a:bodyPr/>
          <a:lstStyle/>
          <a:p>
            <a:r>
              <a:rPr lang="da-DK" dirty="0"/>
              <a:t>Hvilken rolle spiller kunst i jeres hverdag?</a:t>
            </a:r>
          </a:p>
          <a:p>
            <a:endParaRPr lang="da-DK" dirty="0"/>
          </a:p>
          <a:p>
            <a:r>
              <a:rPr lang="da-DK" dirty="0"/>
              <a:t>Hvad forbinder I med udsagnet ‘Skolen for ulydighed’?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B610CE5-840C-9E40-CB3F-6DAA536F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4</a:t>
            </a:fld>
            <a:endParaRPr lang="da-DK"/>
          </a:p>
        </p:txBody>
      </p:sp>
      <p:pic>
        <p:nvPicPr>
          <p:cNvPr id="12" name="Billede 11" descr="Et billede, der indeholder tekst, visitkort, design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7C38AD5C-F7CD-D21E-9D0B-27BCBDC5B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12753">
            <a:off x="8478473" y="1985544"/>
            <a:ext cx="3007453" cy="32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96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49537-7645-D16E-0726-41A5FD78D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‘Skolen for ulydighed’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8BF07D6-4845-8F73-6040-B5A480604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lnSpcReduction="10000"/>
          </a:bodyPr>
          <a:lstStyle/>
          <a:p>
            <a:r>
              <a:rPr lang="da-DK" dirty="0"/>
              <a:t>Værk og udstilling på </a:t>
            </a:r>
            <a:r>
              <a:rPr lang="da-DK" dirty="0" err="1"/>
              <a:t>ARoS</a:t>
            </a:r>
            <a:endParaRPr lang="da-DK" dirty="0"/>
          </a:p>
          <a:p>
            <a:r>
              <a:rPr lang="da-DK" dirty="0"/>
              <a:t>Opfordring: kritisk tænkning </a:t>
            </a:r>
          </a:p>
          <a:p>
            <a:pPr lvl="1"/>
            <a:r>
              <a:rPr lang="da-DK" dirty="0"/>
              <a:t>Erfaringer med ulydighed - fx Emma Holten, Robert Olsen og Lisbeth Zornig Andersen</a:t>
            </a:r>
          </a:p>
          <a:p>
            <a:r>
              <a:rPr lang="da-DK" dirty="0"/>
              <a:t>Ikke lig med: vold + regelbrud</a:t>
            </a:r>
          </a:p>
          <a:p>
            <a:pPr lvl="1"/>
            <a:r>
              <a:rPr lang="da-DK" dirty="0"/>
              <a:t>MEN ikke være passiv</a:t>
            </a:r>
          </a:p>
          <a:p>
            <a:r>
              <a:rPr lang="da-DK" dirty="0"/>
              <a:t>Fokus på det lokale:</a:t>
            </a:r>
          </a:p>
          <a:p>
            <a:pPr lvl="1"/>
            <a:r>
              <a:rPr lang="da-DK" dirty="0"/>
              <a:t>Uddannelse</a:t>
            </a:r>
          </a:p>
          <a:p>
            <a:pPr lvl="1"/>
            <a:r>
              <a:rPr lang="da-DK" dirty="0"/>
              <a:t>Politik</a:t>
            </a:r>
          </a:p>
          <a:p>
            <a:pPr lvl="1"/>
            <a:r>
              <a:rPr lang="da-DK" dirty="0"/>
              <a:t>Udsatte grupper</a:t>
            </a:r>
          </a:p>
          <a:p>
            <a:pPr lvl="1"/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01CC5BB-17BD-022C-6F06-CA9BC315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5</a:t>
            </a:fld>
            <a:endParaRPr lang="da-DK" dirty="0"/>
          </a:p>
        </p:txBody>
      </p:sp>
      <p:pic>
        <p:nvPicPr>
          <p:cNvPr id="11268" name="Picture 4" descr="Jani Leinonen: Skolen for ulydighed, 2015-2016. Installationsview. Foto: Ole Hein, © ARoS">
            <a:extLst>
              <a:ext uri="{FF2B5EF4-FFF2-40B4-BE49-F238E27FC236}">
                <a16:creationId xmlns:a16="http://schemas.microsoft.com/office/drawing/2014/main" id="{A0B40331-FF20-9761-0026-1EEC546B9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102" y="2026192"/>
            <a:ext cx="5360732" cy="339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BBF25EB-701F-FEAD-165C-B28A6913F36C}"/>
              </a:ext>
            </a:extLst>
          </p:cNvPr>
          <p:cNvSpPr txBox="1"/>
          <p:nvPr/>
        </p:nvSpPr>
        <p:spPr>
          <a:xfrm>
            <a:off x="6423102" y="5521760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Jani Leinonen</a:t>
            </a:r>
            <a:r>
              <a:rPr lang="da-DK" sz="1800" dirty="0"/>
              <a:t>, </a:t>
            </a:r>
            <a:r>
              <a:rPr lang="da-DK" i="1" dirty="0"/>
              <a:t>Skolen for ulydighed</a:t>
            </a:r>
            <a:r>
              <a:rPr lang="da-DK" sz="1800" i="1" dirty="0"/>
              <a:t>, </a:t>
            </a:r>
            <a:r>
              <a:rPr lang="da-DK" i="1" dirty="0"/>
              <a:t>2015-2016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3468405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9" name="Rectangle 12298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03" name="Picture 12302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2305" name="Rectangle 12304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07" name="Rectangle 12306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 descr="Jani Leinonen’s ‘Goodbye Reality’, Art and NFTs created in the Metaverse">
            <a:extLst>
              <a:ext uri="{FF2B5EF4-FFF2-40B4-BE49-F238E27FC236}">
                <a16:creationId xmlns:a16="http://schemas.microsoft.com/office/drawing/2014/main" id="{4EDAC3A7-E108-A49E-368F-763C001F3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r="15458" b="-1"/>
          <a:stretch/>
        </p:blipFill>
        <p:spPr bwMode="auto">
          <a:xfrm>
            <a:off x="20" y="-2043840"/>
            <a:ext cx="12198076" cy="1372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AB928AB8-158B-14AA-1CE8-4F94F0D5B041}"/>
              </a:ext>
            </a:extLst>
          </p:cNvPr>
          <p:cNvSpPr txBox="1"/>
          <p:nvPr/>
        </p:nvSpPr>
        <p:spPr>
          <a:xfrm>
            <a:off x="1191965" y="552807"/>
            <a:ext cx="9801854" cy="2790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Jani Leinonen, 2016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6CA6E90-73E1-A6BA-B93A-44B3757A8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608" y="18288"/>
            <a:ext cx="475488" cy="4754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0BB76E6B-2290-F24C-8D31-122FC095EBD3}" type="slidenum">
              <a:rPr lang="en-US" sz="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6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FC9BB93-7DEE-82BB-D1F6-93FEE2947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3510476"/>
            <a:ext cx="9801854" cy="2614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algn="ctr"/>
            <a:r>
              <a:rPr lang="en-US" sz="1800" b="0" i="0" dirty="0">
                <a:solidFill>
                  <a:srgbClr val="FFFFFF"/>
                </a:solidFill>
                <a:effectLst/>
              </a:rPr>
              <a:t>”I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stedet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var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jeg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interesseret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i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at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skabe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en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kunst, der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fordrede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kritisk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debat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og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påvirkede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forskellige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strukturer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i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samfundet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.”</a:t>
            </a:r>
            <a:endParaRPr lang="en-US" sz="1800" dirty="0">
              <a:solidFill>
                <a:srgbClr val="FFFFFF"/>
              </a:solidFill>
              <a:highlight>
                <a:srgbClr val="008080"/>
              </a:highlight>
            </a:endParaRP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marL="0" algn="ctr"/>
            <a:r>
              <a:rPr lang="en-US" sz="1800" b="0" i="0" dirty="0">
                <a:solidFill>
                  <a:srgbClr val="FFFFFF"/>
                </a:solidFill>
                <a:effectLst/>
              </a:rPr>
              <a:t>”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Vi alle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skal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agere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som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aktivister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–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på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den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ene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eller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anden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måde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– da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passivitet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kun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leder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til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noget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dårligt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.” Leinonen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tilføjer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: ”Her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skal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’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aktivisme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’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ikke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opfattes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som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noget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radikalt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eller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forbindes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med det stereotype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billede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, man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har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af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aktivister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: En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flok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hippier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som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protesterer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mod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større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globale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magter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. De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forandringer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som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foregår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rundt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omkring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i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verden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800" b="0" i="0" dirty="0" err="1">
                <a:solidFill>
                  <a:srgbClr val="FFFFFF"/>
                </a:solidFill>
                <a:effectLst/>
              </a:rPr>
              <a:t>som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eksempelvis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den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igangværende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globale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opvarmning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, er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noget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, der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berører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os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alle –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derfor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mener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jeg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også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, at vi alle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kan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og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skal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bidrage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til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 </a:t>
            </a:r>
            <a:r>
              <a:rPr lang="en-US" sz="1800" b="0" i="0" dirty="0" err="1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forandring</a:t>
            </a:r>
            <a:r>
              <a:rPr lang="en-US" sz="1800" b="0" i="0" dirty="0">
                <a:solidFill>
                  <a:srgbClr val="FFFFFF"/>
                </a:solidFill>
                <a:effectLst/>
                <a:highlight>
                  <a:srgbClr val="008080"/>
                </a:highlight>
              </a:rPr>
              <a:t>.”</a:t>
            </a:r>
            <a:endParaRPr lang="en-US" sz="1800" dirty="0">
              <a:solidFill>
                <a:srgbClr val="FFFFFF"/>
              </a:solidFill>
              <a:highlight>
                <a:srgbClr val="0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93444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BA987-C705-746D-FDC2-6F186F91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Politisk kunst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8271F6-6C88-E803-E4BC-69F880B48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541" y="1541734"/>
            <a:ext cx="10441259" cy="495114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a-DK" dirty="0"/>
              <a:t>Kunst er af magthavere blevet anvendt til propaganda, hvor der bl.a. blev lagt vægt på magthaverens gode præstationer.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I diktaturstater blev der opsat retningslinjer for god kunst og samfundsskadelig kunst.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I 1970’erne kom en aktivistisk kunst frem, hvor fokus var på en debat om samfundsproblematikker, gerne opnået gennem provokation, fremfor at pålægge folk bestemte holdninger.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Street art er samfundsaktuel og aktivistisk kunst, der findes ude i byrummet, hvor den henvender sig direkte til folk.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Politisk kunst er en stor del af samtidskunsten, hvor kunstneren opleves at kunne give et nuanceret blik på verden.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EDF0578-6A63-BD38-EFB4-E36C00A08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6E6B-2290-F24C-8D31-122FC095EBD3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4073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ladsholder til indhold 5" descr="Et billede, der indeholder tegneserie, håndskrift, mur, indendørs&#10;&#10;Indhold genereret af kunstig intelligens kan være forkert.">
            <a:extLst>
              <a:ext uri="{FF2B5EF4-FFF2-40B4-BE49-F238E27FC236}">
                <a16:creationId xmlns:a16="http://schemas.microsoft.com/office/drawing/2014/main" id="{786CE68F-5C1E-ADC1-C4F5-17F8290EA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61" b="-1"/>
          <a:stretch/>
        </p:blipFill>
        <p:spPr>
          <a:xfrm>
            <a:off x="-534852" y="-203896"/>
            <a:ext cx="12919357" cy="7265792"/>
          </a:xfrm>
          <a:prstGeom prst="rect">
            <a:avLst/>
          </a:prstGeo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8C585C1-B00C-8DEB-1518-DAC6F26ED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BB76E6B-2290-F24C-8D31-122FC095EBD3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75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27BBD2F-3E46-2C14-48DA-687F827EB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Diskuter to og to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BA67A7A-FDFE-907C-9AEA-9A012E710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3200" dirty="0"/>
              <a:t>Hvad forbinder I med forbrug?</a:t>
            </a:r>
          </a:p>
          <a:p>
            <a:pPr marL="0" indent="0">
              <a:buNone/>
            </a:pPr>
            <a:endParaRPr lang="da-DK" sz="200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750E1F1-CC54-C840-EF46-16A7E1DA2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BB76E6B-2290-F24C-8D31-122FC095EBD3}" type="slidenum">
              <a:rPr lang="da-DK" smtClean="0"/>
              <a:pPr>
                <a:spcAft>
                  <a:spcPts val="600"/>
                </a:spcAft>
              </a:pPr>
              <a:t>9</a:t>
            </a:fld>
            <a:endParaRPr lang="da-DK"/>
          </a:p>
        </p:txBody>
      </p:sp>
      <p:pic>
        <p:nvPicPr>
          <p:cNvPr id="12" name="Billede 11" descr="Et billede, der indeholder tegneserie, design&#10;&#10;Indhold genereret af kunstig intelligens kan være forkert.">
            <a:extLst>
              <a:ext uri="{FF2B5EF4-FFF2-40B4-BE49-F238E27FC236}">
                <a16:creationId xmlns:a16="http://schemas.microsoft.com/office/drawing/2014/main" id="{08B5C1E7-2780-321F-4695-16F6F7208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349" y="1974642"/>
            <a:ext cx="3859258" cy="424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07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804</Words>
  <Application>Microsoft Macintosh PowerPoint</Application>
  <PresentationFormat>Widescreen</PresentationFormat>
  <Paragraphs>147</Paragraphs>
  <Slides>21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Wingdings</vt:lpstr>
      <vt:lpstr>Office-tema</vt:lpstr>
      <vt:lpstr>PowerPoint-præsentation</vt:lpstr>
      <vt:lpstr>Dagens program</vt:lpstr>
      <vt:lpstr>Forløbets formål</vt:lpstr>
      <vt:lpstr>Indledende spørgsmål</vt:lpstr>
      <vt:lpstr>‘Skolen for ulydighed’</vt:lpstr>
      <vt:lpstr>PowerPoint-præsentation</vt:lpstr>
      <vt:lpstr>Politisk kunst </vt:lpstr>
      <vt:lpstr>PowerPoint-præsentation</vt:lpstr>
      <vt:lpstr>Diskuter to og to</vt:lpstr>
      <vt:lpstr>Popkunst</vt:lpstr>
      <vt:lpstr>PowerPoint-præsentation</vt:lpstr>
      <vt:lpstr>PowerPoint-præsentation</vt:lpstr>
      <vt:lpstr>Forbrugsteori – Kunst som kapitalistisk kritik</vt:lpstr>
      <vt:lpstr>PowerPoint-præsentation</vt:lpstr>
      <vt:lpstr>Forbrugsteori – Kunst som kapitalistisk kritik</vt:lpstr>
      <vt:lpstr>Korrigerende</vt:lpstr>
      <vt:lpstr>PowerPoint-præsentation</vt:lpstr>
      <vt:lpstr>PowerPoint-præsentation</vt:lpstr>
      <vt:lpstr>Forbrugsteori – Logo-power</vt:lpstr>
      <vt:lpstr>Praktisk øvelse – eget kapitalismekritisk værk</vt:lpstr>
      <vt:lpstr>Afrunding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Pernille Holt Selch</dc:creator>
  <cp:lastModifiedBy>Ditte Bang Skovgård-Hansen</cp:lastModifiedBy>
  <cp:revision>45</cp:revision>
  <dcterms:created xsi:type="dcterms:W3CDTF">2025-03-24T00:20:27Z</dcterms:created>
  <dcterms:modified xsi:type="dcterms:W3CDTF">2025-03-27T13:09:27Z</dcterms:modified>
</cp:coreProperties>
</file>