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3" r:id="rId5"/>
    <p:sldId id="259" r:id="rId6"/>
    <p:sldId id="271" r:id="rId7"/>
    <p:sldId id="272" r:id="rId8"/>
    <p:sldId id="260" r:id="rId9"/>
    <p:sldId id="262" r:id="rId10"/>
    <p:sldId id="264" r:id="rId11"/>
    <p:sldId id="263" r:id="rId12"/>
    <p:sldId id="265" r:id="rId13"/>
    <p:sldId id="269" r:id="rId14"/>
    <p:sldId id="270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/>
    <p:restoredTop sz="94652"/>
  </p:normalViewPr>
  <p:slideViewPr>
    <p:cSldViewPr snapToGrid="0">
      <p:cViewPr varScale="1">
        <p:scale>
          <a:sx n="100" d="100"/>
          <a:sy n="100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C889A-FF61-F945-A5D7-B466F92861B8}" type="datetimeFigureOut">
              <a:rPr lang="da-DK" smtClean="0"/>
              <a:t>01.04.2025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36391-A657-B54B-9034-D820520971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875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Howard Zinn – oprindeligt citat</a:t>
            </a:r>
          </a:p>
          <a:p>
            <a:pPr lvl="1"/>
            <a:r>
              <a:rPr lang="da-DK" dirty="0"/>
              <a:t>Amerikansk historiker og politolog</a:t>
            </a:r>
          </a:p>
          <a:p>
            <a:pPr lvl="1"/>
            <a:r>
              <a:rPr lang="da-DK" dirty="0"/>
              <a:t>Borgerrettigheder og modstander af krig</a:t>
            </a:r>
          </a:p>
          <a:p>
            <a:pPr lvl="1"/>
            <a:endParaRPr lang="da-DK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highlight>
                  <a:srgbClr val="FFFF00"/>
                </a:highlight>
              </a:rPr>
              <a:t>Logoerne gør os bevidste om, at det gælder vores hverdag og ikke kun politiske diktatorer</a:t>
            </a:r>
          </a:p>
          <a:p>
            <a:pPr lvl="1"/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36391-A657-B54B-9034-D8205209711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508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39313-FD9A-A07A-1527-8E86533D7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D722E00-ABD1-7B2B-08C8-C5599CABA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52E905-4824-961C-62A1-A5E5DDD7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7429-02E8-F84F-AF5D-38498C226706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2B96660-5D9D-8EF3-93F8-F70BD127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091CF77-354B-3FF4-A570-E1A9469E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70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FC1BF-D50F-0078-343B-728AE60D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B03F5EC-863C-5E54-9C9D-C42BFEE9E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73436F-4907-AD62-0B2B-C7D42A8B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B92A-C7AC-6447-906F-8FBA9E79C796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BB374D-43CE-A804-2656-37FE84F2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46AB87-6E55-CA92-C7B8-0A567D34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681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25D7F6E-9FFC-D7DF-8BAF-D44099CDA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426AB00-273E-2BE8-FBE1-9CE5A6138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94CAAEC-1161-29F1-B8A2-3D420BB4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FA52-493E-4448-B85F-B14C07F37EE8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8F4CD7D-3E24-7C5B-7E6F-4F96EC42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F80B89-227C-4237-4B41-1E28F4C5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141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4A019-44E4-D5E0-07B1-559A7275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99AB26-1D17-1D2E-256C-89ABBEBEE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A8D8C8-5311-81A5-CB79-3B67DC52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8C1D-CD8D-C349-96EE-6048164EC7DC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5E68BD-10E1-447F-8FD1-C00A9C15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815EEA-92BB-905E-3B64-47C2D937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984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DD5A5-0AB3-EC66-8200-F468D4DA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9CF3CF2-FE0E-18F2-561A-85BC7077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4D865A7-AD9E-5C42-2AA2-5F7754FD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A866-A87A-8C4C-94E5-1C287B34E056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4CBDBA3-3FE7-7079-CC84-9BD0CFB1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1D1B8D5-66E6-C8EA-EEB9-C68808B1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921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1EFAD-C83F-293F-A81A-562EA15B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DA8E45-2C63-ECB1-48FB-C3C6C9B2E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3D8A5EB-FC16-BA72-B60A-57806EBB6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ED93420-D7C6-4833-B42B-B96A6813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8253-6B0E-174F-A290-3EAFC938C50B}" type="datetime1">
              <a:rPr lang="da-DK" smtClean="0"/>
              <a:t>01.04.2025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DF09CED-8FDF-2305-B6A7-7319CD4B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376FD73-E5D0-5EDF-C74A-DCA1C61F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079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68547-2D9C-43FC-C669-BE02042D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A7C33E7-0615-D851-5075-440385A66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02B377-91EC-C2B4-A25C-C27D8DDF6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1078047-351F-043F-A262-B7EB3F3AF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FC45939-E261-48F8-1ACD-BACAA8D5C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4D37E30-5BC3-2049-4C85-9011C5BA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5090-08BA-0E4A-8487-028C1C4B0951}" type="datetime1">
              <a:rPr lang="da-DK" smtClean="0"/>
              <a:t>01.04.2025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5B656A2-6034-5471-8693-9EF9DFEB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687FB7A-3EF9-2EAD-B350-4E8AD137E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12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F15DA-4CA2-2F6E-2C72-1E5FF025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553C106-4E38-5C03-2ECC-7D2E721C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BA85-CEE3-ED4C-808D-4BA929D472FE}" type="datetime1">
              <a:rPr lang="da-DK" smtClean="0"/>
              <a:t>01.04.2025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597557B-6B1E-5EFC-75E3-D444A1DE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92724AC-38EC-2DA9-F043-87C812D7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750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471ED14-485D-E2BA-3DAA-B5E1F4FB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9729-F4CE-9542-8BB5-228C335F8162}" type="datetime1">
              <a:rPr lang="da-DK" smtClean="0"/>
              <a:t>01.04.2025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E8887B2-72B4-B33E-E62A-160C351E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9E2327-FA88-C944-48AC-2D27E4F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65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3D040-127F-1A3E-05EC-E3141B04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7B27CD-E0FB-E983-1201-5CF92B53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FDC78B9-0AE5-F18B-4D75-A3C052090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85B24D-26CA-0E2B-0FA0-3F68B3EA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4144-5A2B-A448-B6FB-689EB33DD884}" type="datetime1">
              <a:rPr lang="da-DK" smtClean="0"/>
              <a:t>01.04.2025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D93FBE9-A1D3-9AA7-B356-CBA71F78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DC7EA0B-8BA6-9074-0B53-25782FA1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14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3695B-FBB9-04AC-3462-DB110DF9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C6E7FCA-33CA-B845-D2D1-61898E8B6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E27A9EF-CD4E-5AA7-FCB1-25E926FF8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4499FEE-28AB-041E-E6E3-763E287F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2294-936C-F04E-A8D7-AD840DDBFE7E}" type="datetime1">
              <a:rPr lang="da-DK" smtClean="0"/>
              <a:t>01.04.2025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FE857D1-A8BE-3EB5-2C52-63F24DA8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5CCD162-DAD4-62B8-A08D-A71F5E69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692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FDDA22B-1FAB-72E5-D80D-FC39AD57E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7B53790-8C1F-08F7-B455-5C9331E2F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A28DD32-C1BB-4F5B-6050-3289F8FB6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97F72-474C-5E4A-8AF6-DFB18199F30E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CCFC17-8C34-E1A2-6E36-E0C96268C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D791E6-ED9A-7671-F4FD-6448A958D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C903FE-C7C6-3141-BB99-FD61DD2810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23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anileinonen.com/fla-ransom-demand-video-2011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4F9C91-2DF0-DD9F-D30A-CE0AE56C2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" b="11989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4DA327-54CA-2F3B-9541-54BDE8097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 dirty="0">
                <a:solidFill>
                  <a:srgbClr val="FFFFFF"/>
                </a:solidFill>
              </a:rPr>
              <a:t>Skolen for ulydighed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38B1302-7096-9320-0A08-B88815024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Uden for klasseværelset</a:t>
            </a:r>
          </a:p>
        </p:txBody>
      </p:sp>
    </p:spTree>
    <p:extLst>
      <p:ext uri="{BB962C8B-B14F-4D97-AF65-F5344CB8AC3E}">
        <p14:creationId xmlns:p14="http://schemas.microsoft.com/office/powerpoint/2010/main" val="218251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2C308-804F-506D-329B-730429DD0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2D42F-1D24-0C41-AFC1-2D890B75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Værk som </a:t>
            </a:r>
            <a:r>
              <a:rPr lang="da-DK" dirty="0" err="1"/>
              <a:t>aha-oplevelse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66B973-240D-C530-3494-9D96582D2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2126" cy="4351338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Howard Zinn – oprindeligt citat</a:t>
            </a:r>
          </a:p>
          <a:p>
            <a:pPr lvl="1"/>
            <a:r>
              <a:rPr lang="da-DK" dirty="0"/>
              <a:t>Borgerrettigheder og modstander af krig</a:t>
            </a:r>
          </a:p>
          <a:p>
            <a:r>
              <a:rPr lang="da-DK" dirty="0"/>
              <a:t>Jani Leinonen – tekst er spændende</a:t>
            </a:r>
          </a:p>
          <a:p>
            <a:pPr lvl="1"/>
            <a:r>
              <a:rPr lang="da-DK" dirty="0"/>
              <a:t>Fx genkender PRADA som tegn uden at læse det, og det bliver et billede</a:t>
            </a:r>
          </a:p>
          <a:p>
            <a:pPr lvl="1"/>
            <a:r>
              <a:rPr lang="da-DK" dirty="0"/>
              <a:t>Modsatrettet og kontraster</a:t>
            </a:r>
          </a:p>
          <a:p>
            <a:r>
              <a:rPr lang="da-DK" dirty="0" err="1"/>
              <a:t>Aha-oplevelse</a:t>
            </a:r>
            <a:endParaRPr lang="da-DK" dirty="0"/>
          </a:p>
          <a:p>
            <a:pPr lvl="1"/>
            <a:r>
              <a:rPr lang="da-DK" dirty="0"/>
              <a:t>Problem: Social uretfærdighed og uvidenhed</a:t>
            </a:r>
          </a:p>
          <a:p>
            <a:pPr lvl="1"/>
            <a:r>
              <a:rPr lang="da-DK" dirty="0"/>
              <a:t>Perspektivskift: Anvendelsen af logoer</a:t>
            </a:r>
          </a:p>
          <a:p>
            <a:pPr lvl="1"/>
            <a:r>
              <a:rPr lang="da-DK" dirty="0"/>
              <a:t>Potentiale: fx besøgende på </a:t>
            </a:r>
            <a:r>
              <a:rPr lang="da-DK" dirty="0" err="1"/>
              <a:t>ARoS</a:t>
            </a:r>
            <a:endParaRPr lang="da-DK" dirty="0"/>
          </a:p>
          <a:p>
            <a:pPr lvl="1"/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D6CDFD5-B3F7-7788-3170-831A03AAC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22165" y="3038415"/>
            <a:ext cx="4876800" cy="314846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0AA3D71A-68CA-43D1-6716-72A74F44BCF4}"/>
              </a:ext>
            </a:extLst>
          </p:cNvPr>
          <p:cNvSpPr txBox="1"/>
          <p:nvPr/>
        </p:nvSpPr>
        <p:spPr>
          <a:xfrm>
            <a:off x="6722165" y="2515195"/>
            <a:ext cx="223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/>
              <a:t>The Most Terrible Things, </a:t>
            </a:r>
            <a:r>
              <a:rPr lang="da-DK" sz="1400" dirty="0"/>
              <a:t>2015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8D0976-CA87-6BEA-1867-020B8548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725955" y="665082"/>
            <a:ext cx="2508933" cy="169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898FC9D-4AE1-8B1D-F0FB-DD099BD7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0341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12BA85-1B44-12A6-81C9-2CA5B576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da-DK" dirty="0"/>
              <a:t>Skolen for ulydighed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CE2F62-1BB8-30B8-359F-2D182892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197"/>
            <a:ext cx="5124586" cy="400453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a-DK" sz="2000" dirty="0"/>
              <a:t>”Kunst burde holde op med at være kunst, som </a:t>
            </a:r>
            <a:r>
              <a:rPr lang="da-DK" sz="2000" dirty="0" err="1"/>
              <a:t>situationisterne</a:t>
            </a:r>
            <a:r>
              <a:rPr lang="da-DK" sz="2000" dirty="0"/>
              <a:t> sagde. Kunst ville fungere bedre, hvis den ikke var mærket som kunst. Hvis det foregik i virkeligheden – som da vi kidnappede Ronald McDonald. Der er plads til traditionel kunst i gallerier, men et maleri i et galleri har sine begrænsninger i at skabe en revolution. Ligesom teater – det er anderledes, når man tager det på gaden.”</a:t>
            </a:r>
          </a:p>
          <a:p>
            <a:pPr marL="0" indent="0" algn="r">
              <a:buNone/>
            </a:pPr>
            <a:endParaRPr lang="da-DK" sz="2000" dirty="0"/>
          </a:p>
          <a:p>
            <a:pPr marL="0" indent="0" algn="r">
              <a:buNone/>
            </a:pPr>
            <a:r>
              <a:rPr lang="da-DK" sz="2000" dirty="0"/>
              <a:t>- Jani Leinonen, 2012</a:t>
            </a:r>
          </a:p>
        </p:txBody>
      </p:sp>
      <p:pic>
        <p:nvPicPr>
          <p:cNvPr id="9218" name="Picture 2" descr="Et billede, der indeholder fodtøj, bygning, tøj, hus&#10;&#10;Indhold genereret af kunstig intelligens kan være forkert.">
            <a:extLst>
              <a:ext uri="{FF2B5EF4-FFF2-40B4-BE49-F238E27FC236}">
                <a16:creationId xmlns:a16="http://schemas.microsoft.com/office/drawing/2014/main" id="{79E46E79-C1C9-9F32-121A-8B20659E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4" r="-2" b="-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C0C9A52-C968-CE34-770A-3FEC700A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C903FE-C7C6-3141-BB99-FD61DD2810A4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FB317E3-428C-DD43-43AA-EFB84146AA3F}"/>
              </a:ext>
            </a:extLst>
          </p:cNvPr>
          <p:cNvSpPr txBox="1"/>
          <p:nvPr/>
        </p:nvSpPr>
        <p:spPr>
          <a:xfrm>
            <a:off x="4954455" y="6198255"/>
            <a:ext cx="2549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/>
              <a:t>Skolen for ulydighed, </a:t>
            </a:r>
            <a:r>
              <a:rPr lang="da-DK" sz="1400" dirty="0"/>
              <a:t>2015-2016</a:t>
            </a:r>
          </a:p>
        </p:txBody>
      </p:sp>
    </p:spTree>
    <p:extLst>
      <p:ext uri="{BB962C8B-B14F-4D97-AF65-F5344CB8AC3E}">
        <p14:creationId xmlns:p14="http://schemas.microsoft.com/office/powerpoint/2010/main" val="395668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tøj, person&#10;&#10;Indhold genereret af kunstig intelligens kan være forkert.">
            <a:extLst>
              <a:ext uri="{FF2B5EF4-FFF2-40B4-BE49-F238E27FC236}">
                <a16:creationId xmlns:a16="http://schemas.microsoft.com/office/drawing/2014/main" id="{0496114E-5870-6ED8-3BC9-4A96FCEB20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69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4A9817-04B7-0CFD-743B-75856C4A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Food Liberation Army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251C86-5547-7589-0034-5DAAAD4E2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766586"/>
            <a:ext cx="9144000" cy="6738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678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https://janileinonen.com/fla-ransom-demand-video-2011/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77BD9C6-6432-2855-B1B2-AEA0C85CE033}"/>
              </a:ext>
            </a:extLst>
          </p:cNvPr>
          <p:cNvSpPr txBox="1"/>
          <p:nvPr/>
        </p:nvSpPr>
        <p:spPr>
          <a:xfrm>
            <a:off x="3396343" y="4022879"/>
            <a:ext cx="630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/>
              <a:t>Ransom</a:t>
            </a:r>
            <a:r>
              <a:rPr lang="da-DK" dirty="0"/>
              <a:t> demand video, 2011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A1486795-B56B-E5FE-782B-1F2C8D9E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4158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A18791-5E10-59AB-61D5-529DC497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da-DK" sz="5600"/>
              <a:t>Holdninger til videoen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Ansigt, Nyhedsoplæser, person, tøj&#10;&#10;Indhold genereret af kunstig intelligens kan være forkert.">
            <a:extLst>
              <a:ext uri="{FF2B5EF4-FFF2-40B4-BE49-F238E27FC236}">
                <a16:creationId xmlns:a16="http://schemas.microsoft.com/office/drawing/2014/main" id="{A3F40C5F-70C1-7CF5-8ED2-C5570F182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4" r="372" b="-3"/>
          <a:stretch/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7" name="Billede 6" descr="Et billede, der indeholder Ansigt, person, tekst, tøj&#10;&#10;Indhold genereret af kunstig intelligens kan være forkert.">
            <a:extLst>
              <a:ext uri="{FF2B5EF4-FFF2-40B4-BE49-F238E27FC236}">
                <a16:creationId xmlns:a16="http://schemas.microsoft.com/office/drawing/2014/main" id="{0E9CCD4D-BEAA-B4B8-C802-D001E95C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2" r="-4" b="-4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8A8482-9B7D-C548-3055-4B3B1D09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5193579" cy="3710427"/>
          </a:xfrm>
        </p:spPr>
        <p:txBody>
          <a:bodyPr anchor="t">
            <a:normAutofit/>
          </a:bodyPr>
          <a:lstStyle/>
          <a:p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McDonald’s </a:t>
            </a:r>
          </a:p>
          <a:p>
            <a:pPr lvl="1"/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Dårlig smag + ingen reaktion</a:t>
            </a:r>
          </a:p>
          <a:p>
            <a:pPr lvl="1"/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”</a:t>
            </a:r>
            <a:r>
              <a:rPr lang="da-DK" sz="2000" dirty="0" err="1">
                <a:solidFill>
                  <a:schemeClr val="tx1">
                    <a:alpha val="80000"/>
                  </a:schemeClr>
                </a:solidFill>
              </a:rPr>
              <a:t>We</a:t>
            </a:r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 do not </a:t>
            </a:r>
            <a:r>
              <a:rPr lang="da-DK" sz="2000" dirty="0" err="1">
                <a:solidFill>
                  <a:schemeClr val="tx1">
                    <a:alpha val="80000"/>
                  </a:schemeClr>
                </a:solidFill>
              </a:rPr>
              <a:t>negotiate</a:t>
            </a:r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 with </a:t>
            </a:r>
            <a:r>
              <a:rPr lang="da-DK" sz="2000" dirty="0" err="1">
                <a:solidFill>
                  <a:schemeClr val="tx1">
                    <a:alpha val="80000"/>
                  </a:schemeClr>
                </a:solidFill>
              </a:rPr>
              <a:t>criminals</a:t>
            </a:r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.” 	</a:t>
            </a:r>
            <a:r>
              <a:rPr lang="da-DK" sz="1600" dirty="0">
                <a:solidFill>
                  <a:schemeClr val="tx1">
                    <a:alpha val="80000"/>
                  </a:schemeClr>
                </a:solidFill>
              </a:rPr>
              <a:t>- Heli Ryhänen, McDonald’s  talsperson, 	</a:t>
            </a:r>
            <a:r>
              <a:rPr lang="da-DK" sz="1600" dirty="0" err="1">
                <a:solidFill>
                  <a:schemeClr val="tx1">
                    <a:alpha val="80000"/>
                  </a:schemeClr>
                </a:solidFill>
              </a:rPr>
              <a:t>Taloussanomat</a:t>
            </a:r>
            <a:endParaRPr lang="da-DK" sz="16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Fox News </a:t>
            </a:r>
          </a:p>
          <a:p>
            <a:pPr lvl="1"/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Spørgsmål om McDonald’s skal reagere</a:t>
            </a:r>
          </a:p>
          <a:p>
            <a:r>
              <a:rPr lang="da-DK" sz="2000" dirty="0">
                <a:solidFill>
                  <a:schemeClr val="tx1">
                    <a:alpha val="80000"/>
                  </a:schemeClr>
                </a:solidFill>
              </a:rPr>
              <a:t>Jeres tanker</a:t>
            </a:r>
          </a:p>
          <a:p>
            <a:pPr lvl="1"/>
            <a:r>
              <a:rPr lang="da-DK" sz="1600" dirty="0">
                <a:solidFill>
                  <a:schemeClr val="tx1">
                    <a:alpha val="80000"/>
                  </a:schemeClr>
                </a:solidFill>
              </a:rPr>
              <a:t>Hvad tænker I om kidnapningen?</a:t>
            </a:r>
          </a:p>
          <a:p>
            <a:pPr lvl="1"/>
            <a:r>
              <a:rPr lang="da-DK" sz="1600" dirty="0">
                <a:solidFill>
                  <a:schemeClr val="tx1">
                    <a:alpha val="80000"/>
                  </a:schemeClr>
                </a:solidFill>
              </a:rPr>
              <a:t>Hvordan burde McDonald’s ifølge jer reagere?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EE26FA40-A7D6-7D1C-9C57-445AFB73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144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7410C-8F1C-A274-A8D8-309F6819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60958" cy="1325563"/>
          </a:xfrm>
        </p:spPr>
        <p:txBody>
          <a:bodyPr/>
          <a:lstStyle/>
          <a:p>
            <a:r>
              <a:rPr lang="da-DK" dirty="0"/>
              <a:t>Resultatet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364617-5D75-1677-9266-888DAD621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271"/>
            <a:ext cx="6460958" cy="4351338"/>
          </a:xfrm>
        </p:spPr>
        <p:txBody>
          <a:bodyPr>
            <a:normAutofit fontScale="92500" lnSpcReduction="20000"/>
          </a:bodyPr>
          <a:lstStyle/>
          <a:p>
            <a:r>
              <a:rPr lang="da-DK" sz="2000" dirty="0"/>
              <a:t>Motivet</a:t>
            </a:r>
          </a:p>
          <a:p>
            <a:pPr lvl="1"/>
            <a:r>
              <a:rPr lang="da-DK" sz="1600" dirty="0"/>
              <a:t>Klovnen – Ronald McDonald</a:t>
            </a:r>
          </a:p>
          <a:p>
            <a:pPr lvl="1"/>
            <a:r>
              <a:rPr lang="da-DK" sz="1600" dirty="0"/>
              <a:t>Guillotine – Den franske revolution</a:t>
            </a:r>
          </a:p>
          <a:p>
            <a:pPr lvl="1"/>
            <a:r>
              <a:rPr lang="da-DK" sz="1600" dirty="0"/>
              <a:t>Tea Trolley 900 – Alvar Aalto</a:t>
            </a:r>
          </a:p>
          <a:p>
            <a:r>
              <a:rPr lang="da-DK" sz="2000" dirty="0"/>
              <a:t>Følelser</a:t>
            </a:r>
          </a:p>
          <a:p>
            <a:pPr lvl="1"/>
            <a:r>
              <a:rPr lang="da-DK" sz="1600" dirty="0"/>
              <a:t>Værk</a:t>
            </a:r>
          </a:p>
          <a:p>
            <a:pPr lvl="2"/>
            <a:r>
              <a:rPr lang="da-DK" sz="1400" dirty="0">
                <a:sym typeface="Wingdings" pitchFamily="2" charset="2"/>
              </a:rPr>
              <a:t>Glade farver og nostalgi</a:t>
            </a:r>
          </a:p>
          <a:p>
            <a:pPr lvl="2"/>
            <a:r>
              <a:rPr lang="da-DK" sz="1400" dirty="0"/>
              <a:t>Morbidt – smilende, men afhugget hoved</a:t>
            </a:r>
          </a:p>
          <a:p>
            <a:pPr lvl="1"/>
            <a:r>
              <a:rPr lang="da-DK" sz="1600" dirty="0"/>
              <a:t>Beskuer</a:t>
            </a:r>
          </a:p>
          <a:p>
            <a:pPr lvl="2"/>
            <a:r>
              <a:rPr lang="da-DK" sz="1400" dirty="0"/>
              <a:t>Motiv </a:t>
            </a:r>
            <a:r>
              <a:rPr lang="da-DK" sz="1400" dirty="0">
                <a:sym typeface="Wingdings" pitchFamily="2" charset="2"/>
              </a:rPr>
              <a:t> undren </a:t>
            </a:r>
          </a:p>
          <a:p>
            <a:pPr lvl="2"/>
            <a:r>
              <a:rPr lang="da-DK" sz="1400" dirty="0">
                <a:sym typeface="Wingdings" pitchFamily="2" charset="2"/>
              </a:rPr>
              <a:t>Humor</a:t>
            </a:r>
          </a:p>
          <a:p>
            <a:pPr lvl="1"/>
            <a:r>
              <a:rPr lang="da-DK" sz="1600" dirty="0">
                <a:sym typeface="Wingdings" pitchFamily="2" charset="2"/>
              </a:rPr>
              <a:t>Kunstner</a:t>
            </a:r>
          </a:p>
          <a:p>
            <a:pPr lvl="2"/>
            <a:r>
              <a:rPr lang="da-DK" sz="1400" dirty="0">
                <a:sym typeface="Wingdings" pitchFamily="2" charset="2"/>
              </a:rPr>
              <a:t>Leinonens monografi  en handling drevet af kærlighed</a:t>
            </a:r>
            <a:endParaRPr lang="da-DK" sz="1600" dirty="0"/>
          </a:p>
          <a:p>
            <a:r>
              <a:rPr lang="da-DK" sz="2000" dirty="0"/>
              <a:t>Kapitalismekritik</a:t>
            </a:r>
          </a:p>
          <a:p>
            <a:pPr lvl="1"/>
            <a:r>
              <a:rPr lang="da-DK" sz="1600" dirty="0"/>
              <a:t>Virker revolutionær, men giver ikke bud på en erstatning</a:t>
            </a:r>
          </a:p>
          <a:p>
            <a:pPr lvl="2"/>
            <a:r>
              <a:rPr lang="da-DK" sz="1500" dirty="0"/>
              <a:t>Et offer for et højere formål</a:t>
            </a:r>
          </a:p>
          <a:p>
            <a:pPr lvl="1"/>
            <a:r>
              <a:rPr lang="da-DK" sz="1600" dirty="0"/>
              <a:t>Korrigerende </a:t>
            </a:r>
            <a:r>
              <a:rPr lang="da-DK" sz="1600" dirty="0">
                <a:sym typeface="Wingdings" pitchFamily="2" charset="2"/>
              </a:rPr>
              <a:t> gennemsigtighed fra McDonald’s</a:t>
            </a:r>
            <a:endParaRPr lang="da-DK" sz="16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F30972-5608-0D0D-4A32-AB2EA574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14</a:t>
            </a:fld>
            <a:endParaRPr lang="da-DK"/>
          </a:p>
        </p:txBody>
      </p:sp>
      <p:pic>
        <p:nvPicPr>
          <p:cNvPr id="8196" name="Picture 4" descr="Jani Leinonen » Ronald and the Guillotine">
            <a:extLst>
              <a:ext uri="{FF2B5EF4-FFF2-40B4-BE49-F238E27FC236}">
                <a16:creationId xmlns:a16="http://schemas.microsoft.com/office/drawing/2014/main" id="{12AB7062-3903-436F-6F24-8AF7AE66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0"/>
            <a:ext cx="455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85B14DD-9B12-4C6E-EA56-D8CC72139BA4}"/>
              </a:ext>
            </a:extLst>
          </p:cNvPr>
          <p:cNvSpPr txBox="1"/>
          <p:nvPr/>
        </p:nvSpPr>
        <p:spPr>
          <a:xfrm>
            <a:off x="5411955" y="6050290"/>
            <a:ext cx="2223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/>
              <a:t>Ronald and the Guillotine, </a:t>
            </a:r>
            <a:r>
              <a:rPr lang="da-DK" sz="14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96561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9F3555-628F-DE24-4DF8-A5B6AC39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458" y="438071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 dirty="0"/>
              <a:t>Parafrase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B57807-7271-4DED-EB30-36A9736A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458" y="2165431"/>
            <a:ext cx="4419600" cy="4190919"/>
          </a:xfrm>
        </p:spPr>
        <p:txBody>
          <a:bodyPr>
            <a:normAutofit fontScale="92500" lnSpcReduction="20000"/>
          </a:bodyPr>
          <a:lstStyle/>
          <a:p>
            <a:r>
              <a:rPr lang="da-DK" sz="1700" dirty="0"/>
              <a:t>Parodi og parafrase:</a:t>
            </a:r>
          </a:p>
          <a:p>
            <a:pPr lvl="1"/>
            <a:r>
              <a:rPr lang="da-DK" sz="1700" dirty="0"/>
              <a:t>Parafrase: </a:t>
            </a:r>
          </a:p>
          <a:p>
            <a:pPr lvl="2"/>
            <a:r>
              <a:rPr lang="da-DK" sz="1700" dirty="0"/>
              <a:t>fortolkning af andre kunstneres værker</a:t>
            </a:r>
          </a:p>
          <a:p>
            <a:pPr lvl="1"/>
            <a:r>
              <a:rPr lang="da-DK" sz="1700" dirty="0"/>
              <a:t>Parodi:</a:t>
            </a:r>
          </a:p>
          <a:p>
            <a:pPr lvl="2"/>
            <a:r>
              <a:rPr lang="da-DK" sz="1700" dirty="0"/>
              <a:t>fokus på bestemte karakteristiske træk</a:t>
            </a:r>
          </a:p>
          <a:p>
            <a:r>
              <a:rPr lang="da-DK" sz="1700" dirty="0"/>
              <a:t>Mulighed for at kommentere på kunsthistorien</a:t>
            </a:r>
          </a:p>
          <a:p>
            <a:pPr lvl="1"/>
            <a:r>
              <a:rPr lang="da-DK" sz="1700" dirty="0"/>
              <a:t>Referere tilbage til tidligere værker </a:t>
            </a:r>
            <a:r>
              <a:rPr lang="da-DK" sz="1700" dirty="0">
                <a:sym typeface="Wingdings" pitchFamily="2" charset="2"/>
              </a:rPr>
              <a:t> dialog</a:t>
            </a:r>
            <a:endParaRPr lang="da-DK" sz="1700" dirty="0"/>
          </a:p>
          <a:p>
            <a:endParaRPr lang="da-DK" sz="1700" dirty="0"/>
          </a:p>
          <a:p>
            <a:pPr marL="0" indent="0">
              <a:buNone/>
            </a:pPr>
            <a:r>
              <a:rPr lang="da-DK" sz="1700" dirty="0"/>
              <a:t>Eksempel – Ronald and the Guillotine</a:t>
            </a:r>
          </a:p>
          <a:p>
            <a:r>
              <a:rPr lang="da-DK" sz="1700" dirty="0"/>
              <a:t>Virkelige </a:t>
            </a:r>
            <a:r>
              <a:rPr lang="da-DK" sz="1700"/>
              <a:t>liv </a:t>
            </a:r>
            <a:r>
              <a:rPr lang="da-DK" sz="1700">
                <a:sym typeface="Wingdings" pitchFamily="2" charset="2"/>
              </a:rPr>
              <a:t>– visuel </a:t>
            </a:r>
            <a:r>
              <a:rPr lang="da-DK" sz="1700" dirty="0">
                <a:sym typeface="Wingdings" pitchFamily="2" charset="2"/>
              </a:rPr>
              <a:t>kultur</a:t>
            </a:r>
          </a:p>
          <a:p>
            <a:pPr lvl="1"/>
            <a:r>
              <a:rPr lang="da-DK" sz="1700" dirty="0"/>
              <a:t>Gipsafstøbning vs. menneske</a:t>
            </a:r>
          </a:p>
          <a:p>
            <a:pPr lvl="1"/>
            <a:r>
              <a:rPr lang="da-DK" sz="1700" dirty="0"/>
              <a:t>Aktivistisk handling</a:t>
            </a:r>
          </a:p>
          <a:p>
            <a:pPr lvl="1"/>
            <a:r>
              <a:rPr lang="da-DK" sz="1700" dirty="0"/>
              <a:t>Henrettet aristokrati</a:t>
            </a:r>
          </a:p>
          <a:p>
            <a:endParaRPr lang="da-DK" sz="11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5EFB06B-3591-F8A1-0617-BC2B10ED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832" y="6356350"/>
            <a:ext cx="8859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C903FE-C7C6-3141-BB99-FD61DD2810A4}" type="slidenum">
              <a:rPr lang="da-DK" smtClean="0"/>
              <a:pPr>
                <a:spcAft>
                  <a:spcPts val="600"/>
                </a:spcAft>
              </a:pPr>
              <a:t>15</a:t>
            </a:fld>
            <a:endParaRPr lang="da-DK"/>
          </a:p>
        </p:txBody>
      </p:sp>
      <p:pic>
        <p:nvPicPr>
          <p:cNvPr id="10246" name="Picture 6" descr="Jani Leinonen">
            <a:extLst>
              <a:ext uri="{FF2B5EF4-FFF2-40B4-BE49-F238E27FC236}">
                <a16:creationId xmlns:a16="http://schemas.microsoft.com/office/drawing/2014/main" id="{61446B36-C893-B24C-163F-1AACCA576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0"/>
            <a:ext cx="5208164" cy="69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 billederne: Viborg set fra oven - fra dengang bedstefar var dreng |  viborg-folkeblad.dk">
            <a:extLst>
              <a:ext uri="{FF2B5EF4-FFF2-40B4-BE49-F238E27FC236}">
                <a16:creationId xmlns:a16="http://schemas.microsoft.com/office/drawing/2014/main" id="{137B5191-6DF9-7F85-97DD-11AD53C5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98929" y="0"/>
            <a:ext cx="12989857" cy="75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37CE17-94B5-5456-5872-36CD8889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Parafraseøvelse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E805BB-052B-883B-F397-D685C6DE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184341" cy="4351338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Grupper a fire</a:t>
            </a:r>
          </a:p>
          <a:p>
            <a:r>
              <a:rPr lang="da-DK" dirty="0">
                <a:solidFill>
                  <a:schemeClr val="bg1"/>
                </a:solidFill>
              </a:rPr>
              <a:t>Find et emne</a:t>
            </a:r>
          </a:p>
          <a:p>
            <a:r>
              <a:rPr lang="da-DK" dirty="0">
                <a:solidFill>
                  <a:schemeClr val="bg1"/>
                </a:solidFill>
              </a:rPr>
              <a:t>Find en skulptur, genstand, monument eller lignende ude i byrummet</a:t>
            </a:r>
          </a:p>
          <a:p>
            <a:r>
              <a:rPr lang="da-DK" dirty="0">
                <a:solidFill>
                  <a:schemeClr val="bg1"/>
                </a:solidFill>
              </a:rPr>
              <a:t>Udtænk og udfør elementerne til parafrasen</a:t>
            </a:r>
          </a:p>
          <a:p>
            <a:r>
              <a:rPr lang="da-DK" dirty="0">
                <a:solidFill>
                  <a:schemeClr val="bg1"/>
                </a:solidFill>
              </a:rPr>
              <a:t>Brug gerne digitale værktøjer</a:t>
            </a:r>
          </a:p>
          <a:p>
            <a:r>
              <a:rPr lang="da-DK" dirty="0">
                <a:solidFill>
                  <a:schemeClr val="bg1"/>
                </a:solidFill>
              </a:rPr>
              <a:t>Find tre kunsthistoriske referencer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660548-EDA5-021E-3EB7-4EEFF203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543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 billederne: Viborg set fra oven - fra dengang bedstefar var dreng |  viborg-folkeblad.dk">
            <a:extLst>
              <a:ext uri="{FF2B5EF4-FFF2-40B4-BE49-F238E27FC236}">
                <a16:creationId xmlns:a16="http://schemas.microsoft.com/office/drawing/2014/main" id="{273DDFD8-72E7-876C-38EF-A42FF0EF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98929" y="0"/>
            <a:ext cx="12989857" cy="75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1BB46A-AD13-268E-6DE8-7AB97A85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1228679"/>
            <a:ext cx="10515600" cy="1325563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Ud i byrummet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772AA4-0BEC-5473-E569-CA55FA256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78" y="3077667"/>
            <a:ext cx="6243918" cy="2289175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Gå ud i byrummet og tag et billede, som skal medbringes til onsdag</a:t>
            </a:r>
          </a:p>
          <a:p>
            <a:r>
              <a:rPr lang="da-DK" dirty="0">
                <a:solidFill>
                  <a:schemeClr val="bg1"/>
                </a:solidFill>
              </a:rPr>
              <a:t>Billedet skal udgøre grundlaget for jeres parafraseøvelse og en præsentation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624D108-4321-3852-7D32-202FB92DB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600" y1="23406" x2="50400" y2="27382"/>
                        <a14:foregroundMark x1="50100" y1="21005" x2="46800" y2="21305"/>
                        <a14:foregroundMark x1="49500" y1="20780" x2="45300" y2="21680"/>
                        <a14:foregroundMark x1="55496" y1="39587" x2="55700" y2="40660"/>
                        <a14:foregroundMark x1="55100" y1="37509" x2="55211" y2="38093"/>
                        <a14:foregroundMark x1="50068" y1="55482" x2="49000" y2="51388"/>
                        <a14:foregroundMark x1="50800" y1="58290" x2="50320" y2="56449"/>
                        <a14:foregroundMark x1="49000" y1="51388" x2="43000" y2="56789"/>
                        <a14:foregroundMark x1="43000" y1="56789" x2="51700" y2="58590"/>
                        <a14:foregroundMark x1="51500" y1="60165" x2="51000" y2="74419"/>
                        <a14:foregroundMark x1="51000" y1="74419" x2="41700" y2="74119"/>
                        <a14:foregroundMark x1="41700" y1="74119" x2="39100" y2="67442"/>
                        <a14:foregroundMark x1="39100" y1="67442" x2="40000" y2="60390"/>
                        <a14:foregroundMark x1="40000" y1="60390" x2="43400" y2="59190"/>
                        <a14:foregroundMark x1="55000" y1="64891" x2="54700" y2="71943"/>
                        <a14:foregroundMark x1="54700" y1="71943" x2="46700" y2="75994"/>
                        <a14:foregroundMark x1="46700" y1="75994" x2="38700" y2="72468"/>
                        <a14:foregroundMark x1="38700" y1="72468" x2="38800" y2="72093"/>
                        <a14:foregroundMark x1="48400" y1="75319" x2="54700" y2="70293"/>
                        <a14:foregroundMark x1="54900" y1="73818" x2="54900" y2="73818"/>
                        <a14:foregroundMark x1="55100" y1="74869" x2="55100" y2="74869"/>
                        <a14:foregroundMark x1="54400" y1="75769" x2="45100" y2="75769"/>
                        <a14:foregroundMark x1="45100" y1="75769" x2="44600" y2="75619"/>
                        <a14:foregroundMark x1="54900" y1="75319" x2="54900" y2="75319"/>
                        <a14:foregroundMark x1="55300" y1="75319" x2="55300" y2="75319"/>
                        <a14:foregroundMark x1="55400" y1="75094" x2="54700" y2="75619"/>
                        <a14:foregroundMark x1="41300" y1="75544" x2="37200" y2="71868"/>
                        <a14:foregroundMark x1="47900" y1="20555" x2="49100" y2="20630"/>
                        <a14:foregroundMark x1="48600" y1="20480" x2="49700" y2="20630"/>
                        <a14:foregroundMark x1="50400" y1="21080" x2="48200" y2="20555"/>
                        <a14:foregroundMark x1="50400" y1="21155" x2="47900" y2="20330"/>
                        <a14:foregroundMark x1="50800" y1="21005" x2="48500" y2="20405"/>
                        <a14:foregroundMark x1="48600" y1="20405" x2="47300" y2="20405"/>
                        <a14:backgroundMark x1="68500" y1="61065" x2="61000" y2="24606"/>
                        <a14:backgroundMark x1="61000" y1="24606" x2="61300" y2="16804"/>
                        <a14:backgroundMark x1="61300" y1="16804" x2="62500" y2="15079"/>
                        <a14:backgroundMark x1="34700" y1="58590" x2="32500" y2="24456"/>
                        <a14:backgroundMark x1="32500" y1="24456" x2="38300" y2="10803"/>
                        <a14:backgroundMark x1="25700" y1="55889" x2="18000" y2="35634"/>
                        <a14:backgroundMark x1="18000" y1="35634" x2="19500" y2="9302"/>
                        <a14:backgroundMark x1="37800" y1="41185" x2="37800" y2="34209"/>
                        <a14:backgroundMark x1="37800" y1="34209" x2="34700" y2="40210"/>
                        <a14:backgroundMark x1="38600" y1="36159" x2="38700" y2="28882"/>
                        <a14:backgroundMark x1="38700" y1="28882" x2="35500" y2="34209"/>
                        <a14:backgroundMark x1="51844" y1="20253" x2="53700" y2="19880"/>
                        <a14:backgroundMark x1="44000" y1="21830" x2="45204" y2="21588"/>
                        <a14:backgroundMark x1="53700" y1="19880" x2="45500" y2="15229"/>
                        <a14:backgroundMark x1="45500" y1="15229" x2="34400" y2="14929"/>
                        <a14:backgroundMark x1="34400" y1="14929" x2="28500" y2="17779"/>
                        <a14:backgroundMark x1="77500" y1="45986" x2="68500" y2="21830"/>
                        <a14:backgroundMark x1="52000" y1="26857" x2="52000" y2="26857"/>
                        <a14:backgroundMark x1="52200" y1="54689" x2="52500" y2="47337"/>
                        <a14:backgroundMark x1="52500" y1="47337" x2="57900" y2="41635"/>
                        <a14:backgroundMark x1="57900" y1="41635" x2="57200" y2="49287"/>
                        <a14:backgroundMark x1="57200" y1="49287" x2="53300" y2="53563"/>
                        <a14:backgroundMark x1="41400" y1="57239" x2="41700" y2="48987"/>
                        <a14:backgroundMark x1="41700" y1="48987" x2="39200" y2="56564"/>
                        <a14:backgroundMark x1="39200" y1="56564" x2="37300" y2="58740"/>
                        <a14:backgroundMark x1="40600" y1="48162" x2="41200" y2="47937"/>
                        <a14:backgroundMark x1="40900" y1="45236" x2="40900" y2="45236"/>
                        <a14:backgroundMark x1="41900" y1="46587" x2="41900" y2="46587"/>
                        <a14:backgroundMark x1="56447" y1="40581" x2="56900" y2="42311"/>
                        <a14:backgroundMark x1="55700" y1="60465" x2="51700" y2="55064"/>
                        <a14:backgroundMark x1="50400" y1="56264" x2="50700" y2="53188"/>
                        <a14:backgroundMark x1="42000" y1="50188" x2="42100" y2="51688"/>
                        <a14:backgroundMark x1="42000" y1="49812" x2="43100" y2="51538"/>
                        <a14:backgroundMark x1="56000" y1="38035" x2="56200" y2="39535"/>
                        <a14:backgroundMark x1="52400" y1="25206" x2="51400" y2="19130"/>
                        <a14:backgroundMark x1="47076" y1="20141" x2="46200" y2="19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97" t="16690" r="31405" b="19861"/>
          <a:stretch/>
        </p:blipFill>
        <p:spPr bwMode="auto">
          <a:xfrm>
            <a:off x="8136027" y="1278565"/>
            <a:ext cx="2287495" cy="48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7907E5F-D664-BD7E-B2A0-E18617BFF8B0}"/>
              </a:ext>
            </a:extLst>
          </p:cNvPr>
          <p:cNvSpPr txBox="1"/>
          <p:nvPr/>
        </p:nvSpPr>
        <p:spPr>
          <a:xfrm>
            <a:off x="9773494" y="5106101"/>
            <a:ext cx="1455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i="1" dirty="0">
                <a:solidFill>
                  <a:schemeClr val="bg1"/>
                </a:solidFill>
              </a:rPr>
              <a:t>Retfærdigheden Viborgpigen</a:t>
            </a:r>
            <a:endParaRPr lang="da-DK" sz="1800" dirty="0">
              <a:solidFill>
                <a:schemeClr val="bg1"/>
              </a:solidFill>
            </a:endParaRP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7AC162-4D1E-997F-AFA1-41FEB65D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3823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1F3819-4351-4730-8E02-40BF286E0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AE5130-F148-4C5A-A6CB-48165DC76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E8DF15-235D-1BE4-6740-8525BD2C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87" y="609600"/>
            <a:ext cx="6564574" cy="1330518"/>
          </a:xfrm>
        </p:spPr>
        <p:txBody>
          <a:bodyPr>
            <a:normAutofit/>
          </a:bodyPr>
          <a:lstStyle/>
          <a:p>
            <a:r>
              <a:rPr lang="da-DK" dirty="0"/>
              <a:t>Sidste gang</a:t>
            </a:r>
          </a:p>
        </p:txBody>
      </p:sp>
      <p:pic>
        <p:nvPicPr>
          <p:cNvPr id="6" name="Billede 5" descr="Et billede, der indeholder billedramme, Rektangel, mur, kunst&#10;&#10;Indhold genereret af kunstig intelligens kan være forkert.">
            <a:extLst>
              <a:ext uri="{FF2B5EF4-FFF2-40B4-BE49-F238E27FC236}">
                <a16:creationId xmlns:a16="http://schemas.microsoft.com/office/drawing/2014/main" id="{9AB8D3F3-4AD9-8C6A-E36E-F44A61E3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27615"/>
          <a:stretch/>
        </p:blipFill>
        <p:spPr>
          <a:xfrm>
            <a:off x="-8" y="3429008"/>
            <a:ext cx="4038600" cy="3428999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</p:spPr>
      </p:pic>
      <p:pic>
        <p:nvPicPr>
          <p:cNvPr id="8" name="Billede 7" descr="Et billede, der indeholder maleri, billedramme, mur, kunst&#10;&#10;Indhold genereret af kunstig intelligens kan være forkert.">
            <a:extLst>
              <a:ext uri="{FF2B5EF4-FFF2-40B4-BE49-F238E27FC236}">
                <a16:creationId xmlns:a16="http://schemas.microsoft.com/office/drawing/2014/main" id="{43C1DA87-CC15-E0F2-D5F6-49BD029E34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0" r="-3" b="28469"/>
          <a:stretch/>
        </p:blipFill>
        <p:spPr>
          <a:xfrm>
            <a:off x="9" y="-7"/>
            <a:ext cx="3832765" cy="3493830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685698-3FFD-AF65-A33D-CA19808D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887" y="2193779"/>
            <a:ext cx="6564573" cy="3908909"/>
          </a:xfrm>
        </p:spPr>
        <p:txBody>
          <a:bodyPr>
            <a:normAutofit/>
          </a:bodyPr>
          <a:lstStyle/>
          <a:p>
            <a:r>
              <a:rPr lang="da-DK" sz="1700"/>
              <a:t>Følelser og kunst</a:t>
            </a:r>
          </a:p>
          <a:p>
            <a:pPr lvl="1"/>
            <a:r>
              <a:rPr lang="da-DK" sz="1700"/>
              <a:t>Kunstner, værk og beskuer</a:t>
            </a:r>
          </a:p>
          <a:p>
            <a:r>
              <a:rPr lang="da-DK" sz="1700"/>
              <a:t>Humor og kunst</a:t>
            </a:r>
          </a:p>
          <a:p>
            <a:pPr lvl="1"/>
            <a:r>
              <a:rPr lang="da-DK" sz="1700"/>
              <a:t>Virkemidler</a:t>
            </a:r>
          </a:p>
          <a:p>
            <a:pPr lvl="2"/>
            <a:r>
              <a:rPr lang="da-DK" sz="1700"/>
              <a:t>Ord og billeder</a:t>
            </a:r>
          </a:p>
          <a:p>
            <a:pPr lvl="2"/>
            <a:r>
              <a:rPr lang="da-DK" sz="1700"/>
              <a:t>Størrelsesforhold</a:t>
            </a:r>
          </a:p>
          <a:p>
            <a:pPr lvl="2"/>
            <a:r>
              <a:rPr lang="da-DK" sz="1700"/>
              <a:t>Mørk humor</a:t>
            </a:r>
          </a:p>
          <a:p>
            <a:pPr lvl="2"/>
            <a:r>
              <a:rPr lang="da-DK" sz="1700"/>
              <a:t>Parodi</a:t>
            </a:r>
          </a:p>
          <a:p>
            <a:pPr lvl="2"/>
            <a:r>
              <a:rPr lang="da-DK" sz="1700"/>
              <a:t>Udklædning</a:t>
            </a:r>
          </a:p>
          <a:p>
            <a:pPr lvl="1"/>
            <a:r>
              <a:rPr lang="da-DK" sz="1700"/>
              <a:t>Uoverensstemmelser</a:t>
            </a:r>
          </a:p>
          <a:p>
            <a:pPr lvl="2"/>
            <a:r>
              <a:rPr lang="da-DK" sz="1700"/>
              <a:t>Udfordre tankemønstre og fastholde opmærksomhed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DED7963-A4DE-B035-F2D8-204324F7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0677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EEB11-5767-1175-EA55-4C472555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09F4EA-2C34-B45E-02C3-2838CD25E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Aha-oplevelser</a:t>
            </a:r>
            <a:endParaRPr lang="da-DK" dirty="0"/>
          </a:p>
          <a:p>
            <a:r>
              <a:rPr lang="da-DK" dirty="0"/>
              <a:t>Kunst og </a:t>
            </a:r>
            <a:r>
              <a:rPr lang="da-DK" dirty="0" err="1"/>
              <a:t>aha-oplevelser</a:t>
            </a:r>
            <a:endParaRPr lang="da-DK" dirty="0"/>
          </a:p>
          <a:p>
            <a:pPr lvl="1"/>
            <a:r>
              <a:rPr lang="da-DK" dirty="0"/>
              <a:t>Diskuter to og to</a:t>
            </a:r>
          </a:p>
          <a:p>
            <a:r>
              <a:rPr lang="da-DK" dirty="0"/>
              <a:t>Skolen for ulydighed – uden for</a:t>
            </a:r>
          </a:p>
          <a:p>
            <a:r>
              <a:rPr lang="da-DK" dirty="0"/>
              <a:t>Parafrase</a:t>
            </a:r>
          </a:p>
          <a:p>
            <a:r>
              <a:rPr lang="da-DK" dirty="0"/>
              <a:t>Gruppedannelse og i gang med øvelse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9E0B3A-C90E-648B-2B7A-DBFE502C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444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lampe, pær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9CA1C443-63F6-D514-49BB-0EEE74417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46" b="2185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CAED5A-C8E1-2A69-7119-10D0A382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453" y="389467"/>
            <a:ext cx="4840010" cy="1807305"/>
          </a:xfrm>
        </p:spPr>
        <p:txBody>
          <a:bodyPr>
            <a:normAutofit/>
          </a:bodyPr>
          <a:lstStyle/>
          <a:p>
            <a:r>
              <a:rPr lang="da-DK" dirty="0"/>
              <a:t>En </a:t>
            </a:r>
            <a:r>
              <a:rPr lang="da-DK" dirty="0" err="1"/>
              <a:t>Aha-oplevelse</a:t>
            </a:r>
            <a:r>
              <a:rPr lang="da-DK" dirty="0"/>
              <a:t> jf. Peter Bro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6E326A-76BF-3B0A-38E6-B6A759CB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453" y="2333297"/>
            <a:ext cx="5851356" cy="4159578"/>
          </a:xfrm>
        </p:spPr>
        <p:txBody>
          <a:bodyPr>
            <a:normAutofit fontScale="92500" lnSpcReduction="10000"/>
          </a:bodyPr>
          <a:lstStyle/>
          <a:p>
            <a:r>
              <a:rPr lang="da-DK" sz="2000" dirty="0"/>
              <a:t>Definition: En oplevelse af pludselig indsigt og forståelse</a:t>
            </a:r>
          </a:p>
          <a:p>
            <a:r>
              <a:rPr lang="da-DK" sz="2000" dirty="0"/>
              <a:t>Fire punkter gældende for </a:t>
            </a:r>
            <a:r>
              <a:rPr lang="da-DK" sz="2000" dirty="0" err="1"/>
              <a:t>aha-oplevelser</a:t>
            </a:r>
            <a:r>
              <a:rPr lang="da-DK" sz="2000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sz="2000" dirty="0" err="1"/>
              <a:t>Aha-oplevelserne</a:t>
            </a:r>
            <a:r>
              <a:rPr lang="da-DK" sz="2000" dirty="0"/>
              <a:t> indfinder sig pludseligt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sz="2000" dirty="0"/>
              <a:t>Efter </a:t>
            </a:r>
            <a:r>
              <a:rPr lang="da-DK" sz="2000" dirty="0" err="1"/>
              <a:t>aha-oplevelserne</a:t>
            </a:r>
            <a:r>
              <a:rPr lang="da-DK" sz="2000" dirty="0"/>
              <a:t> virker den nye indsigt, som gav </a:t>
            </a:r>
            <a:r>
              <a:rPr lang="da-DK" sz="2000" dirty="0" err="1"/>
              <a:t>aha-oplevelsen</a:t>
            </a:r>
            <a:r>
              <a:rPr lang="da-DK" sz="2000" dirty="0"/>
              <a:t>, simpel og ukompliceret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sz="2000" dirty="0" err="1"/>
              <a:t>Aha-oplevelserne</a:t>
            </a:r>
            <a:r>
              <a:rPr lang="da-DK" sz="2000" dirty="0"/>
              <a:t> vækker følelser, som oftest positive, når vi pludselig får en ny indsigt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sz="2000" dirty="0" err="1"/>
              <a:t>Aha-oplevelserne</a:t>
            </a:r>
            <a:r>
              <a:rPr lang="da-DK" sz="2000" dirty="0"/>
              <a:t> har ofte en kraft, der gør, at hvad der indfinder sig som </a:t>
            </a:r>
            <a:r>
              <a:rPr lang="da-DK" sz="2000" dirty="0" err="1"/>
              <a:t>aha-oplevelse</a:t>
            </a:r>
            <a:r>
              <a:rPr lang="da-DK" sz="2000" dirty="0"/>
              <a:t>, fremstår sandt, rigtigt og vigtigt</a:t>
            </a:r>
          </a:p>
          <a:p>
            <a:pPr marL="457200" lvl="1" indent="0">
              <a:buNone/>
            </a:pPr>
            <a:endParaRPr lang="da-DK" sz="2000" dirty="0"/>
          </a:p>
          <a:p>
            <a:pPr marL="457200" lvl="1" indent="0">
              <a:buNone/>
            </a:pPr>
            <a:r>
              <a:rPr lang="da-DK" sz="2000" dirty="0">
                <a:sym typeface="Wingdings" pitchFamily="2" charset="2"/>
              </a:rPr>
              <a:t> Stærkere indtryk og huskes længere gennem </a:t>
            </a:r>
            <a:r>
              <a:rPr lang="da-DK" sz="2000" dirty="0" err="1">
                <a:sym typeface="Wingdings" pitchFamily="2" charset="2"/>
              </a:rPr>
              <a:t>aha-oplevelser</a:t>
            </a:r>
            <a:endParaRPr lang="da-DK" sz="20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335511E-1EF1-DC43-A631-4284E30D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C903FE-C7C6-3141-BB99-FD61DD2810A4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644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8CBD2-C14B-3CEF-618F-F7BECD49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Aha-oplevelsen</a:t>
            </a:r>
            <a:r>
              <a:rPr lang="da-DK" dirty="0"/>
              <a:t> – Tre dele</a:t>
            </a:r>
          </a:p>
        </p:txBody>
      </p:sp>
      <p:pic>
        <p:nvPicPr>
          <p:cNvPr id="4" name="Billede 3" descr="Et billede, der indeholder tekst, bog, papir, Publikation/tidsskrift/artikel&#10;&#10;Indhold genereret af kunstig intelligens kan være forkert.">
            <a:extLst>
              <a:ext uri="{FF2B5EF4-FFF2-40B4-BE49-F238E27FC236}">
                <a16:creationId xmlns:a16="http://schemas.microsoft.com/office/drawing/2014/main" id="{7C35401A-C571-B0DF-F4D7-8AEC30456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67" b="80175" l="34296" r="54549">
                        <a14:foregroundMark x1="50831" y1="59708" x2="51225" y2="73644"/>
                        <a14:foregroundMark x1="51225" y1="73644" x2="52975" y2="66531"/>
                        <a14:foregroundMark x1="52975" y1="66531" x2="52975" y2="59650"/>
                        <a14:foregroundMark x1="52975" y1="59650" x2="50831" y2="60000"/>
                        <a14:foregroundMark x1="54243" y1="21866" x2="54462" y2="37026"/>
                        <a14:foregroundMark x1="54462" y1="37026" x2="51706" y2="30554"/>
                        <a14:foregroundMark x1="51706" y1="30554" x2="51400" y2="23382"/>
                        <a14:foregroundMark x1="51400" y1="23382" x2="53806" y2="21283"/>
                        <a14:foregroundMark x1="38539" y1="42216" x2="39195" y2="56210"/>
                        <a14:foregroundMark x1="39195" y1="56210" x2="35564" y2="51195"/>
                        <a14:foregroundMark x1="35564" y1="51195" x2="35127" y2="44315"/>
                        <a14:foregroundMark x1="35127" y1="44315" x2="38145" y2="41924"/>
                        <a14:foregroundMark x1="52426" y1="52850" x2="52343" y2="55022"/>
                        <a14:foregroundMark x1="49913" y1="80233" x2="54418" y2="79825"/>
                        <a14:foregroundMark x1="47813" y1="62274" x2="47813" y2="62274"/>
                        <a14:foregroundMark x1="47813" y1="36560" x2="41776" y2="43149"/>
                        <a14:foregroundMark x1="54549" y1="59067" x2="54024" y2="71720"/>
                        <a14:foregroundMark x1="52843" y1="53120" x2="52187" y2="53236"/>
                        <a14:foregroundMark x1="52756" y1="53294" x2="52581" y2="53003"/>
                        <a14:backgroundMark x1="50219" y1="80758" x2="50219" y2="80758"/>
                        <a14:backgroundMark x1="49213" y1="54286" x2="45101" y2="49854"/>
                        <a14:backgroundMark x1="45101" y1="49854" x2="49125" y2="45015"/>
                        <a14:backgroundMark x1="49125" y1="45015" x2="48906" y2="53994"/>
                        <a14:backgroundMark x1="50437" y1="81050" x2="50437" y2="81050"/>
                        <a14:backgroundMark x1="49825" y1="81050" x2="50525" y2="80350"/>
                        <a14:backgroundMark x1="51444" y1="80933" x2="51225" y2="80233"/>
                        <a14:backgroundMark x1="50744" y1="80525" x2="50744" y2="80525"/>
                        <a14:backgroundMark x1="51050" y1="80933" x2="49606" y2="80525"/>
                        <a14:backgroundMark x1="50394" y1="80700" x2="50394" y2="80700"/>
                        <a14:backgroundMark x1="53062" y1="44490" x2="52625" y2="52012"/>
                        <a14:backgroundMark x1="52931" y1="43732" x2="52668" y2="46181"/>
                        <a14:backgroundMark x1="52931" y1="44082" x2="52843" y2="45539"/>
                        <a14:backgroundMark x1="52843" y1="44082" x2="52668" y2="45248"/>
                        <a14:backgroundMark x1="52931" y1="45656" x2="52625" y2="47930"/>
                        <a14:backgroundMark x1="52668" y1="45773" x2="52537" y2="47755"/>
                        <a14:backgroundMark x1="53018" y1="46181" x2="52756" y2="47813"/>
                        <a14:backgroundMark x1="53018" y1="45656" x2="52625" y2="51720"/>
                        <a14:backgroundMark x1="52756" y1="55569" x2="52231" y2="56327"/>
                        <a14:backgroundMark x1="52931" y1="55277" x2="52231" y2="56501"/>
                        <a14:backgroundMark x1="52625" y1="55685" x2="51969" y2="56327"/>
                        <a14:backgroundMark x1="52143" y1="56735" x2="52756" y2="55160"/>
                        <a14:backgroundMark x1="52275" y1="56093" x2="52275" y2="56093"/>
                        <a14:backgroundMark x1="52275" y1="56210" x2="52537" y2="55277"/>
                        <a14:backgroundMark x1="52843" y1="55160" x2="51969" y2="55977"/>
                        <a14:backgroundMark x1="52756" y1="55277" x2="51881" y2="56443"/>
                        <a14:backgroundMark x1="52931" y1="54985" x2="52275" y2="55918"/>
                        <a14:backgroundMark x1="52275" y1="55685" x2="52843" y2="55277"/>
                        <a14:backgroundMark x1="48513" y1="62799" x2="46938" y2="64373"/>
                        <a14:backgroundMark x1="47287" y1="62274" x2="43045" y2="57026"/>
                        <a14:backgroundMark x1="47900" y1="63032" x2="47287" y2="62274"/>
                        <a14:backgroundMark x1="47244" y1="38601" x2="43351" y2="43090"/>
                        <a14:backgroundMark x1="43351" y1="43090" x2="42854" y2="43238"/>
                        <a14:backgroundMark x1="45472" y1="40380" x2="43745" y2="42682"/>
                        <a14:backgroundMark x1="45361" y1="40501" x2="43351" y2="43149"/>
                        <a14:backgroundMark x1="43351" y1="43149" x2="42273" y2="43735"/>
                        <a14:backgroundMark x1="44138" y1="42099" x2="45324" y2="40542"/>
                        <a14:backgroundMark x1="45932" y1="40175" x2="44838" y2="41072"/>
                        <a14:backgroundMark x1="47813" y1="39242" x2="47228" y2="38463"/>
                        <a14:backgroundMark x1="48294" y1="39242" x2="47332" y2="38542"/>
                        <a14:backgroundMark x1="48600" y1="39592" x2="47244" y2="38309"/>
                        <a14:backgroundMark x1="48513" y1="39359" x2="47244" y2="38426"/>
                        <a14:backgroundMark x1="48994" y1="36851" x2="48119" y2="38076"/>
                        <a14:backgroundMark x1="52668" y1="55277" x2="52406" y2="55802"/>
                        <a14:backgroundMark x1="47813" y1="61050" x2="48119" y2="60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2" t="12574" r="43363" b="14681"/>
          <a:stretch/>
        </p:blipFill>
        <p:spPr bwMode="auto">
          <a:xfrm rot="5400000">
            <a:off x="4795986" y="990153"/>
            <a:ext cx="2600028" cy="5728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9F781DB-E81C-92E4-6E90-68198116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5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D8192BF-093D-5FC5-50DB-D5557B3AD704}"/>
              </a:ext>
            </a:extLst>
          </p:cNvPr>
          <p:cNvSpPr txBox="1"/>
          <p:nvPr/>
        </p:nvSpPr>
        <p:spPr>
          <a:xfrm>
            <a:off x="4597776" y="1762848"/>
            <a:ext cx="3392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Et konkret problem, som kan indeholde identifikation, aktualitet og konfliktskabelse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16D9BD2-E602-0E00-F01E-26DDA3CC130C}"/>
              </a:ext>
            </a:extLst>
          </p:cNvPr>
          <p:cNvSpPr txBox="1"/>
          <p:nvPr/>
        </p:nvSpPr>
        <p:spPr>
          <a:xfrm>
            <a:off x="6456948" y="5095152"/>
            <a:ext cx="3557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Overraskende perspektivskifte, som giver nye vinkler. Kan enten give ledetråde eller fortælle mere direkte om et perspektivskifte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CFB4783-03BF-1F81-02CD-99DB4195727C}"/>
              </a:ext>
            </a:extLst>
          </p:cNvPr>
          <p:cNvSpPr txBox="1"/>
          <p:nvPr/>
        </p:nvSpPr>
        <p:spPr>
          <a:xfrm>
            <a:off x="2509673" y="5095151"/>
            <a:ext cx="3225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Man skal være ‘sindet’ og kunne finde løsninger på problemer. Dækker over den enkeltes indstilling og evner</a:t>
            </a:r>
          </a:p>
        </p:txBody>
      </p:sp>
    </p:spTree>
    <p:extLst>
      <p:ext uri="{BB962C8B-B14F-4D97-AF65-F5344CB8AC3E}">
        <p14:creationId xmlns:p14="http://schemas.microsoft.com/office/powerpoint/2010/main" val="2204364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Myten om aha-oplevelser: De geniale idéer kommer sjældent bare dumpende |  Kristeligt Dagblad">
            <a:extLst>
              <a:ext uri="{FF2B5EF4-FFF2-40B4-BE49-F238E27FC236}">
                <a16:creationId xmlns:a16="http://schemas.microsoft.com/office/drawing/2014/main" id="{F310230A-6447-D350-E032-BBA3E09D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" b="7468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8DFFF0-2ABD-1073-8D5B-A0391C4C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Eksempel - Archimedes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359E83-186E-58F4-443A-FFFDD5C88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 fontScale="92500"/>
          </a:bodyPr>
          <a:lstStyle/>
          <a:p>
            <a:r>
              <a:rPr lang="da-DK" sz="3200" dirty="0">
                <a:solidFill>
                  <a:srgbClr val="FFFFFF"/>
                </a:solidFill>
              </a:rPr>
              <a:t>En fyrste ønskede en krone af guld</a:t>
            </a:r>
          </a:p>
          <a:p>
            <a:r>
              <a:rPr lang="da-DK" sz="3200" dirty="0">
                <a:solidFill>
                  <a:srgbClr val="FFFFFF"/>
                </a:solidFill>
              </a:rPr>
              <a:t>Bange for at blive snydt, så Archimedes skulle løse det</a:t>
            </a:r>
          </a:p>
          <a:p>
            <a:r>
              <a:rPr lang="da-DK" sz="3200" dirty="0">
                <a:solidFill>
                  <a:srgbClr val="FFFFFF"/>
                </a:solidFill>
              </a:rPr>
              <a:t>Fællesbadet </a:t>
            </a:r>
            <a:r>
              <a:rPr lang="da-DK" sz="3200" dirty="0">
                <a:solidFill>
                  <a:srgbClr val="FFFFFF"/>
                </a:solidFill>
                <a:sym typeface="Wingdings" pitchFamily="2" charset="2"/>
              </a:rPr>
              <a:t> finde kronens vægtfylde med et vandkar</a:t>
            </a:r>
          </a:p>
          <a:p>
            <a:r>
              <a:rPr lang="da-DK" sz="3200" dirty="0">
                <a:solidFill>
                  <a:srgbClr val="FFFFFF"/>
                </a:solidFill>
                <a:sym typeface="Wingdings" pitchFamily="2" charset="2"/>
              </a:rPr>
              <a:t>”Heureka, Heureka”  ”Jeg har fundet det, jeg har fundet det”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5E9C17B-95DD-8D3D-F662-A7FDEB48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C903FE-C7C6-3141-BB99-FD61DD2810A4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4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ladsholder til indhold 10" descr="Et billede, der indeholder tekst, tegneserie, container&#10;&#10;Indhold genereret af kunstig intelligens kan være forkert.">
            <a:extLst>
              <a:ext uri="{FF2B5EF4-FFF2-40B4-BE49-F238E27FC236}">
                <a16:creationId xmlns:a16="http://schemas.microsoft.com/office/drawing/2014/main" id="{AE7DB729-3732-D8E6-4DDC-2732A1144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63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38F38C-0DFC-4298-1414-B18C6E704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4994679"/>
            <a:ext cx="10058400" cy="8683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Eksempel - </a:t>
            </a:r>
            <a:r>
              <a:rPr lang="en-US" sz="5200" dirty="0" err="1"/>
              <a:t>Undervisning</a:t>
            </a:r>
            <a:endParaRPr lang="en-US" sz="5200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3C4AA22E-1205-C5D5-0670-909A94C3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4C903FE-C7C6-3141-BB99-FD61DD2810A4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097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ampe, pær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BC48BCFA-DCAF-CB1B-AEC5-7B7C878F2A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1845" t="6078" r="1845" b="35531"/>
          <a:stretch/>
        </p:blipFill>
        <p:spPr>
          <a:xfrm>
            <a:off x="1108644" y="-344548"/>
            <a:ext cx="9974712" cy="75470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48680B-2BB9-9D60-85BB-2E5C231E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986" y="365125"/>
            <a:ext cx="8087139" cy="1325563"/>
          </a:xfrm>
        </p:spPr>
        <p:txBody>
          <a:bodyPr/>
          <a:lstStyle/>
          <a:p>
            <a:r>
              <a:rPr lang="da-DK" dirty="0" err="1"/>
              <a:t>Aha-oplevelser</a:t>
            </a:r>
            <a:r>
              <a:rPr lang="da-DK" dirty="0"/>
              <a:t> og kunstnere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7B6E02-05E1-D055-981A-770ECF9A9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986" y="2082938"/>
            <a:ext cx="9151057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”#7. Når du skal skabe overraskende perspektivskift, er der meget at lære af verdens måske mest kendte skabere af perspektivskift, nemlig kunstnere. De skaber perspektivskift ved at arbejde med fokus- og </a:t>
            </a:r>
            <a:r>
              <a:rPr lang="da-DK" dirty="0" err="1"/>
              <a:t>formskift</a:t>
            </a:r>
            <a:r>
              <a:rPr lang="da-DK" dirty="0"/>
              <a:t> i formidlingen, så problemer og potentialer kan opleves på nye måder.”</a:t>
            </a:r>
          </a:p>
          <a:p>
            <a:pPr marL="0" indent="0" algn="r">
              <a:buNone/>
            </a:pPr>
            <a:r>
              <a:rPr lang="da-DK" dirty="0"/>
              <a:t>- Peter Bro, 2021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4DACAA-E549-F141-3F4B-8110C52E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842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FE526-BFA4-5DD0-5ED1-D16D260B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Diskuter to og to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786B30-9590-5259-E777-39C4DBF5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84621" cy="3104164"/>
          </a:xfrm>
        </p:spPr>
        <p:txBody>
          <a:bodyPr/>
          <a:lstStyle/>
          <a:p>
            <a:r>
              <a:rPr lang="da-DK" dirty="0"/>
              <a:t>Hvad viser værket?</a:t>
            </a:r>
          </a:p>
          <a:p>
            <a:r>
              <a:rPr lang="da-DK" dirty="0"/>
              <a:t>Hvordan kan dette værk give en </a:t>
            </a:r>
            <a:r>
              <a:rPr lang="da-DK" dirty="0" err="1"/>
              <a:t>aha-oplevelse</a:t>
            </a:r>
            <a:r>
              <a:rPr lang="da-DK" dirty="0"/>
              <a:t>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66627E4-ED7B-7692-4C53-B2FF80C9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46036" y="1339053"/>
            <a:ext cx="6581309" cy="424889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FDB366A-61C3-9311-941E-372E7B985953}"/>
              </a:ext>
            </a:extLst>
          </p:cNvPr>
          <p:cNvSpPr txBox="1"/>
          <p:nvPr/>
        </p:nvSpPr>
        <p:spPr>
          <a:xfrm>
            <a:off x="3053849" y="5064726"/>
            <a:ext cx="2092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/>
              <a:t>The Most Terrible Things, </a:t>
            </a:r>
            <a:r>
              <a:rPr lang="da-DK" sz="1400" dirty="0"/>
              <a:t>2015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8E3FF7A-8512-E383-A02C-7EEC8CFF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3FE-C7C6-3141-BB99-FD61DD2810A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6243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787</Words>
  <Application>Microsoft Macintosh PowerPoint</Application>
  <PresentationFormat>Widescreen</PresentationFormat>
  <Paragraphs>141</Paragraphs>
  <Slides>17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Wingdings</vt:lpstr>
      <vt:lpstr>Office-tema</vt:lpstr>
      <vt:lpstr>Skolen for ulydighed </vt:lpstr>
      <vt:lpstr>Sidste gang</vt:lpstr>
      <vt:lpstr>Dagens program</vt:lpstr>
      <vt:lpstr>En Aha-oplevelse jf. Peter Bro</vt:lpstr>
      <vt:lpstr>Aha-oplevelsen – Tre dele</vt:lpstr>
      <vt:lpstr>Eksempel - Archimedes</vt:lpstr>
      <vt:lpstr>Eksempel - Undervisning</vt:lpstr>
      <vt:lpstr>Aha-oplevelser og kunstnere</vt:lpstr>
      <vt:lpstr>Diskuter to og to</vt:lpstr>
      <vt:lpstr>Værk som aha-oplevelse</vt:lpstr>
      <vt:lpstr>Skolen for ulydighed</vt:lpstr>
      <vt:lpstr>Food Liberation Army</vt:lpstr>
      <vt:lpstr>Holdninger til videoen</vt:lpstr>
      <vt:lpstr>Resultatet</vt:lpstr>
      <vt:lpstr>Parafrase</vt:lpstr>
      <vt:lpstr>Parafraseøvelse</vt:lpstr>
      <vt:lpstr>Ud i byrummet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Holt Selch</dc:creator>
  <cp:lastModifiedBy>Ditte Bang Skovgård-Hansen</cp:lastModifiedBy>
  <cp:revision>68</cp:revision>
  <dcterms:created xsi:type="dcterms:W3CDTF">2025-03-31T07:46:44Z</dcterms:created>
  <dcterms:modified xsi:type="dcterms:W3CDTF">2025-04-01T12:18:32Z</dcterms:modified>
</cp:coreProperties>
</file>