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1" r:id="rId4"/>
    <p:sldId id="263" r:id="rId5"/>
    <p:sldId id="257" r:id="rId6"/>
    <p:sldId id="264" r:id="rId7"/>
    <p:sldId id="265" r:id="rId8"/>
    <p:sldId id="260" r:id="rId9"/>
    <p:sldId id="266" r:id="rId10"/>
    <p:sldId id="259" r:id="rId11"/>
    <p:sldId id="258"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2"/>
  </p:normalViewPr>
  <p:slideViewPr>
    <p:cSldViewPr snapToGrid="0">
      <p:cViewPr varScale="1">
        <p:scale>
          <a:sx n="100" d="100"/>
          <a:sy n="100" d="100"/>
        </p:scale>
        <p:origin x="10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F2F1D-738B-C41D-6A9C-2655CDE2D17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7867C276-017F-69F6-11C7-2ED729C17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E99BEF0-7939-DDB5-B596-F8D08379964F}"/>
              </a:ext>
            </a:extLst>
          </p:cNvPr>
          <p:cNvSpPr>
            <a:spLocks noGrp="1"/>
          </p:cNvSpPr>
          <p:nvPr>
            <p:ph type="dt" sz="half" idx="10"/>
          </p:nvPr>
        </p:nvSpPr>
        <p:spPr/>
        <p:txBody>
          <a:bodyPr/>
          <a:lstStyle/>
          <a:p>
            <a:fld id="{BABE600C-B389-1247-8543-E61B0263D61C}" type="datetimeFigureOut">
              <a:rPr lang="da-DK" smtClean="0"/>
              <a:t>21.04.2025</a:t>
            </a:fld>
            <a:endParaRPr lang="da-DK"/>
          </a:p>
        </p:txBody>
      </p:sp>
      <p:sp>
        <p:nvSpPr>
          <p:cNvPr id="5" name="Pladsholder til sidefod 4">
            <a:extLst>
              <a:ext uri="{FF2B5EF4-FFF2-40B4-BE49-F238E27FC236}">
                <a16:creationId xmlns:a16="http://schemas.microsoft.com/office/drawing/2014/main" id="{24E7175E-B855-AF06-8E06-06481A7DA55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CA4F63E-2011-59C1-5EFD-7CBBC83A0B4C}"/>
              </a:ext>
            </a:extLst>
          </p:cNvPr>
          <p:cNvSpPr>
            <a:spLocks noGrp="1"/>
          </p:cNvSpPr>
          <p:nvPr>
            <p:ph type="sldNum" sz="quarter" idx="12"/>
          </p:nvPr>
        </p:nvSpPr>
        <p:spPr/>
        <p:txBody>
          <a:bodyPr/>
          <a:lstStyle/>
          <a:p>
            <a:fld id="{05A94C90-950A-D84C-A3ED-8A3647E19AB8}" type="slidenum">
              <a:rPr lang="da-DK" smtClean="0"/>
              <a:t>‹nr.›</a:t>
            </a:fld>
            <a:endParaRPr lang="da-DK"/>
          </a:p>
        </p:txBody>
      </p:sp>
    </p:spTree>
    <p:extLst>
      <p:ext uri="{BB962C8B-B14F-4D97-AF65-F5344CB8AC3E}">
        <p14:creationId xmlns:p14="http://schemas.microsoft.com/office/powerpoint/2010/main" val="291796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70B3F-79F5-0894-EF95-8304800F36F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DDEEDF2-89D1-2664-1E9B-640E2D955FB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0D8E6AC-106D-BF0A-E112-F5691A403A44}"/>
              </a:ext>
            </a:extLst>
          </p:cNvPr>
          <p:cNvSpPr>
            <a:spLocks noGrp="1"/>
          </p:cNvSpPr>
          <p:nvPr>
            <p:ph type="dt" sz="half" idx="10"/>
          </p:nvPr>
        </p:nvSpPr>
        <p:spPr/>
        <p:txBody>
          <a:bodyPr/>
          <a:lstStyle/>
          <a:p>
            <a:fld id="{BABE600C-B389-1247-8543-E61B0263D61C}" type="datetimeFigureOut">
              <a:rPr lang="da-DK" smtClean="0"/>
              <a:t>21.04.2025</a:t>
            </a:fld>
            <a:endParaRPr lang="da-DK"/>
          </a:p>
        </p:txBody>
      </p:sp>
      <p:sp>
        <p:nvSpPr>
          <p:cNvPr id="5" name="Pladsholder til sidefod 4">
            <a:extLst>
              <a:ext uri="{FF2B5EF4-FFF2-40B4-BE49-F238E27FC236}">
                <a16:creationId xmlns:a16="http://schemas.microsoft.com/office/drawing/2014/main" id="{F69CA3C1-9204-54A7-B5A9-31B22AF8866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2F97353-3054-D1AF-4E1E-91F9D3BE92EB}"/>
              </a:ext>
            </a:extLst>
          </p:cNvPr>
          <p:cNvSpPr>
            <a:spLocks noGrp="1"/>
          </p:cNvSpPr>
          <p:nvPr>
            <p:ph type="sldNum" sz="quarter" idx="12"/>
          </p:nvPr>
        </p:nvSpPr>
        <p:spPr/>
        <p:txBody>
          <a:bodyPr/>
          <a:lstStyle/>
          <a:p>
            <a:fld id="{05A94C90-950A-D84C-A3ED-8A3647E19AB8}" type="slidenum">
              <a:rPr lang="da-DK" smtClean="0"/>
              <a:t>‹nr.›</a:t>
            </a:fld>
            <a:endParaRPr lang="da-DK"/>
          </a:p>
        </p:txBody>
      </p:sp>
    </p:spTree>
    <p:extLst>
      <p:ext uri="{BB962C8B-B14F-4D97-AF65-F5344CB8AC3E}">
        <p14:creationId xmlns:p14="http://schemas.microsoft.com/office/powerpoint/2010/main" val="319049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8E90B10-5857-4C9E-4733-E5419B4ACE1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F3812A6C-6665-1997-553D-E03292B7EB6F}"/>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8F8D309-672F-D204-D33C-D1DBA4F07007}"/>
              </a:ext>
            </a:extLst>
          </p:cNvPr>
          <p:cNvSpPr>
            <a:spLocks noGrp="1"/>
          </p:cNvSpPr>
          <p:nvPr>
            <p:ph type="dt" sz="half" idx="10"/>
          </p:nvPr>
        </p:nvSpPr>
        <p:spPr/>
        <p:txBody>
          <a:bodyPr/>
          <a:lstStyle/>
          <a:p>
            <a:fld id="{BABE600C-B389-1247-8543-E61B0263D61C}" type="datetimeFigureOut">
              <a:rPr lang="da-DK" smtClean="0"/>
              <a:t>21.04.2025</a:t>
            </a:fld>
            <a:endParaRPr lang="da-DK"/>
          </a:p>
        </p:txBody>
      </p:sp>
      <p:sp>
        <p:nvSpPr>
          <p:cNvPr id="5" name="Pladsholder til sidefod 4">
            <a:extLst>
              <a:ext uri="{FF2B5EF4-FFF2-40B4-BE49-F238E27FC236}">
                <a16:creationId xmlns:a16="http://schemas.microsoft.com/office/drawing/2014/main" id="{5D807BBF-884C-2953-4453-7A2233F0437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FB4B870-18DE-0EC8-9E4F-0672073F1173}"/>
              </a:ext>
            </a:extLst>
          </p:cNvPr>
          <p:cNvSpPr>
            <a:spLocks noGrp="1"/>
          </p:cNvSpPr>
          <p:nvPr>
            <p:ph type="sldNum" sz="quarter" idx="12"/>
          </p:nvPr>
        </p:nvSpPr>
        <p:spPr/>
        <p:txBody>
          <a:bodyPr/>
          <a:lstStyle/>
          <a:p>
            <a:fld id="{05A94C90-950A-D84C-A3ED-8A3647E19AB8}" type="slidenum">
              <a:rPr lang="da-DK" smtClean="0"/>
              <a:t>‹nr.›</a:t>
            </a:fld>
            <a:endParaRPr lang="da-DK"/>
          </a:p>
        </p:txBody>
      </p:sp>
    </p:spTree>
    <p:extLst>
      <p:ext uri="{BB962C8B-B14F-4D97-AF65-F5344CB8AC3E}">
        <p14:creationId xmlns:p14="http://schemas.microsoft.com/office/powerpoint/2010/main" val="377649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073E5-2722-5DDC-AF2C-0A802771099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02340B5-0C55-C929-6BDE-6E7CF1086391}"/>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7DB916C-1A49-B88B-A5E7-008CD4D81131}"/>
              </a:ext>
            </a:extLst>
          </p:cNvPr>
          <p:cNvSpPr>
            <a:spLocks noGrp="1"/>
          </p:cNvSpPr>
          <p:nvPr>
            <p:ph type="dt" sz="half" idx="10"/>
          </p:nvPr>
        </p:nvSpPr>
        <p:spPr/>
        <p:txBody>
          <a:bodyPr/>
          <a:lstStyle/>
          <a:p>
            <a:fld id="{BABE600C-B389-1247-8543-E61B0263D61C}" type="datetimeFigureOut">
              <a:rPr lang="da-DK" smtClean="0"/>
              <a:t>21.04.2025</a:t>
            </a:fld>
            <a:endParaRPr lang="da-DK"/>
          </a:p>
        </p:txBody>
      </p:sp>
      <p:sp>
        <p:nvSpPr>
          <p:cNvPr id="5" name="Pladsholder til sidefod 4">
            <a:extLst>
              <a:ext uri="{FF2B5EF4-FFF2-40B4-BE49-F238E27FC236}">
                <a16:creationId xmlns:a16="http://schemas.microsoft.com/office/drawing/2014/main" id="{A9BDB7FD-FDE1-6771-9E36-F5B5F8EA0A2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A562DF4-452E-F248-8038-BB8C8D7B7F41}"/>
              </a:ext>
            </a:extLst>
          </p:cNvPr>
          <p:cNvSpPr>
            <a:spLocks noGrp="1"/>
          </p:cNvSpPr>
          <p:nvPr>
            <p:ph type="sldNum" sz="quarter" idx="12"/>
          </p:nvPr>
        </p:nvSpPr>
        <p:spPr/>
        <p:txBody>
          <a:bodyPr/>
          <a:lstStyle/>
          <a:p>
            <a:fld id="{05A94C90-950A-D84C-A3ED-8A3647E19AB8}" type="slidenum">
              <a:rPr lang="da-DK" smtClean="0"/>
              <a:t>‹nr.›</a:t>
            </a:fld>
            <a:endParaRPr lang="da-DK"/>
          </a:p>
        </p:txBody>
      </p:sp>
    </p:spTree>
    <p:extLst>
      <p:ext uri="{BB962C8B-B14F-4D97-AF65-F5344CB8AC3E}">
        <p14:creationId xmlns:p14="http://schemas.microsoft.com/office/powerpoint/2010/main" val="130334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113323-603B-5F81-D2EF-FE7A6418D6F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6D6413C-6E29-1B35-F77F-F0B43CE880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2994267-2A37-68B4-F624-231673920EEA}"/>
              </a:ext>
            </a:extLst>
          </p:cNvPr>
          <p:cNvSpPr>
            <a:spLocks noGrp="1"/>
          </p:cNvSpPr>
          <p:nvPr>
            <p:ph type="dt" sz="half" idx="10"/>
          </p:nvPr>
        </p:nvSpPr>
        <p:spPr/>
        <p:txBody>
          <a:bodyPr/>
          <a:lstStyle/>
          <a:p>
            <a:fld id="{BABE600C-B389-1247-8543-E61B0263D61C}" type="datetimeFigureOut">
              <a:rPr lang="da-DK" smtClean="0"/>
              <a:t>21.04.2025</a:t>
            </a:fld>
            <a:endParaRPr lang="da-DK"/>
          </a:p>
        </p:txBody>
      </p:sp>
      <p:sp>
        <p:nvSpPr>
          <p:cNvPr id="5" name="Pladsholder til sidefod 4">
            <a:extLst>
              <a:ext uri="{FF2B5EF4-FFF2-40B4-BE49-F238E27FC236}">
                <a16:creationId xmlns:a16="http://schemas.microsoft.com/office/drawing/2014/main" id="{BEF3B517-868A-91F5-DEEB-CD61940E155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28F3C21-3176-2E91-16DA-BF0524456585}"/>
              </a:ext>
            </a:extLst>
          </p:cNvPr>
          <p:cNvSpPr>
            <a:spLocks noGrp="1"/>
          </p:cNvSpPr>
          <p:nvPr>
            <p:ph type="sldNum" sz="quarter" idx="12"/>
          </p:nvPr>
        </p:nvSpPr>
        <p:spPr/>
        <p:txBody>
          <a:bodyPr/>
          <a:lstStyle/>
          <a:p>
            <a:fld id="{05A94C90-950A-D84C-A3ED-8A3647E19AB8}" type="slidenum">
              <a:rPr lang="da-DK" smtClean="0"/>
              <a:t>‹nr.›</a:t>
            </a:fld>
            <a:endParaRPr lang="da-DK"/>
          </a:p>
        </p:txBody>
      </p:sp>
    </p:spTree>
    <p:extLst>
      <p:ext uri="{BB962C8B-B14F-4D97-AF65-F5344CB8AC3E}">
        <p14:creationId xmlns:p14="http://schemas.microsoft.com/office/powerpoint/2010/main" val="168038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E212E-2C64-4E9A-CAE7-A01D32AE03D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40CE3B3-111A-EAC3-BD93-E8B51CF9ABF3}"/>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2BA640CE-0599-9110-7D1C-D282A2F4A44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16CAC2F-1FAA-7D28-39BC-D945ED01413C}"/>
              </a:ext>
            </a:extLst>
          </p:cNvPr>
          <p:cNvSpPr>
            <a:spLocks noGrp="1"/>
          </p:cNvSpPr>
          <p:nvPr>
            <p:ph type="dt" sz="half" idx="10"/>
          </p:nvPr>
        </p:nvSpPr>
        <p:spPr/>
        <p:txBody>
          <a:bodyPr/>
          <a:lstStyle/>
          <a:p>
            <a:fld id="{BABE600C-B389-1247-8543-E61B0263D61C}" type="datetimeFigureOut">
              <a:rPr lang="da-DK" smtClean="0"/>
              <a:t>21.04.2025</a:t>
            </a:fld>
            <a:endParaRPr lang="da-DK"/>
          </a:p>
        </p:txBody>
      </p:sp>
      <p:sp>
        <p:nvSpPr>
          <p:cNvPr id="6" name="Pladsholder til sidefod 5">
            <a:extLst>
              <a:ext uri="{FF2B5EF4-FFF2-40B4-BE49-F238E27FC236}">
                <a16:creationId xmlns:a16="http://schemas.microsoft.com/office/drawing/2014/main" id="{1AAFB2AF-9B0E-DE36-AF0C-50D3D08E062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5E2FD9F-D1E8-9795-071B-9DD2192A428D}"/>
              </a:ext>
            </a:extLst>
          </p:cNvPr>
          <p:cNvSpPr>
            <a:spLocks noGrp="1"/>
          </p:cNvSpPr>
          <p:nvPr>
            <p:ph type="sldNum" sz="quarter" idx="12"/>
          </p:nvPr>
        </p:nvSpPr>
        <p:spPr/>
        <p:txBody>
          <a:bodyPr/>
          <a:lstStyle/>
          <a:p>
            <a:fld id="{05A94C90-950A-D84C-A3ED-8A3647E19AB8}" type="slidenum">
              <a:rPr lang="da-DK" smtClean="0"/>
              <a:t>‹nr.›</a:t>
            </a:fld>
            <a:endParaRPr lang="da-DK"/>
          </a:p>
        </p:txBody>
      </p:sp>
    </p:spTree>
    <p:extLst>
      <p:ext uri="{BB962C8B-B14F-4D97-AF65-F5344CB8AC3E}">
        <p14:creationId xmlns:p14="http://schemas.microsoft.com/office/powerpoint/2010/main" val="217266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7FD3C-DEC8-C469-BF47-CFD4A7BDDBB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8211B2B-6294-86D0-7361-F28AB6568F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BD72134-C250-2A6A-8394-0B84EE375F7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E210F20-C0E6-9BD0-D8C4-760FB4EAF4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87E6869-0330-FF93-C5CC-36C37B0BA5FC}"/>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9FAFE27-58C6-AA67-9E11-89C307C95F55}"/>
              </a:ext>
            </a:extLst>
          </p:cNvPr>
          <p:cNvSpPr>
            <a:spLocks noGrp="1"/>
          </p:cNvSpPr>
          <p:nvPr>
            <p:ph type="dt" sz="half" idx="10"/>
          </p:nvPr>
        </p:nvSpPr>
        <p:spPr/>
        <p:txBody>
          <a:bodyPr/>
          <a:lstStyle/>
          <a:p>
            <a:fld id="{BABE600C-B389-1247-8543-E61B0263D61C}" type="datetimeFigureOut">
              <a:rPr lang="da-DK" smtClean="0"/>
              <a:t>21.04.2025</a:t>
            </a:fld>
            <a:endParaRPr lang="da-DK"/>
          </a:p>
        </p:txBody>
      </p:sp>
      <p:sp>
        <p:nvSpPr>
          <p:cNvPr id="8" name="Pladsholder til sidefod 7">
            <a:extLst>
              <a:ext uri="{FF2B5EF4-FFF2-40B4-BE49-F238E27FC236}">
                <a16:creationId xmlns:a16="http://schemas.microsoft.com/office/drawing/2014/main" id="{4E6BD81F-9EF8-FADF-056A-51E4DABB356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6D4B8716-4B9D-13B3-B931-FEA46DE93039}"/>
              </a:ext>
            </a:extLst>
          </p:cNvPr>
          <p:cNvSpPr>
            <a:spLocks noGrp="1"/>
          </p:cNvSpPr>
          <p:nvPr>
            <p:ph type="sldNum" sz="quarter" idx="12"/>
          </p:nvPr>
        </p:nvSpPr>
        <p:spPr/>
        <p:txBody>
          <a:bodyPr/>
          <a:lstStyle/>
          <a:p>
            <a:fld id="{05A94C90-950A-D84C-A3ED-8A3647E19AB8}" type="slidenum">
              <a:rPr lang="da-DK" smtClean="0"/>
              <a:t>‹nr.›</a:t>
            </a:fld>
            <a:endParaRPr lang="da-DK"/>
          </a:p>
        </p:txBody>
      </p:sp>
    </p:spTree>
    <p:extLst>
      <p:ext uri="{BB962C8B-B14F-4D97-AF65-F5344CB8AC3E}">
        <p14:creationId xmlns:p14="http://schemas.microsoft.com/office/powerpoint/2010/main" val="19330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BF883-3911-9CC8-2E62-0303B540042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4A7242D-B208-1055-09E7-7B3E326FC962}"/>
              </a:ext>
            </a:extLst>
          </p:cNvPr>
          <p:cNvSpPr>
            <a:spLocks noGrp="1"/>
          </p:cNvSpPr>
          <p:nvPr>
            <p:ph type="dt" sz="half" idx="10"/>
          </p:nvPr>
        </p:nvSpPr>
        <p:spPr/>
        <p:txBody>
          <a:bodyPr/>
          <a:lstStyle/>
          <a:p>
            <a:fld id="{BABE600C-B389-1247-8543-E61B0263D61C}" type="datetimeFigureOut">
              <a:rPr lang="da-DK" smtClean="0"/>
              <a:t>21.04.2025</a:t>
            </a:fld>
            <a:endParaRPr lang="da-DK"/>
          </a:p>
        </p:txBody>
      </p:sp>
      <p:sp>
        <p:nvSpPr>
          <p:cNvPr id="4" name="Pladsholder til sidefod 3">
            <a:extLst>
              <a:ext uri="{FF2B5EF4-FFF2-40B4-BE49-F238E27FC236}">
                <a16:creationId xmlns:a16="http://schemas.microsoft.com/office/drawing/2014/main" id="{6BDAB44B-0AAB-C86E-3185-CFFD5BB1346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58ADB18-5AF0-097A-7B4B-5B863A82A1EB}"/>
              </a:ext>
            </a:extLst>
          </p:cNvPr>
          <p:cNvSpPr>
            <a:spLocks noGrp="1"/>
          </p:cNvSpPr>
          <p:nvPr>
            <p:ph type="sldNum" sz="quarter" idx="12"/>
          </p:nvPr>
        </p:nvSpPr>
        <p:spPr/>
        <p:txBody>
          <a:bodyPr/>
          <a:lstStyle/>
          <a:p>
            <a:fld id="{05A94C90-950A-D84C-A3ED-8A3647E19AB8}" type="slidenum">
              <a:rPr lang="da-DK" smtClean="0"/>
              <a:t>‹nr.›</a:t>
            </a:fld>
            <a:endParaRPr lang="da-DK"/>
          </a:p>
        </p:txBody>
      </p:sp>
    </p:spTree>
    <p:extLst>
      <p:ext uri="{BB962C8B-B14F-4D97-AF65-F5344CB8AC3E}">
        <p14:creationId xmlns:p14="http://schemas.microsoft.com/office/powerpoint/2010/main" val="250801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9C15EB4-1022-C179-B32E-54D1BCD5CF18}"/>
              </a:ext>
            </a:extLst>
          </p:cNvPr>
          <p:cNvSpPr>
            <a:spLocks noGrp="1"/>
          </p:cNvSpPr>
          <p:nvPr>
            <p:ph type="dt" sz="half" idx="10"/>
          </p:nvPr>
        </p:nvSpPr>
        <p:spPr/>
        <p:txBody>
          <a:bodyPr/>
          <a:lstStyle/>
          <a:p>
            <a:fld id="{BABE600C-B389-1247-8543-E61B0263D61C}" type="datetimeFigureOut">
              <a:rPr lang="da-DK" smtClean="0"/>
              <a:t>21.04.2025</a:t>
            </a:fld>
            <a:endParaRPr lang="da-DK"/>
          </a:p>
        </p:txBody>
      </p:sp>
      <p:sp>
        <p:nvSpPr>
          <p:cNvPr id="3" name="Pladsholder til sidefod 2">
            <a:extLst>
              <a:ext uri="{FF2B5EF4-FFF2-40B4-BE49-F238E27FC236}">
                <a16:creationId xmlns:a16="http://schemas.microsoft.com/office/drawing/2014/main" id="{E3F201DB-8E36-84CF-3380-D7B3136BB10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1160756-0EC9-856C-8397-3AE557B79107}"/>
              </a:ext>
            </a:extLst>
          </p:cNvPr>
          <p:cNvSpPr>
            <a:spLocks noGrp="1"/>
          </p:cNvSpPr>
          <p:nvPr>
            <p:ph type="sldNum" sz="quarter" idx="12"/>
          </p:nvPr>
        </p:nvSpPr>
        <p:spPr/>
        <p:txBody>
          <a:bodyPr/>
          <a:lstStyle/>
          <a:p>
            <a:fld id="{05A94C90-950A-D84C-A3ED-8A3647E19AB8}" type="slidenum">
              <a:rPr lang="da-DK" smtClean="0"/>
              <a:t>‹nr.›</a:t>
            </a:fld>
            <a:endParaRPr lang="da-DK"/>
          </a:p>
        </p:txBody>
      </p:sp>
    </p:spTree>
    <p:extLst>
      <p:ext uri="{BB962C8B-B14F-4D97-AF65-F5344CB8AC3E}">
        <p14:creationId xmlns:p14="http://schemas.microsoft.com/office/powerpoint/2010/main" val="208341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257CF-6203-AC5E-D6B6-EAFE43DAFA5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1754A1D-18A2-B9E5-660A-321D153D4A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CF8CCBB-D85C-E299-426D-D34025641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B573B42-8646-1B84-66E8-1F27630BC5F6}"/>
              </a:ext>
            </a:extLst>
          </p:cNvPr>
          <p:cNvSpPr>
            <a:spLocks noGrp="1"/>
          </p:cNvSpPr>
          <p:nvPr>
            <p:ph type="dt" sz="half" idx="10"/>
          </p:nvPr>
        </p:nvSpPr>
        <p:spPr/>
        <p:txBody>
          <a:bodyPr/>
          <a:lstStyle/>
          <a:p>
            <a:fld id="{BABE600C-B389-1247-8543-E61B0263D61C}" type="datetimeFigureOut">
              <a:rPr lang="da-DK" smtClean="0"/>
              <a:t>21.04.2025</a:t>
            </a:fld>
            <a:endParaRPr lang="da-DK"/>
          </a:p>
        </p:txBody>
      </p:sp>
      <p:sp>
        <p:nvSpPr>
          <p:cNvPr id="6" name="Pladsholder til sidefod 5">
            <a:extLst>
              <a:ext uri="{FF2B5EF4-FFF2-40B4-BE49-F238E27FC236}">
                <a16:creationId xmlns:a16="http://schemas.microsoft.com/office/drawing/2014/main" id="{A3C140FB-E590-3B49-DE18-51F19D9DED5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B54C449-2AC5-4F79-98F0-BA55F37E80FA}"/>
              </a:ext>
            </a:extLst>
          </p:cNvPr>
          <p:cNvSpPr>
            <a:spLocks noGrp="1"/>
          </p:cNvSpPr>
          <p:nvPr>
            <p:ph type="sldNum" sz="quarter" idx="12"/>
          </p:nvPr>
        </p:nvSpPr>
        <p:spPr/>
        <p:txBody>
          <a:bodyPr/>
          <a:lstStyle/>
          <a:p>
            <a:fld id="{05A94C90-950A-D84C-A3ED-8A3647E19AB8}" type="slidenum">
              <a:rPr lang="da-DK" smtClean="0"/>
              <a:t>‹nr.›</a:t>
            </a:fld>
            <a:endParaRPr lang="da-DK"/>
          </a:p>
        </p:txBody>
      </p:sp>
    </p:spTree>
    <p:extLst>
      <p:ext uri="{BB962C8B-B14F-4D97-AF65-F5344CB8AC3E}">
        <p14:creationId xmlns:p14="http://schemas.microsoft.com/office/powerpoint/2010/main" val="337610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2DE51-ADCB-0731-7F5D-DD6762346CD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8531578-C1C4-C436-3248-B57A63450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4790FEC-8287-C619-C6FE-02E8E932B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C6A760C-0C4E-AA79-B663-610C62DC4774}"/>
              </a:ext>
            </a:extLst>
          </p:cNvPr>
          <p:cNvSpPr>
            <a:spLocks noGrp="1"/>
          </p:cNvSpPr>
          <p:nvPr>
            <p:ph type="dt" sz="half" idx="10"/>
          </p:nvPr>
        </p:nvSpPr>
        <p:spPr/>
        <p:txBody>
          <a:bodyPr/>
          <a:lstStyle/>
          <a:p>
            <a:fld id="{BABE600C-B389-1247-8543-E61B0263D61C}" type="datetimeFigureOut">
              <a:rPr lang="da-DK" smtClean="0"/>
              <a:t>21.04.2025</a:t>
            </a:fld>
            <a:endParaRPr lang="da-DK"/>
          </a:p>
        </p:txBody>
      </p:sp>
      <p:sp>
        <p:nvSpPr>
          <p:cNvPr id="6" name="Pladsholder til sidefod 5">
            <a:extLst>
              <a:ext uri="{FF2B5EF4-FFF2-40B4-BE49-F238E27FC236}">
                <a16:creationId xmlns:a16="http://schemas.microsoft.com/office/drawing/2014/main" id="{EFA9CD3D-C810-EF96-3C6B-789A54F2AAD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57117AF-E067-0E67-608F-26892F858FA9}"/>
              </a:ext>
            </a:extLst>
          </p:cNvPr>
          <p:cNvSpPr>
            <a:spLocks noGrp="1"/>
          </p:cNvSpPr>
          <p:nvPr>
            <p:ph type="sldNum" sz="quarter" idx="12"/>
          </p:nvPr>
        </p:nvSpPr>
        <p:spPr/>
        <p:txBody>
          <a:bodyPr/>
          <a:lstStyle/>
          <a:p>
            <a:fld id="{05A94C90-950A-D84C-A3ED-8A3647E19AB8}" type="slidenum">
              <a:rPr lang="da-DK" smtClean="0"/>
              <a:t>‹nr.›</a:t>
            </a:fld>
            <a:endParaRPr lang="da-DK"/>
          </a:p>
        </p:txBody>
      </p:sp>
    </p:spTree>
    <p:extLst>
      <p:ext uri="{BB962C8B-B14F-4D97-AF65-F5344CB8AC3E}">
        <p14:creationId xmlns:p14="http://schemas.microsoft.com/office/powerpoint/2010/main" val="402064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8985C4E-02A7-B5EF-63F8-620B4ACD2C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0F5A15F-2E5C-73D1-416C-DB489C1464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9C13D63-CA9C-3052-983D-BF793BD9BD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BE600C-B389-1247-8543-E61B0263D61C}" type="datetimeFigureOut">
              <a:rPr lang="da-DK" smtClean="0"/>
              <a:t>21.04.2025</a:t>
            </a:fld>
            <a:endParaRPr lang="da-DK"/>
          </a:p>
        </p:txBody>
      </p:sp>
      <p:sp>
        <p:nvSpPr>
          <p:cNvPr id="5" name="Pladsholder til sidefod 4">
            <a:extLst>
              <a:ext uri="{FF2B5EF4-FFF2-40B4-BE49-F238E27FC236}">
                <a16:creationId xmlns:a16="http://schemas.microsoft.com/office/drawing/2014/main" id="{05B067CF-0E9F-6256-0BF9-54A7A4184F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8DD9DE10-A0AC-F5C6-E3B9-3AF0A28176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A94C90-950A-D84C-A3ED-8A3647E19AB8}" type="slidenum">
              <a:rPr lang="da-DK" smtClean="0"/>
              <a:t>‹nr.›</a:t>
            </a:fld>
            <a:endParaRPr lang="da-DK"/>
          </a:p>
        </p:txBody>
      </p:sp>
    </p:spTree>
    <p:extLst>
      <p:ext uri="{BB962C8B-B14F-4D97-AF65-F5344CB8AC3E}">
        <p14:creationId xmlns:p14="http://schemas.microsoft.com/office/powerpoint/2010/main" val="2773201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tteratursiden.dk/forfattere/charles-baudelaire"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ymbolisme – billedkunst – Store norske leksikon">
            <a:extLst>
              <a:ext uri="{FF2B5EF4-FFF2-40B4-BE49-F238E27FC236}">
                <a16:creationId xmlns:a16="http://schemas.microsoft.com/office/drawing/2014/main" id="{1C8204DA-A456-1249-E28C-0E673A7DB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575" b="4668"/>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D0BFEA9-6F4D-0449-9D0B-A52461E4B2FA}"/>
              </a:ext>
            </a:extLst>
          </p:cNvPr>
          <p:cNvSpPr>
            <a:spLocks noGrp="1"/>
          </p:cNvSpPr>
          <p:nvPr>
            <p:ph type="ctrTitle"/>
          </p:nvPr>
        </p:nvSpPr>
        <p:spPr>
          <a:xfrm>
            <a:off x="952228" y="743447"/>
            <a:ext cx="3973385" cy="3692028"/>
          </a:xfrm>
          <a:noFill/>
        </p:spPr>
        <p:txBody>
          <a:bodyPr>
            <a:normAutofit/>
          </a:bodyPr>
          <a:lstStyle/>
          <a:p>
            <a:pPr algn="l"/>
            <a:r>
              <a:rPr lang="da-DK" sz="5200"/>
              <a:t>Symbolismen </a:t>
            </a:r>
          </a:p>
        </p:txBody>
      </p:sp>
      <p:sp>
        <p:nvSpPr>
          <p:cNvPr id="3" name="Undertitel 2">
            <a:extLst>
              <a:ext uri="{FF2B5EF4-FFF2-40B4-BE49-F238E27FC236}">
                <a16:creationId xmlns:a16="http://schemas.microsoft.com/office/drawing/2014/main" id="{43E871CF-90C8-699A-262E-A5CFB2F70114}"/>
              </a:ext>
            </a:extLst>
          </p:cNvPr>
          <p:cNvSpPr>
            <a:spLocks noGrp="1"/>
          </p:cNvSpPr>
          <p:nvPr>
            <p:ph type="subTitle" idx="1"/>
          </p:nvPr>
        </p:nvSpPr>
        <p:spPr>
          <a:xfrm>
            <a:off x="952229" y="4629234"/>
            <a:ext cx="3973386" cy="1485319"/>
          </a:xfrm>
          <a:noFill/>
        </p:spPr>
        <p:txBody>
          <a:bodyPr>
            <a:normAutofit/>
          </a:bodyPr>
          <a:lstStyle/>
          <a:p>
            <a:pPr algn="l"/>
            <a:r>
              <a:rPr lang="da-DK"/>
              <a:t>Det sjælelig gennembrud</a:t>
            </a:r>
          </a:p>
        </p:txBody>
      </p:sp>
    </p:spTree>
    <p:extLst>
      <p:ext uri="{BB962C8B-B14F-4D97-AF65-F5344CB8AC3E}">
        <p14:creationId xmlns:p14="http://schemas.microsoft.com/office/powerpoint/2010/main" val="2755765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6">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5" name="Freeform: Shape 206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7" name="Rectangle 206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0FEBE2-963B-0919-B4BD-E6754069D682}"/>
              </a:ext>
            </a:extLst>
          </p:cNvPr>
          <p:cNvSpPr>
            <a:spLocks noGrp="1"/>
          </p:cNvSpPr>
          <p:nvPr>
            <p:ph type="title"/>
          </p:nvPr>
        </p:nvSpPr>
        <p:spPr>
          <a:xfrm>
            <a:off x="626576" y="-289275"/>
            <a:ext cx="3201366" cy="3387497"/>
          </a:xfrm>
        </p:spPr>
        <p:txBody>
          <a:bodyPr anchor="b">
            <a:normAutofit/>
          </a:bodyPr>
          <a:lstStyle/>
          <a:p>
            <a:pPr algn="r"/>
            <a:r>
              <a:rPr lang="da-DK" sz="3700" dirty="0">
                <a:solidFill>
                  <a:srgbClr val="FFFFFF"/>
                </a:solidFill>
              </a:rPr>
              <a:t>Sophus Claussen: </a:t>
            </a:r>
            <a:r>
              <a:rPr lang="da-DK" sz="3700" i="1" dirty="0">
                <a:solidFill>
                  <a:srgbClr val="FFFFFF"/>
                </a:solidFill>
              </a:rPr>
              <a:t>Ekbátana</a:t>
            </a:r>
            <a:r>
              <a:rPr lang="da-DK" sz="3700" dirty="0">
                <a:solidFill>
                  <a:srgbClr val="FFFFFF"/>
                </a:solidFill>
              </a:rPr>
              <a:t>,1896 </a:t>
            </a:r>
          </a:p>
        </p:txBody>
      </p:sp>
      <p:sp>
        <p:nvSpPr>
          <p:cNvPr id="3" name="Pladsholder til indhold 2">
            <a:extLst>
              <a:ext uri="{FF2B5EF4-FFF2-40B4-BE49-F238E27FC236}">
                <a16:creationId xmlns:a16="http://schemas.microsoft.com/office/drawing/2014/main" id="{DC3EBE2A-8A5D-86F9-9831-94E8C5A487F4}"/>
              </a:ext>
            </a:extLst>
          </p:cNvPr>
          <p:cNvSpPr>
            <a:spLocks noGrp="1"/>
          </p:cNvSpPr>
          <p:nvPr>
            <p:ph idx="1"/>
          </p:nvPr>
        </p:nvSpPr>
        <p:spPr>
          <a:xfrm>
            <a:off x="4269181" y="649480"/>
            <a:ext cx="3403207" cy="5546047"/>
          </a:xfrm>
        </p:spPr>
        <p:txBody>
          <a:bodyPr anchor="ctr">
            <a:normAutofit/>
          </a:bodyPr>
          <a:lstStyle/>
          <a:p>
            <a:pPr marL="514350" indent="-514350">
              <a:buFont typeface="+mj-lt"/>
              <a:buAutoNum type="arabicPeriod"/>
            </a:pPr>
            <a:r>
              <a:rPr lang="da-DK" sz="1600" dirty="0"/>
              <a:t>Hvilke symboler optræder i digtet, og hvordan bidrager de til digtets stemning og tematik?</a:t>
            </a:r>
          </a:p>
          <a:p>
            <a:pPr marL="514350" indent="-514350">
              <a:buFont typeface="+mj-lt"/>
              <a:buAutoNum type="arabicPeriod"/>
            </a:pPr>
            <a:r>
              <a:rPr lang="da-DK" sz="1600" dirty="0"/>
              <a:t>Hvordan bruger Sophus Claussen sanserne i digtet, og hvilken effekt har det på læserens oplevelse?</a:t>
            </a:r>
          </a:p>
          <a:p>
            <a:pPr marL="514350" indent="-514350">
              <a:buFont typeface="+mj-lt"/>
              <a:buAutoNum type="arabicPeriod"/>
            </a:pPr>
            <a:r>
              <a:rPr lang="da-DK" sz="1600" dirty="0"/>
              <a:t>Hvilken rolle spiller byen </a:t>
            </a:r>
            <a:r>
              <a:rPr lang="da-DK" sz="1600" dirty="0" err="1"/>
              <a:t>Ekbátana</a:t>
            </a:r>
            <a:r>
              <a:rPr lang="da-DK" sz="1600" dirty="0"/>
              <a:t> som et symbol i digtet, og hvad kan den repræsentere?</a:t>
            </a:r>
          </a:p>
          <a:p>
            <a:pPr marL="514350" indent="-514350">
              <a:buFont typeface="+mj-lt"/>
              <a:buAutoNum type="arabicPeriod"/>
            </a:pPr>
            <a:r>
              <a:rPr lang="da-DK" sz="1600" dirty="0"/>
              <a:t>Hvordan adskiller digtets billedsprog sig fra tidligere litterære strømninger som romantikken eller realismen? </a:t>
            </a:r>
          </a:p>
          <a:p>
            <a:pPr marL="514350" indent="-514350">
              <a:buFont typeface="+mj-lt"/>
              <a:buAutoNum type="arabicPeriod"/>
            </a:pPr>
            <a:r>
              <a:rPr lang="da-DK" sz="1600" dirty="0"/>
              <a:t>Hvordan afspejler digtet symbolismens karakteristika, fx drømme, længsel eller det mystiske?</a:t>
            </a:r>
          </a:p>
        </p:txBody>
      </p:sp>
      <p:pic>
        <p:nvPicPr>
          <p:cNvPr id="2052" name="Picture 4" descr="Valfart">
            <a:extLst>
              <a:ext uri="{FF2B5EF4-FFF2-40B4-BE49-F238E27FC236}">
                <a16:creationId xmlns:a16="http://schemas.microsoft.com/office/drawing/2014/main" id="{B94316A1-DE94-4525-CFAC-3173300E6D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05" r="-2" b="1764"/>
          <a:stretch/>
        </p:blipFill>
        <p:spPr bwMode="auto">
          <a:xfrm>
            <a:off x="8109502" y="10"/>
            <a:ext cx="4082498" cy="68579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ophus Claussen: »Ekbátana« fra Digte fra prosaværker">
            <a:extLst>
              <a:ext uri="{FF2B5EF4-FFF2-40B4-BE49-F238E27FC236}">
                <a16:creationId xmlns:a16="http://schemas.microsoft.com/office/drawing/2014/main" id="{7070874C-503E-355D-C69F-DDC20A05B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76" y="3441265"/>
            <a:ext cx="2820493" cy="282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30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CA3867-76A6-AD47-0622-85C4A8E709BE}"/>
              </a:ext>
            </a:extLst>
          </p:cNvPr>
          <p:cNvSpPr>
            <a:spLocks noGrp="1"/>
          </p:cNvSpPr>
          <p:nvPr>
            <p:ph type="title"/>
          </p:nvPr>
        </p:nvSpPr>
        <p:spPr>
          <a:xfrm>
            <a:off x="5868557" y="1138036"/>
            <a:ext cx="5444382" cy="1402470"/>
          </a:xfrm>
        </p:spPr>
        <p:txBody>
          <a:bodyPr anchor="t">
            <a:normAutofit/>
          </a:bodyPr>
          <a:lstStyle/>
          <a:p>
            <a:r>
              <a:rPr lang="da-DK" sz="3200"/>
              <a:t>Johannes V. Jensen: </a:t>
            </a:r>
            <a:r>
              <a:rPr lang="da-DK" sz="3200" i="1"/>
              <a:t>Interferens</a:t>
            </a:r>
            <a:r>
              <a:rPr lang="da-DK" sz="3200"/>
              <a:t>, 1915</a:t>
            </a:r>
          </a:p>
        </p:txBody>
      </p:sp>
      <p:pic>
        <p:nvPicPr>
          <p:cNvPr id="1026" name="Picture 2" descr="Johannes V. Jensen - Wikipedia, den frie encyklopædi">
            <a:extLst>
              <a:ext uri="{FF2B5EF4-FFF2-40B4-BE49-F238E27FC236}">
                <a16:creationId xmlns:a16="http://schemas.microsoft.com/office/drawing/2014/main" id="{6FF7701C-A83A-47D6-E6C6-8BC8681AE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08" r="6771"/>
          <a:stretch/>
        </p:blipFill>
        <p:spPr bwMode="auto">
          <a:xfrm>
            <a:off x="-1" y="10"/>
            <a:ext cx="5151179"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033" name="Straight Connector 103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22F92A80-0094-4053-80DE-901D9B91A2AF}"/>
              </a:ext>
            </a:extLst>
          </p:cNvPr>
          <p:cNvSpPr>
            <a:spLocks noGrp="1"/>
          </p:cNvSpPr>
          <p:nvPr>
            <p:ph idx="1"/>
          </p:nvPr>
        </p:nvSpPr>
        <p:spPr>
          <a:xfrm>
            <a:off x="5868557" y="2551176"/>
            <a:ext cx="5444382" cy="3591207"/>
          </a:xfrm>
        </p:spPr>
        <p:txBody>
          <a:bodyPr>
            <a:normAutofit/>
          </a:bodyPr>
          <a:lstStyle/>
          <a:p>
            <a:pPr marL="514350" indent="-514350">
              <a:buFont typeface="+mj-lt"/>
              <a:buAutoNum type="arabicPeriod"/>
            </a:pPr>
            <a:r>
              <a:rPr lang="da-DK" sz="1400"/>
              <a:t>I første strofe nævnes lys og bølger. Hvordan beskrives disse fænomener, og hvilken virkning har de på omgivelserne?</a:t>
            </a:r>
          </a:p>
          <a:p>
            <a:pPr marL="514350" indent="-514350">
              <a:buFont typeface="+mj-lt"/>
              <a:buAutoNum type="arabicPeriod"/>
            </a:pPr>
            <a:r>
              <a:rPr lang="da-DK" sz="1400"/>
              <a:t>Hvilke sanseindtryk skaber ordene og billederne i digtet, og hvordan bidrager de til en stemning af mystik eller uro?</a:t>
            </a:r>
          </a:p>
          <a:p>
            <a:pPr marL="514350" indent="-514350">
              <a:buFont typeface="+mj-lt"/>
              <a:buAutoNum type="arabicPeriod"/>
            </a:pPr>
            <a:r>
              <a:rPr lang="da-DK" sz="1400"/>
              <a:t>Find eksempler på kontraster i digtet (fx lys/mørke, natur/teknologi). Hvordan påvirker disse kontraster digtets betydning?</a:t>
            </a:r>
          </a:p>
          <a:p>
            <a:pPr marL="514350" indent="-514350">
              <a:buFont typeface="+mj-lt"/>
              <a:buAutoNum type="arabicPeriod"/>
            </a:pPr>
            <a:r>
              <a:rPr lang="da-DK" sz="1400"/>
              <a:t>Hvilke ord eller vendinger i digtet kan tolkes symbolsk, og hvad kunne de repræsentere?</a:t>
            </a:r>
          </a:p>
          <a:p>
            <a:pPr marL="514350" indent="-514350">
              <a:buFont typeface="+mj-lt"/>
              <a:buAutoNum type="arabicPeriod"/>
            </a:pPr>
            <a:r>
              <a:rPr lang="da-DK" sz="1400"/>
              <a:t>Hvordan spiller selve digtets form (fx rytme, gentagelser eller opbrudte sætninger) sammen med dets betydning?</a:t>
            </a:r>
          </a:p>
          <a:p>
            <a:pPr marL="0" indent="0">
              <a:buNone/>
            </a:pPr>
            <a:endParaRPr lang="da-DK" sz="1400"/>
          </a:p>
        </p:txBody>
      </p:sp>
    </p:spTree>
    <p:extLst>
      <p:ext uri="{BB962C8B-B14F-4D97-AF65-F5344CB8AC3E}">
        <p14:creationId xmlns:p14="http://schemas.microsoft.com/office/powerpoint/2010/main" val="341976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30DE5-CB3E-49ED-9665-192787BECB0F}"/>
              </a:ext>
            </a:extLst>
          </p:cNvPr>
          <p:cNvSpPr>
            <a:spLocks noGrp="1"/>
          </p:cNvSpPr>
          <p:nvPr>
            <p:ph type="title"/>
          </p:nvPr>
        </p:nvSpPr>
        <p:spPr>
          <a:xfrm>
            <a:off x="836679" y="723898"/>
            <a:ext cx="6002110" cy="1495425"/>
          </a:xfrm>
        </p:spPr>
        <p:txBody>
          <a:bodyPr>
            <a:normAutofit/>
          </a:bodyPr>
          <a:lstStyle/>
          <a:p>
            <a:r>
              <a:rPr lang="da-DK" sz="4000"/>
              <a:t>Tiden før symbolismen</a:t>
            </a:r>
          </a:p>
        </p:txBody>
      </p:sp>
      <p:sp>
        <p:nvSpPr>
          <p:cNvPr id="3" name="Pladsholder til indhold 2">
            <a:extLst>
              <a:ext uri="{FF2B5EF4-FFF2-40B4-BE49-F238E27FC236}">
                <a16:creationId xmlns:a16="http://schemas.microsoft.com/office/drawing/2014/main" id="{A8783146-24F0-48CF-8285-0BF6B26CA538}"/>
              </a:ext>
            </a:extLst>
          </p:cNvPr>
          <p:cNvSpPr>
            <a:spLocks noGrp="1"/>
          </p:cNvSpPr>
          <p:nvPr>
            <p:ph idx="1"/>
          </p:nvPr>
        </p:nvSpPr>
        <p:spPr>
          <a:xfrm>
            <a:off x="836680" y="2219322"/>
            <a:ext cx="5703820" cy="4346577"/>
          </a:xfrm>
        </p:spPr>
        <p:txBody>
          <a:bodyPr>
            <a:normAutofit/>
          </a:bodyPr>
          <a:lstStyle/>
          <a:p>
            <a:r>
              <a:rPr lang="da-DK" sz="1800" dirty="0"/>
              <a:t>Symbolismen er en form for oprørsbevægelse mod naturalismen, der var perioden omkring Det moderne gennembrud, der lå umiddelbart forud.</a:t>
            </a:r>
          </a:p>
          <a:p>
            <a:r>
              <a:rPr lang="da-DK" sz="1800" dirty="0"/>
              <a:t>I naturalismen ville man indfange den fysiske omverden i kunsten, hvor symbolisterne dyrkede drømmen, fantasien og spiritualiteten. </a:t>
            </a:r>
          </a:p>
          <a:p>
            <a:r>
              <a:rPr lang="da-DK" sz="1800" dirty="0"/>
              <a:t>Symbolisterne havde fokus på den indre verden, hvor alt ikke kan måles og vejes – modsat i naturalismen, som havde fokus på den ydre forhold i verden og i samfundet.</a:t>
            </a:r>
          </a:p>
          <a:p>
            <a:r>
              <a:rPr lang="da-DK" sz="1800" dirty="0"/>
              <a:t>Den moderne verden var kommet for at blive.</a:t>
            </a:r>
          </a:p>
          <a:p>
            <a:r>
              <a:rPr lang="da-DK" sz="1800" dirty="0"/>
              <a:t>Symbolisterne søgte tilbage til en række ideer og forestillinger, der var centrale i Romantikken. De kan derfor kaldes for ‘romantikere i en moderne verden’</a:t>
            </a:r>
          </a:p>
          <a:p>
            <a:endParaRPr lang="da-DK" sz="1800" dirty="0"/>
          </a:p>
        </p:txBody>
      </p:sp>
      <p:pic>
        <p:nvPicPr>
          <p:cNvPr id="3074" name="Picture 2" descr="Odilon Redon - The Crying Spider, 1881">
            <a:extLst>
              <a:ext uri="{FF2B5EF4-FFF2-40B4-BE49-F238E27FC236}">
                <a16:creationId xmlns:a16="http://schemas.microsoft.com/office/drawing/2014/main" id="{A76FE540-AEB3-4F9A-91F8-3D524EB0F2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70"/>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81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8" descr="Loss of Innocence by Paul Gauguin">
            <a:extLst>
              <a:ext uri="{FF2B5EF4-FFF2-40B4-BE49-F238E27FC236}">
                <a16:creationId xmlns:a16="http://schemas.microsoft.com/office/drawing/2014/main" id="{B4BE0084-753F-4FC1-A80E-A3C08DA4CFD9}"/>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17883"/>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94F888C-D891-4167-AA07-374F43667365}"/>
              </a:ext>
            </a:extLst>
          </p:cNvPr>
          <p:cNvSpPr>
            <a:spLocks noGrp="1"/>
          </p:cNvSpPr>
          <p:nvPr>
            <p:ph type="title"/>
          </p:nvPr>
        </p:nvSpPr>
        <p:spPr>
          <a:xfrm>
            <a:off x="850754" y="1074670"/>
            <a:ext cx="5155261" cy="4072044"/>
          </a:xfrm>
        </p:spPr>
        <p:txBody>
          <a:bodyPr anchor="t">
            <a:normAutofit/>
          </a:bodyPr>
          <a:lstStyle/>
          <a:p>
            <a:r>
              <a:rPr lang="da-DK" dirty="0">
                <a:solidFill>
                  <a:srgbClr val="FFFFFF"/>
                </a:solidFill>
              </a:rPr>
              <a:t>Hvad er symbolismen?</a:t>
            </a:r>
          </a:p>
        </p:txBody>
      </p:sp>
      <p:sp>
        <p:nvSpPr>
          <p:cNvPr id="3" name="Pladsholder til indhold 2">
            <a:extLst>
              <a:ext uri="{FF2B5EF4-FFF2-40B4-BE49-F238E27FC236}">
                <a16:creationId xmlns:a16="http://schemas.microsoft.com/office/drawing/2014/main" id="{DDAF6DAB-7E40-4828-B387-41576B874D64}"/>
              </a:ext>
            </a:extLst>
          </p:cNvPr>
          <p:cNvSpPr>
            <a:spLocks noGrp="1"/>
          </p:cNvSpPr>
          <p:nvPr>
            <p:ph idx="1"/>
          </p:nvPr>
        </p:nvSpPr>
        <p:spPr>
          <a:xfrm>
            <a:off x="6185987" y="1074670"/>
            <a:ext cx="5170861" cy="4072043"/>
          </a:xfrm>
        </p:spPr>
        <p:txBody>
          <a:bodyPr>
            <a:normAutofit/>
          </a:bodyPr>
          <a:lstStyle/>
          <a:p>
            <a:r>
              <a:rPr lang="da-DK" sz="2000" dirty="0">
                <a:solidFill>
                  <a:srgbClr val="FFFFFF"/>
                </a:solidFill>
              </a:rPr>
              <a:t>Der sker en forskydning af fokus: væk fra den genkendelige, håndgribelige verden og hen imod den indre, sjælelige verden.</a:t>
            </a:r>
          </a:p>
          <a:p>
            <a:r>
              <a:rPr lang="da-DK" sz="2000" dirty="0">
                <a:solidFill>
                  <a:srgbClr val="FFFFFF"/>
                </a:solidFill>
              </a:rPr>
              <a:t>Kunstnerne havde stor fokus på en den enkeltes indre splittelse. </a:t>
            </a:r>
          </a:p>
          <a:p>
            <a:r>
              <a:rPr lang="da-DK" sz="2000" dirty="0">
                <a:solidFill>
                  <a:srgbClr val="FFFFFF"/>
                </a:solidFill>
              </a:rPr>
              <a:t>Symbolismen rummede en trang til at skabe sammenhæng mellem kunsten og kunstnerens liv.</a:t>
            </a:r>
          </a:p>
        </p:txBody>
      </p:sp>
    </p:spTree>
    <p:extLst>
      <p:ext uri="{BB962C8B-B14F-4D97-AF65-F5344CB8AC3E}">
        <p14:creationId xmlns:p14="http://schemas.microsoft.com/office/powerpoint/2010/main" val="155365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6A0DA-F040-4ACE-94C8-8172CF88D516}"/>
              </a:ext>
            </a:extLst>
          </p:cNvPr>
          <p:cNvSpPr>
            <a:spLocks noGrp="1"/>
          </p:cNvSpPr>
          <p:nvPr>
            <p:ph type="title"/>
          </p:nvPr>
        </p:nvSpPr>
        <p:spPr>
          <a:xfrm>
            <a:off x="836679" y="723898"/>
            <a:ext cx="6002110" cy="1495425"/>
          </a:xfrm>
        </p:spPr>
        <p:txBody>
          <a:bodyPr>
            <a:normAutofit fontScale="90000"/>
          </a:bodyPr>
          <a:lstStyle/>
          <a:p>
            <a:r>
              <a:rPr lang="da-DK" sz="4000" dirty="0"/>
              <a:t>Baggrunden for symbolismen: </a:t>
            </a:r>
            <a:r>
              <a:rPr lang="da-DK" sz="4000" i="1" dirty="0"/>
              <a:t>Les Fleur de mal</a:t>
            </a:r>
          </a:p>
        </p:txBody>
      </p:sp>
      <p:sp>
        <p:nvSpPr>
          <p:cNvPr id="3" name="Pladsholder til indhold 2">
            <a:extLst>
              <a:ext uri="{FF2B5EF4-FFF2-40B4-BE49-F238E27FC236}">
                <a16:creationId xmlns:a16="http://schemas.microsoft.com/office/drawing/2014/main" id="{CF59CB99-68D1-4050-981F-925D8B406A56}"/>
              </a:ext>
            </a:extLst>
          </p:cNvPr>
          <p:cNvSpPr>
            <a:spLocks noGrp="1"/>
          </p:cNvSpPr>
          <p:nvPr>
            <p:ph idx="1"/>
          </p:nvPr>
        </p:nvSpPr>
        <p:spPr>
          <a:xfrm>
            <a:off x="836680" y="2405067"/>
            <a:ext cx="6002110" cy="3729034"/>
          </a:xfrm>
        </p:spPr>
        <p:txBody>
          <a:bodyPr>
            <a:normAutofit/>
          </a:bodyPr>
          <a:lstStyle/>
          <a:p>
            <a:pPr marL="0" indent="0">
              <a:buNone/>
            </a:pPr>
            <a:r>
              <a:rPr lang="da-DK" sz="2000" dirty="0"/>
              <a:t>Det startede med den franske digter Charles Baudelaire (1821-67) og hans digtsamling </a:t>
            </a:r>
            <a:r>
              <a:rPr lang="da-DK" sz="2000" i="1" dirty="0">
                <a:effectLst/>
                <a:ea typeface="Times New Roman" panose="02020603050405020304" pitchFamily="18" charset="0"/>
              </a:rPr>
              <a:t>Les </a:t>
            </a:r>
            <a:r>
              <a:rPr lang="da-DK" sz="2000" i="1" dirty="0" err="1">
                <a:effectLst/>
                <a:ea typeface="Times New Roman" panose="02020603050405020304" pitchFamily="18" charset="0"/>
              </a:rPr>
              <a:t>fleurs</a:t>
            </a:r>
            <a:r>
              <a:rPr lang="da-DK" sz="2000" i="1" dirty="0">
                <a:effectLst/>
                <a:ea typeface="Times New Roman" panose="02020603050405020304" pitchFamily="18" charset="0"/>
              </a:rPr>
              <a:t> du mal</a:t>
            </a:r>
            <a:r>
              <a:rPr lang="da-DK" sz="2000" dirty="0">
                <a:effectLst/>
                <a:ea typeface="Times New Roman" panose="02020603050405020304" pitchFamily="18" charset="0"/>
              </a:rPr>
              <a:t> (</a:t>
            </a:r>
            <a:r>
              <a:rPr lang="da-DK" sz="2000" i="1" dirty="0">
                <a:effectLst/>
                <a:ea typeface="Times New Roman" panose="02020603050405020304" pitchFamily="18" charset="0"/>
              </a:rPr>
              <a:t>Syndens blomster</a:t>
            </a:r>
            <a:r>
              <a:rPr lang="da-DK" sz="2000" dirty="0">
                <a:effectLst/>
                <a:ea typeface="Times New Roman" panose="02020603050405020304" pitchFamily="18" charset="0"/>
              </a:rPr>
              <a:t>) fra 1857.</a:t>
            </a:r>
          </a:p>
          <a:p>
            <a:pPr marL="0" indent="0">
              <a:buNone/>
            </a:pPr>
            <a:r>
              <a:rPr lang="da-DK" sz="2000" dirty="0">
                <a:effectLst/>
                <a:ea typeface="Times New Roman" panose="02020603050405020304" pitchFamily="18" charset="0"/>
              </a:rPr>
              <a:t>Det er en på dét tidspunkt vild titel på det, der skulle blive modernismens bibel, </a:t>
            </a:r>
          </a:p>
          <a:p>
            <a:pPr marL="0" indent="0">
              <a:buNone/>
            </a:pPr>
            <a:r>
              <a:rPr lang="da-DK" sz="2000" dirty="0">
                <a:effectLst/>
                <a:ea typeface="Times New Roman" panose="02020603050405020304" pitchFamily="18" charset="0"/>
              </a:rPr>
              <a:t>Baudelaire finder skønhed i det onde og det grimme. </a:t>
            </a:r>
          </a:p>
          <a:p>
            <a:pPr marL="0" indent="0">
              <a:buNone/>
            </a:pPr>
            <a:r>
              <a:rPr lang="da-DK" sz="2000" dirty="0">
                <a:effectLst/>
                <a:ea typeface="Times New Roman" panose="02020603050405020304" pitchFamily="18" charset="0"/>
              </a:rPr>
              <a:t>Formen er ofte traditionel og stram samtidig med at indholdet 1880’erne opleves som obskønt og blasfemisk.</a:t>
            </a:r>
            <a:endParaRPr lang="da-DK" sz="2000" dirty="0"/>
          </a:p>
        </p:txBody>
      </p:sp>
      <p:pic>
        <p:nvPicPr>
          <p:cNvPr id="1030" name="Picture 6" descr="Charles Baudelaire - Wikipedia">
            <a:extLst>
              <a:ext uri="{FF2B5EF4-FFF2-40B4-BE49-F238E27FC236}">
                <a16:creationId xmlns:a16="http://schemas.microsoft.com/office/drawing/2014/main" id="{82404451-EAC6-4C35-905E-798699990E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8" r="7382"/>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467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3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B66B8B6-3D46-8DF2-C7D6-47A996A5C82C}"/>
              </a:ext>
            </a:extLst>
          </p:cNvPr>
          <p:cNvSpPr>
            <a:spLocks noGrp="1"/>
          </p:cNvSpPr>
          <p:nvPr>
            <p:ph type="title"/>
          </p:nvPr>
        </p:nvSpPr>
        <p:spPr>
          <a:xfrm>
            <a:off x="836679" y="556230"/>
            <a:ext cx="6002110" cy="1495425"/>
          </a:xfrm>
        </p:spPr>
        <p:txBody>
          <a:bodyPr>
            <a:normAutofit fontScale="90000"/>
          </a:bodyPr>
          <a:lstStyle/>
          <a:p>
            <a:r>
              <a:rPr lang="da-DK" sz="4000" dirty="0"/>
              <a:t>Charles Baudelaire – fader til moderne lyrik og det grimmes æstetik</a:t>
            </a:r>
          </a:p>
        </p:txBody>
      </p:sp>
      <p:sp>
        <p:nvSpPr>
          <p:cNvPr id="3" name="Pladsholder til indhold 2">
            <a:extLst>
              <a:ext uri="{FF2B5EF4-FFF2-40B4-BE49-F238E27FC236}">
                <a16:creationId xmlns:a16="http://schemas.microsoft.com/office/drawing/2014/main" id="{BF086948-CB87-5BCB-45AE-DB4964142BC6}"/>
              </a:ext>
            </a:extLst>
          </p:cNvPr>
          <p:cNvSpPr>
            <a:spLocks noGrp="1"/>
          </p:cNvSpPr>
          <p:nvPr>
            <p:ph idx="1"/>
          </p:nvPr>
        </p:nvSpPr>
        <p:spPr>
          <a:xfrm>
            <a:off x="836679" y="2405066"/>
            <a:ext cx="6268241" cy="3896704"/>
          </a:xfrm>
        </p:spPr>
        <p:txBody>
          <a:bodyPr>
            <a:normAutofit lnSpcReduction="10000"/>
          </a:bodyPr>
          <a:lstStyle/>
          <a:p>
            <a:pPr marL="0" indent="0">
              <a:buNone/>
            </a:pPr>
            <a:r>
              <a:rPr lang="da-DK" sz="2000" dirty="0"/>
              <a:t>Hos Baudelaire er melankolien og livsleden udtalt, fordi han oplever den moderne verden som splintret, kaotisk og disharmonisk. </a:t>
            </a:r>
          </a:p>
          <a:p>
            <a:pPr marL="0" indent="0">
              <a:buNone/>
            </a:pPr>
            <a:r>
              <a:rPr lang="da-DK" sz="2000" dirty="0"/>
              <a:t>For ham er det et vilkår, man må se i øjnene og ikke forsøge af skjule i digtningen ved at lade den styre af traditionelle forestillinger om det skønne. </a:t>
            </a:r>
          </a:p>
          <a:p>
            <a:pPr marL="0" indent="0">
              <a:buNone/>
            </a:pPr>
            <a:r>
              <a:rPr lang="da-DK" sz="2000" dirty="0"/>
              <a:t>Derimod må digteren søge det skønne i det hæslige og lade det eksplodere chokagtigt i digtene. </a:t>
            </a:r>
          </a:p>
          <a:p>
            <a:pPr marL="0" indent="0">
              <a:buNone/>
            </a:pPr>
            <a:endParaRPr lang="da-DK" sz="1400" b="0" i="1" dirty="0">
              <a:solidFill>
                <a:srgbClr val="3A3B3D"/>
              </a:solidFill>
              <a:effectLst/>
              <a:latin typeface="Roboto-Regular"/>
            </a:endParaRPr>
          </a:p>
          <a:p>
            <a:pPr marL="0" indent="0">
              <a:buNone/>
            </a:pPr>
            <a:r>
              <a:rPr lang="da-DK" sz="1400" b="0" i="1" dirty="0">
                <a:solidFill>
                  <a:srgbClr val="3A3B3D"/>
                </a:solidFill>
                <a:effectLst/>
                <a:latin typeface="Roboto-Regular"/>
              </a:rPr>
              <a:t>Himlen </a:t>
            </a:r>
            <a:r>
              <a:rPr lang="da-DK" sz="1400" b="0" i="1" dirty="0" err="1">
                <a:solidFill>
                  <a:srgbClr val="3A3B3D"/>
                </a:solidFill>
                <a:effectLst/>
                <a:latin typeface="Roboto-Regular"/>
              </a:rPr>
              <a:t>stirred</a:t>
            </a:r>
            <a:r>
              <a:rPr lang="da-DK" sz="1400" b="0" i="1" dirty="0">
                <a:solidFill>
                  <a:srgbClr val="3A3B3D"/>
                </a:solidFill>
                <a:effectLst/>
                <a:latin typeface="Roboto-Regular"/>
              </a:rPr>
              <a:t> på Skelettet, der buet sig </a:t>
            </a:r>
            <a:r>
              <a:rPr lang="da-DK" sz="1400" b="0" i="1" dirty="0" err="1">
                <a:solidFill>
                  <a:srgbClr val="3A3B3D"/>
                </a:solidFill>
                <a:effectLst/>
                <a:latin typeface="Roboto-Regular"/>
              </a:rPr>
              <a:t>tegned</a:t>
            </a:r>
            <a:br>
              <a:rPr lang="da-DK" sz="1400" b="0" i="1" dirty="0">
                <a:solidFill>
                  <a:srgbClr val="3A3B3D"/>
                </a:solidFill>
                <a:effectLst/>
                <a:latin typeface="Roboto-Regular"/>
              </a:rPr>
            </a:br>
            <a:r>
              <a:rPr lang="da-DK" sz="1400" b="0" i="1" dirty="0">
                <a:solidFill>
                  <a:srgbClr val="3A3B3D"/>
                </a:solidFill>
                <a:effectLst/>
                <a:latin typeface="Roboto-Regular"/>
              </a:rPr>
              <a:t>som en Blomst, der bryder sit Svøb.</a:t>
            </a:r>
            <a:br>
              <a:rPr lang="da-DK" sz="1400" b="0" i="1" dirty="0">
                <a:solidFill>
                  <a:srgbClr val="3A3B3D"/>
                </a:solidFill>
                <a:effectLst/>
                <a:latin typeface="Roboto-Regular"/>
              </a:rPr>
            </a:br>
            <a:r>
              <a:rPr lang="da-DK" sz="1400" b="0" i="1" dirty="0">
                <a:solidFill>
                  <a:srgbClr val="3A3B3D"/>
                </a:solidFill>
                <a:effectLst/>
                <a:latin typeface="Roboto-Regular"/>
              </a:rPr>
              <a:t>Stanken var så stærk at du troede, du var segnet,</a:t>
            </a:r>
            <a:br>
              <a:rPr lang="da-DK" sz="1400" b="0" i="1" dirty="0">
                <a:solidFill>
                  <a:srgbClr val="3A3B3D"/>
                </a:solidFill>
                <a:effectLst/>
                <a:latin typeface="Roboto-Regular"/>
              </a:rPr>
            </a:br>
            <a:r>
              <a:rPr lang="da-DK" sz="1400" b="0" i="1" dirty="0">
                <a:solidFill>
                  <a:srgbClr val="3A3B3D"/>
                </a:solidFill>
                <a:effectLst/>
                <a:latin typeface="Roboto-Regular"/>
              </a:rPr>
              <a:t>og en Gysen igennem dig krøb.”</a:t>
            </a:r>
          </a:p>
          <a:p>
            <a:pPr marL="0" indent="0" algn="r">
              <a:buNone/>
            </a:pPr>
            <a:r>
              <a:rPr lang="da-DK" sz="1200" b="0" i="0" dirty="0">
                <a:solidFill>
                  <a:srgbClr val="3A3B3D"/>
                </a:solidFill>
                <a:effectLst/>
                <a:latin typeface="Roboto-Regular"/>
              </a:rPr>
              <a:t>"</a:t>
            </a:r>
            <a:r>
              <a:rPr lang="da-DK" sz="1200" b="0" i="1" dirty="0">
                <a:solidFill>
                  <a:srgbClr val="3A3B3D"/>
                </a:solidFill>
                <a:effectLst/>
                <a:latin typeface="Roboto-Regular"/>
              </a:rPr>
              <a:t>Et ådsel</a:t>
            </a:r>
            <a:r>
              <a:rPr lang="da-DK" sz="1200" b="0" i="0" dirty="0">
                <a:solidFill>
                  <a:srgbClr val="3A3B3D"/>
                </a:solidFill>
                <a:effectLst/>
                <a:latin typeface="Roboto-Regular"/>
              </a:rPr>
              <a:t>” fra Helvedesblomster, 1857 </a:t>
            </a:r>
            <a:endParaRPr lang="da-DK" sz="1800" dirty="0"/>
          </a:p>
        </p:txBody>
      </p:sp>
      <p:pic>
        <p:nvPicPr>
          <p:cNvPr id="1028" name="Picture 4" descr="Amazon.fr - Les Fleurs du Mal Charles Baudelaire: Texte Intégral comprenant  les Poèmes censurés et 35 Poèmes Nouveaux - 1861 - (Annotée d'une  biographie) - Charles Baudelaire, Collection Mythical Authors - Livres">
            <a:extLst>
              <a:ext uri="{FF2B5EF4-FFF2-40B4-BE49-F238E27FC236}">
                <a16:creationId xmlns:a16="http://schemas.microsoft.com/office/drawing/2014/main" id="{F8AB8C0D-EDE9-61B4-AE14-849481CF5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682" b="1284"/>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1A3E782E-6330-8A3B-0B7F-A60024D101DE}"/>
              </a:ext>
            </a:extLst>
          </p:cNvPr>
          <p:cNvSpPr txBox="1"/>
          <p:nvPr/>
        </p:nvSpPr>
        <p:spPr>
          <a:xfrm>
            <a:off x="94520" y="6301770"/>
            <a:ext cx="7010400" cy="523220"/>
          </a:xfrm>
          <a:prstGeom prst="rect">
            <a:avLst/>
          </a:prstGeom>
          <a:noFill/>
        </p:spPr>
        <p:txBody>
          <a:bodyPr wrap="square">
            <a:spAutoFit/>
          </a:bodyPr>
          <a:lstStyle/>
          <a:p>
            <a:r>
              <a:rPr lang="da-DK" sz="1400" dirty="0">
                <a:solidFill>
                  <a:schemeClr val="accent2">
                    <a:lumMod val="75000"/>
                  </a:schemeClr>
                </a:solidFill>
              </a:rPr>
              <a:t>Læs mere om Baudelaires digtsamling </a:t>
            </a:r>
            <a:r>
              <a:rPr lang="da-DK" sz="1400" i="1" dirty="0">
                <a:solidFill>
                  <a:schemeClr val="accent2">
                    <a:lumMod val="75000"/>
                  </a:schemeClr>
                </a:solidFill>
              </a:rPr>
              <a:t>Syndens Blomster/Helvedesblomster</a:t>
            </a:r>
            <a:r>
              <a:rPr lang="da-DK" sz="1400" dirty="0">
                <a:solidFill>
                  <a:schemeClr val="accent2">
                    <a:lumMod val="75000"/>
                  </a:schemeClr>
                </a:solidFill>
              </a:rPr>
              <a:t> her: </a:t>
            </a:r>
            <a:r>
              <a:rPr lang="da-DK" sz="1400" dirty="0">
                <a:solidFill>
                  <a:schemeClr val="accent2">
                    <a:lumMod val="75000"/>
                  </a:schemeClr>
                </a:solidFill>
                <a:hlinkClick r:id="rId3"/>
              </a:rPr>
              <a:t>https://litteratursiden.dk/forfattere/charles-baudelaire</a:t>
            </a:r>
            <a:r>
              <a:rPr lang="da-DK" sz="1400" dirty="0">
                <a:solidFill>
                  <a:schemeClr val="accent2">
                    <a:lumMod val="75000"/>
                  </a:schemeClr>
                </a:solidFill>
              </a:rPr>
              <a:t> </a:t>
            </a:r>
          </a:p>
        </p:txBody>
      </p:sp>
    </p:spTree>
    <p:extLst>
      <p:ext uri="{BB962C8B-B14F-4D97-AF65-F5344CB8AC3E}">
        <p14:creationId xmlns:p14="http://schemas.microsoft.com/office/powerpoint/2010/main" val="358437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C4255-3ACE-96F1-FA39-F96F21C8A497}"/>
              </a:ext>
            </a:extLst>
          </p:cNvPr>
          <p:cNvSpPr>
            <a:spLocks noGrp="1"/>
          </p:cNvSpPr>
          <p:nvPr>
            <p:ph type="title"/>
          </p:nvPr>
        </p:nvSpPr>
        <p:spPr/>
        <p:txBody>
          <a:bodyPr/>
          <a:lstStyle/>
          <a:p>
            <a:r>
              <a:rPr lang="da-DK" dirty="0">
                <a:latin typeface="var(--font-title)"/>
                <a:ea typeface="Times New Roman" panose="02020603050405020304" pitchFamily="18" charset="0"/>
                <a:cs typeface="Noto Sans" panose="020B0502040504020204" pitchFamily="34" charset="0"/>
              </a:rPr>
              <a:t>Charles Baudelaire: ”Berus jer!”</a:t>
            </a:r>
            <a:endParaRPr lang="da-DK" dirty="0"/>
          </a:p>
        </p:txBody>
      </p:sp>
      <p:sp>
        <p:nvSpPr>
          <p:cNvPr id="3" name="Pladsholder til indhold 2">
            <a:extLst>
              <a:ext uri="{FF2B5EF4-FFF2-40B4-BE49-F238E27FC236}">
                <a16:creationId xmlns:a16="http://schemas.microsoft.com/office/drawing/2014/main" id="{9FBF6636-A1B9-67E4-5687-5D6B884F13D9}"/>
              </a:ext>
            </a:extLst>
          </p:cNvPr>
          <p:cNvSpPr>
            <a:spLocks noGrp="1"/>
          </p:cNvSpPr>
          <p:nvPr>
            <p:ph idx="1"/>
          </p:nvPr>
        </p:nvSpPr>
        <p:spPr>
          <a:xfrm>
            <a:off x="838200" y="1371600"/>
            <a:ext cx="10515600" cy="6424863"/>
          </a:xfrm>
        </p:spPr>
        <p:txBody>
          <a:bodyPr>
            <a:normAutofit/>
          </a:bodyPr>
          <a:lstStyle/>
          <a:p>
            <a:pPr>
              <a:buNone/>
            </a:pPr>
            <a:r>
              <a:rPr lang="da-DK" sz="1200" dirty="0">
                <a:solidFill>
                  <a:srgbClr val="333333"/>
                </a:solidFill>
                <a:effectLst/>
                <a:latin typeface="var(--font-content)"/>
                <a:ea typeface="Times New Roman" panose="02020603050405020304" pitchFamily="18" charset="0"/>
                <a:cs typeface="Noto Sans" panose="020B0502040504020204" pitchFamily="34" charset="0"/>
              </a:rPr>
              <a:t> </a:t>
            </a:r>
            <a:endParaRPr lang="da-DK" sz="12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da-DK" sz="1200" dirty="0">
                <a:solidFill>
                  <a:srgbClr val="333333"/>
                </a:solidFill>
                <a:effectLst/>
                <a:latin typeface="var(--font-content)"/>
                <a:ea typeface="Times New Roman" panose="02020603050405020304" pitchFamily="18" charset="0"/>
                <a:cs typeface="Noto Sans" panose="020B0502040504020204" pitchFamily="34" charset="0"/>
              </a:rPr>
              <a:t> </a:t>
            </a:r>
            <a:endParaRPr lang="da-DK" sz="12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0000"/>
              </a:lnSpc>
              <a:buNone/>
            </a:pPr>
            <a:r>
              <a:rPr lang="da-DK" sz="1600" dirty="0">
                <a:effectLst/>
                <a:latin typeface="var(--font-content)"/>
                <a:ea typeface="Times New Roman" panose="02020603050405020304" pitchFamily="18" charset="0"/>
                <a:cs typeface="Noto Sans" panose="020B0502040504020204" pitchFamily="34" charset="0"/>
              </a:rPr>
              <a:t>	</a:t>
            </a:r>
            <a:r>
              <a:rPr lang="da-DK" sz="1800" dirty="0">
                <a:effectLst/>
                <a:ea typeface="Times New Roman" panose="02020603050405020304" pitchFamily="18" charset="0"/>
                <a:cs typeface="Noto Sans" panose="020B0502040504020204" pitchFamily="34" charset="0"/>
              </a:rPr>
              <a:t>Man bør altid være beruset. Alting beror på det; det er den eneste opgave. For ikke at mærke tidens skrækkelige byrde, der knuser jeres skuldre og knuger jer til jorden, må I beruse jer uden ophør.</a:t>
            </a:r>
            <a:br>
              <a:rPr lang="da-DK" sz="1800" dirty="0">
                <a:effectLst/>
                <a:ea typeface="Times New Roman" panose="02020603050405020304" pitchFamily="18" charset="0"/>
                <a:cs typeface="Noto Sans" panose="020B0502040504020204" pitchFamily="34" charset="0"/>
              </a:rPr>
            </a:br>
            <a:br>
              <a:rPr lang="da-DK" sz="1800" dirty="0">
                <a:effectLst/>
                <a:ea typeface="Times New Roman" panose="02020603050405020304" pitchFamily="18" charset="0"/>
                <a:cs typeface="Noto Sans" panose="020B0502040504020204" pitchFamily="34" charset="0"/>
              </a:rPr>
            </a:br>
            <a:r>
              <a:rPr lang="da-DK" sz="1800" dirty="0">
                <a:effectLst/>
                <a:ea typeface="Times New Roman" panose="02020603050405020304" pitchFamily="18" charset="0"/>
                <a:cs typeface="Noto Sans" panose="020B0502040504020204" pitchFamily="34" charset="0"/>
              </a:rPr>
              <a:t>Men i hvad? I vin, i poesi, i dyd – som I vil. Men berus jer.</a:t>
            </a:r>
            <a:br>
              <a:rPr lang="da-DK" sz="1800" dirty="0">
                <a:effectLst/>
                <a:ea typeface="Times New Roman" panose="02020603050405020304" pitchFamily="18" charset="0"/>
                <a:cs typeface="Noto Sans" panose="020B0502040504020204" pitchFamily="34" charset="0"/>
              </a:rPr>
            </a:br>
            <a:br>
              <a:rPr lang="da-DK" sz="1800" dirty="0">
                <a:effectLst/>
                <a:ea typeface="Times New Roman" panose="02020603050405020304" pitchFamily="18" charset="0"/>
                <a:cs typeface="Noto Sans" panose="020B0502040504020204" pitchFamily="34" charset="0"/>
              </a:rPr>
            </a:br>
            <a:r>
              <a:rPr lang="da-DK" sz="1800" dirty="0">
                <a:effectLst/>
                <a:ea typeface="Times New Roman" panose="02020603050405020304" pitchFamily="18" charset="0"/>
                <a:cs typeface="Noto Sans" panose="020B0502040504020204" pitchFamily="34" charset="0"/>
              </a:rPr>
              <a:t>Og dersom det undertiden skulle hænde, på et slots trapper, på en grøftekants grønne græs, i jeres stues tungsindige ensomhed, at I vågner, og rusen allerede er taget af eller helt forsvundet, spørg så vinden, bølgen, stjernen, fuglen, uret, alt det, som flygter, alt det, som sukker, alt det, som rinder, alt det, som synger, alt det, som taler, spørg hvilken time det er; og vinden, bølgen, stjernen, fuglen, uret vil svare jer: "Det er beruselsens time! For ikke at blive tidens mishandlede trælle, så berus jer; berus jer uafladeligt! I vin, i poesi, i dyd – som I vil."</a:t>
            </a:r>
            <a:endParaRPr lang="da-DK" sz="1800" dirty="0">
              <a:effectLst/>
              <a:ea typeface="Aptos" panose="020B0004020202020204" pitchFamily="34" charset="0"/>
              <a:cs typeface="Times New Roman" panose="02020603050405020304" pitchFamily="18" charset="0"/>
            </a:endParaRPr>
          </a:p>
          <a:p>
            <a:pPr>
              <a:lnSpc>
                <a:spcPts val="1800"/>
              </a:lnSpc>
              <a:buNone/>
            </a:pPr>
            <a:endParaRPr lang="da-DK" sz="1200" dirty="0">
              <a:effectLst/>
              <a:latin typeface="Aptos" panose="020B0004020202020204" pitchFamily="34" charset="0"/>
              <a:ea typeface="Aptos" panose="020B0004020202020204" pitchFamily="34" charset="0"/>
              <a:cs typeface="Times New Roman" panose="02020603050405020304" pitchFamily="18" charset="0"/>
            </a:endParaRPr>
          </a:p>
          <a:p>
            <a:pPr algn="r">
              <a:lnSpc>
                <a:spcPts val="1800"/>
              </a:lnSpc>
              <a:buNone/>
            </a:pPr>
            <a:r>
              <a:rPr lang="da-DK" sz="1200" dirty="0">
                <a:effectLst/>
                <a:latin typeface="var(--font-content)"/>
                <a:ea typeface="Times New Roman" panose="02020603050405020304" pitchFamily="18" charset="0"/>
                <a:cs typeface="Noto Sans" panose="020B0502040504020204" pitchFamily="34" charset="0"/>
              </a:rPr>
              <a:t>Charles Baudelaire: Berus jer! (1869). Fra </a:t>
            </a:r>
            <a:r>
              <a:rPr lang="da-DK" sz="1200" i="1" dirty="0">
                <a:effectLst/>
                <a:latin typeface="var(--font-content)"/>
                <a:ea typeface="Times New Roman" panose="02020603050405020304" pitchFamily="18" charset="0"/>
                <a:cs typeface="Noto Sans" panose="020B0502040504020204" pitchFamily="34" charset="0"/>
              </a:rPr>
              <a:t>Parisisk spleen </a:t>
            </a:r>
            <a:r>
              <a:rPr lang="da-DK" sz="1200" dirty="0">
                <a:effectLst/>
                <a:latin typeface="var(--font-content)"/>
                <a:ea typeface="Times New Roman" panose="02020603050405020304" pitchFamily="18" charset="0"/>
                <a:cs typeface="Noto Sans" panose="020B0502040504020204" pitchFamily="34" charset="0"/>
              </a:rPr>
              <a:t>(små prosadigte).</a:t>
            </a:r>
            <a:endParaRPr lang="da-DK" sz="12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81180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3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CD95398-B220-4368-A902-DF98F5F54935}"/>
              </a:ext>
            </a:extLst>
          </p:cNvPr>
          <p:cNvSpPr>
            <a:spLocks noGrp="1"/>
          </p:cNvSpPr>
          <p:nvPr>
            <p:ph type="title"/>
          </p:nvPr>
        </p:nvSpPr>
        <p:spPr>
          <a:xfrm>
            <a:off x="1136397" y="502020"/>
            <a:ext cx="5323715" cy="1642970"/>
          </a:xfrm>
        </p:spPr>
        <p:txBody>
          <a:bodyPr anchor="b">
            <a:normAutofit/>
          </a:bodyPr>
          <a:lstStyle/>
          <a:p>
            <a:r>
              <a:rPr lang="da-DK" sz="4000" dirty="0"/>
              <a:t>Symbolismen i Danmark</a:t>
            </a:r>
          </a:p>
        </p:txBody>
      </p:sp>
      <p:sp>
        <p:nvSpPr>
          <p:cNvPr id="3" name="Pladsholder til indhold 2">
            <a:extLst>
              <a:ext uri="{FF2B5EF4-FFF2-40B4-BE49-F238E27FC236}">
                <a16:creationId xmlns:a16="http://schemas.microsoft.com/office/drawing/2014/main" id="{58346A69-557D-409D-BBCF-C3346C25760B}"/>
              </a:ext>
            </a:extLst>
          </p:cNvPr>
          <p:cNvSpPr>
            <a:spLocks noGrp="1"/>
          </p:cNvSpPr>
          <p:nvPr>
            <p:ph idx="1"/>
          </p:nvPr>
        </p:nvSpPr>
        <p:spPr>
          <a:xfrm>
            <a:off x="1144923" y="2405894"/>
            <a:ext cx="5315189" cy="3535083"/>
          </a:xfrm>
        </p:spPr>
        <p:txBody>
          <a:bodyPr anchor="t">
            <a:normAutofit/>
          </a:bodyPr>
          <a:lstStyle/>
          <a:p>
            <a:r>
              <a:rPr lang="da-DK" sz="1400"/>
              <a:t>Ramte Danmark i 1890’erne kort efter dens oprindelige udspring i Frankrig</a:t>
            </a:r>
          </a:p>
          <a:p>
            <a:r>
              <a:rPr lang="da-DK" sz="1400"/>
              <a:t>Kom til udtryk hos digterne Sophus Claussen, Johannes Jørgensen og Viggo Stuckenberg.</a:t>
            </a:r>
          </a:p>
          <a:p>
            <a:r>
              <a:rPr lang="da-DK" sz="1400"/>
              <a:t>Danmark var nu på højde med resten af Europa.</a:t>
            </a:r>
          </a:p>
          <a:p>
            <a:r>
              <a:rPr lang="da-DK" sz="1400"/>
              <a:t>Sophus Claussen skrev livskraftige og udfarende digte og romaner</a:t>
            </a:r>
          </a:p>
          <a:p>
            <a:r>
              <a:rPr lang="da-DK" sz="1400"/>
              <a:t>Johannes Jørgensen skrev digte i en melankolsk (nedtrykthed) tone.</a:t>
            </a:r>
          </a:p>
          <a:p>
            <a:r>
              <a:rPr lang="da-DK" sz="1400"/>
              <a:t>Jørgensen skrev artiklen ”Symbolismen”, hvor han redegør for hvad Symbolismen og dens livssyn er. Teksten kritiserer naturalismens videnskabelige virkelighedssyn og materialisme.</a:t>
            </a:r>
          </a:p>
          <a:p>
            <a:endParaRPr lang="da-DK" sz="1400" dirty="0"/>
          </a:p>
        </p:txBody>
      </p:sp>
      <p:sp>
        <p:nvSpPr>
          <p:cNvPr id="1044" name="Rectangle 103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3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Rectangle 103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7" name="Rectangle 103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Johannes Jørgensens Vesterbro - 3W's Litterære byrum">
            <a:extLst>
              <a:ext uri="{FF2B5EF4-FFF2-40B4-BE49-F238E27FC236}">
                <a16:creationId xmlns:a16="http://schemas.microsoft.com/office/drawing/2014/main" id="{E311B74B-BAF9-42B8-9563-934312955C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493"/>
          <a:stretch/>
        </p:blipFill>
        <p:spPr bwMode="auto">
          <a:xfrm>
            <a:off x="7075967" y="1232676"/>
            <a:ext cx="4170530" cy="442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47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420BE30-AFBB-1E8E-D043-A766B8229BC9}"/>
              </a:ext>
            </a:extLst>
          </p:cNvPr>
          <p:cNvSpPr>
            <a:spLocks noGrp="1"/>
          </p:cNvSpPr>
          <p:nvPr>
            <p:ph type="title"/>
          </p:nvPr>
        </p:nvSpPr>
        <p:spPr>
          <a:xfrm>
            <a:off x="466722" y="586855"/>
            <a:ext cx="3201366" cy="3387497"/>
          </a:xfrm>
        </p:spPr>
        <p:txBody>
          <a:bodyPr anchor="b">
            <a:normAutofit/>
          </a:bodyPr>
          <a:lstStyle/>
          <a:p>
            <a:pPr algn="r"/>
            <a:r>
              <a:rPr lang="da-DK" sz="4000">
                <a:solidFill>
                  <a:srgbClr val="FFFFFF"/>
                </a:solidFill>
              </a:rPr>
              <a:t>Paralleller mellem symbolisme og romantik</a:t>
            </a:r>
          </a:p>
        </p:txBody>
      </p:sp>
      <p:sp>
        <p:nvSpPr>
          <p:cNvPr id="3" name="Pladsholder til indhold 2">
            <a:extLst>
              <a:ext uri="{FF2B5EF4-FFF2-40B4-BE49-F238E27FC236}">
                <a16:creationId xmlns:a16="http://schemas.microsoft.com/office/drawing/2014/main" id="{73FC22C0-9986-97E5-7719-94A8BA67DD9C}"/>
              </a:ext>
            </a:extLst>
          </p:cNvPr>
          <p:cNvSpPr>
            <a:spLocks noGrp="1"/>
          </p:cNvSpPr>
          <p:nvPr>
            <p:ph idx="1"/>
          </p:nvPr>
        </p:nvSpPr>
        <p:spPr>
          <a:xfrm>
            <a:off x="4810259" y="649480"/>
            <a:ext cx="6555347" cy="5546047"/>
          </a:xfrm>
        </p:spPr>
        <p:txBody>
          <a:bodyPr anchor="ctr">
            <a:normAutofit/>
          </a:bodyPr>
          <a:lstStyle/>
          <a:p>
            <a:r>
              <a:rPr lang="da-DK" sz="2000" dirty="0">
                <a:effectLst/>
              </a:rPr>
              <a:t>Dyrkelsen af overnaturlige eller metafysiske sjælstilstande.</a:t>
            </a:r>
          </a:p>
          <a:p>
            <a:r>
              <a:rPr lang="da-DK" sz="2000" dirty="0"/>
              <a:t>o</a:t>
            </a:r>
            <a:r>
              <a:rPr lang="da-DK" sz="2000" dirty="0">
                <a:effectLst/>
              </a:rPr>
              <a:t>plevelsen af, at der er noget større og dybere i tilværelsen end det, vi ser til daglig.</a:t>
            </a:r>
          </a:p>
          <a:p>
            <a:r>
              <a:rPr lang="da-DK" sz="2000" dirty="0">
                <a:effectLst/>
              </a:rPr>
              <a:t>fokus på virkeligheden som symbol.</a:t>
            </a:r>
          </a:p>
          <a:p>
            <a:r>
              <a:rPr lang="da-DK" sz="2000" dirty="0">
                <a:effectLst/>
              </a:rPr>
              <a:t>kunstneren er et geni, der intuitivt og i glimt fornemmer symbolikken og erkender en skjult sammenhæng bagved det, man umiddelbart ser. </a:t>
            </a:r>
          </a:p>
          <a:p>
            <a:r>
              <a:rPr lang="da-DK" sz="2000" dirty="0">
                <a:effectLst/>
              </a:rPr>
              <a:t>foretrækker lyrikken fremfor prosaen, fantasien og drømmen fremfor for den ensformige virkelighed.</a:t>
            </a:r>
          </a:p>
          <a:p>
            <a:r>
              <a:rPr lang="da-DK" sz="2000" dirty="0">
                <a:effectLst/>
              </a:rPr>
              <a:t>udtrykker en følelse af fremmedhed og hjemløshed i en moderne verden, der er blevet alt for materialistisk. </a:t>
            </a:r>
            <a:endParaRPr lang="da-DK" sz="2000" dirty="0"/>
          </a:p>
          <a:p>
            <a:pPr marL="0" indent="0">
              <a:buNone/>
            </a:pPr>
            <a:endParaRPr lang="da-DK" sz="2000" dirty="0"/>
          </a:p>
        </p:txBody>
      </p:sp>
    </p:spTree>
    <p:extLst>
      <p:ext uri="{BB962C8B-B14F-4D97-AF65-F5344CB8AC3E}">
        <p14:creationId xmlns:p14="http://schemas.microsoft.com/office/powerpoint/2010/main" val="310518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C6FE8DC-6661-1765-EC31-2E23166D2E26}"/>
              </a:ext>
            </a:extLst>
          </p:cNvPr>
          <p:cNvSpPr>
            <a:spLocks noGrp="1"/>
          </p:cNvSpPr>
          <p:nvPr>
            <p:ph type="title"/>
          </p:nvPr>
        </p:nvSpPr>
        <p:spPr>
          <a:xfrm>
            <a:off x="761800" y="762001"/>
            <a:ext cx="5334197" cy="1708242"/>
          </a:xfrm>
        </p:spPr>
        <p:txBody>
          <a:bodyPr anchor="ctr">
            <a:normAutofit/>
          </a:bodyPr>
          <a:lstStyle/>
          <a:p>
            <a:r>
              <a:rPr lang="da-DK" sz="3700"/>
              <a:t>Pararbejde om Sophus Claussen og Johannes V. Jensen </a:t>
            </a:r>
          </a:p>
        </p:txBody>
      </p:sp>
      <p:sp>
        <p:nvSpPr>
          <p:cNvPr id="3" name="Pladsholder til indhold 2">
            <a:extLst>
              <a:ext uri="{FF2B5EF4-FFF2-40B4-BE49-F238E27FC236}">
                <a16:creationId xmlns:a16="http://schemas.microsoft.com/office/drawing/2014/main" id="{15BFEA02-2C88-D432-EDD0-36CA1669BBBB}"/>
              </a:ext>
            </a:extLst>
          </p:cNvPr>
          <p:cNvSpPr>
            <a:spLocks noGrp="1"/>
          </p:cNvSpPr>
          <p:nvPr>
            <p:ph idx="1"/>
          </p:nvPr>
        </p:nvSpPr>
        <p:spPr>
          <a:xfrm>
            <a:off x="761800" y="2470244"/>
            <a:ext cx="5334197" cy="3457907"/>
          </a:xfrm>
        </p:spPr>
        <p:txBody>
          <a:bodyPr anchor="ctr">
            <a:normAutofit fontScale="92500" lnSpcReduction="10000"/>
          </a:bodyPr>
          <a:lstStyle/>
          <a:p>
            <a:pPr marL="0" indent="0">
              <a:buNone/>
            </a:pPr>
            <a:r>
              <a:rPr lang="da-DK" sz="2000" dirty="0"/>
              <a:t>Forbered en præsentation af forfatteren og en analyse og fortolkning af et af hans digte (</a:t>
            </a:r>
            <a:r>
              <a:rPr lang="da-DK" sz="2000" i="1" dirty="0" err="1"/>
              <a:t>Ekbátana</a:t>
            </a:r>
            <a:r>
              <a:rPr lang="da-DK" sz="2000" dirty="0"/>
              <a:t> eller </a:t>
            </a:r>
            <a:r>
              <a:rPr lang="da-DK" sz="2000" i="1" dirty="0"/>
              <a:t>Interferens</a:t>
            </a:r>
            <a:r>
              <a:rPr lang="da-DK" sz="2000" dirty="0"/>
              <a:t>) med henblik på at påvise modernistiske træk hos forfatteren og placere ham i symbolismen som litteraturhistorisk periode.  </a:t>
            </a:r>
          </a:p>
          <a:p>
            <a:pPr marL="0" indent="0">
              <a:buNone/>
            </a:pPr>
            <a:r>
              <a:rPr lang="da-DK" sz="2000" dirty="0"/>
              <a:t>I kan som hjælp bruge spørgsmålene på de to næste slides. </a:t>
            </a:r>
          </a:p>
          <a:p>
            <a:pPr marL="0" indent="0">
              <a:buNone/>
            </a:pPr>
            <a:r>
              <a:rPr lang="da-DK" sz="2000" dirty="0"/>
              <a:t>Husk, at dem i skal præsentere forfatteren og digtet for en, som </a:t>
            </a:r>
            <a:r>
              <a:rPr lang="da-DK" sz="2000" u="sng" dirty="0"/>
              <a:t>ikke</a:t>
            </a:r>
            <a:r>
              <a:rPr lang="da-DK" sz="2000" dirty="0"/>
              <a:t> har arbejdet så grundigt med det, som I har – så tag dem ved hånden og før dem grundigt gennem stoffet </a:t>
            </a:r>
            <a:r>
              <a:rPr lang="da-DK" sz="2000" dirty="0">
                <a:sym typeface="Wingdings" pitchFamily="2" charset="2"/>
              </a:rPr>
              <a:t></a:t>
            </a:r>
            <a:endParaRPr lang="da-DK" sz="2000" dirty="0"/>
          </a:p>
        </p:txBody>
      </p:sp>
      <p:pic>
        <p:nvPicPr>
          <p:cNvPr id="1026" name="Picture 2" descr="Bikeren Johannes V. Jensen • POV International">
            <a:extLst>
              <a:ext uri="{FF2B5EF4-FFF2-40B4-BE49-F238E27FC236}">
                <a16:creationId xmlns:a16="http://schemas.microsoft.com/office/drawing/2014/main" id="{9BE6A53D-4D38-7D3C-D76D-68B828712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29" r="14950" b="-1"/>
          <a:stretch/>
        </p:blipFill>
        <p:spPr bwMode="auto">
          <a:xfrm>
            <a:off x="6857797" y="0"/>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5842CFD1-1298-10C2-0533-437F0918E29E}"/>
              </a:ext>
            </a:extLst>
          </p:cNvPr>
          <p:cNvSpPr txBox="1"/>
          <p:nvPr/>
        </p:nvSpPr>
        <p:spPr>
          <a:xfrm>
            <a:off x="4822876" y="5928152"/>
            <a:ext cx="3955947" cy="830997"/>
          </a:xfrm>
          <a:prstGeom prst="rect">
            <a:avLst/>
          </a:prstGeom>
          <a:noFill/>
        </p:spPr>
        <p:txBody>
          <a:bodyPr wrap="square">
            <a:spAutoFit/>
          </a:bodyPr>
          <a:lstStyle/>
          <a:p>
            <a:pPr algn="r"/>
            <a:r>
              <a:rPr lang="da-DK" sz="1200" b="0" i="0" dirty="0">
                <a:effectLst/>
                <a:latin typeface="ClarendonURW-Lig"/>
              </a:rPr>
              <a:t>Johannes V. Jensen (1873-1950) var en inkarneret </a:t>
            </a:r>
            <a:r>
              <a:rPr lang="da-DK" sz="1200" b="0" i="0" dirty="0" err="1">
                <a:effectLst/>
                <a:latin typeface="ClarendonURW-Lig"/>
              </a:rPr>
              <a:t>motorcyklistDet</a:t>
            </a:r>
            <a:r>
              <a:rPr lang="da-DK" sz="1200" b="0" i="0" dirty="0">
                <a:effectLst/>
                <a:latin typeface="ClarendonURW-Lig"/>
              </a:rPr>
              <a:t> var i motorcyklens barndom – i tiden omkring Første Verdenskrig. Her ses han på en af dem – en dansk Nimbus – med hustruen Else på bagsædet.</a:t>
            </a:r>
            <a:endParaRPr lang="da-DK" sz="1200" dirty="0"/>
          </a:p>
        </p:txBody>
      </p:sp>
    </p:spTree>
    <p:extLst>
      <p:ext uri="{BB962C8B-B14F-4D97-AF65-F5344CB8AC3E}">
        <p14:creationId xmlns:p14="http://schemas.microsoft.com/office/powerpoint/2010/main" val="107103980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TotalTime>
  <Words>1133</Words>
  <Application>Microsoft Macintosh PowerPoint</Application>
  <PresentationFormat>Widescreen</PresentationFormat>
  <Paragraphs>62</Paragraphs>
  <Slides>11</Slides>
  <Notes>0</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11</vt:i4>
      </vt:variant>
    </vt:vector>
  </HeadingPairs>
  <TitlesOfParts>
    <vt:vector size="22" baseType="lpstr">
      <vt:lpstr>Aptos</vt:lpstr>
      <vt:lpstr>Aptos Display</vt:lpstr>
      <vt:lpstr>Arial</vt:lpstr>
      <vt:lpstr>Calibri</vt:lpstr>
      <vt:lpstr>ClarendonURW-Lig</vt:lpstr>
      <vt:lpstr>Roboto-Regular</vt:lpstr>
      <vt:lpstr>Times New Roman</vt:lpstr>
      <vt:lpstr>var(--font-content)</vt:lpstr>
      <vt:lpstr>var(--font-title)</vt:lpstr>
      <vt:lpstr>Wingdings</vt:lpstr>
      <vt:lpstr>Office-tema</vt:lpstr>
      <vt:lpstr>Symbolismen </vt:lpstr>
      <vt:lpstr>Tiden før symbolismen</vt:lpstr>
      <vt:lpstr>Hvad er symbolismen?</vt:lpstr>
      <vt:lpstr>Baggrunden for symbolismen: Les Fleur de mal</vt:lpstr>
      <vt:lpstr>Charles Baudelaire – fader til moderne lyrik og det grimmes æstetik</vt:lpstr>
      <vt:lpstr>Charles Baudelaire: ”Berus jer!”</vt:lpstr>
      <vt:lpstr>Symbolismen i Danmark</vt:lpstr>
      <vt:lpstr>Paralleller mellem symbolisme og romantik</vt:lpstr>
      <vt:lpstr>Pararbejde om Sophus Claussen og Johannes V. Jensen </vt:lpstr>
      <vt:lpstr>Sophus Claussen: Ekbátana,1896 </vt:lpstr>
      <vt:lpstr>Johannes V. Jensen: Interferens, 1915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Ditte Bang Skovgård-Hansen</dc:creator>
  <cp:lastModifiedBy>Ditte Bang Skovgård-Hansen</cp:lastModifiedBy>
  <cp:revision>10</cp:revision>
  <dcterms:created xsi:type="dcterms:W3CDTF">2025-04-01T10:40:36Z</dcterms:created>
  <dcterms:modified xsi:type="dcterms:W3CDTF">2025-04-21T12:01:12Z</dcterms:modified>
</cp:coreProperties>
</file>