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8" r:id="rId4"/>
    <p:sldId id="260" r:id="rId5"/>
    <p:sldId id="257" r:id="rId6"/>
    <p:sldId id="266" r:id="rId7"/>
    <p:sldId id="258" r:id="rId8"/>
    <p:sldId id="259" r:id="rId9"/>
    <p:sldId id="261" r:id="rId10"/>
    <p:sldId id="262" r:id="rId11"/>
    <p:sldId id="264" r:id="rId12"/>
    <p:sldId id="269" r:id="rId13"/>
    <p:sldId id="272" r:id="rId14"/>
    <p:sldId id="270" r:id="rId15"/>
    <p:sldId id="271" r:id="rId1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2"/>
  </p:normalViewPr>
  <p:slideViewPr>
    <p:cSldViewPr snapToGrid="0">
      <p:cViewPr varScale="1">
        <p:scale>
          <a:sx n="100" d="100"/>
          <a:sy n="100" d="100"/>
        </p:scale>
        <p:origin x="10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087C44-88CC-04B0-0121-EFF8DE772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A6D3D9E-9AD7-1A22-43EE-BFAF1FCDD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5A984E-C268-B4EF-760A-07954D0F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FCF1E95-F1C2-8268-0760-A32701E3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62F04B-E716-F55E-425A-9657EEDB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748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1F4A6-8864-6F03-52AE-23AB6EF1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3152DC7-D0CB-A4AC-5C42-872D04EAC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923D31-3712-52FC-F479-586652D8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2E54C68-C761-CE31-F306-F03EECF4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EA8184D-292C-31FD-189A-183A9B3E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501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84797F8-39E9-575F-6EDB-8ABA89B6AB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0874B21-1C9A-0EEA-9B4B-D35CB2884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60156AF-71F3-2864-7A61-F45DEB365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15FB416-B794-5B54-1220-390AC350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250B5D0-3924-1F3A-EB69-AFC1D829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787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21133-3687-E3F7-A455-E0EC7909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D0D471-459D-0B33-EA3C-0B3364E8E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27C055-9A82-5BF2-C90C-975BB1738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1ECBB6-0445-C704-7F5D-6A1EC3F2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BFE0B5-4956-58EC-8CE1-15CD6EF7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551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BD22E-504E-8A8C-3727-CD39296A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7A3C5E0-1874-DF37-F1CD-FAB6634C8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C31BF4B-171F-043A-C940-4BD4E3CE4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DDA1FA-0253-7E81-0133-BDBA03D8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06EBB4B-910E-9F0B-13C3-10EECFBC2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382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BEC56-2BBC-029E-5515-C017DB79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180986-0E9E-A9F9-53C8-A0748133E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703DF4-6CDA-F2EB-B90B-E2E33A210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050C45-128B-2D8F-4D26-677901BA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0F0D4E3-E124-A53E-BD3E-1801939F6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7F9CF-6DCA-6068-2CEA-D8C7A5A6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578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74955-D7CA-A932-B4DD-93612C41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07C4187-A476-C547-D645-283D7ED50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FAAD81A-5D53-D37C-39CD-9F007372E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504C3EC-6CD6-CCF5-F4A4-8FD7D2164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DE9D5EC-39CB-D196-4C20-E7CB9203F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A3B285C-92C9-5811-58B3-4F69563E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2C2285F-12C4-F763-190D-04270FDD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A38E7DA-0E14-70DC-D650-2A2CC0D0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200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74AE8-FA8F-F08E-5956-E2827EFE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353B04D-57AF-4782-6F05-DB5C8B5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6AD10D-D6E5-00BC-F749-CD9E146F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6DDCD0B-68FB-B588-8D88-EEF9CFC0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718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A4D8B5-D92A-DA8D-5C98-7E7CD8BB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0B2EF9C-3526-A0ED-610A-5042D1EA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B369F11-6815-07C9-B90C-C27E9CB2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038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4AFB2-8E31-810D-13F9-8598B92A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16AA78-0BB2-5DAE-7B94-4E547A63E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97DEB3D-F59E-E8E4-CBAF-E1399D42C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86479F-B0FD-C011-2F17-108082CC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1B2014-BF48-F26A-1E49-D6A72045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C528C8F-DA7E-EF85-3EF1-3E9A4F55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087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31513-0511-5417-DB51-8B354694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63C24CD-78A6-4E66-5904-B06937667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2DB1F4D-7478-86E1-88B4-5676D24E8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3DED7F-2788-7382-0505-497BEB55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2AD303-7064-D06C-232B-55A7DB5D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D88E958-2F1E-3543-7A30-6AF23288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422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AA2F699-8D00-32AB-C7E7-1FD911F4A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DC078-4674-5769-06EB-D702F87BF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EBBB940-1119-7DB1-941B-6901FA9BE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7BDB1-D218-1745-8263-23A2D0C758E4}" type="datetimeFigureOut">
              <a:rPr lang="da-DK" smtClean="0"/>
              <a:t>23.05.2025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12EDC30-CAB7-41F0-3ACA-C5F07F7EA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CEFCD83-12EF-CF2F-986E-451E0AC56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AFF9D-2151-F34B-9A59-3E9F488015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251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fotografiskcenter.wordpress.com/2013/09/17/naervaer-i-fravaeret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iborgkunsthal.viborg.dk/udstillinger/aktuelle-udstillinger/traces-of-a-new-beginning-astrid-kruse-jensen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indendørs, mur, vindue, møbel&#10;&#10;AI-genereret indhold kan være ukorrekt.">
            <a:extLst>
              <a:ext uri="{FF2B5EF4-FFF2-40B4-BE49-F238E27FC236}">
                <a16:creationId xmlns:a16="http://schemas.microsoft.com/office/drawing/2014/main" id="{C0009781-D67E-6280-1150-50622A01A0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23208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DBB624-9D69-E80D-E6C3-981D61658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Traces of a New Begining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B030089-8D39-2556-4376-ECCAFFBF1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Astrid Kruse Jensen på Viborg Kunsthal 2025</a:t>
            </a:r>
          </a:p>
        </p:txBody>
      </p:sp>
    </p:spTree>
    <p:extLst>
      <p:ext uri="{BB962C8B-B14F-4D97-AF65-F5344CB8AC3E}">
        <p14:creationId xmlns:p14="http://schemas.microsoft.com/office/powerpoint/2010/main" val="520829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r, billedramme, indendørs, Rektangel&#10;&#10;AI-genereret indhold kan være ukorrekt.">
            <a:extLst>
              <a:ext uri="{FF2B5EF4-FFF2-40B4-BE49-F238E27FC236}">
                <a16:creationId xmlns:a16="http://schemas.microsoft.com/office/drawing/2014/main" id="{CB613558-139F-3A99-1279-DCC6288A4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34" y="643467"/>
            <a:ext cx="4749332" cy="5571066"/>
          </a:xfrm>
          <a:prstGeom prst="rect">
            <a:avLst/>
          </a:prstGeom>
        </p:spPr>
      </p:pic>
      <p:pic>
        <p:nvPicPr>
          <p:cNvPr id="4" name="Billede 3" descr="Et billede, der indeholder tekst, Font/skrifttype, skærmbillede&#10;&#10;AI-genereret indhold kan være ukorrekt.">
            <a:extLst>
              <a:ext uri="{FF2B5EF4-FFF2-40B4-BE49-F238E27FC236}">
                <a16:creationId xmlns:a16="http://schemas.microsoft.com/office/drawing/2014/main" id="{2143DBBE-B0AE-C317-BC8A-26E07B5C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742282"/>
            <a:ext cx="5291667" cy="33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6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2B880C-1DD8-6725-AF5B-2F9163D1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/>
          </a:bodyPr>
          <a:lstStyle/>
          <a:p>
            <a:pPr algn="ctr"/>
            <a:r>
              <a:rPr lang="da-DK" dirty="0"/>
              <a:t>Teori: </a:t>
            </a:r>
            <a:r>
              <a:rPr lang="da-DK" i="1" dirty="0"/>
              <a:t>Nærværet i fraværet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95B176-FA0E-4B6A-A190-5E2E82BEA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8F779DE-4744-42D6-9C74-33EC9446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7F480BD-C524-9E7A-B6D6-9B3C6BEA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Læs teoriteksten fra Fotografisk Center på vedhæftede link, som bl.a. inddrage nogle af Astrid Kruse Jensens tidligere værker:</a:t>
            </a:r>
          </a:p>
          <a:p>
            <a:pPr marL="0" indent="0">
              <a:buNone/>
            </a:pPr>
            <a:r>
              <a:rPr lang="da-DK" sz="2000" dirty="0">
                <a:hlinkClick r:id="rId2"/>
              </a:rPr>
              <a:t>https://fotografiskcenter.wordpress.com/2013/09/17/naervaer-i-fravaeret/</a:t>
            </a:r>
            <a:endParaRPr lang="da-DK" sz="2000" dirty="0"/>
          </a:p>
          <a:p>
            <a:pPr marL="514350" indent="-514350">
              <a:buFont typeface="+mj-lt"/>
              <a:buAutoNum type="arabicPeriod"/>
            </a:pPr>
            <a:r>
              <a:rPr lang="da-DK" sz="2000" dirty="0"/>
              <a:t>Hvad hæfter du dig ved i teksten?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2000" dirty="0"/>
              <a:t>Hvordan skal vi forstå udtrykket ‘nærværet i fraværet’? Og hvordan giver det mening i en analyse af Astrid kruse Jensens billeder?</a:t>
            </a:r>
          </a:p>
        </p:txBody>
      </p:sp>
    </p:spTree>
    <p:extLst>
      <p:ext uri="{BB962C8B-B14F-4D97-AF65-F5344CB8AC3E}">
        <p14:creationId xmlns:p14="http://schemas.microsoft.com/office/powerpoint/2010/main" val="36241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0F3C3D-04D9-C2C7-A73E-9EF8CE076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Tomme felter og negative rum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7EE8FB-ABCB-F555-A3A5-9545A03AE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da-DK" sz="2000" dirty="0"/>
              <a:t>Kan give plads til beskuerens forestillingsevne</a:t>
            </a:r>
          </a:p>
          <a:p>
            <a:r>
              <a:rPr lang="da-DK" sz="2000" dirty="0"/>
              <a:t>Kan skabe et nærvær i kraft af et fravær</a:t>
            </a:r>
          </a:p>
          <a:p>
            <a:r>
              <a:rPr lang="da-DK" sz="2000" dirty="0"/>
              <a:t>Tomheden indeholder rum for betydning, og er derved også betydningsladet, og altså ikke </a:t>
            </a:r>
            <a:r>
              <a:rPr lang="da-DK" sz="2000" i="1" dirty="0"/>
              <a:t>ingenting</a:t>
            </a:r>
            <a:r>
              <a:rPr lang="da-DK" sz="2000" dirty="0"/>
              <a:t>.</a:t>
            </a:r>
          </a:p>
          <a:p>
            <a:r>
              <a:rPr lang="da-DK" sz="2000" dirty="0"/>
              <a:t>Åbne døre eller vinduer, får vores blik til at søge ud, søge mod lyset, og billederne åbner sig for os kompositorisk. Billedernes tomrum er åbent og rækker ud af billedet. </a:t>
            </a:r>
          </a:p>
        </p:txBody>
      </p:sp>
    </p:spTree>
    <p:extLst>
      <p:ext uri="{BB962C8B-B14F-4D97-AF65-F5344CB8AC3E}">
        <p14:creationId xmlns:p14="http://schemas.microsoft.com/office/powerpoint/2010/main" val="69136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911161-62A3-E11F-86C3-60792982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Roland Barthes: </a:t>
            </a:r>
            <a:r>
              <a:rPr lang="da-DK" sz="4000" i="1" dirty="0">
                <a:solidFill>
                  <a:srgbClr val="FFFFFF"/>
                </a:solidFill>
              </a:rPr>
              <a:t>Punktummet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E9B428-B5AC-4E29-A254-92C15A4B2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1900" dirty="0"/>
              <a:t>Roland Barthes (fransk filosof, litterat, lingvist, semiotiker o.a.) skrev om fotografiet, at det arbejder på to plan: Det ene plan er relateret til fornuften, hvor vi tænker fotografiet som et aftryk af virkeligheden. Det andet plan taler til følelserne og bliver af Barthes kaldt for </a:t>
            </a:r>
            <a:r>
              <a:rPr lang="da-DK" sz="1900" i="1" dirty="0"/>
              <a:t>punktummet</a:t>
            </a:r>
            <a:r>
              <a:rPr lang="da-DK" sz="1900" dirty="0"/>
              <a:t>; den ting, der gør et bestemt fotografi til noget særligt og får os til at føle, at virkeligheden  vender tilbage – som noget tabt, vi genfinder. </a:t>
            </a:r>
            <a:r>
              <a:rPr lang="da-DK" sz="1900" i="1" dirty="0"/>
              <a:t>Punktummet </a:t>
            </a:r>
            <a:r>
              <a:rPr lang="da-DK" sz="1900" dirty="0"/>
              <a:t>er et særligt nærvær, noget intenst, sanseligt og </a:t>
            </a:r>
            <a:r>
              <a:rPr lang="da-DK" sz="1900" dirty="0" err="1"/>
              <a:t>melaknkolsk</a:t>
            </a:r>
            <a:r>
              <a:rPr lang="da-DK" sz="1900" dirty="0"/>
              <a:t>, der </a:t>
            </a:r>
            <a:r>
              <a:rPr lang="da-DK" sz="1900" i="1" dirty="0"/>
              <a:t>punkterer</a:t>
            </a:r>
            <a:r>
              <a:rPr lang="da-DK" sz="1900" dirty="0"/>
              <a:t> forstanden. Det er denne spænding mellem fornuftens virkelighed og følelsernes virkelighed, der er så typisk for fotografiet. </a:t>
            </a:r>
          </a:p>
          <a:p>
            <a:pPr marL="0" indent="0">
              <a:buNone/>
            </a:pPr>
            <a:endParaRPr lang="da-DK" sz="1900" dirty="0"/>
          </a:p>
          <a:p>
            <a:pPr marL="0" indent="0">
              <a:buNone/>
            </a:pPr>
            <a:r>
              <a:rPr lang="da-DK" sz="1900" dirty="0"/>
              <a:t>Fotografiet opererer som en slags tidsmaskine, der forsøger at ”stoppe tiden”, at fange øjeblikket, hvilket i sig selv er en modsætning, da øjeblikket forsvinder, så snart man forsøger at fastholde det. På den måde eksisterer fotografiet i en spænding imellem øjeblikket og det konstante – en dobbelthed, der ligner spændingen mellem nærvær og fravær.</a:t>
            </a:r>
          </a:p>
          <a:p>
            <a:pPr marL="0" indent="0">
              <a:buNone/>
            </a:pPr>
            <a:endParaRPr lang="da-DK" sz="1900" dirty="0"/>
          </a:p>
        </p:txBody>
      </p:sp>
    </p:spTree>
    <p:extLst>
      <p:ext uri="{BB962C8B-B14F-4D97-AF65-F5344CB8AC3E}">
        <p14:creationId xmlns:p14="http://schemas.microsoft.com/office/powerpoint/2010/main" val="2720237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_Vilhelm Hammershøi, Støvkornenes dans i solstrålerne, 1900">
            <a:extLst>
              <a:ext uri="{FF2B5EF4-FFF2-40B4-BE49-F238E27FC236}">
                <a16:creationId xmlns:a16="http://schemas.microsoft.com/office/drawing/2014/main" id="{894A69E4-BA85-3C73-DFDE-13806418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0"/>
            <a:ext cx="6034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7B8F303-CA3B-4D11-57AF-EEEB18356427}"/>
              </a:ext>
            </a:extLst>
          </p:cNvPr>
          <p:cNvSpPr txBox="1"/>
          <p:nvPr/>
        </p:nvSpPr>
        <p:spPr>
          <a:xfrm>
            <a:off x="142081" y="6217335"/>
            <a:ext cx="3045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solidFill>
                  <a:srgbClr val="000000"/>
                </a:solidFill>
                <a:effectLst/>
              </a:rPr>
              <a:t>Vilhelm Hammershøi, </a:t>
            </a:r>
            <a:r>
              <a:rPr lang="da-DK" sz="1400" b="0" i="1" dirty="0">
                <a:solidFill>
                  <a:srgbClr val="000000"/>
                </a:solidFill>
                <a:effectLst/>
              </a:rPr>
              <a:t>Støvkornenes dans i solstrålerne, 1900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54023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_Astrid Kruse Jensen, She was looking for herself, 2008">
            <a:extLst>
              <a:ext uri="{FF2B5EF4-FFF2-40B4-BE49-F238E27FC236}">
                <a16:creationId xmlns:a16="http://schemas.microsoft.com/office/drawing/2014/main" id="{FEE7D69D-569A-3014-0B3C-6439A5C6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81" y="654050"/>
            <a:ext cx="6858000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FA1E117-AAC7-9EEF-87DA-ED167C730E15}"/>
              </a:ext>
            </a:extLst>
          </p:cNvPr>
          <p:cNvSpPr txBox="1"/>
          <p:nvPr/>
        </p:nvSpPr>
        <p:spPr>
          <a:xfrm>
            <a:off x="2288381" y="6343650"/>
            <a:ext cx="6100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solidFill>
                  <a:srgbClr val="000000"/>
                </a:solidFill>
                <a:effectLst/>
              </a:rPr>
              <a:t>Astrid Kruse Jensen, </a:t>
            </a:r>
            <a:r>
              <a:rPr lang="da-DK" sz="1400" b="0" i="1" dirty="0" err="1">
                <a:solidFill>
                  <a:srgbClr val="000000"/>
                </a:solidFill>
                <a:effectLst/>
              </a:rPr>
              <a:t>She</a:t>
            </a:r>
            <a:r>
              <a:rPr lang="da-DK" sz="1400" b="0" i="1" dirty="0">
                <a:solidFill>
                  <a:srgbClr val="000000"/>
                </a:solidFill>
                <a:effectLst/>
              </a:rPr>
              <a:t> </a:t>
            </a:r>
            <a:r>
              <a:rPr lang="da-DK" sz="1400" b="0" i="1" dirty="0" err="1">
                <a:solidFill>
                  <a:srgbClr val="000000"/>
                </a:solidFill>
                <a:effectLst/>
              </a:rPr>
              <a:t>was</a:t>
            </a:r>
            <a:r>
              <a:rPr lang="da-DK" sz="1400" b="0" i="1" dirty="0">
                <a:solidFill>
                  <a:srgbClr val="000000"/>
                </a:solidFill>
                <a:effectLst/>
              </a:rPr>
              <a:t> </a:t>
            </a:r>
            <a:r>
              <a:rPr lang="da-DK" sz="1400" b="0" i="1" dirty="0" err="1">
                <a:solidFill>
                  <a:srgbClr val="000000"/>
                </a:solidFill>
                <a:effectLst/>
              </a:rPr>
              <a:t>looking</a:t>
            </a:r>
            <a:r>
              <a:rPr lang="da-DK" sz="1400" b="0" i="1" dirty="0">
                <a:solidFill>
                  <a:srgbClr val="000000"/>
                </a:solidFill>
                <a:effectLst/>
              </a:rPr>
              <a:t> for </a:t>
            </a:r>
            <a:r>
              <a:rPr lang="da-DK" sz="1400" b="0" i="1" dirty="0" err="1">
                <a:solidFill>
                  <a:srgbClr val="000000"/>
                </a:solidFill>
                <a:effectLst/>
              </a:rPr>
              <a:t>herself</a:t>
            </a:r>
            <a:r>
              <a:rPr lang="da-DK" sz="1400" b="0" i="1" dirty="0">
                <a:solidFill>
                  <a:srgbClr val="000000"/>
                </a:solidFill>
                <a:effectLst/>
              </a:rPr>
              <a:t>, 2008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414355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A44D37-2B3A-C369-8357-F3A9EA49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>
            <a:normAutofit/>
          </a:bodyPr>
          <a:lstStyle/>
          <a:p>
            <a:r>
              <a:rPr lang="da-DK"/>
              <a:t>Før udstillingsbesøget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458A79-A718-3E4C-DF68-BC00E3FB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7" y="2549718"/>
            <a:ext cx="5747857" cy="3552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Læs præsentationen af udstillingen på Viborg Kunsthals hjemmeside:</a:t>
            </a:r>
          </a:p>
          <a:p>
            <a:pPr marL="0" indent="0">
              <a:buNone/>
            </a:pPr>
            <a:r>
              <a:rPr lang="da-DK" sz="2000" dirty="0">
                <a:hlinkClick r:id="rId2"/>
              </a:rPr>
              <a:t>https://viborgkunsthal.viborg.dk/udstillinger/aktuelle-udstillinger/traces-of-a-new-beginning-astrid-kruse-jensen/</a:t>
            </a:r>
            <a:r>
              <a:rPr lang="da-DK" sz="2000" dirty="0"/>
              <a:t>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Under besøget: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Tag et fotografi af det værk, du bedt kan lide i udstillingen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Hvordan forbinder udstillingen sig til stedet? </a:t>
            </a:r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Billede 6" descr="Et billede, der indeholder træ, Solbriller, gren, vindue&#10;&#10;AI-genereret indhold kan være ukorrekt.">
            <a:extLst>
              <a:ext uri="{FF2B5EF4-FFF2-40B4-BE49-F238E27FC236}">
                <a16:creationId xmlns:a16="http://schemas.microsoft.com/office/drawing/2014/main" id="{47B306E7-BFBA-B249-1D8C-507A465B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82" b="1"/>
          <a:stretch>
            <a:fillRect/>
          </a:stretch>
        </p:blipFill>
        <p:spPr>
          <a:xfrm>
            <a:off x="7761092" y="771383"/>
            <a:ext cx="3684567" cy="531192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1" y="5800300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8D91DE60-2C2D-4D7E-A6B4-C9499017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2623" y="6128773"/>
            <a:ext cx="1201506" cy="36512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0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tekst, bog, papir, Publikation/tidsskrift/artikel&#10;&#10;AI-genereret indhold kan være ukorrekt.">
            <a:extLst>
              <a:ext uri="{FF2B5EF4-FFF2-40B4-BE49-F238E27FC236}">
                <a16:creationId xmlns:a16="http://schemas.microsoft.com/office/drawing/2014/main" id="{ABDAD221-A3C6-A1F1-55AD-1C349CAD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773" y="480060"/>
            <a:ext cx="5736454" cy="59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91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r, kunst, indendørs, Rektangel&#10;&#10;AI-genereret indhold kan være ukorrekt.">
            <a:extLst>
              <a:ext uri="{FF2B5EF4-FFF2-40B4-BE49-F238E27FC236}">
                <a16:creationId xmlns:a16="http://schemas.microsoft.com/office/drawing/2014/main" id="{05998A3C-4770-7755-7AA9-D7BAD0A03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466" y="433666"/>
            <a:ext cx="7342094" cy="5506571"/>
          </a:xfrm>
          <a:prstGeom prst="rect">
            <a:avLst/>
          </a:prstGeom>
        </p:spPr>
      </p:pic>
      <p:pic>
        <p:nvPicPr>
          <p:cNvPr id="9" name="Billede 8" descr="Et billede, der indeholder tekst, Font/skrifttype, skærmbillede, hvid&#10;&#10;AI-genereret indhold kan være ukorrekt.">
            <a:extLst>
              <a:ext uri="{FF2B5EF4-FFF2-40B4-BE49-F238E27FC236}">
                <a16:creationId xmlns:a16="http://schemas.microsoft.com/office/drawing/2014/main" id="{ECBA355A-B5AB-C8B5-2F72-429C60C9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74" y="5744822"/>
            <a:ext cx="4162425" cy="1217895"/>
          </a:xfrm>
          <a:prstGeom prst="rect">
            <a:avLst/>
          </a:prstGeom>
        </p:spPr>
      </p:pic>
      <p:pic>
        <p:nvPicPr>
          <p:cNvPr id="13" name="Billede 12" descr="Et billede, der indeholder mur, indendørs, vindue, maleri&#10;&#10;AI-genereret indhold kan være ukorrekt.">
            <a:extLst>
              <a:ext uri="{FF2B5EF4-FFF2-40B4-BE49-F238E27FC236}">
                <a16:creationId xmlns:a16="http://schemas.microsoft.com/office/drawing/2014/main" id="{E0AEB676-865D-D9BC-196D-5B2228A1A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963" y="0"/>
            <a:ext cx="5143636" cy="5494338"/>
          </a:xfrm>
          <a:prstGeom prst="rect">
            <a:avLst/>
          </a:prstGeom>
        </p:spPr>
      </p:pic>
      <p:pic>
        <p:nvPicPr>
          <p:cNvPr id="11" name="Billede 10" descr="Et billede, der indeholder tekst, Font/skrifttype, skærmbillede&#10;&#10;AI-genereret indhold kan være ukorrekt.">
            <a:extLst>
              <a:ext uri="{FF2B5EF4-FFF2-40B4-BE49-F238E27FC236}">
                <a16:creationId xmlns:a16="http://schemas.microsoft.com/office/drawing/2014/main" id="{59101AFB-F589-4F91-9FC3-A853664DF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963" y="5494339"/>
            <a:ext cx="4205489" cy="13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5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mur, billedramme, indendørs, vase&#10;&#10;AI-genereret indhold kan være ukorrekt.">
            <a:extLst>
              <a:ext uri="{FF2B5EF4-FFF2-40B4-BE49-F238E27FC236}">
                <a16:creationId xmlns:a16="http://schemas.microsoft.com/office/drawing/2014/main" id="{081399FB-C799-C874-CEF1-F0987B45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133610"/>
            <a:ext cx="5291666" cy="5385921"/>
          </a:xfrm>
          <a:prstGeom prst="rect">
            <a:avLst/>
          </a:prstGeom>
        </p:spPr>
      </p:pic>
      <p:pic>
        <p:nvPicPr>
          <p:cNvPr id="5" name="Billede 4" descr="Et billede, der indeholder indendørs, mur, kunst, vindue&#10;&#10;AI-genereret indhold kan være ukorrekt.">
            <a:extLst>
              <a:ext uri="{FF2B5EF4-FFF2-40B4-BE49-F238E27FC236}">
                <a16:creationId xmlns:a16="http://schemas.microsoft.com/office/drawing/2014/main" id="{87951ABD-7E58-B938-FB0A-B1D2F4CD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7281"/>
            <a:ext cx="5291667" cy="537225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E2FB4E90-DDC2-980F-CFEE-94B4AA61F0E7}"/>
              </a:ext>
            </a:extLst>
          </p:cNvPr>
          <p:cNvSpPr txBox="1"/>
          <p:nvPr/>
        </p:nvSpPr>
        <p:spPr>
          <a:xfrm>
            <a:off x="229494" y="5845909"/>
            <a:ext cx="1131903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rgbClr val="0070C0"/>
                </a:solidFill>
              </a:rPr>
              <a:t>Opgave:</a:t>
            </a:r>
            <a:r>
              <a:rPr lang="da-DK" dirty="0"/>
              <a:t> 	</a:t>
            </a:r>
            <a:r>
              <a:rPr lang="da-DK" sz="1600" dirty="0"/>
              <a:t>Flere af fotografierne er taget i Marie Krøyer og Anna Anchers hjem. Begge disse to kunstnere var impressionister og </a:t>
            </a:r>
          </a:p>
          <a:p>
            <a:r>
              <a:rPr lang="da-DK" sz="1600" dirty="0"/>
              <a:t>	optaget af at male lyset. Find nogle af </a:t>
            </a:r>
            <a:r>
              <a:rPr lang="da-DK" sz="1600"/>
              <a:t>deres malerier </a:t>
            </a:r>
            <a:r>
              <a:rPr lang="da-DK" sz="1600" dirty="0"/>
              <a:t>på nettet og overvej, om Astrid Kruse Jensen forholder sig til 	deres værker i sine fotografier. </a:t>
            </a:r>
          </a:p>
        </p:txBody>
      </p:sp>
    </p:spTree>
    <p:extLst>
      <p:ext uri="{BB962C8B-B14F-4D97-AF65-F5344CB8AC3E}">
        <p14:creationId xmlns:p14="http://schemas.microsoft.com/office/powerpoint/2010/main" val="279352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illedramme, kunst, maleri, mur&#10;&#10;AI-genereret indhold kan være ukorrekt.">
            <a:extLst>
              <a:ext uri="{FF2B5EF4-FFF2-40B4-BE49-F238E27FC236}">
                <a16:creationId xmlns:a16="http://schemas.microsoft.com/office/drawing/2014/main" id="{DB303211-E56A-3984-646D-48A3D49C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285750"/>
            <a:ext cx="5994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6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r, tøj, indendørs, person&#10;&#10;AI-genereret indhold kan være ukorrekt.">
            <a:extLst>
              <a:ext uri="{FF2B5EF4-FFF2-40B4-BE49-F238E27FC236}">
                <a16:creationId xmlns:a16="http://schemas.microsoft.com/office/drawing/2014/main" id="{212950EB-E981-AF8D-7630-50DEB6FD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57211" y="1317138"/>
            <a:ext cx="4943139" cy="3707354"/>
          </a:xfrm>
          <a:prstGeom prst="rect">
            <a:avLst/>
          </a:prstGeom>
        </p:spPr>
      </p:pic>
      <p:pic>
        <p:nvPicPr>
          <p:cNvPr id="5" name="Billede 4" descr="Et billede, der indeholder indendørs, dagslys, gulv, gips&#10;&#10;AI-genereret indhold kan være ukorrekt.">
            <a:extLst>
              <a:ext uri="{FF2B5EF4-FFF2-40B4-BE49-F238E27FC236}">
                <a16:creationId xmlns:a16="http://schemas.microsoft.com/office/drawing/2014/main" id="{2091A9A4-A1D0-0B29-0B2D-2CCC5C5E0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24429" y="1317137"/>
            <a:ext cx="4943141" cy="3707355"/>
          </a:xfrm>
          <a:prstGeom prst="rect">
            <a:avLst/>
          </a:prstGeom>
        </p:spPr>
      </p:pic>
      <p:pic>
        <p:nvPicPr>
          <p:cNvPr id="7" name="Billede 6" descr="Et billede, der indeholder vindue, træ, bygning, udendørs&#10;&#10;AI-genereret indhold kan være ukorrekt.">
            <a:extLst>
              <a:ext uri="{FF2B5EF4-FFF2-40B4-BE49-F238E27FC236}">
                <a16:creationId xmlns:a16="http://schemas.microsoft.com/office/drawing/2014/main" id="{EA6D2E89-2943-658D-746C-0F65AA7DE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35654" y="1007857"/>
            <a:ext cx="4706468" cy="3529851"/>
          </a:xfrm>
          <a:prstGeom prst="rect">
            <a:avLst/>
          </a:prstGeom>
        </p:spPr>
      </p:pic>
      <p:pic>
        <p:nvPicPr>
          <p:cNvPr id="9" name="Billede 8" descr="Et billede, der indeholder tekst, Font/skrifttype, skærmbillede, dokument&#10;&#10;AI-genereret indhold kan være ukorrekt.">
            <a:extLst>
              <a:ext uri="{FF2B5EF4-FFF2-40B4-BE49-F238E27FC236}">
                <a16:creationId xmlns:a16="http://schemas.microsoft.com/office/drawing/2014/main" id="{F3A484C9-2A5C-8ED8-CA11-043138EC9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965" y="4136147"/>
            <a:ext cx="3529849" cy="23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9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mur, indendørs, træ, Lægge gulv/gulv&#10;&#10;AI-genereret indhold kan være ukorrekt.">
            <a:extLst>
              <a:ext uri="{FF2B5EF4-FFF2-40B4-BE49-F238E27FC236}">
                <a16:creationId xmlns:a16="http://schemas.microsoft.com/office/drawing/2014/main" id="{A55970BD-CBA9-1784-3B67-7CE56A7571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14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3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r, Rektangel, kunst, indendørs&#10;&#10;AI-genereret indhold kan være ukorrekt.">
            <a:extLst>
              <a:ext uri="{FF2B5EF4-FFF2-40B4-BE49-F238E27FC236}">
                <a16:creationId xmlns:a16="http://schemas.microsoft.com/office/drawing/2014/main" id="{1FADD9DD-84E8-4A9C-234A-B1DB5B65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579670"/>
            <a:ext cx="3517119" cy="36925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lede 6" descr="Et billede, der indeholder mur, billedramme, indendørs, Rektangel&#10;&#10;AI-genereret indhold kan være ukorrekt.">
            <a:extLst>
              <a:ext uri="{FF2B5EF4-FFF2-40B4-BE49-F238E27FC236}">
                <a16:creationId xmlns:a16="http://schemas.microsoft.com/office/drawing/2014/main" id="{F3A2B39F-2968-3DD8-2C82-0E32065AC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634866"/>
            <a:ext cx="3537345" cy="35821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 descr="Et billede, der indeholder mur, Rektangel, kunst, indendørs&#10;&#10;AI-genereret indhold kan være ukorrekt.">
            <a:extLst>
              <a:ext uri="{FF2B5EF4-FFF2-40B4-BE49-F238E27FC236}">
                <a16:creationId xmlns:a16="http://schemas.microsoft.com/office/drawing/2014/main" id="{1AAAF1F7-76C1-1BAF-2248-9D45C363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640588"/>
            <a:ext cx="3517120" cy="35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468</Words>
  <Application>Microsoft Macintosh PowerPoint</Application>
  <PresentationFormat>Widescreen</PresentationFormat>
  <Paragraphs>27</Paragraphs>
  <Slides>15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Office-tema</vt:lpstr>
      <vt:lpstr>Traces of a New Begining</vt:lpstr>
      <vt:lpstr>Før udstillingsbesøget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Teori: Nærværet i fraværet</vt:lpstr>
      <vt:lpstr>Tomme felter og negative rum</vt:lpstr>
      <vt:lpstr>Roland Barthes: Punktummet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Ditte Bang Skovgård-Hansen</dc:creator>
  <cp:lastModifiedBy>Ditte Bang Skovgård-Hansen</cp:lastModifiedBy>
  <cp:revision>7</cp:revision>
  <dcterms:created xsi:type="dcterms:W3CDTF">2025-05-22T19:54:12Z</dcterms:created>
  <dcterms:modified xsi:type="dcterms:W3CDTF">2025-05-23T07:24:53Z</dcterms:modified>
</cp:coreProperties>
</file>