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329" r:id="rId3"/>
    <p:sldId id="336" r:id="rId4"/>
    <p:sldId id="257" r:id="rId5"/>
    <p:sldId id="258" r:id="rId6"/>
    <p:sldId id="259" r:id="rId7"/>
    <p:sldId id="261" r:id="rId8"/>
    <p:sldId id="262" r:id="rId9"/>
    <p:sldId id="335" r:id="rId10"/>
    <p:sldId id="32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BCCF8-2012-3E4D-80C6-9569758FA82C}" v="104" dt="2025-08-12T12:14:40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44"/>
    <p:restoredTop sz="95707"/>
  </p:normalViewPr>
  <p:slideViewPr>
    <p:cSldViewPr snapToGrid="0" snapToObjects="1">
      <p:cViewPr varScale="1">
        <p:scale>
          <a:sx n="106" d="100"/>
          <a:sy n="106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2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3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3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8/12/25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1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om.ooo/explore/altings-forbundeth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elarc.org/?catID=202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tmatter.dk/" TargetMode="External"/><Relationship Id="rId2" Type="http://schemas.openxmlformats.org/officeDocument/2006/relationships/hyperlink" Target="https://artmatter.dk/journal/kunst-i-den-antropocaene-tidsald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6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ursansning i den antropocæne tidsalder - Art Matter - Guide - Journal -  Festival">
            <a:extLst>
              <a:ext uri="{FF2B5EF4-FFF2-40B4-BE49-F238E27FC236}">
                <a16:creationId xmlns:a16="http://schemas.microsoft.com/office/drawing/2014/main" id="{018F35EB-B88B-72D2-327E-D363D66A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r="406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" name="Rectangle 107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E0A393-6E98-6843-B8E5-E3D04EE93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71759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Det antropocæne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- om altings forbundethed</a:t>
            </a:r>
          </a:p>
        </p:txBody>
      </p:sp>
      <p:cxnSp>
        <p:nvCxnSpPr>
          <p:cNvPr id="1074" name="Straight Connector 107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0FF365FB-8D98-F5C1-714E-CD9139CE05A2}"/>
              </a:ext>
            </a:extLst>
          </p:cNvPr>
          <p:cNvSpPr txBox="1"/>
          <p:nvPr/>
        </p:nvSpPr>
        <p:spPr>
          <a:xfrm>
            <a:off x="9830803" y="6545084"/>
            <a:ext cx="6190246" cy="31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400" b="0" i="0" dirty="0">
                <a:solidFill>
                  <a:srgbClr val="FFFFFF"/>
                </a:solidFill>
                <a:effectLst/>
              </a:rPr>
              <a:t>Per Kirkeby: Uden </a:t>
            </a:r>
            <a:r>
              <a:rPr lang="en-US" sz="1400" b="0" i="0" dirty="0" err="1">
                <a:solidFill>
                  <a:srgbClr val="FFFFFF"/>
                </a:solidFill>
                <a:effectLst/>
              </a:rPr>
              <a:t>titel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, 2011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1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F0FC2-657D-2280-56D5-5585A4E3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researchopgave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495F74-9787-CDCE-234A-20E6628E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920147"/>
            <a:ext cx="10691265" cy="105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0" dirty="0"/>
              <a:t>Gå på opdagelse (på nettet) i flere af følgende kunstneres værker og vælg 3-4 fire meget forskellige værker ud, som I mener, berører det antropocæne eller det posthumanistiske. Begrund jeres valg.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0977485-B450-6241-7C98-EA3C03FA9AFA}"/>
              </a:ext>
            </a:extLst>
          </p:cNvPr>
          <p:cNvSpPr txBox="1"/>
          <p:nvPr/>
        </p:nvSpPr>
        <p:spPr>
          <a:xfrm>
            <a:off x="1797652" y="2972387"/>
            <a:ext cx="424861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/>
              <a:t>Aneta </a:t>
            </a:r>
            <a:r>
              <a:rPr lang="da-DK" sz="1600" b="0" dirty="0" err="1"/>
              <a:t>Grzeszykowska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Artur </a:t>
            </a:r>
            <a:r>
              <a:rPr lang="da-DK" sz="1600" dirty="0" err="1"/>
              <a:t>Malewski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/>
              <a:t>Ewa </a:t>
            </a:r>
            <a:r>
              <a:rPr lang="da-DK" sz="1600" b="0" dirty="0" err="1"/>
              <a:t>Juszkiewicz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Amalie Smith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/>
              <a:t>Izabella </a:t>
            </a:r>
            <a:r>
              <a:rPr lang="da-DK" sz="1600" b="0" dirty="0" err="1"/>
              <a:t>Gustowska</a:t>
            </a:r>
            <a:r>
              <a:rPr lang="da-DK" sz="1600" b="0" dirty="0"/>
              <a:t> og Roman Lipski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Eduardo </a:t>
            </a:r>
            <a:r>
              <a:rPr lang="da-DK" sz="1600" dirty="0" err="1"/>
              <a:t>Kac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/>
              <a:t>Amy Karle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/>
              <a:t>Oron</a:t>
            </a:r>
            <a:r>
              <a:rPr lang="da-DK" sz="1600" dirty="0"/>
              <a:t> Catt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/>
              <a:t>Katharina </a:t>
            </a:r>
            <a:r>
              <a:rPr lang="da-DK" sz="1600" b="0" dirty="0" err="1"/>
              <a:t>Grosse</a:t>
            </a:r>
            <a:endParaRPr lang="da-DK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Peter Frimand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 err="1"/>
              <a:t>Suplerflex</a:t>
            </a:r>
            <a:endParaRPr lang="da-DK" sz="1800" b="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4D2131B-F254-7CDB-B020-DCB599061D80}"/>
              </a:ext>
            </a:extLst>
          </p:cNvPr>
          <p:cNvSpPr txBox="1"/>
          <p:nvPr/>
        </p:nvSpPr>
        <p:spPr>
          <a:xfrm>
            <a:off x="6145736" y="2972387"/>
            <a:ext cx="724271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dirty="0"/>
              <a:t>Rune Bosse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Olafur Eliasson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Christo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Karen Gabel Madsen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Anni </a:t>
            </a:r>
            <a:r>
              <a:rPr lang="da-DK" sz="1600" dirty="0" err="1"/>
              <a:t>Leppälä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Tonje </a:t>
            </a:r>
            <a:r>
              <a:rPr lang="da-DK" sz="1600" dirty="0" err="1"/>
              <a:t>Bøe</a:t>
            </a:r>
            <a:r>
              <a:rPr lang="da-DK" sz="1600" dirty="0"/>
              <a:t> Birkeland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/>
              <a:t>Stelarc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Samara </a:t>
            </a:r>
            <a:r>
              <a:rPr lang="da-DK" sz="1600" dirty="0" err="1"/>
              <a:t>Sallam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Erik Steffensen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Honey Biba </a:t>
            </a:r>
            <a:r>
              <a:rPr lang="da-DK" sz="1600" dirty="0" err="1"/>
              <a:t>Beckerlee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91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6D9E9-8DE6-19BD-ECFB-FDC4D66B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Indkredsning af emnet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B76CA0-B1A4-0E18-1D3D-B1D76685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04736"/>
            <a:ext cx="10691265" cy="44396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Alt er forbundet. Jorden under vores fødder, dyrelivet omkring os, ressourcerne og materialerne i vores byer – alt indgår i ét stort planetært kredsløb. Men både i sproget og videnskaberne har mennesket opdelt kloden i forskellige systemer og bestanddele, der skaber skel og kan give indtryk af, at mennesket er afsondret fra naturen.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Globalisering, industrialisering og en voksende verdensbefolkning har vist, at menneskelig aktivitet ikke eksisterer i et vakuum. Vi er trådt ind i en ny epoke, den antropocæne tidsalder, hvor det står klart, at mennesket udgør en geologisk kraft på linje med andre gennemgribende naturfænomener.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Menneskets skæbne er uløseligt forbundet med Jordens og viklet ind i alle dens processer – men har vi blik for, hvordan forskelligartede sfærer og fænomener griber ind i hinanden? Hvordan skal vi forstå altings forbundethed?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sz="3100" b="1" dirty="0">
                <a:latin typeface="+mj-lt"/>
              </a:rPr>
              <a:t>OPGAVE: </a:t>
            </a:r>
            <a:r>
              <a:rPr lang="da-DK" dirty="0"/>
              <a:t> Lyt til podcasten på dette link: </a:t>
            </a:r>
            <a:r>
              <a:rPr lang="da-DK" dirty="0">
                <a:hlinkClick r:id="rId2"/>
              </a:rPr>
              <a:t>https://www.bloom.ooo/explore/altings-forbundethed</a:t>
            </a: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sz="1800" dirty="0"/>
              <a:t>I podcasten optræder geolog Minik Rosing, </a:t>
            </a:r>
            <a:r>
              <a:rPr lang="da-DK" sz="1800" dirty="0" err="1"/>
              <a:t>kulturgeograf</a:t>
            </a:r>
            <a:r>
              <a:rPr lang="da-DK" sz="1800" dirty="0"/>
              <a:t> Emmy Laura Perez Fjalland, antropolog Nils Ole </a:t>
            </a:r>
            <a:r>
              <a:rPr lang="da-DK" sz="1800" dirty="0" err="1"/>
              <a:t>Bubandt</a:t>
            </a:r>
            <a:r>
              <a:rPr lang="da-DK" sz="1800" dirty="0"/>
              <a:t> og forfatter Liv </a:t>
            </a:r>
            <a:r>
              <a:rPr lang="da-DK" sz="1800" dirty="0" err="1"/>
              <a:t>Sejrbo</a:t>
            </a:r>
            <a:r>
              <a:rPr lang="da-DK" sz="1800" dirty="0"/>
              <a:t> Lidegaard. Samtalen er modereret af kurator og redaktør Marianne Krogh og tager udgangspunkt i bogprojektet </a:t>
            </a:r>
            <a:r>
              <a:rPr lang="da-DK" sz="1800" i="1" dirty="0" err="1"/>
              <a:t>Connectedness</a:t>
            </a:r>
            <a:r>
              <a:rPr lang="da-DK" sz="1800" i="1" dirty="0"/>
              <a:t> – an </a:t>
            </a:r>
            <a:r>
              <a:rPr lang="da-DK" sz="1800" i="1" dirty="0" err="1"/>
              <a:t>Incomplete</a:t>
            </a:r>
            <a:r>
              <a:rPr lang="da-DK" sz="1800" i="1" dirty="0"/>
              <a:t> Encyclopedia of the </a:t>
            </a:r>
            <a:r>
              <a:rPr lang="da-DK" sz="1800" i="1" dirty="0" err="1"/>
              <a:t>Anthropocene</a:t>
            </a:r>
            <a:r>
              <a:rPr lang="da-DK" sz="1800" dirty="0"/>
              <a:t> lavet i anledning af Arkitekturbiennalen i Venedig i 2021.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200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24BC6B-AE81-FC6A-7CDE-9B8EDD55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da-DK" dirty="0"/>
              <a:t>Teori: Dagens lektie i TAP-BOGEN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5DA4DE-E9D1-3AD9-6F46-2856FBE7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Forklar med udgangspunkt i dagens lektie begreberne:</a:t>
            </a:r>
          </a:p>
          <a:p>
            <a:r>
              <a:rPr lang="da-DK" dirty="0" err="1"/>
              <a:t>Antropocæn</a:t>
            </a:r>
            <a:endParaRPr lang="da-DK" dirty="0"/>
          </a:p>
          <a:p>
            <a:r>
              <a:rPr lang="da-DK" dirty="0"/>
              <a:t>Posthumanisme</a:t>
            </a:r>
          </a:p>
          <a:p>
            <a:r>
              <a:rPr lang="da-DK" dirty="0"/>
              <a:t>Den materielle drejning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Maja Sisse Sørensen at Galeria 18. Photo: Karen Dulong">
            <a:extLst>
              <a:ext uri="{FF2B5EF4-FFF2-40B4-BE49-F238E27FC236}">
                <a16:creationId xmlns:a16="http://schemas.microsoft.com/office/drawing/2014/main" id="{E33409D9-7808-DFDC-B085-19230C4F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" r="-3" b="4189"/>
          <a:stretch>
            <a:fillRect/>
          </a:stretch>
        </p:blipFill>
        <p:spPr bwMode="auto">
          <a:xfrm>
            <a:off x="6420752" y="-1"/>
            <a:ext cx="57712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A710D5B-FF5A-9034-1DBE-4EF1C12F2425}"/>
              </a:ext>
            </a:extLst>
          </p:cNvPr>
          <p:cNvSpPr txBox="1"/>
          <p:nvPr/>
        </p:nvSpPr>
        <p:spPr>
          <a:xfrm>
            <a:off x="4758489" y="6550223"/>
            <a:ext cx="6100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0" dirty="0">
                <a:solidFill>
                  <a:srgbClr val="000000"/>
                </a:solidFill>
                <a:effectLst/>
                <a:latin typeface="RG Ciron Classic"/>
              </a:rPr>
              <a:t>Maja Sisse Sørensen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87212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FDDEB-FADE-D846-AF01-0F04AB7F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Forholdet mellem menneske og natur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D4FE11-5A2C-0A4A-B990-B1646F5152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Tidligere</a:t>
            </a:r>
            <a:r>
              <a:rPr lang="da-DK" dirty="0"/>
              <a:t>: natur og menneske blev betragtet som hinandens modsætninger.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/>
              <a:t>menneske</a:t>
            </a:r>
            <a:r>
              <a:rPr lang="da-DK" dirty="0"/>
              <a:t>			</a:t>
            </a:r>
            <a:r>
              <a:rPr lang="da-DK" i="1" dirty="0"/>
              <a:t>natur</a:t>
            </a:r>
          </a:p>
          <a:p>
            <a:pPr marL="0" indent="0">
              <a:buNone/>
            </a:pPr>
            <a:r>
              <a:rPr lang="da-DK" dirty="0"/>
              <a:t>det kultiverede 	&gt;&lt; 	det vilde</a:t>
            </a:r>
          </a:p>
          <a:p>
            <a:pPr marL="0" indent="0">
              <a:buNone/>
            </a:pPr>
            <a:r>
              <a:rPr lang="da-DK" dirty="0"/>
              <a:t>orden 		&gt;&lt; 	kaos</a:t>
            </a:r>
          </a:p>
          <a:p>
            <a:pPr marL="0" indent="0">
              <a:buNone/>
            </a:pPr>
            <a:r>
              <a:rPr lang="da-DK" dirty="0"/>
              <a:t>det tæmmede 	&gt;&lt; 	det farlige</a:t>
            </a:r>
          </a:p>
          <a:p>
            <a:pPr marL="0" indent="0">
              <a:buNone/>
            </a:pPr>
            <a:r>
              <a:rPr lang="da-DK" dirty="0"/>
              <a:t>aktiv 		&gt;&lt; 	passiv</a:t>
            </a:r>
          </a:p>
          <a:p>
            <a:pPr marL="0" indent="0">
              <a:buNone/>
            </a:pPr>
            <a:r>
              <a:rPr lang="da-DK" dirty="0"/>
              <a:t>	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4576A9-0287-7947-99A7-914B677DB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13965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Nu</a:t>
            </a:r>
            <a:r>
              <a:rPr lang="da-DK" dirty="0"/>
              <a:t>: menneske og natur kan ikke længere adskilles. Der findes ikke længere en uberørt natur – menneskeskabte forandringer påvirker hele kloden (inkl. mennesket selv)</a:t>
            </a:r>
          </a:p>
        </p:txBody>
      </p:sp>
      <p:pic>
        <p:nvPicPr>
          <p:cNvPr id="5" name="Picture 2" descr="Jesper Just: Seminarium - Announcements - e-flux">
            <a:extLst>
              <a:ext uri="{FF2B5EF4-FFF2-40B4-BE49-F238E27FC236}">
                <a16:creationId xmlns:a16="http://schemas.microsoft.com/office/drawing/2014/main" id="{C1E533BD-6FD8-46E5-4FD3-4D3DE544B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6" r="3" b="3"/>
          <a:stretch/>
        </p:blipFill>
        <p:spPr bwMode="auto">
          <a:xfrm>
            <a:off x="9597141" y="3525253"/>
            <a:ext cx="2398343" cy="31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9FD37D3-46D9-D3B4-B3F7-C88E2EAF2924}"/>
              </a:ext>
            </a:extLst>
          </p:cNvPr>
          <p:cNvSpPr txBox="1"/>
          <p:nvPr/>
        </p:nvSpPr>
        <p:spPr>
          <a:xfrm>
            <a:off x="6172200" y="3607646"/>
            <a:ext cx="3130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dirty="0"/>
              <a:t>Menneske er natur og natur er menneske. Man kan ikke længere opstille dualistiske modsætninger.</a:t>
            </a:r>
          </a:p>
        </p:txBody>
      </p:sp>
    </p:spTree>
    <p:extLst>
      <p:ext uri="{BB962C8B-B14F-4D97-AF65-F5344CB8AC3E}">
        <p14:creationId xmlns:p14="http://schemas.microsoft.com/office/powerpoint/2010/main" val="272708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B456EFA-9A89-C54B-95F8-FF20488F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da-DK"/>
              <a:t>Antropocæn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FB8A180-C702-2940-8CC2-FD7741F7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a-DK" dirty="0"/>
              <a:t>Betyder ‘menneskets tidsalder’ (</a:t>
            </a:r>
            <a:r>
              <a:rPr lang="da-DK" i="1" dirty="0" err="1"/>
              <a:t>anthropos</a:t>
            </a:r>
            <a:r>
              <a:rPr lang="da-DK" dirty="0"/>
              <a:t>=menneske + </a:t>
            </a:r>
            <a:r>
              <a:rPr lang="da-DK" i="1" dirty="0"/>
              <a:t>-</a:t>
            </a:r>
            <a:r>
              <a:rPr lang="da-DK" i="1" dirty="0" err="1"/>
              <a:t>cæn</a:t>
            </a:r>
            <a:r>
              <a:rPr lang="da-DK" i="1" dirty="0"/>
              <a:t> </a:t>
            </a:r>
            <a:r>
              <a:rPr lang="da-DK" dirty="0"/>
              <a:t>(af </a:t>
            </a:r>
            <a:r>
              <a:rPr lang="da-DK" i="1" dirty="0" err="1"/>
              <a:t>kainos</a:t>
            </a:r>
            <a:r>
              <a:rPr lang="da-DK" dirty="0"/>
              <a:t>=ny)</a:t>
            </a:r>
          </a:p>
          <a:p>
            <a:pPr>
              <a:buFont typeface="Wingdings" pitchFamily="2" charset="2"/>
              <a:buChar char="Ø"/>
            </a:pPr>
            <a:r>
              <a:rPr lang="da-DK" dirty="0"/>
              <a:t>Beskriver en ny geologisk tidsalder, hvor menneskets indvirkning på planeten er så gennemgribende, at den ikke længeres kan gøres om. Faktisk kan den aflæses geologisk i jordlagene.</a:t>
            </a:r>
          </a:p>
          <a:p>
            <a:pPr>
              <a:buFont typeface="Wingdings" pitchFamily="2" charset="2"/>
              <a:buChar char="Ø"/>
            </a:pPr>
            <a:r>
              <a:rPr lang="da-DK" dirty="0"/>
              <a:t>Samtidig med at vi griber ind i naturen, har vi erkendt, at vi ikke længere kan kontrollere den til egen fordel</a:t>
            </a:r>
          </a:p>
          <a:p>
            <a:pPr>
              <a:buFont typeface="Wingdings" pitchFamily="2" charset="2"/>
              <a:buChar char="Ø"/>
            </a:pPr>
            <a:endParaRPr lang="da-DK" dirty="0"/>
          </a:p>
          <a:p>
            <a:endParaRPr lang="da-DK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D5B1B3-593C-1D42-836D-D7C26C1A1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r="15259"/>
          <a:stretch/>
        </p:blipFill>
        <p:spPr bwMode="auto">
          <a:xfrm>
            <a:off x="8115300" y="10"/>
            <a:ext cx="40767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9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2CAF7-71FA-E946-97B3-5D929ED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Den </a:t>
            </a:r>
            <a:r>
              <a:rPr lang="da-DK"/>
              <a:t>antropocæne</a:t>
            </a:r>
            <a:r>
              <a:rPr lang="da-DK" dirty="0"/>
              <a:t> kunst</a:t>
            </a:r>
            <a:endParaRPr lang="da-DK"/>
          </a:p>
        </p:txBody>
      </p:sp>
      <p:pic>
        <p:nvPicPr>
          <p:cNvPr id="1026" name="Picture 2" descr="Kunst i den Antropocæne tidsalder - kunsten.nu - Online magasin og kalender  for billedkunst">
            <a:extLst>
              <a:ext uri="{FF2B5EF4-FFF2-40B4-BE49-F238E27FC236}">
                <a16:creationId xmlns:a16="http://schemas.microsoft.com/office/drawing/2014/main" id="{3CA13D2D-0F44-C647-9562-1CF2A6CFF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48425" b="1"/>
          <a:stretch/>
        </p:blipFill>
        <p:spPr bwMode="auto">
          <a:xfrm>
            <a:off x="20" y="-17929"/>
            <a:ext cx="4876780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BC154E-F7BA-5542-A48B-81908DDF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r>
              <a:rPr lang="da-DK" dirty="0"/>
              <a:t>Undersøger menneskets position i verden, hvis vi ikke længere kan skelne mellem godt (menneske) og ondt/farligt (natur)</a:t>
            </a:r>
          </a:p>
          <a:p>
            <a:r>
              <a:rPr lang="da-DK" dirty="0"/>
              <a:t>Mennesket ikke længere er hævet over andre væsener i verden, men blot én blandt mange arter.</a:t>
            </a:r>
          </a:p>
          <a:p>
            <a:r>
              <a:rPr lang="da-DK" dirty="0"/>
              <a:t>Viser os, at vi selv er en del af relationen mellem menneske og natur.</a:t>
            </a:r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5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1D06EB-0E68-8CFB-BDC7-21D024F1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Posthumanisme</a:t>
            </a:r>
            <a:endParaRPr lang="en-US" dirty="0"/>
          </a:p>
        </p:txBody>
      </p:sp>
      <p:pic>
        <p:nvPicPr>
          <p:cNvPr id="1028" name="Picture 4" descr="Patricia Piccinini Biography, Artworks &amp; Exhibitions | Ocula Artist">
            <a:extLst>
              <a:ext uri="{FF2B5EF4-FFF2-40B4-BE49-F238E27FC236}">
                <a16:creationId xmlns:a16="http://schemas.microsoft.com/office/drawing/2014/main" id="{753AA350-2CA8-1AB9-8392-3A7DB24E7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10964" b="1"/>
          <a:stretch/>
        </p:blipFill>
        <p:spPr bwMode="auto">
          <a:xfrm>
            <a:off x="20" y="-17929"/>
            <a:ext cx="4876780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77E57B-7603-7474-645D-917BEDD8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1800" dirty="0"/>
              <a:t>Et andet blik på forholdet mellem menneske og natur i samtiden – men med fokus på den teknologiske udviklings betydning for menneskets </a:t>
            </a:r>
            <a:r>
              <a:rPr lang="da-DK" sz="1800" i="1" dirty="0"/>
              <a:t>egen</a:t>
            </a:r>
            <a:r>
              <a:rPr lang="da-DK" sz="1800" dirty="0"/>
              <a:t> natur. </a:t>
            </a:r>
          </a:p>
          <a:p>
            <a:r>
              <a:rPr lang="da-DK" sz="1800" dirty="0"/>
              <a:t>Belyser, hvordan den menneskelige natur er under kraftig forandring, som følge af den teknologiske udvikling.</a:t>
            </a:r>
          </a:p>
          <a:p>
            <a:r>
              <a:rPr lang="da-DK" sz="1800" dirty="0"/>
              <a:t>Begrebet kommer af det latinske ord </a:t>
            </a:r>
            <a:r>
              <a:rPr lang="da-DK" sz="1800" i="1" dirty="0"/>
              <a:t>post</a:t>
            </a:r>
            <a:r>
              <a:rPr lang="da-DK" sz="1800" dirty="0"/>
              <a:t>, som betyder efter og </a:t>
            </a:r>
            <a:r>
              <a:rPr lang="da-DK" sz="1800" i="1" dirty="0"/>
              <a:t>human</a:t>
            </a:r>
            <a:r>
              <a:rPr lang="da-DK" sz="1800" dirty="0"/>
              <a:t>, som betyder menneske. </a:t>
            </a:r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E3D489-8EEC-0814-0600-2DFC16C8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119812" cy="1362073"/>
          </a:xfrm>
        </p:spPr>
        <p:txBody>
          <a:bodyPr>
            <a:normAutofit/>
          </a:bodyPr>
          <a:lstStyle/>
          <a:p>
            <a:r>
              <a:rPr lang="da-DK"/>
              <a:t>Den posthumanistiske kunst</a:t>
            </a:r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986D0DB0-CC82-4868-9E40-44D1164BD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A81685-89F8-2991-31D3-48C5A986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5966843" cy="35531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sz="1700" dirty="0"/>
              <a:t>Undersøger (ofte gennem nye teknikker og medier) fænomener som: genteknologi, blanding af mennesket og maskine (</a:t>
            </a:r>
            <a:r>
              <a:rPr lang="da-DK" sz="1700" dirty="0" err="1"/>
              <a:t>cyborg</a:t>
            </a:r>
            <a:r>
              <a:rPr lang="da-DK" sz="1700" dirty="0"/>
              <a:t>), robotteknologi og kunstig intelligens rokker ved nogle grundlæggende eksistentielle forståelser af, hvad det vil sige at være et menneske. </a:t>
            </a:r>
          </a:p>
          <a:p>
            <a:pPr>
              <a:lnSpc>
                <a:spcPct val="110000"/>
              </a:lnSpc>
            </a:pPr>
            <a:r>
              <a:rPr lang="da-DK" sz="1700" dirty="0"/>
              <a:t>Peger på nye flydende overgange mellem de tidligere meget afgrænsede kategorier </a:t>
            </a:r>
            <a:r>
              <a:rPr lang="da-DK" sz="1700" i="1" dirty="0"/>
              <a:t>menneske</a:t>
            </a:r>
            <a:r>
              <a:rPr lang="da-DK" sz="1700" dirty="0"/>
              <a:t> og </a:t>
            </a:r>
            <a:r>
              <a:rPr lang="da-DK" sz="1700" i="1" dirty="0"/>
              <a:t>ikkemenneske</a:t>
            </a:r>
            <a:r>
              <a:rPr lang="da-DK" sz="1700" dirty="0"/>
              <a:t>.</a:t>
            </a:r>
          </a:p>
          <a:p>
            <a:pPr>
              <a:lnSpc>
                <a:spcPct val="110000"/>
              </a:lnSpc>
            </a:pPr>
            <a:r>
              <a:rPr lang="da-DK" sz="1700" dirty="0"/>
              <a:t>Omhandler både det teknologiske (hvad er vi rent videnskabeligt i stand til? hvad </a:t>
            </a:r>
            <a:r>
              <a:rPr lang="da-DK" sz="1700" i="1" dirty="0"/>
              <a:t>kan</a:t>
            </a:r>
            <a:r>
              <a:rPr lang="da-DK" sz="1700" dirty="0"/>
              <a:t> vi gøre? ) og det etiske (hvad </a:t>
            </a:r>
            <a:r>
              <a:rPr lang="da-DK" sz="1700" i="1" dirty="0"/>
              <a:t>bør</a:t>
            </a:r>
            <a:r>
              <a:rPr lang="da-DK" sz="1700" dirty="0"/>
              <a:t> vi gøre?)</a:t>
            </a:r>
          </a:p>
          <a:p>
            <a:pPr>
              <a:lnSpc>
                <a:spcPct val="110000"/>
              </a:lnSpc>
            </a:pPr>
            <a:endParaRPr lang="da-DK" sz="1700" dirty="0"/>
          </a:p>
        </p:txBody>
      </p:sp>
      <p:pic>
        <p:nvPicPr>
          <p:cNvPr id="1026" name="Picture 2" descr="Zombies, Cyborgs &amp; Chimeras: A Talk by Performance Artist, Prof Stelarc -  YouTube">
            <a:extLst>
              <a:ext uri="{FF2B5EF4-FFF2-40B4-BE49-F238E27FC236}">
                <a16:creationId xmlns:a16="http://schemas.microsoft.com/office/drawing/2014/main" id="{9A28E78D-F4E6-63ED-BFF6-B47553690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01"/>
          <a:stretch/>
        </p:blipFill>
        <p:spPr bwMode="auto">
          <a:xfrm>
            <a:off x="7315200" y="1066798"/>
            <a:ext cx="4076700" cy="22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ist Grows Third Ear - artnet News">
            <a:extLst>
              <a:ext uri="{FF2B5EF4-FFF2-40B4-BE49-F238E27FC236}">
                <a16:creationId xmlns:a16="http://schemas.microsoft.com/office/drawing/2014/main" id="{CDB5C30E-0F7C-1958-1707-B39570CAA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" r="2" b="2"/>
          <a:stretch/>
        </p:blipFill>
        <p:spPr bwMode="auto">
          <a:xfrm>
            <a:off x="7315200" y="3548609"/>
            <a:ext cx="4076700" cy="22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9879F10-54E5-4F60-A54F-91F348A6C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8E056B03-1B61-3DC9-C832-C7A5C35EE1C1}"/>
              </a:ext>
            </a:extLst>
          </p:cNvPr>
          <p:cNvSpPr txBox="1"/>
          <p:nvPr/>
        </p:nvSpPr>
        <p:spPr>
          <a:xfrm>
            <a:off x="7196837" y="5840454"/>
            <a:ext cx="5204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 err="1"/>
              <a:t>Stellarc</a:t>
            </a:r>
            <a:r>
              <a:rPr lang="da-DK" sz="1200" dirty="0"/>
              <a:t>: The Third </a:t>
            </a:r>
            <a:r>
              <a:rPr lang="da-DK" sz="1200" dirty="0" err="1"/>
              <a:t>Ear</a:t>
            </a:r>
            <a:r>
              <a:rPr lang="da-DK" sz="1200" dirty="0"/>
              <a:t>, 2007  </a:t>
            </a:r>
            <a:r>
              <a:rPr lang="da-DK" sz="1200" dirty="0">
                <a:hlinkClick r:id="rId4"/>
              </a:rPr>
              <a:t>http://stelarc.org/?catID=20242</a:t>
            </a:r>
            <a:r>
              <a:rPr lang="da-D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9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068A82-7DEF-3772-937C-2CF2E1D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6" y="4357178"/>
            <a:ext cx="10691265" cy="18517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Læs artiklen i </a:t>
            </a:r>
            <a:r>
              <a:rPr lang="da-DK" dirty="0" err="1"/>
              <a:t>ArtMatter</a:t>
            </a:r>
            <a:r>
              <a:rPr lang="da-DK" dirty="0"/>
              <a:t>: </a:t>
            </a:r>
            <a:r>
              <a:rPr lang="da-DK" dirty="0">
                <a:hlinkClick r:id="rId2"/>
              </a:rPr>
              <a:t>https://artmatter.dk/journal/kunst-i-den-antropocaene-tidsalder/</a:t>
            </a:r>
            <a:r>
              <a:rPr lang="da-DK" dirty="0"/>
              <a:t> </a:t>
            </a:r>
          </a:p>
          <a:p>
            <a:pPr marL="457200" indent="-457200">
              <a:buAutoNum type="arabicPeriod"/>
            </a:pPr>
            <a:r>
              <a:rPr lang="da-DK" dirty="0"/>
              <a:t>Hvad er litteraturteoretiker og filosof Timothy Mortons vigtigste pointer?</a:t>
            </a:r>
          </a:p>
          <a:p>
            <a:pPr marL="457200" indent="-457200">
              <a:buAutoNum type="arabicPeriod"/>
            </a:pPr>
            <a:r>
              <a:rPr lang="da-DK" dirty="0"/>
              <a:t>Hvad er kunstens rolle og muligheder i vores (måske nye) tidsalder?</a:t>
            </a:r>
          </a:p>
          <a:p>
            <a:pPr marL="457200" indent="-457200">
              <a:buAutoNum type="arabicPeriod"/>
            </a:pPr>
            <a:r>
              <a:rPr lang="da-DK" dirty="0"/>
              <a:t>Søg på artikler på </a:t>
            </a:r>
            <a:r>
              <a:rPr lang="da-DK" dirty="0">
                <a:hlinkClick r:id="rId3"/>
              </a:rPr>
              <a:t>https://artmatter.dk/</a:t>
            </a:r>
            <a:r>
              <a:rPr lang="da-DK" dirty="0"/>
              <a:t> der handler om kunst, der tematisere </a:t>
            </a:r>
            <a:r>
              <a:rPr lang="da-DK" i="1" dirty="0"/>
              <a:t>det antropocæne</a:t>
            </a:r>
            <a:r>
              <a:rPr lang="da-DK" dirty="0"/>
              <a:t>. Vælg et af værkerne ud og gi en </a:t>
            </a:r>
            <a:r>
              <a:rPr lang="da-DK" dirty="0" err="1"/>
              <a:t>analtse</a:t>
            </a:r>
            <a:r>
              <a:rPr lang="da-DK" dirty="0"/>
              <a:t> af det med fokus på, hvordan det tematiserer forholdet mellem mennesket og naturen.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59151D2-CA9D-F3F9-3D4F-8CC9AD927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91" y="0"/>
            <a:ext cx="744991" cy="6858000"/>
          </a:xfrm>
          <a:prstGeom prst="rect">
            <a:avLst/>
          </a:prstGeom>
        </p:spPr>
      </p:pic>
      <p:pic>
        <p:nvPicPr>
          <p:cNvPr id="11" name="Billede 10" descr="Et billede, der indeholder tekst, Font/skrifttype, skærmbillede&#10;&#10;AI-genereret indhold kan være ukorrekt.">
            <a:extLst>
              <a:ext uri="{FF2B5EF4-FFF2-40B4-BE49-F238E27FC236}">
                <a16:creationId xmlns:a16="http://schemas.microsoft.com/office/drawing/2014/main" id="{D162DF48-8743-6BE2-8222-9DC6B611B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106" y="1214947"/>
            <a:ext cx="9299786" cy="32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7312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828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Calisto MT</vt:lpstr>
      <vt:lpstr>RG Ciron Classic</vt:lpstr>
      <vt:lpstr>Univers Condensed</vt:lpstr>
      <vt:lpstr>Wingdings</vt:lpstr>
      <vt:lpstr>ChronicleVTI</vt:lpstr>
      <vt:lpstr>Det antropocæne  - om altings forbundethed</vt:lpstr>
      <vt:lpstr>Indkredsning af emnet</vt:lpstr>
      <vt:lpstr>Teori: Dagens lektie i TAP-BOGEN</vt:lpstr>
      <vt:lpstr>Forholdet mellem menneske og natur</vt:lpstr>
      <vt:lpstr>Antropocæn</vt:lpstr>
      <vt:lpstr>Den antropocæne kunst</vt:lpstr>
      <vt:lpstr>Posthumanisme</vt:lpstr>
      <vt:lpstr>Den posthumanistiske kunst</vt:lpstr>
      <vt:lpstr>PowerPoint-præsentation</vt:lpstr>
      <vt:lpstr>researchopgave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antropocæne i kunsten</dc:title>
  <dc:creator>Ditte Bang Skovgård-Hansen</dc:creator>
  <cp:lastModifiedBy>Ditte Bang Skovgård-Hansen</cp:lastModifiedBy>
  <cp:revision>7</cp:revision>
  <dcterms:created xsi:type="dcterms:W3CDTF">2022-02-20T12:02:17Z</dcterms:created>
  <dcterms:modified xsi:type="dcterms:W3CDTF">2025-08-12T12:17:21Z</dcterms:modified>
</cp:coreProperties>
</file>