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74" r:id="rId2"/>
    <p:sldId id="363" r:id="rId3"/>
    <p:sldId id="364" r:id="rId4"/>
    <p:sldId id="365" r:id="rId5"/>
    <p:sldId id="367" r:id="rId6"/>
    <p:sldId id="368" r:id="rId7"/>
    <p:sldId id="369" r:id="rId8"/>
    <p:sldId id="371" r:id="rId9"/>
    <p:sldId id="366" r:id="rId10"/>
    <p:sldId id="372" r:id="rId11"/>
    <p:sldId id="373"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4"/>
    <p:restoredTop sz="91896"/>
  </p:normalViewPr>
  <p:slideViewPr>
    <p:cSldViewPr snapToGrid="0" snapToObjects="1">
      <p:cViewPr varScale="1">
        <p:scale>
          <a:sx n="97" d="100"/>
          <a:sy n="97" d="100"/>
        </p:scale>
        <p:origin x="9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DD694-FAE0-7A4B-A8EF-06C739EC471D}"/>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B1B3D59-58B1-154B-80A8-CACFF1050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48203D8-1A63-8248-B598-770EC3C342A5}"/>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5" name="Pladsholder til sidefod 4">
            <a:extLst>
              <a:ext uri="{FF2B5EF4-FFF2-40B4-BE49-F238E27FC236}">
                <a16:creationId xmlns:a16="http://schemas.microsoft.com/office/drawing/2014/main" id="{6C13E2B6-D31D-EB4D-8A50-930709DDD63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55C9CE2-C0CD-FD4A-BCE9-BD8F54AA4F9D}"/>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319900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335F9-F349-9D45-9DC5-384D4270887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8DD8C646-4464-1648-B609-C9A3612EBF39}"/>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A8CB936-2554-A049-9AEA-52A9F8C3B6E4}"/>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5" name="Pladsholder til sidefod 4">
            <a:extLst>
              <a:ext uri="{FF2B5EF4-FFF2-40B4-BE49-F238E27FC236}">
                <a16:creationId xmlns:a16="http://schemas.microsoft.com/office/drawing/2014/main" id="{831262C8-5A4E-2C42-A56D-F44634CCA3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9221E0E-3FEF-1545-80F2-FB47207D6D87}"/>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3484585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E92ADFED-C0A4-DA4E-8F8A-5A304361FFBD}"/>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62E2A7C-42B4-564D-AB8B-F8AE495CAFBC}"/>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1F80368-0BBA-C54A-BB47-8C4FB59D06D9}"/>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5" name="Pladsholder til sidefod 4">
            <a:extLst>
              <a:ext uri="{FF2B5EF4-FFF2-40B4-BE49-F238E27FC236}">
                <a16:creationId xmlns:a16="http://schemas.microsoft.com/office/drawing/2014/main" id="{623DE6CC-33D7-F844-9256-5DF52389370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0E8D0ED-F0E8-4647-B943-10BD7D7CDA6A}"/>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1397676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C6915F-1EC8-FA46-A26D-2A37B4BF7DB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E031EFA2-AA14-6744-9749-0CA3AD28A891}"/>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F7C6F6-94C0-3842-8F5E-E352CF378D66}"/>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5" name="Pladsholder til sidefod 4">
            <a:extLst>
              <a:ext uri="{FF2B5EF4-FFF2-40B4-BE49-F238E27FC236}">
                <a16:creationId xmlns:a16="http://schemas.microsoft.com/office/drawing/2014/main" id="{406ECD05-1310-2949-929C-28B80BAB9B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ECE6D57-F030-744B-8B6E-C4646CDC2193}"/>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4197008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E0E244-1C98-624E-B793-B4184B36DC1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B1953C4-4760-7640-BBCA-D521D0F3A0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D1CBEDE-9372-D347-8D0B-1564A2F60BFE}"/>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5" name="Pladsholder til sidefod 4">
            <a:extLst>
              <a:ext uri="{FF2B5EF4-FFF2-40B4-BE49-F238E27FC236}">
                <a16:creationId xmlns:a16="http://schemas.microsoft.com/office/drawing/2014/main" id="{447BED99-DCB8-EF45-B512-2CBF6F478CB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0AA5C9A-CFD0-3949-9184-0373E792DCE6}"/>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7362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3F5D4-6171-B045-9B07-7365A5D1C14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2B676BE6-6655-BC46-B695-72C5B90D6AF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3CAD1C42-36DE-A24D-8D84-5E4A0E9043F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B6749E39-A2D9-3845-AFF9-2C2B501A8424}"/>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6" name="Pladsholder til sidefod 5">
            <a:extLst>
              <a:ext uri="{FF2B5EF4-FFF2-40B4-BE49-F238E27FC236}">
                <a16:creationId xmlns:a16="http://schemas.microsoft.com/office/drawing/2014/main" id="{422A9193-0698-6240-BA8F-4518131F034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A718F785-D1FA-0C4F-B808-E1ED304A8739}"/>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1727290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1C5394-119E-884B-8D1A-B901534A4BF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89B7CA4-4D6C-2C43-9E6E-2039199A7B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30AD93F-B8AA-CF42-AA92-14BE100EB83E}"/>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9BD597D-4DF6-314E-B738-67209B0FA1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1D750B56-B40A-D343-955A-A99D3ABF824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8561DE48-B748-5548-BE42-684121C57717}"/>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8" name="Pladsholder til sidefod 7">
            <a:extLst>
              <a:ext uri="{FF2B5EF4-FFF2-40B4-BE49-F238E27FC236}">
                <a16:creationId xmlns:a16="http://schemas.microsoft.com/office/drawing/2014/main" id="{5CC3593B-9361-8343-980D-61AF4FF03B9A}"/>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76FA3023-AAA0-D242-AAF6-25FD08AB3E84}"/>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1805927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3A2A13-65E7-C54C-BA39-666ED962076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AE96E32-0C90-FC46-AB10-31086248EBB1}"/>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4" name="Pladsholder til sidefod 3">
            <a:extLst>
              <a:ext uri="{FF2B5EF4-FFF2-40B4-BE49-F238E27FC236}">
                <a16:creationId xmlns:a16="http://schemas.microsoft.com/office/drawing/2014/main" id="{677B0FAE-B1AC-1543-9885-9E59D940952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3D6C2152-B29C-B846-AD1C-4A821890D82A}"/>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385807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393EBA0-798B-F848-9AE2-C4F7FF7197B0}"/>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3" name="Pladsholder til sidefod 2">
            <a:extLst>
              <a:ext uri="{FF2B5EF4-FFF2-40B4-BE49-F238E27FC236}">
                <a16:creationId xmlns:a16="http://schemas.microsoft.com/office/drawing/2014/main" id="{67D43A5B-C3C2-F54F-A6E4-7B090129B0BA}"/>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E28E0D9-E4CA-4A41-9732-03DB3CC8E098}"/>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538761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18040-E47B-0441-BB03-3E9A5772DABA}"/>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912C761F-DD3D-5C44-8E0F-038B538ECC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7D88E66-06A6-9944-8A1C-CC697F17E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C6B418D-2C8D-CE4F-B970-856CDE83D619}"/>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6" name="Pladsholder til sidefod 5">
            <a:extLst>
              <a:ext uri="{FF2B5EF4-FFF2-40B4-BE49-F238E27FC236}">
                <a16:creationId xmlns:a16="http://schemas.microsoft.com/office/drawing/2014/main" id="{BC338BE9-5A0B-9B47-B51E-C672FE1A8D5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63D1BEB-261C-EF44-8E19-5DE0D1183F5B}"/>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105800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63E933-41DB-1E4E-9CFE-9631CB8C5F5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45AED26-A1FC-C344-B9D8-810BEF5349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FD8E012-A4C4-1843-82C2-30F86E40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7266D209-AF59-F94A-8403-E61A0A28AF5E}"/>
              </a:ext>
            </a:extLst>
          </p:cNvPr>
          <p:cNvSpPr>
            <a:spLocks noGrp="1"/>
          </p:cNvSpPr>
          <p:nvPr>
            <p:ph type="dt" sz="half" idx="10"/>
          </p:nvPr>
        </p:nvSpPr>
        <p:spPr/>
        <p:txBody>
          <a:bodyPr/>
          <a:lstStyle/>
          <a:p>
            <a:fld id="{9380A1D5-6800-3842-9C29-36ED7781E8D9}" type="datetimeFigureOut">
              <a:rPr lang="da-DK" smtClean="0"/>
              <a:t>24.08.2025</a:t>
            </a:fld>
            <a:endParaRPr lang="da-DK"/>
          </a:p>
        </p:txBody>
      </p:sp>
      <p:sp>
        <p:nvSpPr>
          <p:cNvPr id="6" name="Pladsholder til sidefod 5">
            <a:extLst>
              <a:ext uri="{FF2B5EF4-FFF2-40B4-BE49-F238E27FC236}">
                <a16:creationId xmlns:a16="http://schemas.microsoft.com/office/drawing/2014/main" id="{62D1596D-19AF-7744-9E80-151EAC709AB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E38C42A-E6D1-BE4C-A5AF-78B720786D35}"/>
              </a:ext>
            </a:extLst>
          </p:cNvPr>
          <p:cNvSpPr>
            <a:spLocks noGrp="1"/>
          </p:cNvSpPr>
          <p:nvPr>
            <p:ph type="sldNum" sz="quarter" idx="12"/>
          </p:nvPr>
        </p:nvSpPr>
        <p:spPr/>
        <p:txBody>
          <a:bodyPr/>
          <a:lstStyle/>
          <a:p>
            <a:fld id="{A6B9FDA9-8704-0849-B90F-DE15E2446869}" type="slidenum">
              <a:rPr lang="da-DK" smtClean="0"/>
              <a:t>‹nr.›</a:t>
            </a:fld>
            <a:endParaRPr lang="da-DK"/>
          </a:p>
        </p:txBody>
      </p:sp>
    </p:spTree>
    <p:extLst>
      <p:ext uri="{BB962C8B-B14F-4D97-AF65-F5344CB8AC3E}">
        <p14:creationId xmlns:p14="http://schemas.microsoft.com/office/powerpoint/2010/main" val="4017899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08A397CE-234D-F947-87E3-C6D8EF256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B7AEA1E-B0F7-4747-A24F-88D36A864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C35A54D-2B22-454A-92E2-C15E42D72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0A1D5-6800-3842-9C29-36ED7781E8D9}" type="datetimeFigureOut">
              <a:rPr lang="da-DK" smtClean="0"/>
              <a:t>24.08.2025</a:t>
            </a:fld>
            <a:endParaRPr lang="da-DK"/>
          </a:p>
        </p:txBody>
      </p:sp>
      <p:sp>
        <p:nvSpPr>
          <p:cNvPr id="5" name="Pladsholder til sidefod 4">
            <a:extLst>
              <a:ext uri="{FF2B5EF4-FFF2-40B4-BE49-F238E27FC236}">
                <a16:creationId xmlns:a16="http://schemas.microsoft.com/office/drawing/2014/main" id="{C0ADE37D-05B7-E344-91AC-0C18E524C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ADE2AD39-1C25-4343-9E5F-F089688B7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9FDA9-8704-0849-B90F-DE15E2446869}" type="slidenum">
              <a:rPr lang="da-DK" smtClean="0"/>
              <a:t>‹nr.›</a:t>
            </a:fld>
            <a:endParaRPr lang="da-DK"/>
          </a:p>
        </p:txBody>
      </p:sp>
    </p:spTree>
    <p:extLst>
      <p:ext uri="{BB962C8B-B14F-4D97-AF65-F5344CB8AC3E}">
        <p14:creationId xmlns:p14="http://schemas.microsoft.com/office/powerpoint/2010/main" val="11555175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fornixklinikken.no/pages/mikrober-guide-mikroorganismer"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RvSko0LY53A"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hyperlink" Target="https://munkeruphus.dk/portfolio/studio-thinkinghand-entangled-encounters-05-04-07-06-20/"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studiothinkinghand.com/" TargetMode="Externa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C35A348-C5D6-4112-9FDD-93A493B01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93184152-9187-1EF4-9C2B-1BE2A301ED38}"/>
              </a:ext>
            </a:extLst>
          </p:cNvPr>
          <p:cNvSpPr>
            <a:spLocks noGrp="1"/>
          </p:cNvSpPr>
          <p:nvPr>
            <p:ph type="ctrTitle"/>
          </p:nvPr>
        </p:nvSpPr>
        <p:spPr>
          <a:xfrm>
            <a:off x="838199" y="4428000"/>
            <a:ext cx="6143626" cy="1400400"/>
          </a:xfrm>
        </p:spPr>
        <p:txBody>
          <a:bodyPr wrap="square" anchor="b">
            <a:normAutofit/>
          </a:bodyPr>
          <a:lstStyle/>
          <a:p>
            <a:pPr algn="l"/>
            <a:r>
              <a:rPr lang="da-DK" sz="5600">
                <a:solidFill>
                  <a:schemeClr val="bg1"/>
                </a:solidFill>
              </a:rPr>
              <a:t>Jordkunst </a:t>
            </a:r>
          </a:p>
        </p:txBody>
      </p:sp>
      <p:sp>
        <p:nvSpPr>
          <p:cNvPr id="5" name="Undertitel 4">
            <a:extLst>
              <a:ext uri="{FF2B5EF4-FFF2-40B4-BE49-F238E27FC236}">
                <a16:creationId xmlns:a16="http://schemas.microsoft.com/office/drawing/2014/main" id="{5DE88829-58AB-290E-0176-1442E4A79C5D}"/>
              </a:ext>
            </a:extLst>
          </p:cNvPr>
          <p:cNvSpPr>
            <a:spLocks noGrp="1"/>
          </p:cNvSpPr>
          <p:nvPr>
            <p:ph type="subTitle" idx="1"/>
          </p:nvPr>
        </p:nvSpPr>
        <p:spPr>
          <a:xfrm>
            <a:off x="838199" y="5254210"/>
            <a:ext cx="4413070" cy="1017896"/>
          </a:xfrm>
        </p:spPr>
        <p:txBody>
          <a:bodyPr anchor="b">
            <a:normAutofit/>
          </a:bodyPr>
          <a:lstStyle/>
          <a:p>
            <a:pPr algn="l"/>
            <a:r>
              <a:rPr lang="da-DK" dirty="0">
                <a:solidFill>
                  <a:schemeClr val="bg1"/>
                </a:solidFill>
              </a:rPr>
              <a:t>Det antropocæne, del 3, 2025</a:t>
            </a:r>
          </a:p>
        </p:txBody>
      </p:sp>
      <p:pic>
        <p:nvPicPr>
          <p:cNvPr id="7" name="Picture 4" descr="MicrobialDwellings-14">
            <a:extLst>
              <a:ext uri="{FF2B5EF4-FFF2-40B4-BE49-F238E27FC236}">
                <a16:creationId xmlns:a16="http://schemas.microsoft.com/office/drawing/2014/main" id="{697C5296-B481-21A5-0933-38C3F84E3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177" r="23162" b="-3"/>
          <a:stretch>
            <a:fillRect/>
          </a:stretch>
        </p:blipFill>
        <p:spPr bwMode="auto">
          <a:xfrm>
            <a:off x="20" y="10"/>
            <a:ext cx="4000480" cy="4005933"/>
          </a:xfrm>
          <a:custGeom>
            <a:avLst/>
            <a:gdLst/>
            <a:ahLst/>
            <a:cxnLst/>
            <a:rect l="l" t="t" r="r" b="b"/>
            <a:pathLst>
              <a:path w="4000500" h="4005943">
                <a:moveTo>
                  <a:pt x="0" y="0"/>
                </a:moveTo>
                <a:lnTo>
                  <a:pt x="4000500" y="0"/>
                </a:lnTo>
                <a:lnTo>
                  <a:pt x="4000500" y="3936797"/>
                </a:lnTo>
                <a:lnTo>
                  <a:pt x="3316514" y="4005943"/>
                </a:lnTo>
                <a:lnTo>
                  <a:pt x="0" y="3964175"/>
                </a:lnTo>
                <a:close/>
              </a:path>
            </a:pathLst>
          </a:custGeom>
          <a:noFill/>
          <a:extLst>
            <a:ext uri="{909E8E84-426E-40DD-AFC4-6F175D3DCCD1}">
              <a14:hiddenFill xmlns:a14="http://schemas.microsoft.com/office/drawing/2010/main">
                <a:solidFill>
                  <a:srgbClr val="FFFFFF"/>
                </a:solidFill>
              </a14:hiddenFill>
            </a:ext>
          </a:extLst>
        </p:spPr>
      </p:pic>
      <p:pic>
        <p:nvPicPr>
          <p:cNvPr id="8" name="Picture 2" descr="Utahns Celebrate the 50th Anniversary of Spiral Jetty – SLUG Magazine">
            <a:extLst>
              <a:ext uri="{FF2B5EF4-FFF2-40B4-BE49-F238E27FC236}">
                <a16:creationId xmlns:a16="http://schemas.microsoft.com/office/drawing/2014/main" id="{289A0549-6D81-ACE5-0B75-D0A34FED8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540" r="2" b="2"/>
          <a:stretch>
            <a:fillRect/>
          </a:stretch>
        </p:blipFill>
        <p:spPr bwMode="auto">
          <a:xfrm>
            <a:off x="4191002" y="10"/>
            <a:ext cx="3809998" cy="3917529"/>
          </a:xfrm>
          <a:custGeom>
            <a:avLst/>
            <a:gdLst/>
            <a:ahLst/>
            <a:cxnLst/>
            <a:rect l="l" t="t" r="r" b="b"/>
            <a:pathLst>
              <a:path w="3809998" h="3917539">
                <a:moveTo>
                  <a:pt x="0" y="0"/>
                </a:moveTo>
                <a:lnTo>
                  <a:pt x="3809998" y="0"/>
                </a:lnTo>
                <a:lnTo>
                  <a:pt x="3809998" y="3909212"/>
                </a:lnTo>
                <a:lnTo>
                  <a:pt x="1781628" y="3737429"/>
                </a:lnTo>
                <a:lnTo>
                  <a:pt x="0" y="3917539"/>
                </a:ln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Concave Room for Bees | Socrates Sculpture Park">
            <a:extLst>
              <a:ext uri="{FF2B5EF4-FFF2-40B4-BE49-F238E27FC236}">
                <a16:creationId xmlns:a16="http://schemas.microsoft.com/office/drawing/2014/main" id="{33A64D69-58CC-1981-69F9-055337DB1D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091" r="16766" b="3"/>
          <a:stretch>
            <a:fillRect/>
          </a:stretch>
        </p:blipFill>
        <p:spPr bwMode="auto">
          <a:xfrm>
            <a:off x="8191500" y="10"/>
            <a:ext cx="4000500" cy="3959022"/>
          </a:xfrm>
          <a:custGeom>
            <a:avLst/>
            <a:gdLst/>
            <a:ahLst/>
            <a:cxnLst/>
            <a:rect l="l" t="t" r="r" b="b"/>
            <a:pathLst>
              <a:path w="4000500" h="3959032">
                <a:moveTo>
                  <a:pt x="0" y="0"/>
                </a:moveTo>
                <a:lnTo>
                  <a:pt x="4000500" y="0"/>
                </a:lnTo>
                <a:lnTo>
                  <a:pt x="4000500" y="3959032"/>
                </a:lnTo>
                <a:lnTo>
                  <a:pt x="9072" y="3926114"/>
                </a:lnTo>
                <a:lnTo>
                  <a:pt x="0" y="3925346"/>
                </a:lnTo>
                <a:close/>
              </a:path>
            </a:pathLst>
          </a:cu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AC0B7807-0C83-4963-821A-69B172722E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1" name="Freeform: Shape 20">
              <a:extLst>
                <a:ext uri="{FF2B5EF4-FFF2-40B4-BE49-F238E27FC236}">
                  <a16:creationId xmlns:a16="http://schemas.microsoft.com/office/drawing/2014/main" id="{BB027EC7-3252-48A2-A7A4-1741F72E47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4EBC51E4-7477-4290-BBD0-18AD942C36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435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033" name="Rectangle 1032">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8603ED-D689-36BA-34B9-194A6A34A712}"/>
              </a:ext>
            </a:extLst>
          </p:cNvPr>
          <p:cNvSpPr>
            <a:spLocks noGrp="1"/>
          </p:cNvSpPr>
          <p:nvPr>
            <p:ph type="title"/>
          </p:nvPr>
        </p:nvSpPr>
        <p:spPr>
          <a:xfrm>
            <a:off x="761803" y="350196"/>
            <a:ext cx="4646904" cy="1624520"/>
          </a:xfrm>
        </p:spPr>
        <p:txBody>
          <a:bodyPr anchor="ctr">
            <a:normAutofit/>
          </a:bodyPr>
          <a:lstStyle/>
          <a:p>
            <a:r>
              <a:rPr lang="da-DK" sz="4000"/>
              <a:t>Et nyt stel til Kronprins Christian</a:t>
            </a:r>
          </a:p>
        </p:txBody>
      </p:sp>
      <p:sp>
        <p:nvSpPr>
          <p:cNvPr id="3" name="Pladsholder til indhold 2">
            <a:extLst>
              <a:ext uri="{FF2B5EF4-FFF2-40B4-BE49-F238E27FC236}">
                <a16:creationId xmlns:a16="http://schemas.microsoft.com/office/drawing/2014/main" id="{BF9B9989-F1F7-26DD-6290-FD9AFAFD8F09}"/>
              </a:ext>
            </a:extLst>
          </p:cNvPr>
          <p:cNvSpPr>
            <a:spLocks noGrp="1"/>
          </p:cNvSpPr>
          <p:nvPr>
            <p:ph idx="1"/>
          </p:nvPr>
        </p:nvSpPr>
        <p:spPr>
          <a:xfrm>
            <a:off x="761802" y="2743200"/>
            <a:ext cx="4646905" cy="3613149"/>
          </a:xfrm>
        </p:spPr>
        <p:txBody>
          <a:bodyPr anchor="ctr">
            <a:normAutofit/>
          </a:bodyPr>
          <a:lstStyle/>
          <a:p>
            <a:pPr marL="0" indent="0">
              <a:buNone/>
            </a:pPr>
            <a:r>
              <a:rPr lang="da-DK" sz="1700" dirty="0"/>
              <a:t>I 1700-tallet bestilte det danske kongehus Flora Danica-stellet, efter sigende som en gave til den russiske kejserinde Katarina den Store. </a:t>
            </a:r>
          </a:p>
          <a:p>
            <a:pPr marL="0" indent="0">
              <a:buNone/>
            </a:pPr>
            <a:r>
              <a:rPr lang="da-DK" sz="1700" dirty="0"/>
              <a:t>Arbejdet med stellet begyndte i 1790 og stod endelig færdig med i alt 1802 forskellige håndformede og håndmalede dele i 1803 – med mulighed for at invitere 100 gæster til middag. Stellet rummer illustrationer af 3240 forskellige vækster, der er gengivet i skalaen 1:1.</a:t>
            </a:r>
          </a:p>
          <a:p>
            <a:pPr marL="0" indent="0">
              <a:buNone/>
            </a:pPr>
            <a:r>
              <a:rPr lang="da-DK" sz="1700" dirty="0"/>
              <a:t>Forestil jer nu, at Kronprins Christian har bestilt et nyt stel: Et Mikroflora Danica-stel med det formål at sætte fokus på mikrobiologien i jorden.</a:t>
            </a:r>
          </a:p>
          <a:p>
            <a:pPr marL="0" indent="0">
              <a:buNone/>
            </a:pPr>
            <a:r>
              <a:rPr lang="da-DK" sz="1700" b="1" dirty="0"/>
              <a:t>Hvordan skal stellet se ud?</a:t>
            </a:r>
          </a:p>
          <a:p>
            <a:pPr marL="0" indent="0">
              <a:buNone/>
            </a:pPr>
            <a:endParaRPr lang="da-DK" sz="1700" dirty="0"/>
          </a:p>
        </p:txBody>
      </p:sp>
      <p:pic>
        <p:nvPicPr>
          <p:cNvPr id="1026" name="Picture 2" descr="Flora Danica - Se vores store og smukke sortiment fra Flora Danica">
            <a:extLst>
              <a:ext uri="{FF2B5EF4-FFF2-40B4-BE49-F238E27FC236}">
                <a16:creationId xmlns:a16="http://schemas.microsoft.com/office/drawing/2014/main" id="{B30A6A81-00E2-D51E-3619-861A1C86C6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12"/>
          <a:stretch>
            <a:fillRect/>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5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59" name="Rectangle 2058">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1" name="Rectangle 2060">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BD93F28-671F-A88D-CE33-D8472AC53EEB}"/>
              </a:ext>
            </a:extLst>
          </p:cNvPr>
          <p:cNvSpPr>
            <a:spLocks noGrp="1"/>
          </p:cNvSpPr>
          <p:nvPr>
            <p:ph type="title"/>
          </p:nvPr>
        </p:nvSpPr>
        <p:spPr>
          <a:xfrm>
            <a:off x="754764" y="192998"/>
            <a:ext cx="4697303" cy="2254370"/>
          </a:xfrm>
        </p:spPr>
        <p:txBody>
          <a:bodyPr>
            <a:normAutofit/>
          </a:bodyPr>
          <a:lstStyle/>
          <a:p>
            <a:r>
              <a:rPr lang="da-DK" sz="4000" dirty="0">
                <a:solidFill>
                  <a:schemeClr val="accent2">
                    <a:lumMod val="75000"/>
                  </a:schemeClr>
                </a:solidFill>
              </a:rPr>
              <a:t>Praktisk øvelse: </a:t>
            </a:r>
            <a:r>
              <a:rPr lang="da-DK" sz="4000" dirty="0"/>
              <a:t>Mikroflora Danica-stel</a:t>
            </a:r>
          </a:p>
        </p:txBody>
      </p:sp>
      <p:sp useBgFill="1">
        <p:nvSpPr>
          <p:cNvPr id="2063" name="Rectangle 2062">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Mikrober i forstørrelse">
            <a:extLst>
              <a:ext uri="{FF2B5EF4-FFF2-40B4-BE49-F238E27FC236}">
                <a16:creationId xmlns:a16="http://schemas.microsoft.com/office/drawing/2014/main" id="{BFFE6A4B-D2BB-16F1-586D-0AC9FACC5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6" r="-2" b="-2"/>
          <a:stretch>
            <a:fillRect/>
          </a:stretch>
        </p:blipFill>
        <p:spPr bwMode="auto">
          <a:xfrm>
            <a:off x="5646422" y="-1267103"/>
            <a:ext cx="6545576" cy="36798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ikroorganismer i forstørrelse">
            <a:extLst>
              <a:ext uri="{FF2B5EF4-FFF2-40B4-BE49-F238E27FC236}">
                <a16:creationId xmlns:a16="http://schemas.microsoft.com/office/drawing/2014/main" id="{E17ADED6-1D7B-97F1-DDA4-ACE426BDEC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5" r="-2" b="-2"/>
          <a:stretch>
            <a:fillRect/>
          </a:stretch>
        </p:blipFill>
        <p:spPr bwMode="auto">
          <a:xfrm>
            <a:off x="-451035" y="2412739"/>
            <a:ext cx="6098917" cy="342874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ACE5ED9F-E20C-A2D4-855D-8ED5885D06AB}"/>
              </a:ext>
            </a:extLst>
          </p:cNvPr>
          <p:cNvSpPr>
            <a:spLocks noGrp="1"/>
          </p:cNvSpPr>
          <p:nvPr>
            <p:ph idx="1"/>
          </p:nvPr>
        </p:nvSpPr>
        <p:spPr>
          <a:xfrm>
            <a:off x="5730516" y="2477063"/>
            <a:ext cx="6377388" cy="4308023"/>
          </a:xfrm>
        </p:spPr>
        <p:txBody>
          <a:bodyPr anchor="ctr">
            <a:normAutofit/>
          </a:bodyPr>
          <a:lstStyle/>
          <a:p>
            <a:pPr marL="514350" indent="-514350">
              <a:buAutoNum type="arabicPeriod"/>
            </a:pPr>
            <a:r>
              <a:rPr lang="da-DK" sz="1600" dirty="0"/>
              <a:t>Vælg i fællesskab på klassen, hvordan I vil afgrænse jeres stil. Skal det være jordbakterier, svampe, mikroliv eller en blanding? Skal det tage udgangspunkt i fotos hentet fra standard lysmikroskopi, fra SEM-fotografi eller TEM-fotografi eller en blanding? </a:t>
            </a:r>
          </a:p>
          <a:p>
            <a:pPr marL="514350" indent="-514350">
              <a:buAutoNum type="arabicPeriod"/>
            </a:pPr>
            <a:r>
              <a:rPr lang="da-DK" sz="1600" dirty="0"/>
              <a:t>Vælg indenfor den aftalte ramme, hvad du vil have med på dine egne steldele.</a:t>
            </a:r>
          </a:p>
          <a:p>
            <a:pPr marL="514350" indent="-514350">
              <a:buAutoNum type="arabicPeriod"/>
            </a:pPr>
            <a:r>
              <a:rPr lang="da-DK" sz="1600" dirty="0"/>
              <a:t>Gå i genbrugsbutikker og find forskellige hvide steldele eller aflagt porcelæn hjemmefra. </a:t>
            </a:r>
          </a:p>
          <a:p>
            <a:pPr marL="514350" indent="-514350">
              <a:buAutoNum type="arabicPeriod"/>
            </a:pPr>
            <a:r>
              <a:rPr lang="da-DK" sz="1600" dirty="0"/>
              <a:t>Tegn og illustrer: Med udgangspunkt i papir, blyant, tusch og forskellige fotografiske forlæg skal du visualisere, hvor dine steldele skal se ud. Klip tegningerne ud og fastgør dem på dine steldele.</a:t>
            </a:r>
          </a:p>
          <a:p>
            <a:pPr marL="514350" indent="-514350">
              <a:buAutoNum type="arabicPeriod"/>
            </a:pPr>
            <a:r>
              <a:rPr lang="da-DK" sz="1600" dirty="0"/>
              <a:t>Vi dækker afslutningsvist et flot royalt bord og snakker om, hvordan de fungerer som helhed – og hvilken betydning stellet kunne have for vores bevidsthed om livet i jorden, hvis det blev sat i produktion. </a:t>
            </a:r>
          </a:p>
        </p:txBody>
      </p:sp>
      <p:sp>
        <p:nvSpPr>
          <p:cNvPr id="5" name="Tekstfelt 4">
            <a:extLst>
              <a:ext uri="{FF2B5EF4-FFF2-40B4-BE49-F238E27FC236}">
                <a16:creationId xmlns:a16="http://schemas.microsoft.com/office/drawing/2014/main" id="{D9E01ECA-C967-9964-A864-480C410637BE}"/>
              </a:ext>
            </a:extLst>
          </p:cNvPr>
          <p:cNvSpPr txBox="1"/>
          <p:nvPr/>
        </p:nvSpPr>
        <p:spPr>
          <a:xfrm>
            <a:off x="166728" y="6191704"/>
            <a:ext cx="7281659" cy="307777"/>
          </a:xfrm>
          <a:prstGeom prst="rect">
            <a:avLst/>
          </a:prstGeom>
          <a:noFill/>
        </p:spPr>
        <p:txBody>
          <a:bodyPr wrap="square">
            <a:spAutoFit/>
          </a:bodyPr>
          <a:lstStyle/>
          <a:p>
            <a:r>
              <a:rPr lang="da-DK" sz="1400" dirty="0">
                <a:hlinkClick r:id="rId4"/>
              </a:rPr>
              <a:t>https://fornixklinikken.no/pages/mikrober-guide-mikroorganismer</a:t>
            </a:r>
            <a:r>
              <a:rPr lang="da-DK" sz="1400" dirty="0"/>
              <a:t> </a:t>
            </a:r>
          </a:p>
        </p:txBody>
      </p:sp>
    </p:spTree>
    <p:extLst>
      <p:ext uri="{BB962C8B-B14F-4D97-AF65-F5344CB8AC3E}">
        <p14:creationId xmlns:p14="http://schemas.microsoft.com/office/powerpoint/2010/main" val="2063930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marthistory – Robert Smithson, Spiral Jetty">
            <a:extLst>
              <a:ext uri="{FF2B5EF4-FFF2-40B4-BE49-F238E27FC236}">
                <a16:creationId xmlns:a16="http://schemas.microsoft.com/office/drawing/2014/main" id="{7864372D-7808-235C-73D5-56CEE1DB7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99" r="4134" b="2"/>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7C7C99D-B2FC-0FA1-29D0-BEB5A0F585BA}"/>
              </a:ext>
            </a:extLst>
          </p:cNvPr>
          <p:cNvSpPr>
            <a:spLocks noGrp="1"/>
          </p:cNvSpPr>
          <p:nvPr>
            <p:ph type="title"/>
          </p:nvPr>
        </p:nvSpPr>
        <p:spPr>
          <a:xfrm>
            <a:off x="7949186" y="421645"/>
            <a:ext cx="3822189" cy="1899912"/>
          </a:xfrm>
        </p:spPr>
        <p:txBody>
          <a:bodyPr>
            <a:normAutofit/>
          </a:bodyPr>
          <a:lstStyle/>
          <a:p>
            <a:r>
              <a:rPr lang="da-DK" sz="4000" b="1" dirty="0"/>
              <a:t>Jordkunst </a:t>
            </a:r>
          </a:p>
        </p:txBody>
      </p:sp>
      <p:sp>
        <p:nvSpPr>
          <p:cNvPr id="3" name="Pladsholder til indhold 2">
            <a:extLst>
              <a:ext uri="{FF2B5EF4-FFF2-40B4-BE49-F238E27FC236}">
                <a16:creationId xmlns:a16="http://schemas.microsoft.com/office/drawing/2014/main" id="{E31D92F6-8B37-0FFF-3CC2-FD203C8E6D01}"/>
              </a:ext>
            </a:extLst>
          </p:cNvPr>
          <p:cNvSpPr>
            <a:spLocks noGrp="1"/>
          </p:cNvSpPr>
          <p:nvPr>
            <p:ph idx="1"/>
          </p:nvPr>
        </p:nvSpPr>
        <p:spPr>
          <a:xfrm>
            <a:off x="7949186" y="1961322"/>
            <a:ext cx="3822189" cy="4306957"/>
          </a:xfrm>
        </p:spPr>
        <p:txBody>
          <a:bodyPr>
            <a:normAutofit fontScale="25000" lnSpcReduction="20000"/>
          </a:bodyPr>
          <a:lstStyle/>
          <a:p>
            <a:pPr marL="0" indent="0">
              <a:lnSpc>
                <a:spcPct val="170000"/>
              </a:lnSpc>
              <a:buNone/>
            </a:pPr>
            <a:r>
              <a:rPr lang="da-DK" sz="7200" dirty="0"/>
              <a:t>Lektie: s. 26-27 og 41-42 i hæftet.</a:t>
            </a:r>
          </a:p>
          <a:p>
            <a:pPr marL="0" indent="0">
              <a:lnSpc>
                <a:spcPct val="170000"/>
              </a:lnSpc>
              <a:buNone/>
            </a:pPr>
            <a:endParaRPr lang="da-DK" sz="4800" dirty="0"/>
          </a:p>
          <a:p>
            <a:pPr marL="0" indent="0">
              <a:lnSpc>
                <a:spcPct val="170000"/>
              </a:lnSpc>
              <a:buNone/>
            </a:pPr>
            <a:r>
              <a:rPr lang="da-DK" sz="6400" b="1" dirty="0"/>
              <a:t>Hurtigskrivning: Refleksionsøvelse</a:t>
            </a:r>
          </a:p>
          <a:p>
            <a:pPr marL="0" indent="0">
              <a:lnSpc>
                <a:spcPct val="170000"/>
              </a:lnSpc>
              <a:buNone/>
            </a:pPr>
            <a:r>
              <a:rPr lang="da-DK" sz="6400" dirty="0"/>
              <a:t>Skriv i fem min, hvor du reflekterer over, hvordan jordkunst som kunstnerisk udtryksform udfordrer beskuerens traditionelle forståelse af kunst. Hvad er det, der gør, at land art ikke kan karakteriseres som traditionel kunst – og hvad er tradition kunst overhovedet?</a:t>
            </a:r>
          </a:p>
          <a:p>
            <a:pPr marL="0" indent="0">
              <a:buNone/>
            </a:pPr>
            <a:endParaRPr lang="da-DK" sz="1600" dirty="0"/>
          </a:p>
          <a:p>
            <a:pPr marL="0" indent="0">
              <a:buNone/>
            </a:pPr>
            <a:r>
              <a:rPr lang="da-DK" sz="1600" dirty="0"/>
              <a:t> </a:t>
            </a:r>
          </a:p>
        </p:txBody>
      </p:sp>
    </p:spTree>
    <p:extLst>
      <p:ext uri="{BB962C8B-B14F-4D97-AF65-F5344CB8AC3E}">
        <p14:creationId xmlns:p14="http://schemas.microsoft.com/office/powerpoint/2010/main" val="2608665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lidenummer 2"/>
          <p:cNvSpPr>
            <a:spLocks noGrp="1"/>
          </p:cNvSpPr>
          <p:nvPr>
            <p:ph type="sldNum" sz="quarter" idx="12"/>
          </p:nvPr>
        </p:nvSpPr>
        <p:spPr/>
        <p:txBody>
          <a:bodyPr/>
          <a:lstStyle/>
          <a:p>
            <a:fld id="{88B2F929-4412-4F7E-BEB7-5E1F387CCC28}" type="slidenum">
              <a:rPr lang="da-DK" smtClean="0"/>
              <a:t>3</a:t>
            </a:fld>
            <a:endParaRPr lang="da-DK"/>
          </a:p>
        </p:txBody>
      </p:sp>
      <p:pic>
        <p:nvPicPr>
          <p:cNvPr id="39938" name="Picture 2" descr="Utahns Celebrate the 50th Anniversary of Spiral Jetty – SLUG Magazine">
            <a:extLst>
              <a:ext uri="{FF2B5EF4-FFF2-40B4-BE49-F238E27FC236}">
                <a16:creationId xmlns:a16="http://schemas.microsoft.com/office/drawing/2014/main" id="{D834017B-8805-9C45-AE95-FCF6BA9BC4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700" y="0"/>
            <a:ext cx="105283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3">
            <a:extLst>
              <a:ext uri="{FF2B5EF4-FFF2-40B4-BE49-F238E27FC236}">
                <a16:creationId xmlns:a16="http://schemas.microsoft.com/office/drawing/2014/main" id="{1B0FB46D-C511-B84F-8661-E4D43C0F0C4E}"/>
              </a:ext>
            </a:extLst>
          </p:cNvPr>
          <p:cNvSpPr/>
          <p:nvPr/>
        </p:nvSpPr>
        <p:spPr>
          <a:xfrm>
            <a:off x="307321" y="5402243"/>
            <a:ext cx="1174238" cy="954107"/>
          </a:xfrm>
          <a:prstGeom prst="rect">
            <a:avLst/>
          </a:prstGeom>
        </p:spPr>
        <p:txBody>
          <a:bodyPr wrap="square">
            <a:spAutoFit/>
          </a:bodyPr>
          <a:lstStyle/>
          <a:p>
            <a:r>
              <a:rPr lang="da-DK" sz="1400" dirty="0"/>
              <a:t>Robert </a:t>
            </a:r>
            <a:r>
              <a:rPr lang="da-DK" sz="1400" dirty="0" err="1"/>
              <a:t>Smithson</a:t>
            </a:r>
            <a:r>
              <a:rPr lang="da-DK" sz="1400" dirty="0"/>
              <a:t>: </a:t>
            </a:r>
            <a:r>
              <a:rPr lang="da-DK" sz="1400" i="1" dirty="0"/>
              <a:t>Spiral </a:t>
            </a:r>
            <a:r>
              <a:rPr lang="da-DK" sz="1400" i="1" dirty="0" err="1"/>
              <a:t>Jetty</a:t>
            </a:r>
            <a:r>
              <a:rPr lang="da-DK" sz="1400" dirty="0"/>
              <a:t>, 1970</a:t>
            </a:r>
          </a:p>
        </p:txBody>
      </p:sp>
      <p:sp>
        <p:nvSpPr>
          <p:cNvPr id="5" name="Rektangel 4">
            <a:extLst>
              <a:ext uri="{FF2B5EF4-FFF2-40B4-BE49-F238E27FC236}">
                <a16:creationId xmlns:a16="http://schemas.microsoft.com/office/drawing/2014/main" id="{34CE0FB9-03F3-8341-9DE1-3F5FE7BAF293}"/>
              </a:ext>
            </a:extLst>
          </p:cNvPr>
          <p:cNvSpPr/>
          <p:nvPr/>
        </p:nvSpPr>
        <p:spPr>
          <a:xfrm>
            <a:off x="307321" y="6305173"/>
            <a:ext cx="4939878" cy="369332"/>
          </a:xfrm>
          <a:prstGeom prst="rect">
            <a:avLst/>
          </a:prstGeom>
        </p:spPr>
        <p:txBody>
          <a:bodyPr wrap="none">
            <a:spAutoFit/>
          </a:bodyPr>
          <a:lstStyle/>
          <a:p>
            <a:r>
              <a:rPr lang="da-DK" dirty="0">
                <a:hlinkClick r:id="rId3"/>
              </a:rPr>
              <a:t>https://www.youtube.com/watch?v=RvSko0LY53A</a:t>
            </a:r>
            <a:r>
              <a:rPr lang="da-DK" dirty="0"/>
              <a:t> </a:t>
            </a:r>
          </a:p>
        </p:txBody>
      </p:sp>
      <p:pic>
        <p:nvPicPr>
          <p:cNvPr id="3074" name="Picture 2" descr="Smarthistory – Robert Smithson, Spiral Jetty">
            <a:extLst>
              <a:ext uri="{FF2B5EF4-FFF2-40B4-BE49-F238E27FC236}">
                <a16:creationId xmlns:a16="http://schemas.microsoft.com/office/drawing/2014/main" id="{4A802F0E-7732-4EE7-A2B3-F35518B8D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18965" cy="35691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arden - The Past - ARoS">
            <a:extLst>
              <a:ext uri="{FF2B5EF4-FFF2-40B4-BE49-F238E27FC236}">
                <a16:creationId xmlns:a16="http://schemas.microsoft.com/office/drawing/2014/main" id="{EFDF86C4-F153-57B3-7632-7F11C6E45F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850" y="254000"/>
            <a:ext cx="11290300" cy="63500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felt 4">
            <a:extLst>
              <a:ext uri="{FF2B5EF4-FFF2-40B4-BE49-F238E27FC236}">
                <a16:creationId xmlns:a16="http://schemas.microsoft.com/office/drawing/2014/main" id="{D92206DE-9A21-866B-8C96-D3C9838DDA7C}"/>
              </a:ext>
            </a:extLst>
          </p:cNvPr>
          <p:cNvSpPr txBox="1"/>
          <p:nvPr/>
        </p:nvSpPr>
        <p:spPr>
          <a:xfrm>
            <a:off x="537523" y="6296223"/>
            <a:ext cx="6098458" cy="307777"/>
          </a:xfrm>
          <a:prstGeom prst="rect">
            <a:avLst/>
          </a:prstGeom>
          <a:noFill/>
        </p:spPr>
        <p:txBody>
          <a:bodyPr wrap="square">
            <a:spAutoFit/>
          </a:bodyPr>
          <a:lstStyle/>
          <a:p>
            <a:r>
              <a:rPr lang="da-DK" sz="1400" dirty="0">
                <a:solidFill>
                  <a:schemeClr val="bg1"/>
                </a:solidFill>
              </a:rPr>
              <a:t>Richard Long: </a:t>
            </a:r>
            <a:r>
              <a:rPr lang="da-DK" sz="1400" i="1" dirty="0">
                <a:solidFill>
                  <a:schemeClr val="bg1"/>
                </a:solidFill>
              </a:rPr>
              <a:t>A </a:t>
            </a:r>
            <a:r>
              <a:rPr lang="da-DK" sz="1400" i="1" dirty="0" err="1">
                <a:solidFill>
                  <a:schemeClr val="bg1"/>
                </a:solidFill>
              </a:rPr>
              <a:t>Crossing</a:t>
            </a:r>
            <a:r>
              <a:rPr lang="da-DK" sz="1400" i="1" dirty="0">
                <a:solidFill>
                  <a:schemeClr val="bg1"/>
                </a:solidFill>
              </a:rPr>
              <a:t> Place</a:t>
            </a:r>
            <a:r>
              <a:rPr lang="da-DK" sz="1400" dirty="0">
                <a:solidFill>
                  <a:schemeClr val="bg1"/>
                </a:solidFill>
              </a:rPr>
              <a:t>, 2017</a:t>
            </a:r>
          </a:p>
        </p:txBody>
      </p:sp>
    </p:spTree>
    <p:extLst>
      <p:ext uri="{BB962C8B-B14F-4D97-AF65-F5344CB8AC3E}">
        <p14:creationId xmlns:p14="http://schemas.microsoft.com/office/powerpoint/2010/main" val="2455272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ncave Room for Bees | Socrates Sculpture Park">
            <a:extLst>
              <a:ext uri="{FF2B5EF4-FFF2-40B4-BE49-F238E27FC236}">
                <a16:creationId xmlns:a16="http://schemas.microsoft.com/office/drawing/2014/main" id="{CBE24040-9EE0-617C-F531-4BBFAAE068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25450"/>
            <a:ext cx="9753600" cy="60071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D0D5C6FB-3DD9-F4AB-6F99-9B7677DC2834}"/>
              </a:ext>
            </a:extLst>
          </p:cNvPr>
          <p:cNvSpPr txBox="1"/>
          <p:nvPr/>
        </p:nvSpPr>
        <p:spPr>
          <a:xfrm>
            <a:off x="1219200" y="6488668"/>
            <a:ext cx="6098458" cy="338554"/>
          </a:xfrm>
          <a:prstGeom prst="rect">
            <a:avLst/>
          </a:prstGeom>
          <a:noFill/>
        </p:spPr>
        <p:txBody>
          <a:bodyPr wrap="square">
            <a:spAutoFit/>
          </a:bodyPr>
          <a:lstStyle/>
          <a:p>
            <a:r>
              <a:rPr lang="da-DK" sz="1600" dirty="0"/>
              <a:t>Meg Webster: </a:t>
            </a:r>
            <a:r>
              <a:rPr lang="da-DK" sz="1600" i="1" dirty="0" err="1"/>
              <a:t>Concave</a:t>
            </a:r>
            <a:r>
              <a:rPr lang="da-DK" sz="1600" i="1" dirty="0"/>
              <a:t> </a:t>
            </a:r>
            <a:r>
              <a:rPr lang="da-DK" sz="1600" i="1" dirty="0" err="1"/>
              <a:t>room</a:t>
            </a:r>
            <a:r>
              <a:rPr lang="da-DK" sz="1600" i="1" dirty="0"/>
              <a:t> for </a:t>
            </a:r>
            <a:r>
              <a:rPr lang="da-DK" sz="1600" i="1" dirty="0" err="1"/>
              <a:t>bees</a:t>
            </a:r>
            <a:r>
              <a:rPr lang="da-DK" sz="1600" dirty="0"/>
              <a:t>, 2016</a:t>
            </a:r>
          </a:p>
        </p:txBody>
      </p:sp>
    </p:spTree>
    <p:extLst>
      <p:ext uri="{BB962C8B-B14F-4D97-AF65-F5344CB8AC3E}">
        <p14:creationId xmlns:p14="http://schemas.microsoft.com/office/powerpoint/2010/main" val="296943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6">
            <a:extLst>
              <a:ext uri="{FF2B5EF4-FFF2-40B4-BE49-F238E27FC236}">
                <a16:creationId xmlns:a16="http://schemas.microsoft.com/office/drawing/2014/main" id="{BF494AE6-A88C-448B-B1B7-80259E6F4F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148" name="Picture 4" descr="Et billede, der indeholder udendørs, græs, træ, jord&#10;&#10;AI-genereret indhold kan være ukorrekt.">
            <a:extLst>
              <a:ext uri="{FF2B5EF4-FFF2-40B4-BE49-F238E27FC236}">
                <a16:creationId xmlns:a16="http://schemas.microsoft.com/office/drawing/2014/main" id="{F4E01C26-0885-E9C5-5E4D-87925E3CD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035" r="17831" b="-1"/>
          <a:stretch>
            <a:fillRect/>
          </a:stretch>
        </p:blipFill>
        <p:spPr bwMode="auto">
          <a:xfrm>
            <a:off x="321734" y="321733"/>
            <a:ext cx="3084025" cy="302140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Et billede, der indeholder udendørs, træ, græs, ur&#10;&#10;AI-genereret indhold kan være ukorrekt.">
            <a:extLst>
              <a:ext uri="{FF2B5EF4-FFF2-40B4-BE49-F238E27FC236}">
                <a16:creationId xmlns:a16="http://schemas.microsoft.com/office/drawing/2014/main" id="{F24C6FAD-EA4F-9840-9B13-9711814F0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69" r="18137" b="-3"/>
          <a:stretch>
            <a:fillRect/>
          </a:stretch>
        </p:blipFill>
        <p:spPr bwMode="auto">
          <a:xfrm>
            <a:off x="321734" y="3514854"/>
            <a:ext cx="3084025" cy="278595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Et billede, der indeholder udendørs, vand, Vandressourcer, Vandmasse&#10;&#10;AI-genereret indhold kan være ukorrekt.">
            <a:extLst>
              <a:ext uri="{FF2B5EF4-FFF2-40B4-BE49-F238E27FC236}">
                <a16:creationId xmlns:a16="http://schemas.microsoft.com/office/drawing/2014/main" id="{43D58BEB-FFD7-35B1-5BC7-B3DACB77E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314" r="22872"/>
          <a:stretch>
            <a:fillRect/>
          </a:stretch>
        </p:blipFill>
        <p:spPr bwMode="auto">
          <a:xfrm>
            <a:off x="3598286" y="321733"/>
            <a:ext cx="4043250" cy="597907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t billede, der indeholder udendørs, bygning, vindue, plante&#10;&#10;AI-genereret indhold kan være ukorrekt.">
            <a:extLst>
              <a:ext uri="{FF2B5EF4-FFF2-40B4-BE49-F238E27FC236}">
                <a16:creationId xmlns:a16="http://schemas.microsoft.com/office/drawing/2014/main" id="{A8BB4679-1161-7DB2-737A-BA699562BD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5453" r="29488" b="2"/>
          <a:stretch>
            <a:fillRect/>
          </a:stretch>
        </p:blipFill>
        <p:spPr bwMode="auto">
          <a:xfrm>
            <a:off x="7834063" y="321733"/>
            <a:ext cx="4036201" cy="5979074"/>
          </a:xfrm>
          <a:prstGeom prst="rect">
            <a:avLst/>
          </a:prstGeom>
          <a:noFill/>
          <a:extLst>
            <a:ext uri="{909E8E84-426E-40DD-AFC4-6F175D3DCCD1}">
              <a14:hiddenFill xmlns:a14="http://schemas.microsoft.com/office/drawing/2010/main">
                <a:solidFill>
                  <a:srgbClr val="FFFFFF"/>
                </a:solidFill>
              </a14:hiddenFill>
            </a:ext>
          </a:extLst>
        </p:spPr>
      </p:pic>
      <p:sp>
        <p:nvSpPr>
          <p:cNvPr id="3" name="Tekstfelt 2">
            <a:extLst>
              <a:ext uri="{FF2B5EF4-FFF2-40B4-BE49-F238E27FC236}">
                <a16:creationId xmlns:a16="http://schemas.microsoft.com/office/drawing/2014/main" id="{9BF192DF-0657-A643-8E41-F04A1282706B}"/>
              </a:ext>
            </a:extLst>
          </p:cNvPr>
          <p:cNvSpPr txBox="1"/>
          <p:nvPr/>
        </p:nvSpPr>
        <p:spPr>
          <a:xfrm>
            <a:off x="321734" y="6300806"/>
            <a:ext cx="11548530" cy="584775"/>
          </a:xfrm>
          <a:prstGeom prst="rect">
            <a:avLst/>
          </a:prstGeom>
          <a:noFill/>
        </p:spPr>
        <p:txBody>
          <a:bodyPr wrap="square">
            <a:spAutoFit/>
          </a:bodyPr>
          <a:lstStyle/>
          <a:p>
            <a:r>
              <a:rPr lang="da-DK" sz="1600" b="0" i="0" dirty="0">
                <a:effectLst/>
                <a:latin typeface="Open Sans" panose="020F0502020204030204" pitchFamily="34" charset="0"/>
              </a:rPr>
              <a:t>Studio </a:t>
            </a:r>
            <a:r>
              <a:rPr lang="da-DK" sz="1600" b="0" i="0" dirty="0" err="1">
                <a:effectLst/>
                <a:latin typeface="Open Sans" panose="020F0502020204030204" pitchFamily="34" charset="0"/>
              </a:rPr>
              <a:t>Thinkinghand</a:t>
            </a:r>
            <a:r>
              <a:rPr lang="da-DK" sz="1600" b="0" i="0" dirty="0">
                <a:effectLst/>
                <a:latin typeface="Open Sans" panose="020F0502020204030204" pitchFamily="34" charset="0"/>
              </a:rPr>
              <a:t>: </a:t>
            </a:r>
            <a:r>
              <a:rPr lang="da-DK" sz="1600" b="0" i="1" dirty="0" err="1">
                <a:effectLst/>
                <a:latin typeface="Open Sans" panose="020F0502020204030204" pitchFamily="34" charset="0"/>
              </a:rPr>
              <a:t>Entangled</a:t>
            </a:r>
            <a:r>
              <a:rPr lang="da-DK" sz="1600" b="0" i="1" dirty="0">
                <a:effectLst/>
                <a:latin typeface="Open Sans" panose="020F0502020204030204" pitchFamily="34" charset="0"/>
              </a:rPr>
              <a:t> </a:t>
            </a:r>
            <a:r>
              <a:rPr lang="da-DK" sz="1600" b="0" i="1" dirty="0" err="1">
                <a:effectLst/>
                <a:latin typeface="Open Sans" panose="020F0502020204030204" pitchFamily="34" charset="0"/>
              </a:rPr>
              <a:t>Encounter</a:t>
            </a:r>
            <a:r>
              <a:rPr lang="da-DK" sz="1600" dirty="0">
                <a:latin typeface="Open Sans" panose="020F0502020204030204" pitchFamily="34" charset="0"/>
              </a:rPr>
              <a:t>, 2020 </a:t>
            </a:r>
          </a:p>
          <a:p>
            <a:r>
              <a:rPr lang="da-DK" sz="1600" dirty="0">
                <a:latin typeface="Open Sans" panose="020F0502020204030204" pitchFamily="34" charset="0"/>
                <a:hlinkClick r:id="rId6"/>
              </a:rPr>
              <a:t>https://munkeruphus.dk/portfolio/studio-thinkinghand-entangled-encounters-05-04-07-06-20/</a:t>
            </a:r>
            <a:r>
              <a:rPr lang="da-DK" sz="1600" dirty="0">
                <a:latin typeface="Open Sans" panose="020F0502020204030204" pitchFamily="34" charset="0"/>
              </a:rPr>
              <a:t> </a:t>
            </a:r>
            <a:endParaRPr lang="da-DK" sz="1600" dirty="0"/>
          </a:p>
        </p:txBody>
      </p:sp>
    </p:spTree>
    <p:extLst>
      <p:ext uri="{BB962C8B-B14F-4D97-AF65-F5344CB8AC3E}">
        <p14:creationId xmlns:p14="http://schemas.microsoft.com/office/powerpoint/2010/main" val="279433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a:extLst>
              <a:ext uri="{FF2B5EF4-FFF2-40B4-BE49-F238E27FC236}">
                <a16:creationId xmlns:a16="http://schemas.microsoft.com/office/drawing/2014/main" id="{8AB5E2A5-F696-5233-E43C-5B18E5D7B4A8}"/>
              </a:ext>
            </a:extLst>
          </p:cNvPr>
          <p:cNvSpPr txBox="1"/>
          <p:nvPr/>
        </p:nvSpPr>
        <p:spPr>
          <a:xfrm>
            <a:off x="129049" y="4382869"/>
            <a:ext cx="1634104" cy="2585323"/>
          </a:xfrm>
          <a:prstGeom prst="rect">
            <a:avLst/>
          </a:prstGeom>
          <a:noFill/>
        </p:spPr>
        <p:txBody>
          <a:bodyPr wrap="square">
            <a:spAutoFit/>
          </a:bodyPr>
          <a:lstStyle/>
          <a:p>
            <a:r>
              <a:rPr lang="da-DK" dirty="0"/>
              <a:t>Læs mere om kunstnerduoen Studio </a:t>
            </a:r>
            <a:r>
              <a:rPr lang="da-DK" dirty="0" err="1"/>
              <a:t>Thinkinghand</a:t>
            </a:r>
            <a:r>
              <a:rPr lang="da-DK" dirty="0"/>
              <a:t> her: </a:t>
            </a:r>
            <a:r>
              <a:rPr lang="da-DK" dirty="0">
                <a:hlinkClick r:id="rId2"/>
              </a:rPr>
              <a:t>https://studiothinkinghand.com/</a:t>
            </a:r>
            <a:endParaRPr lang="da-DK" dirty="0"/>
          </a:p>
          <a:p>
            <a:endParaRPr lang="da-DK" dirty="0"/>
          </a:p>
        </p:txBody>
      </p:sp>
      <p:pic>
        <p:nvPicPr>
          <p:cNvPr id="7170" name="Picture 2" descr="We Are All Hybrids, Gether Contemporary, Studio ThinkingHand, 2023">
            <a:extLst>
              <a:ext uri="{FF2B5EF4-FFF2-40B4-BE49-F238E27FC236}">
                <a16:creationId xmlns:a16="http://schemas.microsoft.com/office/drawing/2014/main" id="{9F1419BB-3C97-9A58-018C-6800B0DB6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49" y="144687"/>
            <a:ext cx="6801090" cy="3778384"/>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descr="Et billede, der indeholder træ, udendørs, mur, rund&#10;&#10;AI-genereret indhold kan være ukorrekt.">
            <a:extLst>
              <a:ext uri="{FF2B5EF4-FFF2-40B4-BE49-F238E27FC236}">
                <a16:creationId xmlns:a16="http://schemas.microsoft.com/office/drawing/2014/main" id="{8E7AD938-1879-3260-1924-571C40D3ACAA}"/>
              </a:ext>
            </a:extLst>
          </p:cNvPr>
          <p:cNvPicPr>
            <a:picLocks noChangeAspect="1"/>
          </p:cNvPicPr>
          <p:nvPr/>
        </p:nvPicPr>
        <p:blipFill>
          <a:blip r:embed="rId4"/>
          <a:stretch>
            <a:fillRect/>
          </a:stretch>
        </p:blipFill>
        <p:spPr>
          <a:xfrm>
            <a:off x="7118341" y="0"/>
            <a:ext cx="5182028" cy="6858000"/>
          </a:xfrm>
          <a:prstGeom prst="rect">
            <a:avLst/>
          </a:prstGeom>
        </p:spPr>
      </p:pic>
      <p:pic>
        <p:nvPicPr>
          <p:cNvPr id="7172" name="Picture 4" descr="MicrobialDwellings-14">
            <a:extLst>
              <a:ext uri="{FF2B5EF4-FFF2-40B4-BE49-F238E27FC236}">
                <a16:creationId xmlns:a16="http://schemas.microsoft.com/office/drawing/2014/main" id="{2B487945-F012-7CDA-5B75-033A1D44CE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7137" y="3247243"/>
            <a:ext cx="5203002" cy="3468668"/>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58598B62-BD21-875C-AA5E-AAB6C41C7128}"/>
              </a:ext>
            </a:extLst>
          </p:cNvPr>
          <p:cNvSpPr txBox="1"/>
          <p:nvPr/>
        </p:nvSpPr>
        <p:spPr>
          <a:xfrm>
            <a:off x="3715685" y="317306"/>
            <a:ext cx="3308555" cy="3293209"/>
          </a:xfrm>
          <a:prstGeom prst="rect">
            <a:avLst/>
          </a:prstGeom>
          <a:noFill/>
        </p:spPr>
        <p:txBody>
          <a:bodyPr wrap="square">
            <a:spAutoFit/>
          </a:bodyPr>
          <a:lstStyle/>
          <a:p>
            <a:r>
              <a:rPr lang="da-DK" sz="1600" i="1" dirty="0" err="1">
                <a:solidFill>
                  <a:schemeClr val="bg1"/>
                </a:solidFill>
              </a:rPr>
              <a:t>Microbial</a:t>
            </a:r>
            <a:r>
              <a:rPr lang="da-DK" sz="1600" i="1" dirty="0">
                <a:solidFill>
                  <a:schemeClr val="bg1"/>
                </a:solidFill>
              </a:rPr>
              <a:t> </a:t>
            </a:r>
            <a:r>
              <a:rPr lang="da-DK" sz="1600" i="1" dirty="0" err="1">
                <a:solidFill>
                  <a:schemeClr val="bg1"/>
                </a:solidFill>
              </a:rPr>
              <a:t>Dwellings</a:t>
            </a:r>
            <a:r>
              <a:rPr lang="da-DK" sz="1600" i="1" dirty="0">
                <a:solidFill>
                  <a:schemeClr val="bg1"/>
                </a:solidFill>
              </a:rPr>
              <a:t> </a:t>
            </a:r>
            <a:r>
              <a:rPr lang="da-DK" sz="1600" dirty="0">
                <a:solidFill>
                  <a:schemeClr val="bg1"/>
                </a:solidFill>
              </a:rPr>
              <a:t>er en skulptur med levende mikrober baseret på en række jordprøveudtagnings-workshops, der inviterer publikum til at indsamle, dyrke, se og lære om mikrober fra økosystemet på M-</a:t>
            </a:r>
            <a:r>
              <a:rPr lang="da-DK" sz="1600" dirty="0" err="1">
                <a:solidFill>
                  <a:schemeClr val="bg1"/>
                </a:solidFill>
              </a:rPr>
              <a:t>Pavilion</a:t>
            </a:r>
            <a:r>
              <a:rPr lang="da-DK" sz="1600" dirty="0">
                <a:solidFill>
                  <a:schemeClr val="bg1"/>
                </a:solidFill>
              </a:rPr>
              <a:t> i Melbourne. Deltagerne indsamlede jordprøver og lavede fortyndinger, der blev påført agarpladerne. Mikroberne begyndte at vokse og afslørede mikrobernes mangfoldighed ud over det menneskelige blik</a:t>
            </a:r>
          </a:p>
        </p:txBody>
      </p:sp>
    </p:spTree>
    <p:extLst>
      <p:ext uri="{BB962C8B-B14F-4D97-AF65-F5344CB8AC3E}">
        <p14:creationId xmlns:p14="http://schemas.microsoft.com/office/powerpoint/2010/main" val="407803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09FEE5C-25B9-D321-DBD2-A943E46530D5}"/>
              </a:ext>
            </a:extLst>
          </p:cNvPr>
          <p:cNvSpPr>
            <a:spLocks noGrp="1"/>
          </p:cNvSpPr>
          <p:nvPr>
            <p:ph type="title"/>
          </p:nvPr>
        </p:nvSpPr>
        <p:spPr/>
        <p:txBody>
          <a:bodyPr/>
          <a:lstStyle/>
          <a:p>
            <a:r>
              <a:rPr lang="da-DK" dirty="0">
                <a:solidFill>
                  <a:schemeClr val="accent2">
                    <a:lumMod val="75000"/>
                  </a:schemeClr>
                </a:solidFill>
              </a:rPr>
              <a:t>Analyseopgave: Jordkunst </a:t>
            </a:r>
          </a:p>
        </p:txBody>
      </p:sp>
      <p:pic>
        <p:nvPicPr>
          <p:cNvPr id="7" name="Billede 6" descr="Et billede, der indeholder tekst, Font/skrifttype, skærmbillede, hvid&#10;&#10;AI-genereret indhold kan være ukorrekt.">
            <a:extLst>
              <a:ext uri="{FF2B5EF4-FFF2-40B4-BE49-F238E27FC236}">
                <a16:creationId xmlns:a16="http://schemas.microsoft.com/office/drawing/2014/main" id="{EFBF004C-DAC5-4A12-A510-D3C63144B310}"/>
              </a:ext>
            </a:extLst>
          </p:cNvPr>
          <p:cNvPicPr>
            <a:picLocks noChangeAspect="1"/>
          </p:cNvPicPr>
          <p:nvPr/>
        </p:nvPicPr>
        <p:blipFill>
          <a:blip r:embed="rId2"/>
          <a:stretch>
            <a:fillRect/>
          </a:stretch>
        </p:blipFill>
        <p:spPr>
          <a:xfrm>
            <a:off x="2209800" y="1892300"/>
            <a:ext cx="7772400" cy="3961905"/>
          </a:xfrm>
          <a:prstGeom prst="rect">
            <a:avLst/>
          </a:prstGeom>
        </p:spPr>
      </p:pic>
    </p:spTree>
    <p:extLst>
      <p:ext uri="{BB962C8B-B14F-4D97-AF65-F5344CB8AC3E}">
        <p14:creationId xmlns:p14="http://schemas.microsoft.com/office/powerpoint/2010/main" val="3084276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3"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112" name="Rectangle 4111">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14" name="Rectangle 4113">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1E4CB1B-D26C-D58C-3E05-217442F9C638}"/>
              </a:ext>
            </a:extLst>
          </p:cNvPr>
          <p:cNvSpPr>
            <a:spLocks noGrp="1"/>
          </p:cNvSpPr>
          <p:nvPr>
            <p:ph type="title"/>
          </p:nvPr>
        </p:nvSpPr>
        <p:spPr>
          <a:xfrm>
            <a:off x="761801" y="201022"/>
            <a:ext cx="4697303" cy="2254370"/>
          </a:xfrm>
        </p:spPr>
        <p:txBody>
          <a:bodyPr>
            <a:normAutofit/>
          </a:bodyPr>
          <a:lstStyle/>
          <a:p>
            <a:r>
              <a:rPr lang="da-DK" sz="4000" dirty="0"/>
              <a:t>Mikroflora Danica</a:t>
            </a:r>
          </a:p>
        </p:txBody>
      </p:sp>
      <p:sp useBgFill="1">
        <p:nvSpPr>
          <p:cNvPr id="4116" name="Rectangle 4115">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Microflora Danica: the atlas of Danish environmental microbiomes | bioRxiv">
            <a:extLst>
              <a:ext uri="{FF2B5EF4-FFF2-40B4-BE49-F238E27FC236}">
                <a16:creationId xmlns:a16="http://schemas.microsoft.com/office/drawing/2014/main" id="{199F12E6-99E0-CCB1-E98D-6FEF33EE2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1919" r="-2" b="-2"/>
          <a:stretch>
            <a:fillRect/>
          </a:stretch>
        </p:blipFill>
        <p:spPr bwMode="auto">
          <a:xfrm>
            <a:off x="6093082" y="10"/>
            <a:ext cx="6098917" cy="342873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Microflora Danica - Aalborg Universitet">
            <a:extLst>
              <a:ext uri="{FF2B5EF4-FFF2-40B4-BE49-F238E27FC236}">
                <a16:creationId xmlns:a16="http://schemas.microsoft.com/office/drawing/2014/main" id="{8CC821B3-42BF-ED9B-808A-E95501518F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505" r="-2" b="-2"/>
          <a:stretch>
            <a:fillRect/>
          </a:stretch>
        </p:blipFill>
        <p:spPr bwMode="auto">
          <a:xfrm>
            <a:off x="-1" y="3429254"/>
            <a:ext cx="6098917" cy="3428746"/>
          </a:xfrm>
          <a:prstGeom prst="rect">
            <a:avLst/>
          </a:prstGeom>
          <a:noFill/>
          <a:extLst>
            <a:ext uri="{909E8E84-426E-40DD-AFC4-6F175D3DCCD1}">
              <a14:hiddenFill xmlns:a14="http://schemas.microsoft.com/office/drawing/2010/main">
                <a:solidFill>
                  <a:srgbClr val="FFFFFF"/>
                </a:solidFill>
              </a14:hiddenFill>
            </a:ext>
          </a:extLst>
        </p:spPr>
      </p:pic>
      <p:sp>
        <p:nvSpPr>
          <p:cNvPr id="3" name="Pladsholder til indhold 2">
            <a:extLst>
              <a:ext uri="{FF2B5EF4-FFF2-40B4-BE49-F238E27FC236}">
                <a16:creationId xmlns:a16="http://schemas.microsoft.com/office/drawing/2014/main" id="{E22FA866-B63E-4646-645F-CABE3EE44E6F}"/>
              </a:ext>
            </a:extLst>
          </p:cNvPr>
          <p:cNvSpPr>
            <a:spLocks noGrp="1"/>
          </p:cNvSpPr>
          <p:nvPr>
            <p:ph idx="1"/>
          </p:nvPr>
        </p:nvSpPr>
        <p:spPr>
          <a:xfrm>
            <a:off x="6303908" y="3416768"/>
            <a:ext cx="5421059" cy="3428746"/>
          </a:xfrm>
        </p:spPr>
        <p:txBody>
          <a:bodyPr anchor="ctr">
            <a:normAutofit/>
          </a:bodyPr>
          <a:lstStyle/>
          <a:p>
            <a:pPr marL="0" indent="0">
              <a:buNone/>
            </a:pPr>
            <a:r>
              <a:rPr lang="da-DK" sz="2400" b="1" dirty="0">
                <a:solidFill>
                  <a:schemeClr val="accent2">
                    <a:lumMod val="50000"/>
                  </a:schemeClr>
                </a:solidFill>
              </a:rPr>
              <a:t>Opgave</a:t>
            </a:r>
            <a:r>
              <a:rPr lang="da-DK" sz="2000" dirty="0">
                <a:solidFill>
                  <a:schemeClr val="accent2">
                    <a:lumMod val="50000"/>
                  </a:schemeClr>
                </a:solidFill>
              </a:rPr>
              <a:t> </a:t>
            </a:r>
          </a:p>
          <a:p>
            <a:pPr marL="0" indent="0">
              <a:buNone/>
            </a:pPr>
            <a:r>
              <a:rPr lang="da-DK" sz="2000" dirty="0">
                <a:solidFill>
                  <a:schemeClr val="accent2">
                    <a:lumMod val="50000"/>
                  </a:schemeClr>
                </a:solidFill>
              </a:rPr>
              <a:t>Hvordan kan de opdagelser, der er gjort i projektet, påvirke vores forståelse af jordens funktioner og biodiversitet? </a:t>
            </a:r>
          </a:p>
          <a:p>
            <a:pPr marL="0" indent="0">
              <a:buNone/>
            </a:pPr>
            <a:r>
              <a:rPr lang="da-DK" sz="2000" dirty="0">
                <a:solidFill>
                  <a:schemeClr val="accent2">
                    <a:lumMod val="50000"/>
                  </a:schemeClr>
                </a:solidFill>
              </a:rPr>
              <a:t>Hvad betyder det at kunne arbejde tværfagligt omkring undersøgelser af naturen og hvad kan kunsten bidrage med?</a:t>
            </a:r>
          </a:p>
          <a:p>
            <a:pPr marL="0" indent="0">
              <a:buNone/>
            </a:pPr>
            <a:endParaRPr lang="da-DK" sz="1700" dirty="0"/>
          </a:p>
        </p:txBody>
      </p:sp>
      <p:sp>
        <p:nvSpPr>
          <p:cNvPr id="5" name="Tekstfelt 4">
            <a:extLst>
              <a:ext uri="{FF2B5EF4-FFF2-40B4-BE49-F238E27FC236}">
                <a16:creationId xmlns:a16="http://schemas.microsoft.com/office/drawing/2014/main" id="{F3459BAC-242E-DE84-8B68-5373A7476010}"/>
              </a:ext>
            </a:extLst>
          </p:cNvPr>
          <p:cNvSpPr txBox="1"/>
          <p:nvPr/>
        </p:nvSpPr>
        <p:spPr>
          <a:xfrm>
            <a:off x="760899" y="1855227"/>
            <a:ext cx="4577115" cy="1200329"/>
          </a:xfrm>
          <a:prstGeom prst="rect">
            <a:avLst/>
          </a:prstGeom>
          <a:noFill/>
        </p:spPr>
        <p:txBody>
          <a:bodyPr wrap="square">
            <a:spAutoFit/>
          </a:bodyPr>
          <a:lstStyle/>
          <a:p>
            <a:pPr marL="0" indent="0">
              <a:buNone/>
            </a:pPr>
            <a:r>
              <a:rPr lang="da-DK" sz="1800" dirty="0"/>
              <a:t>Mikroflora Danica er et atlas over mikroorganismerne i Danmark. Læs om projektet med at kortlægge dem på side 28 + 33-34 i hæftet.</a:t>
            </a:r>
          </a:p>
        </p:txBody>
      </p:sp>
    </p:spTree>
    <p:extLst>
      <p:ext uri="{BB962C8B-B14F-4D97-AF65-F5344CB8AC3E}">
        <p14:creationId xmlns:p14="http://schemas.microsoft.com/office/powerpoint/2010/main" val="154010979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4228</TotalTime>
  <Words>537</Words>
  <Application>Microsoft Macintosh PowerPoint</Application>
  <PresentationFormat>Widescreen</PresentationFormat>
  <Paragraphs>36</Paragraphs>
  <Slides>11</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11</vt:i4>
      </vt:variant>
    </vt:vector>
  </HeadingPairs>
  <TitlesOfParts>
    <vt:vector size="16" baseType="lpstr">
      <vt:lpstr>Arial</vt:lpstr>
      <vt:lpstr>Calibri</vt:lpstr>
      <vt:lpstr>Calibri Light</vt:lpstr>
      <vt:lpstr>Open Sans</vt:lpstr>
      <vt:lpstr>Office-tema</vt:lpstr>
      <vt:lpstr>Jordkunst </vt:lpstr>
      <vt:lpstr>Jordkunst </vt:lpstr>
      <vt:lpstr>PowerPoint-præsentation</vt:lpstr>
      <vt:lpstr>PowerPoint-præsentation</vt:lpstr>
      <vt:lpstr>PowerPoint-præsentation</vt:lpstr>
      <vt:lpstr>PowerPoint-præsentation</vt:lpstr>
      <vt:lpstr>PowerPoint-præsentation</vt:lpstr>
      <vt:lpstr>Analyseopgave: Jordkunst </vt:lpstr>
      <vt:lpstr>Mikroflora Danica</vt:lpstr>
      <vt:lpstr>Et nyt stel til Kronprins Christian</vt:lpstr>
      <vt:lpstr>Praktisk øvelse: Mikroflora Danica-stel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Naturen som motiv i leret</dc:title>
  <dc:creator>8A Astrid Bang Dyring-Olsen</dc:creator>
  <cp:lastModifiedBy>Ditte Bang Skovgård-Hansen</cp:lastModifiedBy>
  <cp:revision>43</cp:revision>
  <cp:lastPrinted>2022-01-12T07:48:58Z</cp:lastPrinted>
  <dcterms:created xsi:type="dcterms:W3CDTF">2021-12-22T21:28:42Z</dcterms:created>
  <dcterms:modified xsi:type="dcterms:W3CDTF">2025-08-24T12:59:53Z</dcterms:modified>
</cp:coreProperties>
</file>