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8" r:id="rId3"/>
    <p:sldId id="332" r:id="rId4"/>
    <p:sldId id="261" r:id="rId5"/>
    <p:sldId id="265" r:id="rId6"/>
    <p:sldId id="262" r:id="rId7"/>
    <p:sldId id="275" r:id="rId8"/>
    <p:sldId id="276" r:id="rId9"/>
    <p:sldId id="277" r:id="rId10"/>
    <p:sldId id="278" r:id="rId11"/>
    <p:sldId id="270" r:id="rId12"/>
    <p:sldId id="271" r:id="rId13"/>
    <p:sldId id="274" r:id="rId14"/>
    <p:sldId id="281" r:id="rId15"/>
    <p:sldId id="263" r:id="rId16"/>
    <p:sldId id="273" r:id="rId17"/>
    <p:sldId id="257" r:id="rId18"/>
    <p:sldId id="259" r:id="rId19"/>
    <p:sldId id="26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63"/>
    <p:restoredTop sz="94814"/>
  </p:normalViewPr>
  <p:slideViewPr>
    <p:cSldViewPr snapToGrid="0" snapToObjects="1">
      <p:cViewPr varScale="1">
        <p:scale>
          <a:sx n="100" d="100"/>
          <a:sy n="100" d="100"/>
        </p:scale>
        <p:origin x="6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604AA-9406-4447-A347-89641177BCAA}" type="datetimeFigureOut">
              <a:rPr lang="da-DK" smtClean="0"/>
              <a:t>18.10.2025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97074-BA80-3A43-9262-2782BE12D941}" type="slidenum">
              <a:rPr lang="da-DK" smtClean="0"/>
              <a:t>‹nr.›</a:t>
            </a:fld>
            <a:endParaRPr lang="da-DK"/>
          </a:p>
        </p:txBody>
      </p:sp>
    </p:spTree>
    <p:extLst>
      <p:ext uri="{BB962C8B-B14F-4D97-AF65-F5344CB8AC3E}">
        <p14:creationId xmlns:p14="http://schemas.microsoft.com/office/powerpoint/2010/main" val="3855061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2F97074-BA80-3A43-9262-2782BE12D941}" type="slidenum">
              <a:rPr lang="da-DK" smtClean="0"/>
              <a:t>14</a:t>
            </a:fld>
            <a:endParaRPr lang="da-DK"/>
          </a:p>
        </p:txBody>
      </p:sp>
    </p:spTree>
    <p:extLst>
      <p:ext uri="{BB962C8B-B14F-4D97-AF65-F5344CB8AC3E}">
        <p14:creationId xmlns:p14="http://schemas.microsoft.com/office/powerpoint/2010/main" val="3512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298427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195395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125019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035E810-AB36-694F-BDD4-14D90A1C41DE}"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689848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035E810-AB36-694F-BDD4-14D90A1C41DE}"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456550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035E810-AB36-694F-BDD4-14D90A1C41DE}" type="datetimeFigureOut">
              <a:rPr lang="da-DK" smtClean="0"/>
              <a:t>18.10.2025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50140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035E810-AB36-694F-BDD4-14D90A1C41DE}" type="datetimeFigureOut">
              <a:rPr lang="da-DK" smtClean="0"/>
              <a:t>18.10.2025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42342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0035E810-AB36-694F-BDD4-14D90A1C41DE}" type="datetimeFigureOut">
              <a:rPr lang="da-DK" smtClean="0"/>
              <a:t>18.10.2025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35911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5E810-AB36-694F-BDD4-14D90A1C41DE}" type="datetimeFigureOut">
              <a:rPr lang="da-DK" smtClean="0"/>
              <a:t>18.10.2025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92514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035E810-AB36-694F-BDD4-14D90A1C41DE}" type="datetimeFigureOut">
              <a:rPr lang="da-DK" smtClean="0"/>
              <a:t>18.10.2025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1958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035E810-AB36-694F-BDD4-14D90A1C41DE}" type="datetimeFigureOut">
              <a:rPr lang="da-DK" smtClean="0"/>
              <a:t>18.10.2025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1AD7C23-FC02-EF4D-B776-39F97BC3D64C}" type="slidenum">
              <a:rPr lang="da-DK" smtClean="0"/>
              <a:t>‹nr.›</a:t>
            </a:fld>
            <a:endParaRPr lang="da-DK"/>
          </a:p>
        </p:txBody>
      </p:sp>
    </p:spTree>
    <p:extLst>
      <p:ext uri="{BB962C8B-B14F-4D97-AF65-F5344CB8AC3E}">
        <p14:creationId xmlns:p14="http://schemas.microsoft.com/office/powerpoint/2010/main" val="330002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5E810-AB36-694F-BDD4-14D90A1C41DE}" type="datetimeFigureOut">
              <a:rPr lang="da-DK" smtClean="0"/>
              <a:t>18.10.2025</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D7C23-FC02-EF4D-B776-39F97BC3D64C}" type="slidenum">
              <a:rPr lang="da-DK" smtClean="0"/>
              <a:t>‹nr.›</a:t>
            </a:fld>
            <a:endParaRPr lang="da-DK"/>
          </a:p>
        </p:txBody>
      </p:sp>
    </p:spTree>
    <p:extLst>
      <p:ext uri="{BB962C8B-B14F-4D97-AF65-F5344CB8AC3E}">
        <p14:creationId xmlns:p14="http://schemas.microsoft.com/office/powerpoint/2010/main" val="24973826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xYrzrqB0B8I?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watch?v=vxPTWGVAEiI"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file:////var/folders/0q/gx3nrhwd6_vdnwccsrcxn8q00000gn/T/com.microsoft.Word/WebArchiveCopyPasteTempFiles/be8a59d6367643bb012e8daac70af488.jp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DAF57E8E-A64F-0E45-B808-C97952E75123}"/>
              </a:ext>
            </a:extLst>
          </p:cNvPr>
          <p:cNvSpPr>
            <a:spLocks noGrp="1"/>
          </p:cNvSpPr>
          <p:nvPr>
            <p:ph type="ctrTitle"/>
          </p:nvPr>
        </p:nvSpPr>
        <p:spPr>
          <a:xfrm>
            <a:off x="1314824" y="735106"/>
            <a:ext cx="10053763" cy="2928470"/>
          </a:xfrm>
        </p:spPr>
        <p:txBody>
          <a:bodyPr anchor="b">
            <a:normAutofit/>
          </a:bodyPr>
          <a:lstStyle/>
          <a:p>
            <a:pPr algn="l"/>
            <a:r>
              <a:rPr lang="da-DK" sz="4800">
                <a:solidFill>
                  <a:srgbClr val="FFFFFF"/>
                </a:solidFill>
              </a:rPr>
              <a:t>Modernistisk arkitektur</a:t>
            </a:r>
          </a:p>
        </p:txBody>
      </p:sp>
      <p:sp>
        <p:nvSpPr>
          <p:cNvPr id="3" name="Undertitel 2">
            <a:extLst>
              <a:ext uri="{FF2B5EF4-FFF2-40B4-BE49-F238E27FC236}">
                <a16:creationId xmlns:a16="http://schemas.microsoft.com/office/drawing/2014/main" id="{14FAB150-61AD-1F44-A3EA-0E00ED4C4285}"/>
              </a:ext>
            </a:extLst>
          </p:cNvPr>
          <p:cNvSpPr>
            <a:spLocks noGrp="1"/>
          </p:cNvSpPr>
          <p:nvPr>
            <p:ph type="subTitle" idx="1"/>
          </p:nvPr>
        </p:nvSpPr>
        <p:spPr>
          <a:xfrm>
            <a:off x="1350682" y="4870824"/>
            <a:ext cx="10005951" cy="1458258"/>
          </a:xfrm>
        </p:spPr>
        <p:txBody>
          <a:bodyPr anchor="ctr">
            <a:normAutofit/>
          </a:bodyPr>
          <a:lstStyle/>
          <a:p>
            <a:pPr algn="l"/>
            <a:r>
              <a:rPr lang="da-DK" dirty="0"/>
              <a:t>Særlig Le Corbusiers funktionalisme</a:t>
            </a:r>
          </a:p>
        </p:txBody>
      </p:sp>
    </p:spTree>
    <p:extLst>
      <p:ext uri="{BB962C8B-B14F-4D97-AF65-F5344CB8AC3E}">
        <p14:creationId xmlns:p14="http://schemas.microsoft.com/office/powerpoint/2010/main" val="2061189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5. Frit facadedesign</a:t>
            </a:r>
          </a:p>
          <a:p>
            <a:pPr marL="0" indent="0">
              <a:buNone/>
            </a:pPr>
            <a:r>
              <a:rPr lang="da-DK" sz="2000" dirty="0"/>
              <a:t>igen i kraft af skeletkonstruktionen og de nye materialers tekniske muligheder kan facaden udformes helt efter eget ønske. Vinduernes placering er nu heller ikke længere afhængig af den indre rumopdeling. I den modernistiske arkitektur er hovedindgangen desuden ofte ikke så tydeligt markeret, fordi en centralt placeret hovedindgang optager uforholdsmæssig meget plads i forhold til den funktionelle nytteværdi. Samtidig signalerer en centralt placeret hovedindgang magt og hierarki, hvilket ikke er i overensstemmelse med modernismens demokratiske idealer.</a:t>
            </a:r>
          </a:p>
        </p:txBody>
      </p:sp>
    </p:spTree>
    <p:extLst>
      <p:ext uri="{BB962C8B-B14F-4D97-AF65-F5344CB8AC3E}">
        <p14:creationId xmlns:p14="http://schemas.microsoft.com/office/powerpoint/2010/main" val="2414710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10;&#10;Automatisk genereret beskrivelse">
            <a:extLst>
              <a:ext uri="{FF2B5EF4-FFF2-40B4-BE49-F238E27FC236}">
                <a16:creationId xmlns:a16="http://schemas.microsoft.com/office/drawing/2014/main" id="{66A98FE2-CA9F-C744-A50F-E3156F6A918C}"/>
              </a:ext>
            </a:extLst>
          </p:cNvPr>
          <p:cNvPicPr>
            <a:picLocks noChangeAspect="1"/>
          </p:cNvPicPr>
          <p:nvPr/>
        </p:nvPicPr>
        <p:blipFill>
          <a:blip r:embed="rId2"/>
          <a:stretch>
            <a:fillRect/>
          </a:stretch>
        </p:blipFill>
        <p:spPr>
          <a:xfrm>
            <a:off x="4387215" y="457200"/>
            <a:ext cx="3417570" cy="5943600"/>
          </a:xfrm>
          <a:prstGeom prst="rect">
            <a:avLst/>
          </a:prstGeom>
        </p:spPr>
      </p:pic>
    </p:spTree>
    <p:extLst>
      <p:ext uri="{BB962C8B-B14F-4D97-AF65-F5344CB8AC3E}">
        <p14:creationId xmlns:p14="http://schemas.microsoft.com/office/powerpoint/2010/main" val="83693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A2D9E26C-EA8C-EF4C-90BC-DD805958EE26}"/>
              </a:ext>
            </a:extLst>
          </p:cNvPr>
          <p:cNvSpPr/>
          <p:nvPr/>
        </p:nvSpPr>
        <p:spPr>
          <a:xfrm>
            <a:off x="197784" y="5959434"/>
            <a:ext cx="6595498" cy="669751"/>
          </a:xfrm>
          <a:prstGeom prst="rect">
            <a:avLst/>
          </a:prstGeom>
        </p:spPr>
        <p:txBody>
          <a:bodyPr vert="horz" lIns="91440" tIns="45720" rIns="91440" bIns="45720" rtlCol="0" anchor="t">
            <a:normAutofit/>
          </a:bodyPr>
          <a:lstStyle/>
          <a:p>
            <a:pPr defTabSz="914400">
              <a:lnSpc>
                <a:spcPct val="90000"/>
              </a:lnSpc>
              <a:spcAft>
                <a:spcPts val="600"/>
              </a:spcAft>
            </a:pPr>
            <a:r>
              <a:rPr lang="en-US" i="1" dirty="0" err="1"/>
              <a:t>Bauhausskolen</a:t>
            </a:r>
            <a:r>
              <a:rPr lang="en-US" dirty="0"/>
              <a:t> </a:t>
            </a:r>
            <a:r>
              <a:rPr lang="en-US" dirty="0" err="1"/>
              <a:t>i</a:t>
            </a:r>
            <a:r>
              <a:rPr lang="en-US" dirty="0"/>
              <a:t> Dessau, 1925-26 </a:t>
            </a:r>
            <a:r>
              <a:rPr lang="en-US" dirty="0" err="1"/>
              <a:t>grundlagt</a:t>
            </a:r>
            <a:r>
              <a:rPr lang="en-US" dirty="0"/>
              <a:t> </a:t>
            </a:r>
            <a:r>
              <a:rPr lang="en-US" dirty="0" err="1"/>
              <a:t>af</a:t>
            </a:r>
            <a:r>
              <a:rPr lang="en-US" dirty="0"/>
              <a:t> Walter Gropius.</a:t>
            </a:r>
            <a:endParaRPr lang="en-US" b="0" i="0" dirty="0">
              <a:effectLst/>
            </a:endParaRP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ESCO World Heritage : Stiftung Bauhaus Dessau / Bauhaus Dessau Foundation">
            <a:extLst>
              <a:ext uri="{FF2B5EF4-FFF2-40B4-BE49-F238E27FC236}">
                <a16:creationId xmlns:a16="http://schemas.microsoft.com/office/drawing/2014/main" id="{DEFF022F-C88B-DD11-1A54-3EF840748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84" y="219442"/>
            <a:ext cx="4862078" cy="3368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auhaus Dessau building in a 1980s English leaflet of the AIF,... |  Download Scientific Diagram">
            <a:extLst>
              <a:ext uri="{FF2B5EF4-FFF2-40B4-BE49-F238E27FC236}">
                <a16:creationId xmlns:a16="http://schemas.microsoft.com/office/drawing/2014/main" id="{383E1B27-1F13-C3E4-3033-064BD9153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079" y="219443"/>
            <a:ext cx="6307137" cy="3368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ESCO World Heritage : Stiftung Bauhaus Dessau / Bauhaus Dessau Foundation">
            <a:extLst>
              <a:ext uri="{FF2B5EF4-FFF2-40B4-BE49-F238E27FC236}">
                <a16:creationId xmlns:a16="http://schemas.microsoft.com/office/drawing/2014/main" id="{400DB650-F883-B76B-4290-AA56C4442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678" y="3675693"/>
            <a:ext cx="4554538" cy="3035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Bauhaus Dessau | Down by the Dougie">
            <a:extLst>
              <a:ext uri="{FF2B5EF4-FFF2-40B4-BE49-F238E27FC236}">
                <a16:creationId xmlns:a16="http://schemas.microsoft.com/office/drawing/2014/main" id="{3756CEC4-B4EC-E632-FE32-03F2BE41F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084" y="3314578"/>
            <a:ext cx="3419475" cy="25646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uhaus Dessau Campus – Bauhaus Architecture | Architectural Digest">
            <a:extLst>
              <a:ext uri="{FF2B5EF4-FFF2-40B4-BE49-F238E27FC236}">
                <a16:creationId xmlns:a16="http://schemas.microsoft.com/office/drawing/2014/main" id="{662C24F6-3596-AC9B-259D-9F51F1786D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784" y="3681873"/>
            <a:ext cx="3382181" cy="219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74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02A92-40D1-7245-9B81-9860D86D0EA5}"/>
              </a:ext>
            </a:extLst>
          </p:cNvPr>
          <p:cNvSpPr>
            <a:spLocks noGrp="1"/>
          </p:cNvSpPr>
          <p:nvPr>
            <p:ph type="title"/>
          </p:nvPr>
        </p:nvSpPr>
        <p:spPr>
          <a:xfrm>
            <a:off x="587679" y="89552"/>
            <a:ext cx="10515600" cy="1325563"/>
          </a:xfrm>
        </p:spPr>
        <p:txBody>
          <a:bodyPr>
            <a:normAutofit/>
          </a:bodyPr>
          <a:lstStyle/>
          <a:p>
            <a:r>
              <a:rPr lang="da-DK" sz="2800" b="1" dirty="0"/>
              <a:t>Præsentation af Bauhaus</a:t>
            </a:r>
          </a:p>
        </p:txBody>
      </p:sp>
      <p:pic>
        <p:nvPicPr>
          <p:cNvPr id="2" name="Onlinemedier 1" descr="Bauhaus: A History and its Legacy">
            <a:hlinkClick r:id="" action="ppaction://media"/>
            <a:extLst>
              <a:ext uri="{FF2B5EF4-FFF2-40B4-BE49-F238E27FC236}">
                <a16:creationId xmlns:a16="http://schemas.microsoft.com/office/drawing/2014/main" id="{595D8993-6A54-98CA-63B2-068DFC2430F4}"/>
              </a:ext>
            </a:extLst>
          </p:cNvPr>
          <p:cNvPicPr>
            <a:picLocks noGrp="1" noRot="1" noChangeAspect="1"/>
          </p:cNvPicPr>
          <p:nvPr>
            <p:ph idx="1"/>
            <a:videoFile r:link="rId1"/>
          </p:nvPr>
        </p:nvPicPr>
        <p:blipFill>
          <a:blip r:embed="rId3"/>
          <a:stretch>
            <a:fillRect/>
          </a:stretch>
        </p:blipFill>
        <p:spPr>
          <a:xfrm>
            <a:off x="2498899" y="856959"/>
            <a:ext cx="7194202" cy="5395161"/>
          </a:xfrm>
          <a:prstGeom prst="rect">
            <a:avLst/>
          </a:prstGeom>
        </p:spPr>
      </p:pic>
    </p:spTree>
    <p:extLst>
      <p:ext uri="{BB962C8B-B14F-4D97-AF65-F5344CB8AC3E}">
        <p14:creationId xmlns:p14="http://schemas.microsoft.com/office/powerpoint/2010/main" val="111059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57BEBEF-8AE9-32B5-6C93-F2B8837FEA3E}"/>
              </a:ext>
            </a:extLst>
          </p:cNvPr>
          <p:cNvSpPr>
            <a:spLocks noGrp="1"/>
          </p:cNvSpPr>
          <p:nvPr>
            <p:ph type="title"/>
          </p:nvPr>
        </p:nvSpPr>
        <p:spPr>
          <a:xfrm>
            <a:off x="466722" y="586855"/>
            <a:ext cx="3201366" cy="3387497"/>
          </a:xfrm>
        </p:spPr>
        <p:txBody>
          <a:bodyPr anchor="b">
            <a:normAutofit/>
          </a:bodyPr>
          <a:lstStyle/>
          <a:p>
            <a:pPr algn="r"/>
            <a:r>
              <a:rPr lang="da-DK" sz="4000" dirty="0">
                <a:solidFill>
                  <a:srgbClr val="FFFFFF"/>
                </a:solidFill>
              </a:rPr>
              <a:t>Målet med den nye modernistiske arkitektur </a:t>
            </a:r>
          </a:p>
        </p:txBody>
      </p:sp>
      <p:sp>
        <p:nvSpPr>
          <p:cNvPr id="3" name="Pladsholder til indhold 2">
            <a:extLst>
              <a:ext uri="{FF2B5EF4-FFF2-40B4-BE49-F238E27FC236}">
                <a16:creationId xmlns:a16="http://schemas.microsoft.com/office/drawing/2014/main" id="{E9BA27BB-F9F7-8E66-07D9-F10EB729A568}"/>
              </a:ext>
            </a:extLst>
          </p:cNvPr>
          <p:cNvSpPr>
            <a:spLocks noGrp="1"/>
          </p:cNvSpPr>
          <p:nvPr>
            <p:ph idx="1"/>
          </p:nvPr>
        </p:nvSpPr>
        <p:spPr>
          <a:xfrm>
            <a:off x="4810259" y="649480"/>
            <a:ext cx="6555347" cy="5546047"/>
          </a:xfrm>
        </p:spPr>
        <p:txBody>
          <a:bodyPr anchor="ctr">
            <a:normAutofit/>
          </a:bodyPr>
          <a:lstStyle/>
          <a:p>
            <a:pPr marL="0" indent="0" defTabSz="914400">
              <a:spcAft>
                <a:spcPts val="600"/>
              </a:spcAft>
              <a:buNone/>
            </a:pPr>
            <a:r>
              <a:rPr lang="en-US" sz="2000"/>
              <a:t>Man ønskede både at forbedre den funktionelle arealudnyttelse og forbedre livskvaliteten og sundheden hos beboerne.</a:t>
            </a:r>
          </a:p>
          <a:p>
            <a:pPr marL="0" indent="0" defTabSz="914400">
              <a:spcAft>
                <a:spcPts val="600"/>
              </a:spcAft>
              <a:buNone/>
            </a:pPr>
            <a:r>
              <a:rPr lang="en-US" sz="2000"/>
              <a:t>Afspejler en udvikling væk fra tidligere tiders lukkede, symmetriske, vertikale og hierarkiske arkitektur mod en åben, horisontal betonet arkitektur – som bedre passer til det moderne demokratiske samfund, der er i højere grad er præget af lighed og frihed.</a:t>
            </a:r>
            <a:endParaRPr lang="en-US" sz="2000" b="0" i="0">
              <a:effectLst/>
            </a:endParaRPr>
          </a:p>
          <a:p>
            <a:endParaRPr lang="da-DK" sz="2000"/>
          </a:p>
        </p:txBody>
      </p:sp>
    </p:spTree>
    <p:extLst>
      <p:ext uri="{BB962C8B-B14F-4D97-AF65-F5344CB8AC3E}">
        <p14:creationId xmlns:p14="http://schemas.microsoft.com/office/powerpoint/2010/main" val="336134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B3E1B592-8918-5209-6FBE-4F1A7BC13EA6}"/>
              </a:ext>
            </a:extLst>
          </p:cNvPr>
          <p:cNvSpPr>
            <a:spLocks noGrp="1"/>
          </p:cNvSpPr>
          <p:nvPr>
            <p:ph type="title"/>
          </p:nvPr>
        </p:nvSpPr>
        <p:spPr>
          <a:xfrm>
            <a:off x="1329766" y="1146412"/>
            <a:ext cx="9014348" cy="2402006"/>
          </a:xfrm>
        </p:spPr>
        <p:txBody>
          <a:bodyPr vert="horz" lIns="91440" tIns="45720" rIns="91440" bIns="45720" rtlCol="0" anchor="b">
            <a:normAutofit/>
          </a:bodyPr>
          <a:lstStyle/>
          <a:p>
            <a:r>
              <a:rPr lang="en-US" sz="2300" kern="1200">
                <a:solidFill>
                  <a:schemeClr val="tx1"/>
                </a:solidFill>
                <a:latin typeface="+mj-lt"/>
                <a:ea typeface="+mj-ea"/>
                <a:cs typeface="+mj-cs"/>
              </a:rPr>
              <a:t>Her følger et par eksempler på bygninger, der er inspireret af Le Corbusiers fem principper </a:t>
            </a:r>
            <a:br>
              <a:rPr lang="en-US" sz="2300" kern="1200">
                <a:solidFill>
                  <a:schemeClr val="tx1"/>
                </a:solidFill>
                <a:latin typeface="+mj-lt"/>
                <a:ea typeface="+mj-ea"/>
                <a:cs typeface="+mj-cs"/>
              </a:rPr>
            </a:br>
            <a:br>
              <a:rPr lang="en-US" sz="2300" kern="1200">
                <a:solidFill>
                  <a:schemeClr val="tx1"/>
                </a:solidFill>
                <a:latin typeface="+mj-lt"/>
                <a:ea typeface="+mj-ea"/>
                <a:cs typeface="+mj-cs"/>
              </a:rPr>
            </a:br>
            <a:r>
              <a:rPr lang="en-US" sz="2300" kern="1200">
                <a:solidFill>
                  <a:schemeClr val="tx1"/>
                </a:solidFill>
                <a:latin typeface="+mj-lt"/>
                <a:ea typeface="+mj-ea"/>
                <a:cs typeface="+mj-cs"/>
              </a:rPr>
              <a:t>Bemærk at ikke alle principperne nødvendigvis er til stede I disse bygninger. Arkitekterne I tiden efter anvendte principperne lidt forskelligt…</a:t>
            </a:r>
            <a:br>
              <a:rPr lang="en-US" sz="2300" kern="1200">
                <a:solidFill>
                  <a:schemeClr val="tx1"/>
                </a:solidFill>
                <a:latin typeface="+mj-lt"/>
                <a:ea typeface="+mj-ea"/>
                <a:cs typeface="+mj-cs"/>
              </a:rPr>
            </a:br>
            <a:endParaRPr lang="en-US" sz="2300" kern="120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010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C9CE66-E8A3-484A-9804-2AF09CAA99BB}"/>
              </a:ext>
            </a:extLst>
          </p:cNvPr>
          <p:cNvSpPr>
            <a:spLocks noGrp="1"/>
          </p:cNvSpPr>
          <p:nvPr>
            <p:ph type="title"/>
          </p:nvPr>
        </p:nvSpPr>
        <p:spPr>
          <a:xfrm>
            <a:off x="838200" y="5177284"/>
            <a:ext cx="5464126" cy="1325563"/>
          </a:xfrm>
        </p:spPr>
        <p:txBody>
          <a:bodyPr>
            <a:normAutofit/>
          </a:bodyPr>
          <a:lstStyle/>
          <a:p>
            <a:r>
              <a:rPr lang="da-DK" sz="2000" dirty="0"/>
              <a:t>Mies van der Rohe: </a:t>
            </a:r>
            <a:r>
              <a:rPr lang="da-DK" sz="2000" i="1" dirty="0" err="1"/>
              <a:t>Seagram</a:t>
            </a:r>
            <a:r>
              <a:rPr lang="da-DK" sz="2000" i="1" dirty="0"/>
              <a:t> Building</a:t>
            </a:r>
            <a:r>
              <a:rPr lang="da-DK" sz="2000" dirty="0"/>
              <a:t>, New York, 1954-58</a:t>
            </a:r>
            <a:br>
              <a:rPr lang="da-DK" sz="2000" dirty="0"/>
            </a:br>
            <a:r>
              <a:rPr lang="da-DK" sz="2000" dirty="0">
                <a:hlinkClick r:id="rId2"/>
              </a:rPr>
              <a:t>https://www.youtube.com/watch?v=vxPTWGVAEiI</a:t>
            </a:r>
            <a:r>
              <a:rPr lang="da-DK" sz="2000" dirty="0"/>
              <a:t> </a:t>
            </a:r>
          </a:p>
        </p:txBody>
      </p:sp>
      <p:pic>
        <p:nvPicPr>
          <p:cNvPr id="1026" name="Picture 2" descr="Building Seagram,&amp;#39; Phyllis Lambert&amp;#39;s New Architecture Book - The New York  Times">
            <a:extLst>
              <a:ext uri="{FF2B5EF4-FFF2-40B4-BE49-F238E27FC236}">
                <a16:creationId xmlns:a16="http://schemas.microsoft.com/office/drawing/2014/main" id="{CC913EB7-E99F-8649-BA9F-54C6001B3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263" y="-42333"/>
            <a:ext cx="4757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gram Building | Mies van der Rohe – My Architectural Guide">
            <a:extLst>
              <a:ext uri="{FF2B5EF4-FFF2-40B4-BE49-F238E27FC236}">
                <a16:creationId xmlns:a16="http://schemas.microsoft.com/office/drawing/2014/main" id="{E4A9CA7F-9A56-D947-8C03-935CAAEA8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92" y="355153"/>
            <a:ext cx="6649508" cy="442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8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descr="Billedresultat for fremtidens hus arne jacobsen">
            <a:extLst>
              <a:ext uri="{FF2B5EF4-FFF2-40B4-BE49-F238E27FC236}">
                <a16:creationId xmlns:a16="http://schemas.microsoft.com/office/drawing/2014/main" id="{C32CBA31-233C-CC45-94DD-24FED1CF104F}"/>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518251" y="643466"/>
            <a:ext cx="7155498" cy="5571067"/>
          </a:xfrm>
          <a:prstGeom prst="rect">
            <a:avLst/>
          </a:prstGeom>
          <a:noFill/>
        </p:spPr>
      </p:pic>
      <p:sp>
        <p:nvSpPr>
          <p:cNvPr id="5" name="Rektangel 4">
            <a:extLst>
              <a:ext uri="{FF2B5EF4-FFF2-40B4-BE49-F238E27FC236}">
                <a16:creationId xmlns:a16="http://schemas.microsoft.com/office/drawing/2014/main" id="{47D788D3-89D7-F84B-9095-78A882E50790}"/>
              </a:ext>
            </a:extLst>
          </p:cNvPr>
          <p:cNvSpPr/>
          <p:nvPr/>
        </p:nvSpPr>
        <p:spPr>
          <a:xfrm>
            <a:off x="4053564" y="6214533"/>
            <a:ext cx="3752759" cy="369332"/>
          </a:xfrm>
          <a:prstGeom prst="rect">
            <a:avLst/>
          </a:prstGeom>
        </p:spPr>
        <p:txBody>
          <a:bodyPr wrap="none">
            <a:spAutoFit/>
          </a:bodyPr>
          <a:lstStyle/>
          <a:p>
            <a:pPr>
              <a:spcAft>
                <a:spcPts val="600"/>
              </a:spcAft>
            </a:pPr>
            <a:r>
              <a:rPr lang="da-DK" dirty="0">
                <a:latin typeface="Calibri" panose="020F0502020204030204" pitchFamily="34" charset="0"/>
                <a:ea typeface="Times New Roman" panose="02020603050405020304" pitchFamily="18" charset="0"/>
                <a:cs typeface="Arial" panose="020B0604020202020204" pitchFamily="34" charset="0"/>
              </a:rPr>
              <a:t>Arne Jacobsen: </a:t>
            </a:r>
            <a:r>
              <a:rPr lang="da-DK" i="1" dirty="0">
                <a:latin typeface="Calibri" panose="020F0502020204030204" pitchFamily="34" charset="0"/>
                <a:ea typeface="Times New Roman" panose="02020603050405020304" pitchFamily="18" charset="0"/>
                <a:cs typeface="Arial" panose="020B0604020202020204" pitchFamily="34" charset="0"/>
              </a:rPr>
              <a:t>Fremtidens Hus</a:t>
            </a:r>
            <a:r>
              <a:rPr lang="da-DK" dirty="0">
                <a:latin typeface="Calibri" panose="020F0502020204030204" pitchFamily="34" charset="0"/>
                <a:ea typeface="Times New Roman" panose="02020603050405020304" pitchFamily="18" charset="0"/>
                <a:cs typeface="Arial" panose="020B0604020202020204" pitchFamily="34" charset="0"/>
              </a:rPr>
              <a:t>, 1929</a:t>
            </a:r>
            <a:r>
              <a:rPr lang="da-DK" dirty="0"/>
              <a:t> </a:t>
            </a:r>
          </a:p>
        </p:txBody>
      </p:sp>
    </p:spTree>
    <p:extLst>
      <p:ext uri="{BB962C8B-B14F-4D97-AF65-F5344CB8AC3E}">
        <p14:creationId xmlns:p14="http://schemas.microsoft.com/office/powerpoint/2010/main" val="156427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descr="Billedresultat for mogens lassen">
            <a:extLst>
              <a:ext uri="{FF2B5EF4-FFF2-40B4-BE49-F238E27FC236}">
                <a16:creationId xmlns:a16="http://schemas.microsoft.com/office/drawing/2014/main" id="{EEF0E539-D442-9A46-9564-C39326B1FF1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069524" y="643466"/>
            <a:ext cx="4052951" cy="5571067"/>
          </a:xfrm>
          <a:prstGeom prst="rect">
            <a:avLst/>
          </a:prstGeom>
          <a:noFill/>
        </p:spPr>
      </p:pic>
    </p:spTree>
    <p:extLst>
      <p:ext uri="{BB962C8B-B14F-4D97-AF65-F5344CB8AC3E}">
        <p14:creationId xmlns:p14="http://schemas.microsoft.com/office/powerpoint/2010/main" val="3199780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C6281C8-C4CB-714E-A451-6F5A1ED2980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907228" y="643466"/>
            <a:ext cx="8377544" cy="5571067"/>
          </a:xfrm>
          <a:prstGeom prst="rect">
            <a:avLst/>
          </a:prstGeom>
          <a:noFill/>
        </p:spPr>
      </p:pic>
    </p:spTree>
    <p:extLst>
      <p:ext uri="{BB962C8B-B14F-4D97-AF65-F5344CB8AC3E}">
        <p14:creationId xmlns:p14="http://schemas.microsoft.com/office/powerpoint/2010/main" val="290474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descr="Billedresultat for villa savoye">
            <a:extLst>
              <a:ext uri="{FF2B5EF4-FFF2-40B4-BE49-F238E27FC236}">
                <a16:creationId xmlns:a16="http://schemas.microsoft.com/office/drawing/2014/main" id="{8EF0F404-8116-144C-A0E7-051013DF706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726536" y="643466"/>
            <a:ext cx="8738928" cy="5571067"/>
          </a:xfrm>
          <a:prstGeom prst="rect">
            <a:avLst/>
          </a:prstGeom>
          <a:noFill/>
        </p:spPr>
      </p:pic>
    </p:spTree>
    <p:extLst>
      <p:ext uri="{BB962C8B-B14F-4D97-AF65-F5344CB8AC3E}">
        <p14:creationId xmlns:p14="http://schemas.microsoft.com/office/powerpoint/2010/main" val="1642057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mtidens Hus">
            <a:extLst>
              <a:ext uri="{FF2B5EF4-FFF2-40B4-BE49-F238E27FC236}">
                <a16:creationId xmlns:a16="http://schemas.microsoft.com/office/drawing/2014/main" id="{AA105A73-6053-3012-8C9E-32B561EF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700" y="0"/>
            <a:ext cx="6832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491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02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Billede 1" descr="Billedresultat for villa savoye 5 points of architecture">
            <a:extLst>
              <a:ext uri="{FF2B5EF4-FFF2-40B4-BE49-F238E27FC236}">
                <a16:creationId xmlns:a16="http://schemas.microsoft.com/office/drawing/2014/main" id="{B09D34B8-C31A-1740-A62E-77F5806712A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938487" y="643466"/>
            <a:ext cx="8315025"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A7C0D4B-237C-284B-9ABC-2D9C3E62F4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4160258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a:extLst>
              <a:ext uri="{FF2B5EF4-FFF2-40B4-BE49-F238E27FC236}">
                <a16:creationId xmlns:a16="http://schemas.microsoft.com/office/drawing/2014/main" id="{16F658F2-B146-D04D-8BF0-38079D9A50F1}"/>
              </a:ext>
            </a:extLst>
          </p:cNvPr>
          <p:cNvPicPr>
            <a:picLocks noChangeAspect="1"/>
          </p:cNvPicPr>
          <p:nvPr/>
        </p:nvPicPr>
        <p:blipFill>
          <a:blip r:embed="rId2"/>
          <a:stretch>
            <a:fillRect/>
          </a:stretch>
        </p:blipFill>
        <p:spPr>
          <a:xfrm>
            <a:off x="2210090" y="1123527"/>
            <a:ext cx="7771814" cy="4604800"/>
          </a:xfrm>
          <a:prstGeom prst="rect">
            <a:avLst/>
          </a:prstGeom>
        </p:spPr>
      </p:pic>
    </p:spTree>
    <p:extLst>
      <p:ext uri="{BB962C8B-B14F-4D97-AF65-F5344CB8AC3E}">
        <p14:creationId xmlns:p14="http://schemas.microsoft.com/office/powerpoint/2010/main" val="84266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a:p>
          <a:p>
            <a:pPr marL="0" indent="0">
              <a:buNone/>
            </a:pPr>
            <a:r>
              <a:rPr lang="da-DK" sz="2000" b="1"/>
              <a:t>1.</a:t>
            </a:r>
          </a:p>
          <a:p>
            <a:pPr marL="0" indent="0">
              <a:buNone/>
            </a:pPr>
            <a:r>
              <a:rPr lang="da-DK" sz="2000" b="1"/>
              <a:t>Søjler</a:t>
            </a:r>
            <a:r>
              <a:rPr lang="da-DK" sz="2000"/>
              <a:t> som bærende skeletkonstruktion gør det muligt at løfte bygningen op og for eksempel lave en tilbagetrukket eller helt åben underetage, hvilket dels forbedrer arealudnyttelsen, og dels virker funktionelt i en by med biler som transportmiddel, da det bliver muligt at lave parkeringspladser under bygningen.</a:t>
            </a:r>
          </a:p>
        </p:txBody>
      </p:sp>
    </p:spTree>
    <p:extLst>
      <p:ext uri="{BB962C8B-B14F-4D97-AF65-F5344CB8AC3E}">
        <p14:creationId xmlns:p14="http://schemas.microsoft.com/office/powerpoint/2010/main" val="343080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2. Tagterrasse</a:t>
            </a:r>
            <a:r>
              <a:rPr lang="da-DK" sz="2000" dirty="0"/>
              <a:t> </a:t>
            </a:r>
          </a:p>
          <a:p>
            <a:pPr marL="0" indent="0">
              <a:buNone/>
            </a:pPr>
            <a:r>
              <a:rPr lang="da-DK" sz="2000" dirty="0"/>
              <a:t>med beplantning kan lade sig gøre i kraft af det nye forstærkede betonmateriale og søjlekonstruktionen, som giver forbedret anvendelse af bebygget areal, både over og under huset, og som skulle give både bedre livskvalitet for beboerne og igen forbedre arealudnyttelsen i storbyerne med tæt bebyggelse.</a:t>
            </a:r>
          </a:p>
        </p:txBody>
      </p:sp>
    </p:spTree>
    <p:extLst>
      <p:ext uri="{BB962C8B-B14F-4D97-AF65-F5344CB8AC3E}">
        <p14:creationId xmlns:p14="http://schemas.microsoft.com/office/powerpoint/2010/main" val="961541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3. Det frie plan</a:t>
            </a:r>
            <a:r>
              <a:rPr lang="da-DK" sz="2000" dirty="0"/>
              <a:t> </a:t>
            </a:r>
          </a:p>
          <a:p>
            <a:pPr marL="0" indent="0">
              <a:buNone/>
            </a:pPr>
            <a:r>
              <a:rPr lang="da-DK" sz="2000" dirty="0"/>
              <a:t>giver i kraft af skeletkonstruktionen med bærende søjler og betondæk mulighed for fri rumdannelse, hvor grundplanen for de enkelte etager bliver uafhængig af grundplanen i de øvrige etager. Dette giver det moderne byggeri maximal fleksibilitet, hvor bygningen nærmest kan designes indefra, i modsætning til det gammeldags byggeri med bærende mure, som medførte ensartethed i rumdannelsen, som også i højere grad afspejlede den ydre fortælling som i f.eks. renæssancen og barokken. Det betyder også, at rumdannelsen med det frie plan kan finde sted i dialog med menneskets oplevelse og bevægelse i kraft af de nye konstruktionsmuligheder i modernismen, således at de indre mure kan sættes som skærme uafhængigt af konstruktionen i dialog med beboernes behov.</a:t>
            </a:r>
          </a:p>
        </p:txBody>
      </p:sp>
    </p:spTree>
    <p:extLst>
      <p:ext uri="{BB962C8B-B14F-4D97-AF65-F5344CB8AC3E}">
        <p14:creationId xmlns:p14="http://schemas.microsoft.com/office/powerpoint/2010/main" val="212967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41152-DE92-0F4F-8458-6649678FD1DE}"/>
              </a:ext>
            </a:extLst>
          </p:cNvPr>
          <p:cNvSpPr>
            <a:spLocks noGrp="1"/>
          </p:cNvSpPr>
          <p:nvPr>
            <p:ph type="title"/>
          </p:nvPr>
        </p:nvSpPr>
        <p:spPr>
          <a:xfrm>
            <a:off x="466722" y="586855"/>
            <a:ext cx="3201366" cy="3387497"/>
          </a:xfrm>
        </p:spPr>
        <p:txBody>
          <a:bodyPr anchor="b">
            <a:normAutofit/>
          </a:bodyPr>
          <a:lstStyle/>
          <a:p>
            <a:pPr algn="r"/>
            <a:r>
              <a:rPr lang="da-DK" sz="3200" b="1" dirty="0">
                <a:solidFill>
                  <a:srgbClr val="FFFFFF"/>
                </a:solidFill>
              </a:rPr>
              <a:t>Le Corbusiers fem principper for en ny moderne arkitektur</a:t>
            </a:r>
            <a:br>
              <a:rPr lang="da-DK" sz="3200" b="1" dirty="0">
                <a:solidFill>
                  <a:srgbClr val="FFFFFF"/>
                </a:solidFill>
              </a:rPr>
            </a:br>
            <a:r>
              <a:rPr lang="da-DK" sz="2000" b="1" dirty="0">
                <a:solidFill>
                  <a:srgbClr val="FFFFFF"/>
                </a:solidFill>
              </a:rPr>
              <a:t>(1929)</a:t>
            </a:r>
            <a:endParaRPr lang="da-DK" sz="3200" b="1" dirty="0">
              <a:solidFill>
                <a:srgbClr val="FFFFFF"/>
              </a:solidFill>
            </a:endParaRPr>
          </a:p>
        </p:txBody>
      </p:sp>
      <p:sp>
        <p:nvSpPr>
          <p:cNvPr id="3" name="Pladsholder til indhold 2">
            <a:extLst>
              <a:ext uri="{FF2B5EF4-FFF2-40B4-BE49-F238E27FC236}">
                <a16:creationId xmlns:a16="http://schemas.microsoft.com/office/drawing/2014/main" id="{DDE32809-186D-9F42-8859-9131A1ACD7E1}"/>
              </a:ext>
            </a:extLst>
          </p:cNvPr>
          <p:cNvSpPr>
            <a:spLocks noGrp="1"/>
          </p:cNvSpPr>
          <p:nvPr>
            <p:ph idx="1"/>
          </p:nvPr>
        </p:nvSpPr>
        <p:spPr>
          <a:xfrm>
            <a:off x="4810259" y="649480"/>
            <a:ext cx="6555347" cy="5546047"/>
          </a:xfrm>
        </p:spPr>
        <p:txBody>
          <a:bodyPr anchor="ctr">
            <a:normAutofit/>
          </a:bodyPr>
          <a:lstStyle/>
          <a:p>
            <a:pPr marL="0" indent="0">
              <a:buNone/>
            </a:pPr>
            <a:endParaRPr lang="da-DK" sz="2000" b="1" dirty="0"/>
          </a:p>
          <a:p>
            <a:pPr marL="0" indent="0">
              <a:buNone/>
            </a:pPr>
            <a:r>
              <a:rPr lang="da-DK" sz="2000" b="1" dirty="0"/>
              <a:t>4. Horisontale vinduesbånd</a:t>
            </a:r>
          </a:p>
          <a:p>
            <a:pPr marL="0" indent="0">
              <a:buNone/>
            </a:pPr>
            <a:r>
              <a:rPr lang="da-DK" sz="2000" dirty="0"/>
              <a:t>som endda kan føres rundt om bygningens hjørner, giver et ensartet og rigeligt lys i modsætning til tidligere tiders traditionelle vinduer, der gav et langt mere begrænset lysindfald.</a:t>
            </a:r>
          </a:p>
        </p:txBody>
      </p:sp>
    </p:spTree>
    <p:extLst>
      <p:ext uri="{BB962C8B-B14F-4D97-AF65-F5344CB8AC3E}">
        <p14:creationId xmlns:p14="http://schemas.microsoft.com/office/powerpoint/2010/main" val="3818205243"/>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366</TotalTime>
  <Words>580</Words>
  <Application>Microsoft Macintosh PowerPoint</Application>
  <PresentationFormat>Widescreen</PresentationFormat>
  <Paragraphs>31</Paragraphs>
  <Slides>19</Slides>
  <Notes>1</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19</vt:i4>
      </vt:variant>
    </vt:vector>
  </HeadingPairs>
  <TitlesOfParts>
    <vt:vector size="23" baseType="lpstr">
      <vt:lpstr>Arial</vt:lpstr>
      <vt:lpstr>Calibri</vt:lpstr>
      <vt:lpstr>Calibri Light</vt:lpstr>
      <vt:lpstr>Office-tema</vt:lpstr>
      <vt:lpstr>Modernistisk arkitektur</vt:lpstr>
      <vt:lpstr>PowerPoint-præsentation</vt:lpstr>
      <vt:lpstr>PowerPoint-præsentation</vt:lpstr>
      <vt:lpstr>PowerPoint-præsentation</vt:lpstr>
      <vt:lpstr>PowerPoint-præsentation</vt:lpstr>
      <vt:lpstr>Le Corbusiers fem principper for en ny moderne arkitektur (1929)</vt:lpstr>
      <vt:lpstr>Le Corbusiers fem principper for en ny moderne arkitektur (1929)</vt:lpstr>
      <vt:lpstr>Le Corbusiers fem principper for en ny moderne arkitektur (1929)</vt:lpstr>
      <vt:lpstr>Le Corbusiers fem principper for en ny moderne arkitektur (1929)</vt:lpstr>
      <vt:lpstr>Le Corbusiers fem principper for en ny moderne arkitektur (1929)</vt:lpstr>
      <vt:lpstr>PowerPoint-præsentation</vt:lpstr>
      <vt:lpstr>PowerPoint-præsentation</vt:lpstr>
      <vt:lpstr>Præsentation af Bauhaus</vt:lpstr>
      <vt:lpstr>Målet med den nye modernistiske arkitektur </vt:lpstr>
      <vt:lpstr>Her følger et par eksempler på bygninger, der er inspireret af Le Corbusiers fem principper   Bemærk at ikke alle principperne nødvendigvis er til stede I disse bygninger. Arkitekterne I tiden efter anvendte principperne lidt forskelligt… </vt:lpstr>
      <vt:lpstr>Mies van der Rohe: Seagram Building, New York, 1954-58 https://www.youtube.com/watch?v=vxPTWGVAEiI </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Modernistisk arkitektur</dc:title>
  <dc:creator>Ditte Bang Skovgård-Hansen</dc:creator>
  <cp:lastModifiedBy>Ditte Bang Skovgård-Hansen</cp:lastModifiedBy>
  <cp:revision>20</cp:revision>
  <dcterms:created xsi:type="dcterms:W3CDTF">2020-03-19T10:03:38Z</dcterms:created>
  <dcterms:modified xsi:type="dcterms:W3CDTF">2025-10-18T13:39:47Z</dcterms:modified>
</cp:coreProperties>
</file>