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4" r:id="rId3"/>
    <p:sldId id="289" r:id="rId4"/>
    <p:sldId id="278" r:id="rId5"/>
    <p:sldId id="284" r:id="rId6"/>
    <p:sldId id="296" r:id="rId7"/>
    <p:sldId id="265" r:id="rId8"/>
    <p:sldId id="266" r:id="rId9"/>
    <p:sldId id="267" r:id="rId10"/>
    <p:sldId id="291" r:id="rId11"/>
    <p:sldId id="292" r:id="rId12"/>
    <p:sldId id="290" r:id="rId13"/>
    <p:sldId id="288" r:id="rId14"/>
    <p:sldId id="293" r:id="rId15"/>
    <p:sldId id="294" r:id="rId16"/>
    <p:sldId id="282" r:id="rId17"/>
    <p:sldId id="279" r:id="rId18"/>
    <p:sldId id="280" r:id="rId19"/>
    <p:sldId id="281" r:id="rId20"/>
    <p:sldId id="283" r:id="rId21"/>
    <p:sldId id="285" r:id="rId22"/>
    <p:sldId id="268" r:id="rId23"/>
    <p:sldId id="277" r:id="rId24"/>
    <p:sldId id="269" r:id="rId25"/>
    <p:sldId id="270" r:id="rId26"/>
    <p:sldId id="276" r:id="rId27"/>
    <p:sldId id="258" r:id="rId28"/>
    <p:sldId id="263" r:id="rId29"/>
    <p:sldId id="29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17"/>
    <p:restoredTop sz="95680"/>
  </p:normalViewPr>
  <p:slideViewPr>
    <p:cSldViewPr snapToGrid="0">
      <p:cViewPr varScale="1">
        <p:scale>
          <a:sx n="85" d="100"/>
          <a:sy n="85" d="100"/>
        </p:scale>
        <p:origin x="176"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10BF05F5-4C7A-724A-8176-9338A10ABF60}" type="datetimeFigureOut">
              <a:rPr lang="da-DK" smtClean="0"/>
              <a:t>18.10.2025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529A79E-468D-B141-85C8-14F80AD50A24}" type="slidenum">
              <a:rPr lang="da-DK" smtClean="0"/>
              <a:t>‹nr.›</a:t>
            </a:fld>
            <a:endParaRPr lang="da-DK"/>
          </a:p>
        </p:txBody>
      </p:sp>
    </p:spTree>
    <p:extLst>
      <p:ext uri="{BB962C8B-B14F-4D97-AF65-F5344CB8AC3E}">
        <p14:creationId xmlns:p14="http://schemas.microsoft.com/office/powerpoint/2010/main" val="146884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0BF05F5-4C7A-724A-8176-9338A10ABF60}" type="datetimeFigureOut">
              <a:rPr lang="da-DK" smtClean="0"/>
              <a:t>18.10.2025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529A79E-468D-B141-85C8-14F80AD50A24}" type="slidenum">
              <a:rPr lang="da-DK" smtClean="0"/>
              <a:t>‹nr.›</a:t>
            </a:fld>
            <a:endParaRPr lang="da-DK"/>
          </a:p>
        </p:txBody>
      </p:sp>
    </p:spTree>
    <p:extLst>
      <p:ext uri="{BB962C8B-B14F-4D97-AF65-F5344CB8AC3E}">
        <p14:creationId xmlns:p14="http://schemas.microsoft.com/office/powerpoint/2010/main" val="35591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0BF05F5-4C7A-724A-8176-9338A10ABF60}" type="datetimeFigureOut">
              <a:rPr lang="da-DK" smtClean="0"/>
              <a:t>18.10.2025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529A79E-468D-B141-85C8-14F80AD50A24}" type="slidenum">
              <a:rPr lang="da-DK" smtClean="0"/>
              <a:t>‹nr.›</a:t>
            </a:fld>
            <a:endParaRPr lang="da-DK"/>
          </a:p>
        </p:txBody>
      </p:sp>
    </p:spTree>
    <p:extLst>
      <p:ext uri="{BB962C8B-B14F-4D97-AF65-F5344CB8AC3E}">
        <p14:creationId xmlns:p14="http://schemas.microsoft.com/office/powerpoint/2010/main" val="1066877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0BF05F5-4C7A-724A-8176-9338A10ABF60}" type="datetimeFigureOut">
              <a:rPr lang="da-DK" smtClean="0"/>
              <a:t>18.10.2025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529A79E-468D-B141-85C8-14F80AD50A24}" type="slidenum">
              <a:rPr lang="da-DK" smtClean="0"/>
              <a:t>‹nr.›</a:t>
            </a:fld>
            <a:endParaRPr lang="da-DK"/>
          </a:p>
        </p:txBody>
      </p:sp>
    </p:spTree>
    <p:extLst>
      <p:ext uri="{BB962C8B-B14F-4D97-AF65-F5344CB8AC3E}">
        <p14:creationId xmlns:p14="http://schemas.microsoft.com/office/powerpoint/2010/main" val="127278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10BF05F5-4C7A-724A-8176-9338A10ABF60}" type="datetimeFigureOut">
              <a:rPr lang="da-DK" smtClean="0"/>
              <a:t>18.10.2025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529A79E-468D-B141-85C8-14F80AD50A24}" type="slidenum">
              <a:rPr lang="da-DK" smtClean="0"/>
              <a:t>‹nr.›</a:t>
            </a:fld>
            <a:endParaRPr lang="da-DK"/>
          </a:p>
        </p:txBody>
      </p:sp>
    </p:spTree>
    <p:extLst>
      <p:ext uri="{BB962C8B-B14F-4D97-AF65-F5344CB8AC3E}">
        <p14:creationId xmlns:p14="http://schemas.microsoft.com/office/powerpoint/2010/main" val="669937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10BF05F5-4C7A-724A-8176-9338A10ABF60}" type="datetimeFigureOut">
              <a:rPr lang="da-DK" smtClean="0"/>
              <a:t>18.10.2025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529A79E-468D-B141-85C8-14F80AD50A24}" type="slidenum">
              <a:rPr lang="da-DK" smtClean="0"/>
              <a:t>‹nr.›</a:t>
            </a:fld>
            <a:endParaRPr lang="da-DK"/>
          </a:p>
        </p:txBody>
      </p:sp>
    </p:spTree>
    <p:extLst>
      <p:ext uri="{BB962C8B-B14F-4D97-AF65-F5344CB8AC3E}">
        <p14:creationId xmlns:p14="http://schemas.microsoft.com/office/powerpoint/2010/main" val="35619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0BF05F5-4C7A-724A-8176-9338A10ABF60}" type="datetimeFigureOut">
              <a:rPr lang="da-DK" smtClean="0"/>
              <a:t>18.10.2025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8529A79E-468D-B141-85C8-14F80AD50A24}" type="slidenum">
              <a:rPr lang="da-DK" smtClean="0"/>
              <a:t>‹nr.›</a:t>
            </a:fld>
            <a:endParaRPr lang="da-DK"/>
          </a:p>
        </p:txBody>
      </p:sp>
    </p:spTree>
    <p:extLst>
      <p:ext uri="{BB962C8B-B14F-4D97-AF65-F5344CB8AC3E}">
        <p14:creationId xmlns:p14="http://schemas.microsoft.com/office/powerpoint/2010/main" val="3244688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10BF05F5-4C7A-724A-8176-9338A10ABF60}" type="datetimeFigureOut">
              <a:rPr lang="da-DK" smtClean="0"/>
              <a:t>18.10.2025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8529A79E-468D-B141-85C8-14F80AD50A24}" type="slidenum">
              <a:rPr lang="da-DK" smtClean="0"/>
              <a:t>‹nr.›</a:t>
            </a:fld>
            <a:endParaRPr lang="da-DK"/>
          </a:p>
        </p:txBody>
      </p:sp>
    </p:spTree>
    <p:extLst>
      <p:ext uri="{BB962C8B-B14F-4D97-AF65-F5344CB8AC3E}">
        <p14:creationId xmlns:p14="http://schemas.microsoft.com/office/powerpoint/2010/main" val="1787902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F05F5-4C7A-724A-8176-9338A10ABF60}" type="datetimeFigureOut">
              <a:rPr lang="da-DK" smtClean="0"/>
              <a:t>18.10.2025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8529A79E-468D-B141-85C8-14F80AD50A24}" type="slidenum">
              <a:rPr lang="da-DK" smtClean="0"/>
              <a:t>‹nr.›</a:t>
            </a:fld>
            <a:endParaRPr lang="da-DK"/>
          </a:p>
        </p:txBody>
      </p:sp>
    </p:spTree>
    <p:extLst>
      <p:ext uri="{BB962C8B-B14F-4D97-AF65-F5344CB8AC3E}">
        <p14:creationId xmlns:p14="http://schemas.microsoft.com/office/powerpoint/2010/main" val="183941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10BF05F5-4C7A-724A-8176-9338A10ABF60}" type="datetimeFigureOut">
              <a:rPr lang="da-DK" smtClean="0"/>
              <a:t>18.10.2025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529A79E-468D-B141-85C8-14F80AD50A24}" type="slidenum">
              <a:rPr lang="da-DK" smtClean="0"/>
              <a:t>‹nr.›</a:t>
            </a:fld>
            <a:endParaRPr lang="da-DK"/>
          </a:p>
        </p:txBody>
      </p:sp>
    </p:spTree>
    <p:extLst>
      <p:ext uri="{BB962C8B-B14F-4D97-AF65-F5344CB8AC3E}">
        <p14:creationId xmlns:p14="http://schemas.microsoft.com/office/powerpoint/2010/main" val="1371460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10BF05F5-4C7A-724A-8176-9338A10ABF60}" type="datetimeFigureOut">
              <a:rPr lang="da-DK" smtClean="0"/>
              <a:t>18.10.2025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529A79E-468D-B141-85C8-14F80AD50A24}" type="slidenum">
              <a:rPr lang="da-DK" smtClean="0"/>
              <a:t>‹nr.›</a:t>
            </a:fld>
            <a:endParaRPr lang="da-DK"/>
          </a:p>
        </p:txBody>
      </p:sp>
    </p:spTree>
    <p:extLst>
      <p:ext uri="{BB962C8B-B14F-4D97-AF65-F5344CB8AC3E}">
        <p14:creationId xmlns:p14="http://schemas.microsoft.com/office/powerpoint/2010/main" val="1078846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F05F5-4C7A-724A-8176-9338A10ABF60}" type="datetimeFigureOut">
              <a:rPr lang="da-DK" smtClean="0"/>
              <a:t>18.10.2025</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9A79E-468D-B141-85C8-14F80AD50A24}" type="slidenum">
              <a:rPr lang="da-DK" smtClean="0"/>
              <a:t>‹nr.›</a:t>
            </a:fld>
            <a:endParaRPr lang="da-DK"/>
          </a:p>
        </p:txBody>
      </p:sp>
    </p:spTree>
    <p:extLst>
      <p:ext uri="{BB962C8B-B14F-4D97-AF65-F5344CB8AC3E}">
        <p14:creationId xmlns:p14="http://schemas.microsoft.com/office/powerpoint/2010/main" val="39622912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sammlung-boros.de/" TargetMode="External"/><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ac.dk/magazine/modernisme" TargetMode="External"/><Relationship Id="rId2" Type="http://schemas.openxmlformats.org/officeDocument/2006/relationships/hyperlink" Target="https://dac.dk/magazine/nazistisk-arkitektur-hitlers-germani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6EFC7BB-64AE-45E4-90F7-BA062F86E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FB5B51E-2110-4BFE-90CE-A5C01B483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2" descr="Bananas, Techno and Prisoners: The Most Useful Bunker Of All Time - Parallel">
            <a:extLst>
              <a:ext uri="{FF2B5EF4-FFF2-40B4-BE49-F238E27FC236}">
                <a16:creationId xmlns:a16="http://schemas.microsoft.com/office/drawing/2014/main" id="{0CF5C7EA-D0DF-1E1C-88AB-A2CBD99601DA}"/>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15106" b="625"/>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906B9CA-DCAD-1DD9-99CE-12D06CF474BB}"/>
              </a:ext>
            </a:extLst>
          </p:cNvPr>
          <p:cNvSpPr>
            <a:spLocks noGrp="1"/>
          </p:cNvSpPr>
          <p:nvPr>
            <p:ph type="ctrTitle"/>
          </p:nvPr>
        </p:nvSpPr>
        <p:spPr>
          <a:xfrm>
            <a:off x="838200" y="1387056"/>
            <a:ext cx="9144000" cy="2513271"/>
          </a:xfrm>
        </p:spPr>
        <p:txBody>
          <a:bodyPr>
            <a:normAutofit/>
          </a:bodyPr>
          <a:lstStyle/>
          <a:p>
            <a:pPr algn="l"/>
            <a:r>
              <a:rPr lang="da-DK" sz="5200" dirty="0">
                <a:solidFill>
                  <a:srgbClr val="FFFFFF"/>
                </a:solidFill>
              </a:rPr>
              <a:t>Museet som rum og ramme</a:t>
            </a:r>
          </a:p>
        </p:txBody>
      </p:sp>
      <p:sp>
        <p:nvSpPr>
          <p:cNvPr id="3" name="Undertitel 2">
            <a:extLst>
              <a:ext uri="{FF2B5EF4-FFF2-40B4-BE49-F238E27FC236}">
                <a16:creationId xmlns:a16="http://schemas.microsoft.com/office/drawing/2014/main" id="{186BDD52-2A64-6E9F-419F-D3F928FE5344}"/>
              </a:ext>
            </a:extLst>
          </p:cNvPr>
          <p:cNvSpPr>
            <a:spLocks noGrp="1"/>
          </p:cNvSpPr>
          <p:nvPr>
            <p:ph type="subTitle" idx="1"/>
          </p:nvPr>
        </p:nvSpPr>
        <p:spPr>
          <a:xfrm>
            <a:off x="859970" y="4072044"/>
            <a:ext cx="9122229" cy="1671567"/>
          </a:xfrm>
        </p:spPr>
        <p:txBody>
          <a:bodyPr>
            <a:normAutofit/>
          </a:bodyPr>
          <a:lstStyle/>
          <a:p>
            <a:pPr algn="l"/>
            <a:r>
              <a:rPr lang="da-DK" dirty="0">
                <a:solidFill>
                  <a:srgbClr val="FFFFFF"/>
                </a:solidFill>
              </a:rPr>
              <a:t>BOROS BUNKER</a:t>
            </a:r>
          </a:p>
        </p:txBody>
      </p:sp>
    </p:spTree>
    <p:extLst>
      <p:ext uri="{BB962C8B-B14F-4D97-AF65-F5344CB8AC3E}">
        <p14:creationId xmlns:p14="http://schemas.microsoft.com/office/powerpoint/2010/main" val="383234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ammlung Boros - Galleria d'arte in Berlin">
            <a:extLst>
              <a:ext uri="{FF2B5EF4-FFF2-40B4-BE49-F238E27FC236}">
                <a16:creationId xmlns:a16="http://schemas.microsoft.com/office/drawing/2014/main" id="{C2A026F7-1A13-BCB2-4E53-7AE47C738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856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Wohnhaus und Sammlung Boros in Berlin. Weltenübergang - db deutsche  bauzeitung">
            <a:extLst>
              <a:ext uri="{FF2B5EF4-FFF2-40B4-BE49-F238E27FC236}">
                <a16:creationId xmlns:a16="http://schemas.microsoft.com/office/drawing/2014/main" id="{7417692D-4649-EE71-AAFD-254267066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475"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Christophe Robin on X: &quot;A rather empty Berlin is the opportunity to visit  places with mandatory long term planned bookings. The Sammlung #Boros #Art  Gallery, located in the former Reichsbahnbunker (1942), displays">
            <a:extLst>
              <a:ext uri="{FF2B5EF4-FFF2-40B4-BE49-F238E27FC236}">
                <a16:creationId xmlns:a16="http://schemas.microsoft.com/office/drawing/2014/main" id="{9F09B542-149C-A119-1CF6-6452274A8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6"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679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Bananas, Techno and Prisoners: The Most Useful Bunker Of All Time - Parallel">
            <a:extLst>
              <a:ext uri="{FF2B5EF4-FFF2-40B4-BE49-F238E27FC236}">
                <a16:creationId xmlns:a16="http://schemas.microsoft.com/office/drawing/2014/main" id="{C71086BC-18E0-0123-C9C5-3934E90415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57" r="1" b="1377"/>
          <a:stretch/>
        </p:blipFill>
        <p:spPr bwMode="auto">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2" descr="Bananas, Techno and Prisoners: The Most Useful Bunker Of All Time - Parallel">
            <a:extLst>
              <a:ext uri="{FF2B5EF4-FFF2-40B4-BE49-F238E27FC236}">
                <a16:creationId xmlns:a16="http://schemas.microsoft.com/office/drawing/2014/main" id="{9C0110BE-542B-72D8-C919-7063004EE7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57" r="1" b="1377"/>
          <a:stretch/>
        </p:blipFill>
        <p:spPr bwMode="auto">
          <a:xfrm>
            <a:off x="182459" y="161954"/>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161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5" name="Rectangle 174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410" name="Picture 2" descr="BOROS COLLECTION / BUNKER BERLIN #3: A Private Tour Inside a Dystopian  Treasure Trove of Art | Yatzer">
            <a:extLst>
              <a:ext uri="{FF2B5EF4-FFF2-40B4-BE49-F238E27FC236}">
                <a16:creationId xmlns:a16="http://schemas.microsoft.com/office/drawing/2014/main" id="{FC0BDA87-A4F9-5252-E4E1-1D9B1B18B4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48" r="1" b="12344"/>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853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4D8129-599E-0918-FEEC-02973C8E9C70}"/>
              </a:ext>
            </a:extLst>
          </p:cNvPr>
          <p:cNvSpPr>
            <a:spLocks noGrp="1"/>
          </p:cNvSpPr>
          <p:nvPr>
            <p:ph type="title"/>
          </p:nvPr>
        </p:nvSpPr>
        <p:spPr/>
        <p:txBody>
          <a:bodyPr/>
          <a:lstStyle/>
          <a:p>
            <a:r>
              <a:rPr lang="da-DK" dirty="0"/>
              <a:t>Samlingen </a:t>
            </a:r>
          </a:p>
        </p:txBody>
      </p:sp>
      <p:sp>
        <p:nvSpPr>
          <p:cNvPr id="3" name="Pladsholder til tekst 2">
            <a:extLst>
              <a:ext uri="{FF2B5EF4-FFF2-40B4-BE49-F238E27FC236}">
                <a16:creationId xmlns:a16="http://schemas.microsoft.com/office/drawing/2014/main" id="{DD44BE42-B597-B46B-EBE9-0C4F491BC1F0}"/>
              </a:ext>
            </a:extLst>
          </p:cNvPr>
          <p:cNvSpPr>
            <a:spLocks noGrp="1"/>
          </p:cNvSpPr>
          <p:nvPr>
            <p:ph type="body" idx="1"/>
          </p:nvPr>
        </p:nvSpPr>
        <p:spPr/>
        <p:txBody>
          <a:bodyPr/>
          <a:lstStyle/>
          <a:p>
            <a:r>
              <a:rPr lang="da-DK" dirty="0" err="1"/>
              <a:t>Exhibition</a:t>
            </a:r>
            <a:r>
              <a:rPr lang="da-DK" dirty="0"/>
              <a:t> #4</a:t>
            </a:r>
          </a:p>
        </p:txBody>
      </p:sp>
    </p:spTree>
    <p:extLst>
      <p:ext uri="{BB962C8B-B14F-4D97-AF65-F5344CB8AC3E}">
        <p14:creationId xmlns:p14="http://schemas.microsoft.com/office/powerpoint/2010/main" val="3234355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Boros Collection #4 / Berlin | NASTY Magazine">
            <a:extLst>
              <a:ext uri="{FF2B5EF4-FFF2-40B4-BE49-F238E27FC236}">
                <a16:creationId xmlns:a16="http://schemas.microsoft.com/office/drawing/2014/main" id="{18BC039C-E7A6-083D-B533-D1F5D381AF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1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526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362" name="Picture 2" descr="Bunker Berlin #4 | 978-3-95476-513-3">
            <a:extLst>
              <a:ext uri="{FF2B5EF4-FFF2-40B4-BE49-F238E27FC236}">
                <a16:creationId xmlns:a16="http://schemas.microsoft.com/office/drawing/2014/main" id="{CC5B91DD-5562-E1B2-A4AA-865EE82FD5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83" r="1" b="9020"/>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847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oros Collection - Current Exhibition - Sammlung Boros">
            <a:extLst>
              <a:ext uri="{FF2B5EF4-FFF2-40B4-BE49-F238E27FC236}">
                <a16:creationId xmlns:a16="http://schemas.microsoft.com/office/drawing/2014/main" id="{3EF3FC9E-D801-2B7B-4EE6-D96DD9E98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0"/>
            <a:ext cx="5145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21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21" name="Rectangle 133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314" name="Picture 2" descr="Bunker Berlin #4 | 978-3-95476-513-3">
            <a:extLst>
              <a:ext uri="{FF2B5EF4-FFF2-40B4-BE49-F238E27FC236}">
                <a16:creationId xmlns:a16="http://schemas.microsoft.com/office/drawing/2014/main" id="{BAB1365F-BCDC-4C28-A9C1-FE3FBC5190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302" r="1" b="1"/>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959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38" name="Picture 2" descr="Boros Bunker #4">
            <a:extLst>
              <a:ext uri="{FF2B5EF4-FFF2-40B4-BE49-F238E27FC236}">
                <a16:creationId xmlns:a16="http://schemas.microsoft.com/office/drawing/2014/main" id="{9E8996E7-16A4-8461-CCBE-59CE53C0CE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15" r="1" b="12788"/>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36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CC88EF97-CA06-EB70-FF85-D1413E7AAB97}"/>
              </a:ext>
            </a:extLst>
          </p:cNvPr>
          <p:cNvSpPr>
            <a:spLocks noGrp="1"/>
          </p:cNvSpPr>
          <p:nvPr>
            <p:ph type="title"/>
          </p:nvPr>
        </p:nvSpPr>
        <p:spPr>
          <a:xfrm>
            <a:off x="8115300" y="1562669"/>
            <a:ext cx="3389515" cy="2380681"/>
          </a:xfrm>
        </p:spPr>
        <p:txBody>
          <a:bodyPr vert="horz" lIns="91440" tIns="45720" rIns="91440" bIns="45720" rtlCol="0" anchor="b">
            <a:normAutofit/>
          </a:bodyPr>
          <a:lstStyle/>
          <a:p>
            <a:pPr algn="ctr"/>
            <a:r>
              <a:rPr lang="en-US" sz="3600">
                <a:solidFill>
                  <a:schemeClr val="tx1">
                    <a:lumMod val="85000"/>
                    <a:lumOff val="15000"/>
                  </a:schemeClr>
                </a:solidFill>
              </a:rPr>
              <a:t>BOROS BUNKER</a:t>
            </a:r>
          </a:p>
        </p:txBody>
      </p:sp>
      <p:sp>
        <p:nvSpPr>
          <p:cNvPr id="5" name="Pladsholder til tekst 4">
            <a:extLst>
              <a:ext uri="{FF2B5EF4-FFF2-40B4-BE49-F238E27FC236}">
                <a16:creationId xmlns:a16="http://schemas.microsoft.com/office/drawing/2014/main" id="{0DC3BFE1-0AD8-A715-9407-FF2DB5025B30}"/>
              </a:ext>
            </a:extLst>
          </p:cNvPr>
          <p:cNvSpPr>
            <a:spLocks noGrp="1"/>
          </p:cNvSpPr>
          <p:nvPr>
            <p:ph type="body" idx="1"/>
          </p:nvPr>
        </p:nvSpPr>
        <p:spPr>
          <a:xfrm>
            <a:off x="8362951" y="4216344"/>
            <a:ext cx="2895600" cy="1289676"/>
          </a:xfrm>
        </p:spPr>
        <p:txBody>
          <a:bodyPr vert="horz" lIns="91440" tIns="45720" rIns="91440" bIns="45720" rtlCol="0" anchor="t">
            <a:normAutofit/>
          </a:bodyPr>
          <a:lstStyle/>
          <a:p>
            <a:pPr algn="ctr"/>
            <a:r>
              <a:rPr lang="en-US" sz="1600" dirty="0">
                <a:solidFill>
                  <a:schemeClr val="tx1">
                    <a:lumMod val="85000"/>
                    <a:lumOff val="15000"/>
                  </a:schemeClr>
                </a:solidFill>
              </a:rPr>
              <a:t>Berlin</a:t>
            </a:r>
          </a:p>
        </p:txBody>
      </p:sp>
      <p:pic>
        <p:nvPicPr>
          <p:cNvPr id="1028" name="Picture 4" descr="SAMMLUNG BOROS: All You Need to Know BEFORE You Go (with Photos)">
            <a:extLst>
              <a:ext uri="{FF2B5EF4-FFF2-40B4-BE49-F238E27FC236}">
                <a16:creationId xmlns:a16="http://schemas.microsoft.com/office/drawing/2014/main" id="{BF926703-9961-BCAC-7F5F-B817B66212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25" r="3543"/>
          <a:stretch/>
        </p:blipFill>
        <p:spPr bwMode="auto">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FA9F160D-F751-E885-812E-C9FA6F81E32D}"/>
              </a:ext>
            </a:extLst>
          </p:cNvPr>
          <p:cNvSpPr txBox="1"/>
          <p:nvPr/>
        </p:nvSpPr>
        <p:spPr>
          <a:xfrm>
            <a:off x="7433164" y="6396335"/>
            <a:ext cx="3421671" cy="307777"/>
          </a:xfrm>
          <a:prstGeom prst="rect">
            <a:avLst/>
          </a:prstGeom>
          <a:noFill/>
        </p:spPr>
        <p:txBody>
          <a:bodyPr wrap="square">
            <a:spAutoFit/>
          </a:bodyPr>
          <a:lstStyle/>
          <a:p>
            <a:r>
              <a:rPr lang="da-DK" sz="1400" dirty="0">
                <a:hlinkClick r:id="rId3"/>
              </a:rPr>
              <a:t>https://www.sammlung-boros.de/</a:t>
            </a:r>
            <a:r>
              <a:rPr lang="da-DK" sz="1400" dirty="0"/>
              <a:t> </a:t>
            </a:r>
          </a:p>
        </p:txBody>
      </p:sp>
    </p:spTree>
    <p:extLst>
      <p:ext uri="{BB962C8B-B14F-4D97-AF65-F5344CB8AC3E}">
        <p14:creationId xmlns:p14="http://schemas.microsoft.com/office/powerpoint/2010/main" val="166379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ammlung Boros - Art Gallery in Berlin">
            <a:extLst>
              <a:ext uri="{FF2B5EF4-FFF2-40B4-BE49-F238E27FC236}">
                <a16:creationId xmlns:a16="http://schemas.microsoft.com/office/drawing/2014/main" id="{C8800284-C07A-2189-3DF0-648888BA2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893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ammlung Boros - Art Gallery in Berlin">
            <a:extLst>
              <a:ext uri="{FF2B5EF4-FFF2-40B4-BE49-F238E27FC236}">
                <a16:creationId xmlns:a16="http://schemas.microsoft.com/office/drawing/2014/main" id="{5700432A-43EB-6557-33D3-B9F103DA5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423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285F848D-E5BB-CCA3-13DB-458D744DA61A}"/>
              </a:ext>
            </a:extLst>
          </p:cNvPr>
          <p:cNvSpPr txBox="1"/>
          <p:nvPr/>
        </p:nvSpPr>
        <p:spPr>
          <a:xfrm>
            <a:off x="212179" y="5904925"/>
            <a:ext cx="2816029" cy="584775"/>
          </a:xfrm>
          <a:prstGeom prst="rect">
            <a:avLst/>
          </a:prstGeom>
          <a:noFill/>
        </p:spPr>
        <p:txBody>
          <a:bodyPr wrap="square">
            <a:spAutoFit/>
          </a:bodyPr>
          <a:lstStyle/>
          <a:p>
            <a:r>
              <a:rPr lang="da-DK" sz="1600" b="0" i="0" dirty="0">
                <a:effectLst/>
                <a:latin typeface="Segoe UI.ttf"/>
              </a:rPr>
              <a:t>Anna </a:t>
            </a:r>
            <a:r>
              <a:rPr lang="da-DK" sz="1600" b="0" i="0" dirty="0" err="1">
                <a:effectLst/>
                <a:latin typeface="Segoe UI.ttf"/>
              </a:rPr>
              <a:t>Uddenberg</a:t>
            </a:r>
            <a:r>
              <a:rPr lang="da-DK" sz="1600" b="0" i="0" dirty="0">
                <a:effectLst/>
                <a:latin typeface="Segoe UI.ttf"/>
              </a:rPr>
              <a:t>: </a:t>
            </a:r>
            <a:r>
              <a:rPr lang="da-DK" sz="1600" b="0" i="1" dirty="0">
                <a:effectLst/>
                <a:latin typeface="Segoe UI.ttf"/>
              </a:rPr>
              <a:t>FOCUS # 2 (</a:t>
            </a:r>
            <a:r>
              <a:rPr lang="da-DK" sz="1600" b="0" i="1" dirty="0" err="1">
                <a:effectLst/>
                <a:latin typeface="Segoe UI.ttf"/>
              </a:rPr>
              <a:t>pussy</a:t>
            </a:r>
            <a:r>
              <a:rPr lang="da-DK" sz="1600" b="0" i="1" dirty="0">
                <a:effectLst/>
                <a:latin typeface="Segoe UI.ttf"/>
              </a:rPr>
              <a:t> </a:t>
            </a:r>
            <a:r>
              <a:rPr lang="da-DK" sz="1600" b="0" i="1" dirty="0" err="1">
                <a:effectLst/>
                <a:latin typeface="Segoe UI.ttf"/>
              </a:rPr>
              <a:t>padding</a:t>
            </a:r>
            <a:r>
              <a:rPr lang="da-DK" sz="1600" b="0" i="1" dirty="0">
                <a:effectLst/>
                <a:latin typeface="Segoe UI.ttf"/>
              </a:rPr>
              <a:t>)</a:t>
            </a:r>
            <a:endParaRPr lang="da-DK" sz="1600" dirty="0"/>
          </a:p>
        </p:txBody>
      </p:sp>
      <p:pic>
        <p:nvPicPr>
          <p:cNvPr id="5" name="Billede 4" descr="Et billede, der indeholder statue, jord, kunst, udendørs&#10;&#10;Automatisk genereret beskrivelse">
            <a:extLst>
              <a:ext uri="{FF2B5EF4-FFF2-40B4-BE49-F238E27FC236}">
                <a16:creationId xmlns:a16="http://schemas.microsoft.com/office/drawing/2014/main" id="{D17CCD3B-9D60-946A-E886-450B723E91B2}"/>
              </a:ext>
            </a:extLst>
          </p:cNvPr>
          <p:cNvPicPr>
            <a:picLocks noChangeAspect="1"/>
          </p:cNvPicPr>
          <p:nvPr/>
        </p:nvPicPr>
        <p:blipFill>
          <a:blip r:embed="rId2"/>
          <a:stretch>
            <a:fillRect/>
          </a:stretch>
        </p:blipFill>
        <p:spPr>
          <a:xfrm>
            <a:off x="3803650" y="368300"/>
            <a:ext cx="4584700" cy="6121400"/>
          </a:xfrm>
          <a:prstGeom prst="rect">
            <a:avLst/>
          </a:prstGeom>
        </p:spPr>
      </p:pic>
    </p:spTree>
    <p:extLst>
      <p:ext uri="{BB962C8B-B14F-4D97-AF65-F5344CB8AC3E}">
        <p14:creationId xmlns:p14="http://schemas.microsoft.com/office/powerpoint/2010/main" val="883599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Boros Collection - Presse Downloads - Sammlung Boros">
            <a:extLst>
              <a:ext uri="{FF2B5EF4-FFF2-40B4-BE49-F238E27FC236}">
                <a16:creationId xmlns:a16="http://schemas.microsoft.com/office/drawing/2014/main" id="{5A0E8EAA-9B5E-2D80-E923-1FD59F4850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1246" y="0"/>
            <a:ext cx="9158288" cy="6868716"/>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4F24F301-FDC3-71A0-AC84-E2E1255F82D5}"/>
              </a:ext>
            </a:extLst>
          </p:cNvPr>
          <p:cNvSpPr txBox="1"/>
          <p:nvPr/>
        </p:nvSpPr>
        <p:spPr>
          <a:xfrm>
            <a:off x="176552" y="5818495"/>
            <a:ext cx="1747250" cy="830997"/>
          </a:xfrm>
          <a:prstGeom prst="rect">
            <a:avLst/>
          </a:prstGeom>
          <a:noFill/>
        </p:spPr>
        <p:txBody>
          <a:bodyPr wrap="square">
            <a:spAutoFit/>
          </a:bodyPr>
          <a:lstStyle/>
          <a:p>
            <a:r>
              <a:rPr lang="da-DK" sz="1600" b="0" i="0" dirty="0">
                <a:effectLst/>
                <a:latin typeface="Segoe UI.ttf"/>
              </a:rPr>
              <a:t>Anna </a:t>
            </a:r>
            <a:r>
              <a:rPr lang="da-DK" sz="1600" b="0" i="0" dirty="0" err="1">
                <a:effectLst/>
                <a:latin typeface="Segoe UI.ttf"/>
              </a:rPr>
              <a:t>Uddenberg</a:t>
            </a:r>
            <a:r>
              <a:rPr lang="da-DK" sz="1600" b="0" i="0" dirty="0">
                <a:effectLst/>
                <a:latin typeface="Segoe UI.ttf"/>
              </a:rPr>
              <a:t>: </a:t>
            </a:r>
            <a:r>
              <a:rPr lang="da-DK" sz="1600" b="0" i="1" dirty="0" err="1">
                <a:effectLst/>
                <a:latin typeface="Segoe UI.ttf"/>
              </a:rPr>
              <a:t>Ronja’s</a:t>
            </a:r>
            <a:r>
              <a:rPr lang="da-DK" sz="1600" b="0" i="1" dirty="0">
                <a:effectLst/>
                <a:latin typeface="Segoe UI.ttf"/>
              </a:rPr>
              <a:t> </a:t>
            </a:r>
            <a:r>
              <a:rPr lang="da-DK" sz="1600" b="0" i="1" dirty="0" err="1">
                <a:effectLst/>
                <a:latin typeface="Segoe UI.ttf"/>
              </a:rPr>
              <a:t>revenge</a:t>
            </a:r>
            <a:endParaRPr lang="da-DK" sz="1600" dirty="0"/>
          </a:p>
        </p:txBody>
      </p:sp>
    </p:spTree>
    <p:extLst>
      <p:ext uri="{BB962C8B-B14F-4D97-AF65-F5344CB8AC3E}">
        <p14:creationId xmlns:p14="http://schemas.microsoft.com/office/powerpoint/2010/main" val="1967144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lede 2" descr="Et billede, der indeholder kvinde, person, indendørs&#10;&#10;Automatisk genereret beskrivelse med mellem tillid">
            <a:extLst>
              <a:ext uri="{FF2B5EF4-FFF2-40B4-BE49-F238E27FC236}">
                <a16:creationId xmlns:a16="http://schemas.microsoft.com/office/drawing/2014/main" id="{3F7ADAD8-3956-47E7-5609-B0850D4B6C31}"/>
              </a:ext>
            </a:extLst>
          </p:cNvPr>
          <p:cNvPicPr>
            <a:picLocks noChangeAspect="1"/>
          </p:cNvPicPr>
          <p:nvPr/>
        </p:nvPicPr>
        <p:blipFill rotWithShape="1">
          <a:blip r:embed="rId2"/>
          <a:srcRect r="1371"/>
          <a:stretch/>
        </p:blipFill>
        <p:spPr>
          <a:xfrm>
            <a:off x="321734" y="557189"/>
            <a:ext cx="4276956" cy="5743616"/>
          </a:xfrm>
          <a:prstGeom prst="rect">
            <a:avLst/>
          </a:prstGeom>
        </p:spPr>
      </p:pic>
      <p:pic>
        <p:nvPicPr>
          <p:cNvPr id="5" name="Billede 4">
            <a:extLst>
              <a:ext uri="{FF2B5EF4-FFF2-40B4-BE49-F238E27FC236}">
                <a16:creationId xmlns:a16="http://schemas.microsoft.com/office/drawing/2014/main" id="{6964E21F-B30C-627F-1759-704316F6EFA9}"/>
              </a:ext>
            </a:extLst>
          </p:cNvPr>
          <p:cNvPicPr>
            <a:picLocks noChangeAspect="1"/>
          </p:cNvPicPr>
          <p:nvPr/>
        </p:nvPicPr>
        <p:blipFill rotWithShape="1">
          <a:blip r:embed="rId3"/>
          <a:srcRect l="7767" r="8510" b="-1"/>
          <a:stretch/>
        </p:blipFill>
        <p:spPr>
          <a:xfrm>
            <a:off x="4772525" y="557189"/>
            <a:ext cx="7097742" cy="5743616"/>
          </a:xfrm>
          <a:prstGeom prst="rect">
            <a:avLst/>
          </a:prstGeom>
        </p:spPr>
      </p:pic>
    </p:spTree>
    <p:extLst>
      <p:ext uri="{BB962C8B-B14F-4D97-AF65-F5344CB8AC3E}">
        <p14:creationId xmlns:p14="http://schemas.microsoft.com/office/powerpoint/2010/main" val="2160483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5BCB0CA-9FBC-272E-F4CC-59FBFB125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983"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FDB6513D-9BAB-6B8D-F64B-3D92899A4D8E}"/>
              </a:ext>
            </a:extLst>
          </p:cNvPr>
          <p:cNvSpPr txBox="1"/>
          <p:nvPr/>
        </p:nvSpPr>
        <p:spPr>
          <a:xfrm>
            <a:off x="101200" y="6415046"/>
            <a:ext cx="5489575" cy="338554"/>
          </a:xfrm>
          <a:prstGeom prst="rect">
            <a:avLst/>
          </a:prstGeom>
          <a:noFill/>
        </p:spPr>
        <p:txBody>
          <a:bodyPr wrap="square">
            <a:spAutoFit/>
          </a:bodyPr>
          <a:lstStyle/>
          <a:p>
            <a:r>
              <a:rPr lang="da-DK" sz="1600" b="0" i="0" dirty="0" err="1">
                <a:effectLst/>
                <a:latin typeface="Segoe UI.ttf"/>
              </a:rPr>
              <a:t>Klára</a:t>
            </a:r>
            <a:r>
              <a:rPr lang="da-DK" sz="1600" b="0" i="0" dirty="0">
                <a:effectLst/>
                <a:latin typeface="Segoe UI.ttf"/>
              </a:rPr>
              <a:t> </a:t>
            </a:r>
            <a:r>
              <a:rPr lang="da-DK" sz="1600" b="0" i="0" dirty="0" err="1">
                <a:effectLst/>
                <a:latin typeface="Segoe UI.ttf"/>
              </a:rPr>
              <a:t>Hosnedlová</a:t>
            </a:r>
            <a:r>
              <a:rPr lang="da-DK" sz="1600" dirty="0">
                <a:latin typeface="Segoe UI.ttf"/>
              </a:rPr>
              <a:t>:</a:t>
            </a:r>
            <a:r>
              <a:rPr lang="da-DK" sz="1600" b="0" i="0" dirty="0">
                <a:effectLst/>
                <a:latin typeface="Segoe UI.ttf"/>
              </a:rPr>
              <a:t> </a:t>
            </a:r>
            <a:r>
              <a:rPr lang="da-DK" sz="1600" b="0" i="1" dirty="0" err="1">
                <a:effectLst/>
                <a:latin typeface="Segoe UI.ttf"/>
              </a:rPr>
              <a:t>Untitled</a:t>
            </a:r>
            <a:r>
              <a:rPr lang="da-DK" sz="1600" b="0" i="1" dirty="0">
                <a:effectLst/>
                <a:latin typeface="Segoe UI.ttf"/>
              </a:rPr>
              <a:t> (from the series nest)</a:t>
            </a:r>
            <a:endParaRPr lang="da-DK" sz="1600" dirty="0"/>
          </a:p>
        </p:txBody>
      </p:sp>
      <p:pic>
        <p:nvPicPr>
          <p:cNvPr id="8196" name="Picture 4" descr="Klára Hosnedlová, Untitled (from the series Nest), 2020 | Kraupa-Tuskany  Zeidler">
            <a:extLst>
              <a:ext uri="{FF2B5EF4-FFF2-40B4-BE49-F238E27FC236}">
                <a16:creationId xmlns:a16="http://schemas.microsoft.com/office/drawing/2014/main" id="{7E14615D-42ED-821A-D0E0-21DF0E29F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442" y="0"/>
            <a:ext cx="5489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956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876858F-A6E3-7E4D-8FF0-F738191EBF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42" r="1" b="2261"/>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058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D79A5A0-D172-4FCD-174A-812B534C64D3}"/>
              </a:ext>
            </a:extLst>
          </p:cNvPr>
          <p:cNvPicPr>
            <a:picLocks noChangeAspect="1"/>
          </p:cNvPicPr>
          <p:nvPr/>
        </p:nvPicPr>
        <p:blipFill>
          <a:blip r:embed="rId2"/>
          <a:stretch>
            <a:fillRect/>
          </a:stretch>
        </p:blipFill>
        <p:spPr>
          <a:xfrm rot="5400000">
            <a:off x="5510213" y="857250"/>
            <a:ext cx="6858000" cy="5143500"/>
          </a:xfrm>
          <a:prstGeom prst="rect">
            <a:avLst/>
          </a:prstGeom>
        </p:spPr>
      </p:pic>
      <p:pic>
        <p:nvPicPr>
          <p:cNvPr id="7" name="Billede 6">
            <a:extLst>
              <a:ext uri="{FF2B5EF4-FFF2-40B4-BE49-F238E27FC236}">
                <a16:creationId xmlns:a16="http://schemas.microsoft.com/office/drawing/2014/main" id="{74F4BD08-DD37-D54D-FBF6-CB566EBCE5D2}"/>
              </a:ext>
            </a:extLst>
          </p:cNvPr>
          <p:cNvPicPr>
            <a:picLocks noChangeAspect="1"/>
          </p:cNvPicPr>
          <p:nvPr/>
        </p:nvPicPr>
        <p:blipFill>
          <a:blip r:embed="rId3"/>
          <a:stretch>
            <a:fillRect/>
          </a:stretch>
        </p:blipFill>
        <p:spPr>
          <a:xfrm rot="5400000">
            <a:off x="-176212" y="857250"/>
            <a:ext cx="6858000" cy="5143500"/>
          </a:xfrm>
          <a:prstGeom prst="rect">
            <a:avLst/>
          </a:prstGeom>
        </p:spPr>
      </p:pic>
    </p:spTree>
    <p:extLst>
      <p:ext uri="{BB962C8B-B14F-4D97-AF65-F5344CB8AC3E}">
        <p14:creationId xmlns:p14="http://schemas.microsoft.com/office/powerpoint/2010/main" val="2208999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øj, person, tømmer, træ&#10;&#10;Automatisk genereret beskrivelse">
            <a:extLst>
              <a:ext uri="{FF2B5EF4-FFF2-40B4-BE49-F238E27FC236}">
                <a16:creationId xmlns:a16="http://schemas.microsoft.com/office/drawing/2014/main" id="{61D0A3D5-66C8-4E12-BD74-CF0F7155AF1A}"/>
              </a:ext>
            </a:extLst>
          </p:cNvPr>
          <p:cNvPicPr>
            <a:picLocks noChangeAspect="1"/>
          </p:cNvPicPr>
          <p:nvPr/>
        </p:nvPicPr>
        <p:blipFill>
          <a:blip r:embed="rId2"/>
          <a:stretch>
            <a:fillRect/>
          </a:stretch>
        </p:blipFill>
        <p:spPr>
          <a:xfrm rot="5400000">
            <a:off x="2667000" y="857250"/>
            <a:ext cx="6858000" cy="5143500"/>
          </a:xfrm>
          <a:prstGeom prst="rect">
            <a:avLst/>
          </a:prstGeom>
        </p:spPr>
      </p:pic>
      <p:pic>
        <p:nvPicPr>
          <p:cNvPr id="5" name="Billede 4" descr="Et billede, der indeholder Kompositmateriale, indendørs, bygning, trapper&#10;&#10;Automatisk genereret beskrivelse">
            <a:extLst>
              <a:ext uri="{FF2B5EF4-FFF2-40B4-BE49-F238E27FC236}">
                <a16:creationId xmlns:a16="http://schemas.microsoft.com/office/drawing/2014/main" id="{EC156339-CD4A-43EC-EF89-E15645F7F89D}"/>
              </a:ext>
            </a:extLst>
          </p:cNvPr>
          <p:cNvPicPr>
            <a:picLocks noChangeAspect="1"/>
          </p:cNvPicPr>
          <p:nvPr/>
        </p:nvPicPr>
        <p:blipFill>
          <a:blip r:embed="rId3"/>
          <a:stretch>
            <a:fillRect/>
          </a:stretch>
        </p:blipFill>
        <p:spPr>
          <a:xfrm rot="5400000">
            <a:off x="2667000" y="857250"/>
            <a:ext cx="6858000" cy="5143500"/>
          </a:xfrm>
          <a:prstGeom prst="rect">
            <a:avLst/>
          </a:prstGeom>
        </p:spPr>
      </p:pic>
      <p:pic>
        <p:nvPicPr>
          <p:cNvPr id="7" name="Billede 6" descr="Et billede, der indeholder dagslys, vindue, indendørs, Kompositmateriale&#10;&#10;Automatisk genereret beskrivelse">
            <a:extLst>
              <a:ext uri="{FF2B5EF4-FFF2-40B4-BE49-F238E27FC236}">
                <a16:creationId xmlns:a16="http://schemas.microsoft.com/office/drawing/2014/main" id="{C2C946F5-4A70-E49F-D419-BF58B3126973}"/>
              </a:ext>
            </a:extLst>
          </p:cNvPr>
          <p:cNvPicPr>
            <a:picLocks noChangeAspect="1"/>
          </p:cNvPicPr>
          <p:nvPr/>
        </p:nvPicPr>
        <p:blipFill>
          <a:blip r:embed="rId4"/>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508417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2" descr="BOROS COLLECTION / BUNKER BERLIN #3: A Private Tour Inside a Dystopian  Treasure Trove of Art | Yatzer">
            <a:extLst>
              <a:ext uri="{FF2B5EF4-FFF2-40B4-BE49-F238E27FC236}">
                <a16:creationId xmlns:a16="http://schemas.microsoft.com/office/drawing/2014/main" id="{3BE0FD09-5B22-2CDD-3F42-6D24524791D1}"/>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3859" b="11555"/>
          <a:stretch>
            <a:fillRect/>
          </a:stretch>
        </p:blipFill>
        <p:spPr bwMode="auto">
          <a:xfrm>
            <a:off x="0"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FD5F388-BBFE-D245-8EF3-9245B402E878}"/>
              </a:ext>
            </a:extLst>
          </p:cNvPr>
          <p:cNvSpPr>
            <a:spLocks noGrp="1"/>
          </p:cNvSpPr>
          <p:nvPr>
            <p:ph type="title"/>
          </p:nvPr>
        </p:nvSpPr>
        <p:spPr>
          <a:xfrm>
            <a:off x="6198536" y="2987569"/>
            <a:ext cx="5155263" cy="1307706"/>
          </a:xfrm>
        </p:spPr>
        <p:txBody>
          <a:bodyPr>
            <a:normAutofit/>
          </a:bodyPr>
          <a:lstStyle/>
          <a:p>
            <a:r>
              <a:rPr lang="da-DK" dirty="0">
                <a:solidFill>
                  <a:srgbClr val="FFFFFF"/>
                </a:solidFill>
              </a:rPr>
              <a:t>Analyseopgave</a:t>
            </a:r>
          </a:p>
        </p:txBody>
      </p:sp>
      <p:sp>
        <p:nvSpPr>
          <p:cNvPr id="3" name="Pladsholder til indhold 2">
            <a:extLst>
              <a:ext uri="{FF2B5EF4-FFF2-40B4-BE49-F238E27FC236}">
                <a16:creationId xmlns:a16="http://schemas.microsoft.com/office/drawing/2014/main" id="{C8E65DE5-7AE5-CE44-F915-185B30AA0EDA}"/>
              </a:ext>
            </a:extLst>
          </p:cNvPr>
          <p:cNvSpPr>
            <a:spLocks noGrp="1"/>
          </p:cNvSpPr>
          <p:nvPr>
            <p:ph idx="1"/>
          </p:nvPr>
        </p:nvSpPr>
        <p:spPr>
          <a:xfrm>
            <a:off x="6195375" y="4150895"/>
            <a:ext cx="5158424" cy="1978193"/>
          </a:xfrm>
        </p:spPr>
        <p:txBody>
          <a:bodyPr anchor="ctr">
            <a:normAutofit fontScale="92500"/>
          </a:bodyPr>
          <a:lstStyle/>
          <a:p>
            <a:pPr marL="0" indent="0">
              <a:buNone/>
            </a:pPr>
            <a:r>
              <a:rPr lang="da-DK" sz="2000" dirty="0">
                <a:solidFill>
                  <a:srgbClr val="FFFFFF"/>
                </a:solidFill>
              </a:rPr>
              <a:t>Vælg et værk i udstillingen og giv en analyse af det med fokus på beskuerens møde med det. </a:t>
            </a:r>
          </a:p>
          <a:p>
            <a:pPr marL="0" indent="0">
              <a:buNone/>
            </a:pPr>
            <a:r>
              <a:rPr lang="da-DK" sz="2000" dirty="0">
                <a:solidFill>
                  <a:srgbClr val="FFFFFF"/>
                </a:solidFill>
              </a:rPr>
              <a:t>Hav både opmærksomhed på værkets form og udtryk og på samspillet med rummet som ramme om det og en del af beskuerens oplevelse.</a:t>
            </a:r>
          </a:p>
          <a:p>
            <a:pPr marL="0" indent="0">
              <a:buNone/>
            </a:pPr>
            <a:r>
              <a:rPr lang="da-DK" sz="2000" dirty="0">
                <a:solidFill>
                  <a:srgbClr val="FFFFFF"/>
                </a:solidFill>
              </a:rPr>
              <a:t>Inddrag din viden om udstillingsprincipper.</a:t>
            </a:r>
          </a:p>
        </p:txBody>
      </p:sp>
    </p:spTree>
    <p:extLst>
      <p:ext uri="{BB962C8B-B14F-4D97-AF65-F5344CB8AC3E}">
        <p14:creationId xmlns:p14="http://schemas.microsoft.com/office/powerpoint/2010/main" val="614963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6" name="Picture 4" descr="Boros Collection – Reichsbahnbunker Friedrichstrasse">
            <a:extLst>
              <a:ext uri="{FF2B5EF4-FFF2-40B4-BE49-F238E27FC236}">
                <a16:creationId xmlns:a16="http://schemas.microsoft.com/office/drawing/2014/main" id="{76CC2C37-FBB8-1B0D-1744-FD459271A6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3990" y="643466"/>
            <a:ext cx="1977246" cy="2624663"/>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Boros Collection: Art in a German Bunker">
            <a:extLst>
              <a:ext uri="{FF2B5EF4-FFF2-40B4-BE49-F238E27FC236}">
                <a16:creationId xmlns:a16="http://schemas.microsoft.com/office/drawing/2014/main" id="{00830222-C13E-6E5B-8AE5-126961D7EB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43493" y="930089"/>
            <a:ext cx="3743538" cy="4997816"/>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Boros Collection – Reichsbahnbunker Friedrichstrasse">
            <a:extLst>
              <a:ext uri="{FF2B5EF4-FFF2-40B4-BE49-F238E27FC236}">
                <a16:creationId xmlns:a16="http://schemas.microsoft.com/office/drawing/2014/main" id="{49D53EA6-25C0-4D54-599D-B401CFF307D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44400" y="643466"/>
            <a:ext cx="1968496" cy="262466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Boros Collection – Reichsbahnbunker Friedrichstrasse">
            <a:extLst>
              <a:ext uri="{FF2B5EF4-FFF2-40B4-BE49-F238E27FC236}">
                <a16:creationId xmlns:a16="http://schemas.microsoft.com/office/drawing/2014/main" id="{BDB720A1-07C7-30F4-A3D2-E84D1ECB0B3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3467" y="3672836"/>
            <a:ext cx="3278292" cy="2458719"/>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RetailStoreWindows.com: Sammlung Boros Collection, Berlin">
            <a:extLst>
              <a:ext uri="{FF2B5EF4-FFF2-40B4-BE49-F238E27FC236}">
                <a16:creationId xmlns:a16="http://schemas.microsoft.com/office/drawing/2014/main" id="{3D46C07A-6D2B-D1AA-6429-2B596748729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37150" y="3589863"/>
            <a:ext cx="1982994" cy="2643992"/>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D0BA74F6-4C55-5800-B0B1-E915ED55B0A5}"/>
              </a:ext>
            </a:extLst>
          </p:cNvPr>
          <p:cNvSpPr txBox="1"/>
          <p:nvPr/>
        </p:nvSpPr>
        <p:spPr>
          <a:xfrm>
            <a:off x="222247" y="173738"/>
            <a:ext cx="6097978" cy="369332"/>
          </a:xfrm>
          <a:prstGeom prst="rect">
            <a:avLst/>
          </a:prstGeom>
          <a:noFill/>
        </p:spPr>
        <p:txBody>
          <a:bodyPr wrap="square">
            <a:spAutoFit/>
          </a:bodyPr>
          <a:lstStyle/>
          <a:p>
            <a:r>
              <a:rPr lang="da-DK" sz="1800" b="0" i="0" dirty="0">
                <a:effectLst/>
                <a:latin typeface="Segoe UI.ttf"/>
              </a:rPr>
              <a:t>Før renovering…</a:t>
            </a:r>
            <a:endParaRPr lang="da-DK" dirty="0"/>
          </a:p>
        </p:txBody>
      </p:sp>
    </p:spTree>
    <p:extLst>
      <p:ext uri="{BB962C8B-B14F-4D97-AF65-F5344CB8AC3E}">
        <p14:creationId xmlns:p14="http://schemas.microsoft.com/office/powerpoint/2010/main" val="357734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0" name="Rectangle 922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3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Boros Collection Residence - Jens Casper Dipl.-Ing. Architekt BDA">
            <a:extLst>
              <a:ext uri="{FF2B5EF4-FFF2-40B4-BE49-F238E27FC236}">
                <a16:creationId xmlns:a16="http://schemas.microsoft.com/office/drawing/2014/main" id="{4D303DDE-9C97-D874-7D1D-BFC011E035FA}"/>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2518" r="-1" b="42647"/>
          <a:stretch/>
        </p:blipFill>
        <p:spPr bwMode="auto">
          <a:xfrm>
            <a:off x="180975" y="179108"/>
            <a:ext cx="11823637" cy="6499784"/>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BAF6BA04-D495-2D50-1EB5-DBB5E463E2A6}"/>
              </a:ext>
            </a:extLst>
          </p:cNvPr>
          <p:cNvSpPr txBox="1"/>
          <p:nvPr/>
        </p:nvSpPr>
        <p:spPr>
          <a:xfrm>
            <a:off x="838200" y="175336"/>
            <a:ext cx="10165218" cy="140361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000" b="0" i="0" dirty="0" err="1">
                <a:effectLst/>
                <a:latin typeface="+mj-lt"/>
                <a:ea typeface="+mj-ea"/>
                <a:cs typeface="+mj-cs"/>
              </a:rPr>
              <a:t>Boros</a:t>
            </a:r>
            <a:r>
              <a:rPr lang="en-US" sz="4000" b="0" i="0" dirty="0">
                <a:effectLst/>
                <a:latin typeface="+mj-lt"/>
                <a:ea typeface="+mj-ea"/>
                <a:cs typeface="+mj-cs"/>
              </a:rPr>
              <a:t> Bunkers </a:t>
            </a:r>
            <a:r>
              <a:rPr lang="en-US" sz="4000" b="0" i="0" dirty="0" err="1">
                <a:effectLst/>
                <a:latin typeface="+mj-lt"/>
                <a:ea typeface="+mj-ea"/>
                <a:cs typeface="+mj-cs"/>
              </a:rPr>
              <a:t>historie</a:t>
            </a:r>
            <a:endParaRPr lang="en-US" sz="4000" dirty="0">
              <a:latin typeface="+mj-lt"/>
              <a:ea typeface="+mj-ea"/>
              <a:cs typeface="+mj-cs"/>
            </a:endParaRPr>
          </a:p>
        </p:txBody>
      </p:sp>
      <p:sp>
        <p:nvSpPr>
          <p:cNvPr id="7" name="Tekstfelt 6">
            <a:extLst>
              <a:ext uri="{FF2B5EF4-FFF2-40B4-BE49-F238E27FC236}">
                <a16:creationId xmlns:a16="http://schemas.microsoft.com/office/drawing/2014/main" id="{D3BBCC63-B4F9-B783-F354-9E935669122D}"/>
              </a:ext>
            </a:extLst>
          </p:cNvPr>
          <p:cNvSpPr txBox="1"/>
          <p:nvPr/>
        </p:nvSpPr>
        <p:spPr>
          <a:xfrm>
            <a:off x="838200" y="1882289"/>
            <a:ext cx="10165218" cy="4577888"/>
          </a:xfrm>
          <a:prstGeom prst="rect">
            <a:avLst/>
          </a:prstGeom>
        </p:spPr>
        <p:txBody>
          <a:bodyPr vert="horz" lIns="91440" tIns="45720" rIns="91440" bIns="45720" rtlCol="0">
            <a:normAutofit/>
          </a:bodyPr>
          <a:lstStyle/>
          <a:p>
            <a:pPr defTabSz="914400">
              <a:lnSpc>
                <a:spcPct val="120000"/>
              </a:lnSpc>
            </a:pPr>
            <a:r>
              <a:rPr lang="en-US" sz="1600" b="1" i="0" dirty="0">
                <a:effectLst/>
              </a:rPr>
              <a:t>2008–2021</a:t>
            </a:r>
            <a:r>
              <a:rPr lang="en-US" sz="1600" dirty="0"/>
              <a:t>: </a:t>
            </a:r>
            <a:r>
              <a:rPr lang="en-US" sz="1600" b="0" i="0" dirty="0" err="1">
                <a:effectLst/>
              </a:rPr>
              <a:t>Boros</a:t>
            </a:r>
            <a:r>
              <a:rPr lang="en-US" sz="1600" b="0" i="0" dirty="0">
                <a:effectLst/>
              </a:rPr>
              <a:t> Collection #1, #2, #3 and #4 – every fourth year a new presentation of the collection is set up. </a:t>
            </a:r>
            <a:endParaRPr lang="en-US" sz="1600" dirty="0"/>
          </a:p>
          <a:p>
            <a:pPr defTabSz="914400">
              <a:lnSpc>
                <a:spcPct val="120000"/>
              </a:lnSpc>
            </a:pPr>
            <a:r>
              <a:rPr lang="en-US" sz="1600" b="1" i="0" dirty="0">
                <a:effectLst/>
              </a:rPr>
              <a:t>2007</a:t>
            </a:r>
            <a:r>
              <a:rPr lang="en-US" sz="1600" dirty="0"/>
              <a:t>: </a:t>
            </a:r>
            <a:r>
              <a:rPr lang="en-US" sz="1600" b="0" i="0" dirty="0">
                <a:effectLst/>
              </a:rPr>
              <a:t>Completion of the conversion.</a:t>
            </a:r>
            <a:endParaRPr lang="en-US" sz="1600" b="1" i="0" dirty="0">
              <a:effectLst/>
            </a:endParaRPr>
          </a:p>
          <a:p>
            <a:pPr defTabSz="914400">
              <a:lnSpc>
                <a:spcPct val="120000"/>
              </a:lnSpc>
            </a:pPr>
            <a:r>
              <a:rPr lang="en-US" sz="1600" b="1" i="0" dirty="0">
                <a:effectLst/>
              </a:rPr>
              <a:t>2003</a:t>
            </a:r>
            <a:r>
              <a:rPr lang="en-US" sz="1600" dirty="0"/>
              <a:t>: K</a:t>
            </a:r>
            <a:r>
              <a:rPr lang="en-US" sz="1600" b="0" i="0" dirty="0">
                <a:effectLst/>
              </a:rPr>
              <a:t>aren and Christian </a:t>
            </a:r>
            <a:r>
              <a:rPr lang="en-US" sz="1600" b="0" i="0" dirty="0" err="1">
                <a:effectLst/>
              </a:rPr>
              <a:t>Boros</a:t>
            </a:r>
            <a:r>
              <a:rPr lang="en-US" sz="1600" b="0" i="0" dirty="0">
                <a:effectLst/>
              </a:rPr>
              <a:t> purchase the bunker to convert it, in order to both house their collection of contemporary art and to make it accessible to the public.</a:t>
            </a:r>
            <a:endParaRPr lang="en-US" sz="1600" b="1" i="0" dirty="0">
              <a:effectLst/>
            </a:endParaRPr>
          </a:p>
          <a:p>
            <a:pPr defTabSz="914400">
              <a:lnSpc>
                <a:spcPct val="120000"/>
              </a:lnSpc>
              <a:spcAft>
                <a:spcPts val="600"/>
              </a:spcAft>
            </a:pPr>
            <a:r>
              <a:rPr lang="en-US" sz="1600" b="1" i="0" dirty="0">
                <a:effectLst/>
              </a:rPr>
              <a:t>1992</a:t>
            </a:r>
            <a:r>
              <a:rPr lang="en-US" sz="1600" dirty="0"/>
              <a:t>: </a:t>
            </a:r>
            <a:r>
              <a:rPr lang="en-US" sz="1600" b="0" i="0" dirty="0">
                <a:effectLst/>
              </a:rPr>
              <a:t>The techno club “Bunker" becomes one of the most important hubs of the emerging electro scene. It is considered the hardest club in the world because of its fetish and fantasy parties.</a:t>
            </a:r>
            <a:endParaRPr lang="en-US" sz="1600" b="1" i="0" dirty="0">
              <a:effectLst/>
            </a:endParaRPr>
          </a:p>
          <a:p>
            <a:pPr defTabSz="914400">
              <a:lnSpc>
                <a:spcPct val="120000"/>
              </a:lnSpc>
              <a:spcAft>
                <a:spcPts val="600"/>
              </a:spcAft>
            </a:pPr>
            <a:r>
              <a:rPr lang="en-US" sz="1600" b="1" i="0" dirty="0">
                <a:effectLst/>
              </a:rPr>
              <a:t>1990</a:t>
            </a:r>
            <a:r>
              <a:rPr lang="en-US" sz="1600" dirty="0"/>
              <a:t>: </a:t>
            </a:r>
            <a:r>
              <a:rPr lang="en-US" sz="1600" b="0" i="0" dirty="0">
                <a:effectLst/>
              </a:rPr>
              <a:t>After German Reunification, the building becomes the property of the Federal Republic of Germany.</a:t>
            </a:r>
            <a:endParaRPr lang="en-US" sz="1600" b="1" i="0" dirty="0">
              <a:effectLst/>
            </a:endParaRPr>
          </a:p>
          <a:p>
            <a:pPr defTabSz="914400">
              <a:lnSpc>
                <a:spcPct val="120000"/>
              </a:lnSpc>
              <a:spcAft>
                <a:spcPts val="600"/>
              </a:spcAft>
            </a:pPr>
            <a:r>
              <a:rPr lang="en-US" sz="1600" b="1" i="0" dirty="0">
                <a:effectLst/>
              </a:rPr>
              <a:t>1957</a:t>
            </a:r>
            <a:r>
              <a:rPr lang="en-US" sz="1600" dirty="0"/>
              <a:t>: </a:t>
            </a:r>
            <a:r>
              <a:rPr lang="en-US" sz="1600" b="0" i="0" dirty="0">
                <a:effectLst/>
              </a:rPr>
              <a:t>Storage of imported tropical fruit from Cuba, managed by the state-owned company “Fruit Vegetables Potatoes”. The local population calls the building the “banana bunker”.</a:t>
            </a:r>
            <a:endParaRPr lang="en-US" sz="1600" b="1" i="0" dirty="0">
              <a:effectLst/>
            </a:endParaRPr>
          </a:p>
          <a:p>
            <a:pPr defTabSz="914400">
              <a:lnSpc>
                <a:spcPct val="120000"/>
              </a:lnSpc>
              <a:spcAft>
                <a:spcPts val="600"/>
              </a:spcAft>
            </a:pPr>
            <a:r>
              <a:rPr lang="en-US" sz="1600" b="1" i="0" dirty="0">
                <a:effectLst/>
              </a:rPr>
              <a:t>1949</a:t>
            </a:r>
            <a:r>
              <a:rPr lang="en-US" sz="1600" dirty="0"/>
              <a:t>: </a:t>
            </a:r>
            <a:r>
              <a:rPr lang="en-US" sz="1600" b="0" i="0" dirty="0">
                <a:effectLst/>
              </a:rPr>
              <a:t>The bunker becomes a warehouse for textiles.</a:t>
            </a:r>
            <a:endParaRPr lang="en-US" sz="1600" b="1" i="0" dirty="0">
              <a:effectLst/>
            </a:endParaRPr>
          </a:p>
          <a:p>
            <a:pPr defTabSz="914400">
              <a:lnSpc>
                <a:spcPct val="120000"/>
              </a:lnSpc>
              <a:spcAft>
                <a:spcPts val="600"/>
              </a:spcAft>
            </a:pPr>
            <a:r>
              <a:rPr lang="en-US" sz="1600" b="1" i="0" dirty="0">
                <a:effectLst/>
              </a:rPr>
              <a:t>1942</a:t>
            </a:r>
            <a:r>
              <a:rPr lang="en-US" sz="1600" dirty="0"/>
              <a:t>: </a:t>
            </a:r>
            <a:r>
              <a:rPr lang="en-US" sz="1600" b="0" i="0" dirty="0">
                <a:effectLst/>
              </a:rPr>
              <a:t>Construction of the bunker as an air-raid shelter for the civilian population, built by forced </a:t>
            </a:r>
            <a:r>
              <a:rPr lang="en-US" sz="1600" b="0" i="0" dirty="0" err="1">
                <a:effectLst/>
              </a:rPr>
              <a:t>labourers</a:t>
            </a:r>
            <a:r>
              <a:rPr lang="en-US" sz="1600" b="0" i="0" dirty="0">
                <a:effectLst/>
              </a:rPr>
              <a:t>.</a:t>
            </a:r>
            <a:endParaRPr lang="en-US" sz="1600" b="1" i="0" dirty="0">
              <a:effectLst/>
            </a:endParaRPr>
          </a:p>
          <a:p>
            <a:pPr defTabSz="914400">
              <a:lnSpc>
                <a:spcPct val="120000"/>
              </a:lnSpc>
              <a:spcAft>
                <a:spcPts val="600"/>
              </a:spcAft>
            </a:pPr>
            <a:r>
              <a:rPr lang="en-US" sz="1600" b="1" i="0" dirty="0">
                <a:effectLst/>
              </a:rPr>
              <a:t>1941</a:t>
            </a:r>
            <a:r>
              <a:rPr lang="en-US" sz="1600" dirty="0"/>
              <a:t>: </a:t>
            </a:r>
            <a:r>
              <a:rPr lang="en-US" sz="1600" b="0" i="0" dirty="0">
                <a:effectLst/>
              </a:rPr>
              <a:t>Planning of the “</a:t>
            </a:r>
            <a:r>
              <a:rPr lang="en-US" sz="1600" b="0" i="0" dirty="0" err="1">
                <a:effectLst/>
              </a:rPr>
              <a:t>Friedrichstrasse</a:t>
            </a:r>
            <a:r>
              <a:rPr lang="en-US" sz="1600" b="0" i="0" dirty="0">
                <a:effectLst/>
              </a:rPr>
              <a:t> Imperial Railway Bunker” by Karl </a:t>
            </a:r>
            <a:r>
              <a:rPr lang="en-US" sz="1600" b="0" i="0" dirty="0" err="1">
                <a:effectLst/>
              </a:rPr>
              <a:t>Bonatz</a:t>
            </a:r>
            <a:r>
              <a:rPr lang="en-US" sz="1600" b="0" i="0" dirty="0">
                <a:effectLst/>
              </a:rPr>
              <a:t> under the supervision of Albert Speer, “General Building Inspector for the Reich Capital”..</a:t>
            </a:r>
          </a:p>
        </p:txBody>
      </p:sp>
    </p:spTree>
    <p:extLst>
      <p:ext uri="{BB962C8B-B14F-4D97-AF65-F5344CB8AC3E}">
        <p14:creationId xmlns:p14="http://schemas.microsoft.com/office/powerpoint/2010/main" val="1336262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BE7D08E-C42D-CB72-7067-2AD5B377FC0F}"/>
              </a:ext>
            </a:extLst>
          </p:cNvPr>
          <p:cNvSpPr>
            <a:spLocks noGrp="1"/>
          </p:cNvSpPr>
          <p:nvPr>
            <p:ph type="title"/>
          </p:nvPr>
        </p:nvSpPr>
        <p:spPr>
          <a:xfrm>
            <a:off x="876693" y="741391"/>
            <a:ext cx="3455821" cy="1616203"/>
          </a:xfrm>
        </p:spPr>
        <p:txBody>
          <a:bodyPr anchor="b">
            <a:normAutofit/>
          </a:bodyPr>
          <a:lstStyle/>
          <a:p>
            <a:r>
              <a:rPr lang="en-US" sz="3200" b="1"/>
              <a:t>Udstillingstedets arkitektur </a:t>
            </a:r>
            <a:br>
              <a:rPr lang="da-DK" sz="3200"/>
            </a:br>
            <a:endParaRPr lang="da-DK" sz="3200"/>
          </a:p>
        </p:txBody>
      </p:sp>
      <p:sp>
        <p:nvSpPr>
          <p:cNvPr id="5" name="Pladsholder til indhold 4">
            <a:extLst>
              <a:ext uri="{FF2B5EF4-FFF2-40B4-BE49-F238E27FC236}">
                <a16:creationId xmlns:a16="http://schemas.microsoft.com/office/drawing/2014/main" id="{D01898F1-E4DD-6DE5-6777-DC8A7E91CAE5}"/>
              </a:ext>
            </a:extLst>
          </p:cNvPr>
          <p:cNvSpPr>
            <a:spLocks noGrp="1"/>
          </p:cNvSpPr>
          <p:nvPr>
            <p:ph idx="1"/>
          </p:nvPr>
        </p:nvSpPr>
        <p:spPr>
          <a:xfrm>
            <a:off x="876693" y="2533476"/>
            <a:ext cx="3455821" cy="3447832"/>
          </a:xfrm>
        </p:spPr>
        <p:txBody>
          <a:bodyPr anchor="t">
            <a:normAutofit/>
          </a:bodyPr>
          <a:lstStyle/>
          <a:p>
            <a:pPr marL="0" indent="0">
              <a:buNone/>
            </a:pPr>
            <a:r>
              <a:rPr lang="da-DK" sz="2000" dirty="0"/>
              <a:t>I introduktionen til omvisningen på </a:t>
            </a:r>
            <a:r>
              <a:rPr lang="da-DK" sz="2000" dirty="0" err="1"/>
              <a:t>Boros</a:t>
            </a:r>
            <a:r>
              <a:rPr lang="da-DK" sz="2000" dirty="0"/>
              <a:t> fortalte omviseren, at den nederste del af bygningen – selve bunkeren – er udformet som typisk fascistisk arkitektur. </a:t>
            </a:r>
          </a:p>
          <a:p>
            <a:pPr marL="0" indent="0">
              <a:buNone/>
            </a:pPr>
            <a:r>
              <a:rPr lang="da-DK" sz="2000" dirty="0"/>
              <a:t>Modsat den øverste etage, der er tilføjet senere af </a:t>
            </a:r>
            <a:r>
              <a:rPr lang="da-DK" sz="2000" dirty="0" err="1"/>
              <a:t>Boros</a:t>
            </a:r>
            <a:r>
              <a:rPr lang="da-DK" sz="2000" dirty="0"/>
              <a:t>-parret, som er inspireret af Bauhaus’ tanker om arkitektur </a:t>
            </a:r>
          </a:p>
        </p:txBody>
      </p:sp>
      <p:pic>
        <p:nvPicPr>
          <p:cNvPr id="12290" name="Picture 2" descr="Review of Sammlung Boros Art Bunker | Berlin, Germany - AFAR">
            <a:extLst>
              <a:ext uri="{FF2B5EF4-FFF2-40B4-BE49-F238E27FC236}">
                <a16:creationId xmlns:a16="http://schemas.microsoft.com/office/drawing/2014/main" id="{6FD973AD-BE25-F2A6-A270-41C24DC082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87672" y="1237317"/>
            <a:ext cx="6389346" cy="4392675"/>
          </a:xfrm>
          <a:prstGeom prst="rect">
            <a:avLst/>
          </a:prstGeom>
          <a:noFill/>
          <a:extLst>
            <a:ext uri="{909E8E84-426E-40DD-AFC4-6F175D3DCCD1}">
              <a14:hiddenFill xmlns:a14="http://schemas.microsoft.com/office/drawing/2010/main">
                <a:solidFill>
                  <a:srgbClr val="FFFFFF"/>
                </a:solidFill>
              </a14:hiddenFill>
            </a:ext>
          </a:extLst>
        </p:spPr>
      </p:pic>
      <p:grpSp>
        <p:nvGrpSpPr>
          <p:cNvPr id="12299" name="Group 12294">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2300" name="Rectangle 12295">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Rectangle 12296">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0094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242D22A-FD37-2D5A-8C69-48AE7F8364AE}"/>
              </a:ext>
            </a:extLst>
          </p:cNvPr>
          <p:cNvSpPr>
            <a:spLocks noGrp="1"/>
          </p:cNvSpPr>
          <p:nvPr>
            <p:ph type="title"/>
          </p:nvPr>
        </p:nvSpPr>
        <p:spPr>
          <a:xfrm>
            <a:off x="1115568" y="548640"/>
            <a:ext cx="10168128" cy="1179576"/>
          </a:xfrm>
        </p:spPr>
        <p:txBody>
          <a:bodyPr>
            <a:normAutofit/>
          </a:bodyPr>
          <a:lstStyle/>
          <a:p>
            <a:r>
              <a:rPr lang="da-DK" sz="4000"/>
              <a:t>Nazistisk og modernistisk arkitektur</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dsholder til indhold 2">
            <a:extLst>
              <a:ext uri="{FF2B5EF4-FFF2-40B4-BE49-F238E27FC236}">
                <a16:creationId xmlns:a16="http://schemas.microsoft.com/office/drawing/2014/main" id="{059174EA-DB19-6CE6-0655-862D0BE1791A}"/>
              </a:ext>
            </a:extLst>
          </p:cNvPr>
          <p:cNvSpPr>
            <a:spLocks noGrp="1"/>
          </p:cNvSpPr>
          <p:nvPr>
            <p:ph idx="1"/>
          </p:nvPr>
        </p:nvSpPr>
        <p:spPr>
          <a:xfrm>
            <a:off x="1115568" y="2481943"/>
            <a:ext cx="10168128" cy="3695020"/>
          </a:xfrm>
        </p:spPr>
        <p:txBody>
          <a:bodyPr>
            <a:normAutofit/>
          </a:bodyPr>
          <a:lstStyle/>
          <a:p>
            <a:pPr marL="0" indent="0">
              <a:buNone/>
            </a:pPr>
            <a:r>
              <a:rPr lang="da-DK" sz="2200"/>
              <a:t>Undersøg, hvad der kendetegner de to stilretninger:</a:t>
            </a:r>
          </a:p>
          <a:p>
            <a:pPr marL="0" indent="0">
              <a:buNone/>
            </a:pPr>
            <a:endParaRPr lang="da-DK" sz="2200"/>
          </a:p>
          <a:p>
            <a:pPr marL="0" indent="0">
              <a:buNone/>
            </a:pPr>
            <a:r>
              <a:rPr lang="da-DK" sz="2200"/>
              <a:t>1. Nazistisk arkitektur: Hitlers Germania</a:t>
            </a:r>
          </a:p>
          <a:p>
            <a:pPr marL="0" indent="0">
              <a:buNone/>
            </a:pPr>
            <a:r>
              <a:rPr lang="da-DK" sz="2200">
                <a:hlinkClick r:id="rId2"/>
              </a:rPr>
              <a:t>https://dac.dk/magazine/nazistisk-arkitektur-hitlers-germania</a:t>
            </a:r>
            <a:r>
              <a:rPr lang="da-DK" sz="2200"/>
              <a:t> </a:t>
            </a:r>
          </a:p>
          <a:p>
            <a:pPr marL="0" indent="0">
              <a:buNone/>
            </a:pPr>
            <a:endParaRPr lang="da-DK" sz="2200"/>
          </a:p>
          <a:p>
            <a:pPr marL="0" indent="0">
              <a:buNone/>
            </a:pPr>
            <a:r>
              <a:rPr lang="da-DK" sz="2200"/>
              <a:t>2. Modernistisk arkitektur:</a:t>
            </a:r>
          </a:p>
          <a:p>
            <a:pPr marL="0" indent="0">
              <a:buNone/>
            </a:pPr>
            <a:r>
              <a:rPr lang="da-DK" sz="2200">
                <a:hlinkClick r:id="rId3"/>
              </a:rPr>
              <a:t>https://dac.dk/magazine/modernisme</a:t>
            </a:r>
            <a:r>
              <a:rPr lang="da-DK" sz="2200"/>
              <a:t> </a:t>
            </a:r>
          </a:p>
        </p:txBody>
      </p:sp>
    </p:spTree>
    <p:extLst>
      <p:ext uri="{BB962C8B-B14F-4D97-AF65-F5344CB8AC3E}">
        <p14:creationId xmlns:p14="http://schemas.microsoft.com/office/powerpoint/2010/main" val="3386235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Christian &amp; Karen Boros's Concrete Penthouse in a World War Bunker [Berlin]">
            <a:extLst>
              <a:ext uri="{FF2B5EF4-FFF2-40B4-BE49-F238E27FC236}">
                <a16:creationId xmlns:a16="http://schemas.microsoft.com/office/drawing/2014/main" id="{C1BCA199-71FD-B2FE-E958-42D5F6A835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302" r="1" b="1"/>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002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Karen &amp; Christian Boros - Friends of Friends / Freunde von Freunden (FvF)">
            <a:extLst>
              <a:ext uri="{FF2B5EF4-FFF2-40B4-BE49-F238E27FC236}">
                <a16:creationId xmlns:a16="http://schemas.microsoft.com/office/drawing/2014/main" id="{5DF1537B-E67E-8B9C-24F7-911E8F145A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302" r="1" b="1"/>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123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Andrew Strickland Architekten Einsiedeln Schweiz">
            <a:extLst>
              <a:ext uri="{FF2B5EF4-FFF2-40B4-BE49-F238E27FC236}">
                <a16:creationId xmlns:a16="http://schemas.microsoft.com/office/drawing/2014/main" id="{4A85D691-B81C-A893-1A3D-90671E6ADD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04"/>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ontemporary Art Is Flourishing Everywhere in Berlin">
            <a:extLst>
              <a:ext uri="{FF2B5EF4-FFF2-40B4-BE49-F238E27FC236}">
                <a16:creationId xmlns:a16="http://schemas.microsoft.com/office/drawing/2014/main" id="{BF51ED34-803A-B56D-B2E4-03EAACE478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333"/>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1420"/>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 2013 - 2022</Template>
  <TotalTime>218</TotalTime>
  <Words>411</Words>
  <Application>Microsoft Macintosh PowerPoint</Application>
  <PresentationFormat>Widescreen</PresentationFormat>
  <Paragraphs>36</Paragraphs>
  <Slides>29</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29</vt:i4>
      </vt:variant>
    </vt:vector>
  </HeadingPairs>
  <TitlesOfParts>
    <vt:vector size="34" baseType="lpstr">
      <vt:lpstr>Arial</vt:lpstr>
      <vt:lpstr>Calibri</vt:lpstr>
      <vt:lpstr>Calibri Light</vt:lpstr>
      <vt:lpstr>Segoe UI.ttf</vt:lpstr>
      <vt:lpstr>Office-tema</vt:lpstr>
      <vt:lpstr>Museet som rum og ramme</vt:lpstr>
      <vt:lpstr>BOROS BUNKER</vt:lpstr>
      <vt:lpstr>PowerPoint-præsentation</vt:lpstr>
      <vt:lpstr>PowerPoint-præsentation</vt:lpstr>
      <vt:lpstr>Udstillingstedets arkitektur  </vt:lpstr>
      <vt:lpstr>Nazistisk og modernistisk arkitektur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Samlingen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Analyseopgave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Museet som rum og ramme</dc:title>
  <dc:creator>Ditte Bang Skovgård-Hansen</dc:creator>
  <cp:lastModifiedBy>Ditte Bang Skovgård-Hansen</cp:lastModifiedBy>
  <cp:revision>12</cp:revision>
  <dcterms:created xsi:type="dcterms:W3CDTF">2023-10-21T10:03:51Z</dcterms:created>
  <dcterms:modified xsi:type="dcterms:W3CDTF">2025-10-18T13:37:04Z</dcterms:modified>
</cp:coreProperties>
</file>