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16"/>
    <p:restoredTop sz="94625"/>
  </p:normalViewPr>
  <p:slideViewPr>
    <p:cSldViewPr snapToGrid="0">
      <p:cViewPr varScale="1">
        <p:scale>
          <a:sx n="95" d="100"/>
          <a:sy n="95" d="100"/>
        </p:scale>
        <p:origin x="5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98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96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0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10/26/25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3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10/26/25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10/26/25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7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10/26/25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10/26/25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2" r:id="rId6"/>
    <p:sldLayoutId id="2147483677" r:id="rId7"/>
    <p:sldLayoutId id="2147483678" r:id="rId8"/>
    <p:sldLayoutId id="2147483679" r:id="rId9"/>
    <p:sldLayoutId id="2147483681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youtu.be/aEVLAwgr3_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a.wikipedia.org/wiki/Se_gennem_Ask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-2hJQfYaHo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9OIQ3HQEO0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vid marmor Buddhas friheds gudinden">
            <a:extLst>
              <a:ext uri="{FF2B5EF4-FFF2-40B4-BE49-F238E27FC236}">
                <a16:creationId xmlns:a16="http://schemas.microsoft.com/office/drawing/2014/main" id="{70C9DF59-C1CC-AC22-38CF-F780DB2A24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094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BB1D08-7594-18B8-F691-DFC8FFF8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400"/>
            <a:ext cx="4892948" cy="34278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Tro, tvivl og ensomhed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Jeg har set hende blive bagbundet og beskudt med æg. Mon ikke også det her  bliver noget særligt?">
            <a:extLst>
              <a:ext uri="{FF2B5EF4-FFF2-40B4-BE49-F238E27FC236}">
                <a16:creationId xmlns:a16="http://schemas.microsoft.com/office/drawing/2014/main" id="{92DA163A-3930-91D0-0421-587A24C66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anish Film: Passio (2012, Short Film)">
            <a:extLst>
              <a:ext uri="{FF2B5EF4-FFF2-40B4-BE49-F238E27FC236}">
                <a16:creationId xmlns:a16="http://schemas.microsoft.com/office/drawing/2014/main" id="{CDAADF53-C6A9-38AB-69A7-5F6DFB27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597" y="3188289"/>
            <a:ext cx="4892948" cy="366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Et billede, der indeholder tekst, Ansigt, skærmbillede, plakat&#10;&#10;AI-genereret indhold kan være ukorrekt.">
            <a:extLst>
              <a:ext uri="{FF2B5EF4-FFF2-40B4-BE49-F238E27FC236}">
                <a16:creationId xmlns:a16="http://schemas.microsoft.com/office/drawing/2014/main" id="{691882AD-7863-7555-3B62-0FF4EEF51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546" y="3401437"/>
            <a:ext cx="2512259" cy="314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7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371FD7-B474-9200-8A76-484F79C4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57" y="1371600"/>
            <a:ext cx="5424353" cy="1097280"/>
          </a:xfrm>
        </p:spPr>
        <p:txBody>
          <a:bodyPr>
            <a:normAutofit/>
          </a:bodyPr>
          <a:lstStyle/>
          <a:p>
            <a:r>
              <a:rPr lang="da-DK" altLang="da-DK" dirty="0"/>
              <a:t>2. Kausalitet </a:t>
            </a:r>
            <a:r>
              <a:rPr lang="da-DK" altLang="da-DK" dirty="0">
                <a:sym typeface="Symbol" pitchFamily="2" charset="2"/>
              </a:rPr>
              <a:t></a:t>
            </a:r>
            <a:r>
              <a:rPr lang="da-DK" altLang="da-DK" dirty="0"/>
              <a:t> valg </a:t>
            </a:r>
            <a:endParaRPr lang="da-DK" dirty="0"/>
          </a:p>
        </p:txBody>
      </p:sp>
      <p:pic>
        <p:nvPicPr>
          <p:cNvPr id="4" name="Billede 3" descr="::Billede 6.png">
            <a:extLst>
              <a:ext uri="{FF2B5EF4-FFF2-40B4-BE49-F238E27FC236}">
                <a16:creationId xmlns:a16="http://schemas.microsoft.com/office/drawing/2014/main" id="{FF6AB4F8-98D7-4A8B-299A-CBD9877E5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r="11830"/>
          <a:stretch>
            <a:fillRect/>
          </a:stretch>
        </p:blipFill>
        <p:spPr bwMode="auto">
          <a:xfrm>
            <a:off x="-1" y="1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9074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::Billede 7.png">
            <a:extLst>
              <a:ext uri="{FF2B5EF4-FFF2-40B4-BE49-F238E27FC236}">
                <a16:creationId xmlns:a16="http://schemas.microsoft.com/office/drawing/2014/main" id="{01972B6F-1729-F326-D366-2F8CC00C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r="4752" b="1"/>
          <a:stretch>
            <a:fillRect/>
          </a:stretch>
        </p:blipFill>
        <p:spPr bwMode="auto">
          <a:xfrm>
            <a:off x="-1" y="3429000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E8F19C-CE89-64F0-FC16-7A1237C9E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56" y="2633236"/>
            <a:ext cx="5424353" cy="3664681"/>
          </a:xfrm>
        </p:spPr>
        <p:txBody>
          <a:bodyPr>
            <a:normAutofit/>
          </a:bodyPr>
          <a:lstStyle/>
          <a:p>
            <a:r>
              <a:rPr lang="da-DK" altLang="da-DK" dirty="0"/>
              <a:t>Hovedpersonen træffer ofte et afgørende </a:t>
            </a:r>
            <a:r>
              <a:rPr lang="da-DK" altLang="da-DK" b="1" dirty="0"/>
              <a:t>valg </a:t>
            </a:r>
            <a:r>
              <a:rPr lang="da-DK" altLang="da-DK" dirty="0"/>
              <a:t>eller en </a:t>
            </a:r>
            <a:r>
              <a:rPr lang="da-DK" altLang="da-DK" b="1" dirty="0"/>
              <a:t>beslutning</a:t>
            </a:r>
            <a:r>
              <a:rPr lang="da-DK" altLang="da-DK" dirty="0"/>
              <a:t>, der får </a:t>
            </a:r>
            <a:r>
              <a:rPr lang="da-DK" altLang="da-DK" b="1" dirty="0"/>
              <a:t>konsekvenser </a:t>
            </a:r>
            <a:r>
              <a:rPr lang="da-DK" altLang="da-DK" dirty="0"/>
              <a:t>eller skaber et </a:t>
            </a:r>
            <a:r>
              <a:rPr lang="da-DK" altLang="da-DK" b="1" dirty="0"/>
              <a:t>vendepunkt </a:t>
            </a:r>
            <a:r>
              <a:rPr lang="da-DK" altLang="da-DK" dirty="0"/>
              <a:t>i historien  </a:t>
            </a:r>
          </a:p>
          <a:p>
            <a:r>
              <a:rPr lang="da-DK" altLang="da-DK" dirty="0">
                <a:sym typeface="Wingdings" pitchFamily="2" charset="2"/>
              </a:rPr>
              <a:t>Hovedpersonens projekt (mål) og modstande (forhindringer) er ofte det, der skaber fremdriften og spændingen.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73408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E0D919-2E43-C5E7-0CCD-12F2DC4D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7437120" cy="1097280"/>
          </a:xfrm>
        </p:spPr>
        <p:txBody>
          <a:bodyPr>
            <a:normAutofit/>
          </a:bodyPr>
          <a:lstStyle/>
          <a:p>
            <a:r>
              <a:rPr lang="da-DK" altLang="da-DK" dirty="0"/>
              <a:t>3. Konsekvens </a:t>
            </a:r>
            <a:r>
              <a:rPr lang="da-DK" altLang="da-DK" dirty="0">
                <a:sym typeface="Symbol" pitchFamily="2" charset="2"/>
              </a:rPr>
              <a:t></a:t>
            </a:r>
            <a:r>
              <a:rPr lang="da-DK" altLang="da-DK" dirty="0"/>
              <a:t> overraskelse</a:t>
            </a:r>
            <a:endParaRPr lang="da-DK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::Billede 15.png">
            <a:extLst>
              <a:ext uri="{FF2B5EF4-FFF2-40B4-BE49-F238E27FC236}">
                <a16:creationId xmlns:a16="http://schemas.microsoft.com/office/drawing/2014/main" id="{92560BCE-977B-2EC2-B785-681711B23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260" y="669820"/>
            <a:ext cx="2289749" cy="12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782753-7F40-826B-1E00-FCAA7D79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472"/>
            <a:ext cx="7437120" cy="3666744"/>
          </a:xfrm>
        </p:spPr>
        <p:txBody>
          <a:bodyPr>
            <a:normAutofit/>
          </a:bodyPr>
          <a:lstStyle/>
          <a:p>
            <a:r>
              <a:rPr lang="da-DK" altLang="da-DK" dirty="0"/>
              <a:t>Vi tror, vi kan forudsige karakterens handlinger, men vi oplever, at vi ikke kan det alligevel</a:t>
            </a:r>
          </a:p>
          <a:p>
            <a:r>
              <a:rPr lang="da-DK" altLang="da-DK" dirty="0"/>
              <a:t>Personerne rummer ofte </a:t>
            </a:r>
            <a:r>
              <a:rPr lang="da-DK" altLang="da-DK" b="1" dirty="0"/>
              <a:t>karakteristiske egenskaber </a:t>
            </a:r>
            <a:r>
              <a:rPr lang="da-DK" altLang="da-DK" dirty="0">
                <a:sym typeface="Wingdings" pitchFamily="2" charset="2"/>
              </a:rPr>
              <a:t> en klar identitet</a:t>
            </a:r>
            <a:endParaRPr lang="da-DK" altLang="da-DK" dirty="0"/>
          </a:p>
          <a:p>
            <a:pPr lvl="1"/>
            <a:r>
              <a:rPr lang="da-DK" altLang="da-DK" dirty="0"/>
              <a:t>Ofte handler de i overensstemmelse med egenskaberne…</a:t>
            </a:r>
          </a:p>
          <a:p>
            <a:pPr lvl="1"/>
            <a:r>
              <a:rPr lang="da-DK" altLang="da-DK" dirty="0"/>
              <a:t>… men på en </a:t>
            </a:r>
            <a:r>
              <a:rPr lang="da-DK" altLang="da-DK" b="1" dirty="0"/>
              <a:t>overraskende måde</a:t>
            </a:r>
          </a:p>
        </p:txBody>
      </p:sp>
      <p:pic>
        <p:nvPicPr>
          <p:cNvPr id="7" name="Billede 7" descr="::Billede 7.png">
            <a:extLst>
              <a:ext uri="{FF2B5EF4-FFF2-40B4-BE49-F238E27FC236}">
                <a16:creationId xmlns:a16="http://schemas.microsoft.com/office/drawing/2014/main" id="{589BF8C0-50D8-3542-39B0-FB5FC2859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260" y="2097184"/>
            <a:ext cx="2289749" cy="12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::Billede 16.png">
            <a:extLst>
              <a:ext uri="{FF2B5EF4-FFF2-40B4-BE49-F238E27FC236}">
                <a16:creationId xmlns:a16="http://schemas.microsoft.com/office/drawing/2014/main" id="{78542EAF-E33F-3400-5335-D8967027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259" y="3530319"/>
            <a:ext cx="2289749" cy="12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 descr="::Billede 6.png">
            <a:extLst>
              <a:ext uri="{FF2B5EF4-FFF2-40B4-BE49-F238E27FC236}">
                <a16:creationId xmlns:a16="http://schemas.microsoft.com/office/drawing/2014/main" id="{5C5C0CED-7453-7C75-BBAA-9E8EEB5A3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1259" y="4986398"/>
            <a:ext cx="2289749" cy="12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254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C5E26C-459B-2900-AD62-A91E9465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0" y="1371600"/>
            <a:ext cx="6684689" cy="1097280"/>
          </a:xfrm>
        </p:spPr>
        <p:txBody>
          <a:bodyPr anchor="t">
            <a:normAutofit/>
          </a:bodyPr>
          <a:lstStyle/>
          <a:p>
            <a:r>
              <a:rPr lang="da-DK" altLang="da-DK" dirty="0"/>
              <a:t>4. Billede </a:t>
            </a:r>
            <a:r>
              <a:rPr lang="da-DK" altLang="da-DK" dirty="0">
                <a:sym typeface="Symbol" pitchFamily="2" charset="2"/>
              </a:rPr>
              <a:t></a:t>
            </a:r>
            <a:r>
              <a:rPr lang="da-DK" altLang="da-DK" dirty="0"/>
              <a:t> lyd</a:t>
            </a:r>
            <a:endParaRPr lang="da-DK" dirty="0"/>
          </a:p>
        </p:txBody>
      </p:sp>
      <p:pic>
        <p:nvPicPr>
          <p:cNvPr id="6" name="Billede 5" descr="::Billede 11.png">
            <a:extLst>
              <a:ext uri="{FF2B5EF4-FFF2-40B4-BE49-F238E27FC236}">
                <a16:creationId xmlns:a16="http://schemas.microsoft.com/office/drawing/2014/main" id="{0295F6CB-14C8-3A78-D7C7-FEF6F472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640080"/>
            <a:ext cx="3020785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560739-B433-CD10-ACB8-1B71423D4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204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::Billede 10.png">
            <a:extLst>
              <a:ext uri="{FF2B5EF4-FFF2-40B4-BE49-F238E27FC236}">
                <a16:creationId xmlns:a16="http://schemas.microsoft.com/office/drawing/2014/main" id="{854B11E0-062E-CEE7-1B1A-8D685C1CB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2633853"/>
            <a:ext cx="3020785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 descr="::Billede 9.png">
            <a:extLst>
              <a:ext uri="{FF2B5EF4-FFF2-40B4-BE49-F238E27FC236}">
                <a16:creationId xmlns:a16="http://schemas.microsoft.com/office/drawing/2014/main" id="{8F5B9D28-BEFD-8AEC-560A-8C5CF2C9C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4609338"/>
            <a:ext cx="3061792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CA84300-8AB1-4997-C64F-29DEBEC71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2633853"/>
            <a:ext cx="6684689" cy="3664065"/>
          </a:xfrm>
        </p:spPr>
        <p:txBody>
          <a:bodyPr>
            <a:normAutofit/>
          </a:bodyPr>
          <a:lstStyle/>
          <a:p>
            <a:r>
              <a:rPr lang="da-DK" altLang="da-DK" dirty="0"/>
              <a:t>Handlingen bør være lige så spændende for hørelsen som for synet!</a:t>
            </a:r>
          </a:p>
          <a:p>
            <a:r>
              <a:rPr lang="da-DK" altLang="da-DK" dirty="0"/>
              <a:t>Lyden er ofte udnyttet som en central del af handlingen:</a:t>
            </a:r>
          </a:p>
          <a:p>
            <a:pPr lvl="1"/>
            <a:r>
              <a:rPr lang="da-DK" altLang="da-DK" b="1" dirty="0"/>
              <a:t>Samspil </a:t>
            </a:r>
            <a:r>
              <a:rPr lang="da-DK" altLang="da-DK" dirty="0"/>
              <a:t>mellem billedside og lydside</a:t>
            </a:r>
          </a:p>
          <a:p>
            <a:r>
              <a:rPr lang="da-DK" altLang="da-DK" dirty="0"/>
              <a:t>Lydene kan udløse en </a:t>
            </a:r>
            <a:r>
              <a:rPr lang="da-DK" altLang="da-DK" b="1" dirty="0"/>
              <a:t>reaktion </a:t>
            </a:r>
            <a:r>
              <a:rPr lang="da-DK" altLang="da-DK" dirty="0"/>
              <a:t>eller sætte en </a:t>
            </a:r>
            <a:r>
              <a:rPr lang="da-DK" altLang="da-DK" b="1" dirty="0"/>
              <a:t>handling </a:t>
            </a:r>
            <a:r>
              <a:rPr lang="da-DK" altLang="da-DK" dirty="0"/>
              <a:t>i gang </a:t>
            </a:r>
          </a:p>
        </p:txBody>
      </p:sp>
    </p:spTree>
    <p:extLst>
      <p:ext uri="{BB962C8B-B14F-4D97-AF65-F5344CB8AC3E}">
        <p14:creationId xmlns:p14="http://schemas.microsoft.com/office/powerpoint/2010/main" val="3582302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FCE029E-5073-4498-8104-8427AA987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DE55CA-3457-2AA6-CC52-0EA7B5357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2" y="914400"/>
            <a:ext cx="3860208" cy="1097280"/>
          </a:xfrm>
        </p:spPr>
        <p:txBody>
          <a:bodyPr anchor="t">
            <a:normAutofit/>
          </a:bodyPr>
          <a:lstStyle/>
          <a:p>
            <a:r>
              <a:rPr lang="da-DK" altLang="da-DK" sz="3600"/>
              <a:t>5. Person </a:t>
            </a:r>
            <a:r>
              <a:rPr lang="da-DK" altLang="da-DK" sz="3600">
                <a:sym typeface="Symbol" pitchFamily="2" charset="2"/>
              </a:rPr>
              <a:t></a:t>
            </a:r>
            <a:r>
              <a:rPr lang="da-DK" altLang="da-DK" sz="3600"/>
              <a:t> ting </a:t>
            </a:r>
            <a:endParaRPr lang="da-DK" sz="3600"/>
          </a:p>
        </p:txBody>
      </p:sp>
      <p:pic>
        <p:nvPicPr>
          <p:cNvPr id="7" name="Billede 5" descr="::Billede 13.png">
            <a:extLst>
              <a:ext uri="{FF2B5EF4-FFF2-40B4-BE49-F238E27FC236}">
                <a16:creationId xmlns:a16="http://schemas.microsoft.com/office/drawing/2014/main" id="{C6627291-1144-72F7-BA31-2751C98E4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-2" b="-2"/>
          <a:stretch>
            <a:fillRect/>
          </a:stretch>
        </p:blipFill>
        <p:spPr bwMode="auto">
          <a:xfrm>
            <a:off x="20" y="914400"/>
            <a:ext cx="3684448" cy="26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4" descr="::Billede 12.png">
            <a:extLst>
              <a:ext uri="{FF2B5EF4-FFF2-40B4-BE49-F238E27FC236}">
                <a16:creationId xmlns:a16="http://schemas.microsoft.com/office/drawing/2014/main" id="{A131537E-6503-8EE1-2AAF-349A7A98B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4" r="16858" b="1"/>
          <a:stretch>
            <a:fillRect/>
          </a:stretch>
        </p:blipFill>
        <p:spPr bwMode="auto">
          <a:xfrm>
            <a:off x="1" y="3597454"/>
            <a:ext cx="3684467" cy="267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3" descr="::Billede 9.png">
            <a:extLst>
              <a:ext uri="{FF2B5EF4-FFF2-40B4-BE49-F238E27FC236}">
                <a16:creationId xmlns:a16="http://schemas.microsoft.com/office/drawing/2014/main" id="{49477C55-D4BB-8B04-ED95-1F4E47B7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1" r="4597" b="-2"/>
          <a:stretch>
            <a:fillRect/>
          </a:stretch>
        </p:blipFill>
        <p:spPr bwMode="auto">
          <a:xfrm>
            <a:off x="3683718" y="914400"/>
            <a:ext cx="3462149" cy="26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ladsholder til indhold 6" descr="Billede 2.png">
            <a:extLst>
              <a:ext uri="{FF2B5EF4-FFF2-40B4-BE49-F238E27FC236}">
                <a16:creationId xmlns:a16="http://schemas.microsoft.com/office/drawing/2014/main" id="{1137F91A-E27A-FDD9-1F78-303F8B21C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r="26889" b="1"/>
          <a:stretch>
            <a:fillRect/>
          </a:stretch>
        </p:blipFill>
        <p:spPr>
          <a:xfrm>
            <a:off x="3683718" y="3597932"/>
            <a:ext cx="3462149" cy="26748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FF515C-2521-4964-9DAC-2BFB8EC86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710" y="6272784"/>
            <a:ext cx="7137281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D0699E-307B-985A-AA32-4E9E4129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0" y="2176036"/>
            <a:ext cx="3860208" cy="4123944"/>
          </a:xfrm>
        </p:spPr>
        <p:txBody>
          <a:bodyPr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1500" dirty="0"/>
              <a:t>I gode kortfilm er der ofte </a:t>
            </a:r>
            <a:r>
              <a:rPr lang="da-DK" sz="1500" b="1" dirty="0"/>
              <a:t>en ting</a:t>
            </a:r>
            <a:r>
              <a:rPr lang="da-DK" sz="1500" dirty="0"/>
              <a:t>, der spiller en stor betydning!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1500" dirty="0"/>
              <a:t>Ofte er det hovedpersonen, der  </a:t>
            </a:r>
            <a:r>
              <a:rPr lang="da-DK" sz="1500" b="1" dirty="0"/>
              <a:t>interagerer med rummet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1500" dirty="0"/>
              <a:t>Hovedpersonen kan fx </a:t>
            </a:r>
            <a:r>
              <a:rPr lang="da-DK" sz="1500" b="1" dirty="0"/>
              <a:t>røre </a:t>
            </a:r>
            <a:r>
              <a:rPr lang="da-DK" sz="1500" dirty="0"/>
              <a:t>ting eller </a:t>
            </a:r>
            <a:r>
              <a:rPr lang="da-DK" sz="1500" b="1" dirty="0"/>
              <a:t>betragte </a:t>
            </a:r>
            <a:r>
              <a:rPr lang="da-DK" sz="1500" dirty="0"/>
              <a:t>genstande </a:t>
            </a:r>
            <a:r>
              <a:rPr lang="da-DK" sz="1500" dirty="0">
                <a:sym typeface="Wingdings"/>
              </a:rPr>
              <a:t> fx nærbilleder af personens øjne eller hænder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1500" dirty="0">
                <a:sym typeface="Wingdings"/>
              </a:rPr>
              <a:t>Omgivelserne fortæller ofte noget om personerne og handlingen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1500" dirty="0"/>
              <a:t>En genstand kan være det, der </a:t>
            </a:r>
            <a:r>
              <a:rPr lang="da-DK" sz="1500" b="1" dirty="0"/>
              <a:t>binder handlingen sammen</a:t>
            </a:r>
          </a:p>
          <a:p>
            <a:pPr lvl="1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da-DK" sz="1500" dirty="0"/>
              <a:t>Genstand </a:t>
            </a:r>
            <a:r>
              <a:rPr lang="da-DK" sz="1500" dirty="0">
                <a:sym typeface="Wingdings"/>
              </a:rPr>
              <a:t> </a:t>
            </a:r>
            <a:r>
              <a:rPr lang="da-DK" sz="1500" dirty="0"/>
              <a:t>personens indre</a:t>
            </a:r>
          </a:p>
        </p:txBody>
      </p:sp>
    </p:spTree>
    <p:extLst>
      <p:ext uri="{BB962C8B-B14F-4D97-AF65-F5344CB8AC3E}">
        <p14:creationId xmlns:p14="http://schemas.microsoft.com/office/powerpoint/2010/main" val="12505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6A4A72-D911-2867-C612-0EE8693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832266"/>
            <a:ext cx="10890925" cy="788465"/>
          </a:xfrm>
        </p:spPr>
        <p:txBody>
          <a:bodyPr anchor="b">
            <a:normAutofit/>
          </a:bodyPr>
          <a:lstStyle/>
          <a:p>
            <a:r>
              <a:rPr lang="da-DK" altLang="da-DK" dirty="0"/>
              <a:t>6. Enkelhed </a:t>
            </a:r>
            <a:r>
              <a:rPr lang="da-DK" altLang="da-DK" dirty="0">
                <a:sym typeface="Symbol" pitchFamily="2" charset="2"/>
              </a:rPr>
              <a:t></a:t>
            </a:r>
            <a:r>
              <a:rPr lang="da-DK" altLang="da-DK" dirty="0"/>
              <a:t> dybde </a:t>
            </a:r>
            <a:endParaRPr lang="da-DK" dirty="0"/>
          </a:p>
        </p:txBody>
      </p:sp>
      <p:pic>
        <p:nvPicPr>
          <p:cNvPr id="6" name="Billede 6" descr="::Billede 3.png">
            <a:extLst>
              <a:ext uri="{FF2B5EF4-FFF2-40B4-BE49-F238E27FC236}">
                <a16:creationId xmlns:a16="http://schemas.microsoft.com/office/drawing/2014/main" id="{65412D8E-EB80-4A3A-6B5B-4E59C552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r="3475" b="-4"/>
          <a:stretch>
            <a:fillRect/>
          </a:stretch>
        </p:blipFill>
        <p:spPr bwMode="auto">
          <a:xfrm>
            <a:off x="774323" y="2092356"/>
            <a:ext cx="3597109" cy="23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7" descr="Billede 3.png">
            <a:extLst>
              <a:ext uri="{FF2B5EF4-FFF2-40B4-BE49-F238E27FC236}">
                <a16:creationId xmlns:a16="http://schemas.microsoft.com/office/drawing/2014/main" id="{2E4082CC-D852-D5F5-ED60-DD103E09B5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6155" b="-4"/>
          <a:stretch>
            <a:fillRect/>
          </a:stretch>
        </p:blipFill>
        <p:spPr bwMode="auto">
          <a:xfrm>
            <a:off x="768096" y="4475536"/>
            <a:ext cx="3597109" cy="23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5" descr="::Billede 9.png">
            <a:extLst>
              <a:ext uri="{FF2B5EF4-FFF2-40B4-BE49-F238E27FC236}">
                <a16:creationId xmlns:a16="http://schemas.microsoft.com/office/drawing/2014/main" id="{109A3316-F78B-5076-71E6-E0194C21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5" r="-1" b="-1"/>
          <a:stretch>
            <a:fillRect/>
          </a:stretch>
        </p:blipFill>
        <p:spPr bwMode="auto">
          <a:xfrm>
            <a:off x="4365205" y="2092356"/>
            <a:ext cx="3597102" cy="23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 descr="::Billede 14.png">
            <a:extLst>
              <a:ext uri="{FF2B5EF4-FFF2-40B4-BE49-F238E27FC236}">
                <a16:creationId xmlns:a16="http://schemas.microsoft.com/office/drawing/2014/main" id="{059DC77D-9417-43E0-D85D-0007FA50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8" r="-2" b="-2"/>
          <a:stretch>
            <a:fillRect/>
          </a:stretch>
        </p:blipFill>
        <p:spPr bwMode="auto">
          <a:xfrm>
            <a:off x="4365205" y="4475536"/>
            <a:ext cx="3597107" cy="238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DE45FFB-BDDD-441E-8A3F-CA05C33E1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962313" y="2090868"/>
            <a:ext cx="0" cy="477267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6DBB34B-EEAE-4401-07A9-9A8C3CA6E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026" y="2007381"/>
            <a:ext cx="2992982" cy="4283504"/>
          </a:xfrm>
        </p:spPr>
        <p:txBody>
          <a:bodyPr>
            <a:normAutofit/>
          </a:bodyPr>
          <a:lstStyle/>
          <a:p>
            <a:r>
              <a:rPr lang="da-DK" altLang="da-DK" b="1" dirty="0"/>
              <a:t>Historien er ofte enkelt </a:t>
            </a:r>
            <a:r>
              <a:rPr lang="da-DK" altLang="da-DK" dirty="0">
                <a:sym typeface="Wingdings" pitchFamily="2" charset="2"/>
              </a:rPr>
              <a:t> kun få detaljer. Der skal være plads til, at seeren kan fordybe sig.</a:t>
            </a:r>
            <a:endParaRPr lang="da-DK" altLang="da-DK" dirty="0"/>
          </a:p>
          <a:p>
            <a:r>
              <a:rPr lang="da-DK" altLang="da-DK" dirty="0"/>
              <a:t>Handling foregår på én enkelt location</a:t>
            </a:r>
          </a:p>
          <a:p>
            <a:r>
              <a:rPr lang="da-DK" altLang="da-DK" dirty="0"/>
              <a:t>Filmisk tid og faktisk nærmer sig hinanden</a:t>
            </a:r>
          </a:p>
        </p:txBody>
      </p:sp>
    </p:spTree>
    <p:extLst>
      <p:ext uri="{BB962C8B-B14F-4D97-AF65-F5344CB8AC3E}">
        <p14:creationId xmlns:p14="http://schemas.microsoft.com/office/powerpoint/2010/main" val="198507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80E687-94D5-0966-A9CF-C87628F3C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6657" y="1371600"/>
            <a:ext cx="5424353" cy="1097280"/>
          </a:xfrm>
        </p:spPr>
        <p:txBody>
          <a:bodyPr>
            <a:normAutofit/>
          </a:bodyPr>
          <a:lstStyle/>
          <a:p>
            <a:r>
              <a:rPr lang="da-DK" altLang="da-DK" dirty="0"/>
              <a:t>7. Økonomi </a:t>
            </a:r>
            <a:r>
              <a:rPr lang="da-DK" altLang="da-DK" dirty="0">
                <a:sym typeface="Symbol" pitchFamily="2" charset="2"/>
              </a:rPr>
              <a:t></a:t>
            </a:r>
            <a:r>
              <a:rPr lang="da-DK" altLang="da-DK" dirty="0"/>
              <a:t> helhed </a:t>
            </a:r>
            <a:endParaRPr lang="da-DK" b="0" dirty="0"/>
          </a:p>
        </p:txBody>
      </p:sp>
      <p:pic>
        <p:nvPicPr>
          <p:cNvPr id="5" name="Billede 4" descr="::Billede 19.png">
            <a:extLst>
              <a:ext uri="{FF2B5EF4-FFF2-40B4-BE49-F238E27FC236}">
                <a16:creationId xmlns:a16="http://schemas.microsoft.com/office/drawing/2014/main" id="{3E052F6C-6103-FFC1-F108-C436D70F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/>
          <a:stretch>
            <a:fillRect/>
          </a:stretch>
        </p:blipFill>
        <p:spPr bwMode="auto">
          <a:xfrm>
            <a:off x="-1" y="1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1422F5-4221-4812-AFD9-5479C6D6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90741" y="1031005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lede 3" descr="::Billede 4.png">
            <a:extLst>
              <a:ext uri="{FF2B5EF4-FFF2-40B4-BE49-F238E27FC236}">
                <a16:creationId xmlns:a16="http://schemas.microsoft.com/office/drawing/2014/main" id="{209B9F1C-63FB-8F59-5DA1-0C87C3D78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8" b="1"/>
          <a:stretch>
            <a:fillRect/>
          </a:stretch>
        </p:blipFill>
        <p:spPr bwMode="auto">
          <a:xfrm>
            <a:off x="-1" y="3429000"/>
            <a:ext cx="53035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916CBF-D1C2-B86A-2FCF-48A6F25B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656" y="2633236"/>
            <a:ext cx="5424353" cy="3664681"/>
          </a:xfrm>
        </p:spPr>
        <p:txBody>
          <a:bodyPr>
            <a:normAutofit/>
          </a:bodyPr>
          <a:lstStyle/>
          <a:p>
            <a:r>
              <a:rPr lang="da-DK" altLang="da-DK" dirty="0"/>
              <a:t>Alt overflødigt er klippes væk - kun det allervigtigste, der har </a:t>
            </a:r>
            <a:r>
              <a:rPr lang="da-DK" altLang="da-DK" b="1" dirty="0"/>
              <a:t>betydning for historien </a:t>
            </a:r>
            <a:r>
              <a:rPr lang="da-DK" altLang="da-DK" dirty="0"/>
              <a:t>er med</a:t>
            </a:r>
          </a:p>
          <a:p>
            <a:r>
              <a:rPr lang="da-DK" altLang="da-DK" dirty="0"/>
              <a:t>Samtidig udgør historien en </a:t>
            </a:r>
            <a:r>
              <a:rPr lang="da-DK" altLang="da-DK" b="1" dirty="0"/>
              <a:t>helhed</a:t>
            </a:r>
          </a:p>
          <a:p>
            <a:pPr lvl="1"/>
            <a:r>
              <a:rPr lang="da-DK" altLang="da-DK" dirty="0"/>
              <a:t>Der vendes tilbage til udgangspunktet</a:t>
            </a:r>
          </a:p>
          <a:p>
            <a:pPr lvl="1"/>
            <a:r>
              <a:rPr lang="da-DK" altLang="da-DK" dirty="0"/>
              <a:t>Symbolsk handling eller et ”tvist”</a:t>
            </a:r>
          </a:p>
        </p:txBody>
      </p:sp>
    </p:spTree>
    <p:extLst>
      <p:ext uri="{BB962C8B-B14F-4D97-AF65-F5344CB8AC3E}">
        <p14:creationId xmlns:p14="http://schemas.microsoft.com/office/powerpoint/2010/main" val="2556869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82" name="Rectangle 11277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5383A9-3A6F-22A6-876B-03BCD6D9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914400"/>
            <a:ext cx="4261104" cy="1097280"/>
          </a:xfrm>
        </p:spPr>
        <p:txBody>
          <a:bodyPr anchor="t">
            <a:normAutofit/>
          </a:bodyPr>
          <a:lstStyle/>
          <a:p>
            <a:r>
              <a:rPr lang="da-DK" sz="3600"/>
              <a:t>Analyseøvelse II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017AAC3-76A2-81F4-FC59-57608987F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176036"/>
            <a:ext cx="4261104" cy="4121887"/>
          </a:xfrm>
        </p:spPr>
        <p:txBody>
          <a:bodyPr>
            <a:normAutofit/>
          </a:bodyPr>
          <a:lstStyle/>
          <a:p>
            <a:r>
              <a:rPr lang="da-DK" altLang="da-DK" dirty="0"/>
              <a:t>Vi ser nu kortfilmen ”Mikes New Car” (</a:t>
            </a:r>
            <a:r>
              <a:rPr lang="da-DK" altLang="da-DK" dirty="0" err="1"/>
              <a:t>Pixar</a:t>
            </a:r>
            <a:r>
              <a:rPr lang="da-DK" altLang="da-DK"/>
              <a:t>)</a:t>
            </a:r>
            <a:endParaRPr lang="da-DK" altLang="da-DK" dirty="0"/>
          </a:p>
          <a:p>
            <a:r>
              <a:rPr lang="da-DK" altLang="da-DK" dirty="0"/>
              <a:t>Diskuter hvordan parametrene i </a:t>
            </a:r>
            <a:r>
              <a:rPr lang="da-DK" altLang="da-DK" dirty="0" err="1"/>
              <a:t>Raskins</a:t>
            </a:r>
            <a:r>
              <a:rPr lang="da-DK" altLang="da-DK" dirty="0"/>
              <a:t> model kommer til udtryk i filmen.</a:t>
            </a:r>
          </a:p>
          <a:p>
            <a:r>
              <a:rPr lang="da-DK" altLang="da-DK" dirty="0"/>
              <a:t>Til sidst sammenligner vi jeres observationer.</a:t>
            </a:r>
          </a:p>
          <a:p>
            <a:r>
              <a:rPr lang="da-DK" altLang="da-DK" dirty="0">
                <a:hlinkClick r:id="rId2"/>
              </a:rPr>
              <a:t>https://youtu.be/aEVLAwgr3_0</a:t>
            </a:r>
            <a:r>
              <a:rPr lang="da-DK" altLang="da-DK" dirty="0"/>
              <a:t> 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1268" name="Picture 4" descr="Mike's New Car (Video 2002) - IMDb">
            <a:extLst>
              <a:ext uri="{FF2B5EF4-FFF2-40B4-BE49-F238E27FC236}">
                <a16:creationId xmlns:a16="http://schemas.microsoft.com/office/drawing/2014/main" id="{34D09D8B-F255-007F-C61F-8009240A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3" r="15690" b="-2"/>
          <a:stretch>
            <a:fillRect/>
          </a:stretch>
        </p:blipFill>
        <p:spPr bwMode="auto">
          <a:xfrm>
            <a:off x="5671128" y="914399"/>
            <a:ext cx="6520872" cy="535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83" name="Straight Connector 11279">
            <a:extLst>
              <a:ext uri="{FF2B5EF4-FFF2-40B4-BE49-F238E27FC236}">
                <a16:creationId xmlns:a16="http://schemas.microsoft.com/office/drawing/2014/main" id="{92025DBA-8780-9CA0-2826-FF6E3BD1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72328" y="6267921"/>
            <a:ext cx="6519672" cy="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30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E614CC-A51A-5CAA-1A7F-C40CFC8DE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852160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400" dirty="0"/>
              <a:t>Gruppearbejde: </a:t>
            </a:r>
            <a:r>
              <a:rPr lang="da-DK" sz="3400" i="1" dirty="0"/>
              <a:t>Knæfald og Se gennem Aske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6281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E1FC30-C9EE-DAA4-7928-DDA6D2526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852160" cy="3664685"/>
          </a:xfrm>
        </p:spPr>
        <p:txBody>
          <a:bodyPr>
            <a:normAutofit/>
          </a:bodyPr>
          <a:lstStyle/>
          <a:p>
            <a:pPr marL="342900" indent="-342900" fontAlgn="base">
              <a:lnSpc>
                <a:spcPct val="110000"/>
              </a:lnSpc>
              <a:buFont typeface="+mj-lt"/>
              <a:buAutoNum type="arabicPeriod"/>
            </a:pPr>
            <a:r>
              <a:rPr lang="da-DK" sz="1400" b="1" dirty="0"/>
              <a:t>Filmanalyse</a:t>
            </a:r>
            <a:r>
              <a:rPr lang="da-DK" sz="1400" dirty="0"/>
              <a:t>: Med fokus på både </a:t>
            </a:r>
            <a:r>
              <a:rPr lang="da-DK" sz="1400" i="1" dirty="0"/>
              <a:t>hvad</a:t>
            </a:r>
            <a:r>
              <a:rPr lang="da-DK" sz="1400" dirty="0"/>
              <a:t>, </a:t>
            </a:r>
            <a:r>
              <a:rPr lang="da-DK" sz="1400" i="1" dirty="0"/>
              <a:t>hvordan</a:t>
            </a:r>
            <a:r>
              <a:rPr lang="da-DK" sz="1400" dirty="0"/>
              <a:t> og </a:t>
            </a:r>
            <a:r>
              <a:rPr lang="da-DK" sz="1400" i="1" dirty="0"/>
              <a:t>hvorfor</a:t>
            </a:r>
            <a:r>
              <a:rPr lang="da-DK" sz="1400" dirty="0"/>
              <a:t> – husk at være konkrete. Vælg de vigtigste ting, I ønsker at have med. </a:t>
            </a:r>
          </a:p>
          <a:p>
            <a:pPr marL="342900" indent="-342900" fontAlgn="base">
              <a:lnSpc>
                <a:spcPct val="110000"/>
              </a:lnSpc>
              <a:buFont typeface="+mj-lt"/>
              <a:buAutoNum type="arabicPeriod"/>
            </a:pPr>
            <a:r>
              <a:rPr lang="da-DK" sz="1400" b="1" dirty="0"/>
              <a:t>Teateranalyse</a:t>
            </a:r>
            <a:r>
              <a:rPr lang="da-DK" sz="1400" dirty="0"/>
              <a:t>: Med fokus på både </a:t>
            </a:r>
            <a:r>
              <a:rPr lang="da-DK" sz="1400" i="1" dirty="0"/>
              <a:t>hvad</a:t>
            </a:r>
            <a:r>
              <a:rPr lang="da-DK" sz="1400" dirty="0"/>
              <a:t>, </a:t>
            </a:r>
            <a:r>
              <a:rPr lang="da-DK" sz="1400" i="1" dirty="0"/>
              <a:t>hvordan</a:t>
            </a:r>
            <a:r>
              <a:rPr lang="da-DK" sz="1400" dirty="0"/>
              <a:t> og </a:t>
            </a:r>
            <a:r>
              <a:rPr lang="da-DK" sz="1400" i="1" dirty="0"/>
              <a:t>hvorfor – husk at være konkrete</a:t>
            </a:r>
            <a:r>
              <a:rPr lang="da-DK" sz="1400" dirty="0"/>
              <a:t>. Vælg de vigtigste ting, I ønsker at have med.</a:t>
            </a:r>
          </a:p>
          <a:p>
            <a:pPr marL="342900" indent="-342900" fontAlgn="base">
              <a:lnSpc>
                <a:spcPct val="110000"/>
              </a:lnSpc>
              <a:buFont typeface="+mj-lt"/>
              <a:buAutoNum type="arabicPeriod"/>
            </a:pPr>
            <a:r>
              <a:rPr lang="da-DK" sz="1400" b="1" dirty="0"/>
              <a:t>Analyse af poster</a:t>
            </a:r>
            <a:r>
              <a:rPr lang="da-DK" sz="1400" dirty="0"/>
              <a:t>. Brug jeres viden om billedanalyse.</a:t>
            </a:r>
          </a:p>
          <a:p>
            <a:pPr marL="342900" indent="-342900" fontAlgn="base">
              <a:lnSpc>
                <a:spcPct val="110000"/>
              </a:lnSpc>
              <a:buFont typeface="+mj-lt"/>
              <a:buAutoNum type="arabicPeriod"/>
            </a:pPr>
            <a:r>
              <a:rPr lang="da-DK" sz="1400" b="1" dirty="0"/>
              <a:t>Analyse af trailer </a:t>
            </a:r>
            <a:r>
              <a:rPr lang="da-DK" sz="1400" dirty="0"/>
              <a:t>- herunder filmtekniske virkemidler og fiktions- og faktakoder </a:t>
            </a:r>
          </a:p>
          <a:p>
            <a:pPr marL="342900" indent="-342900" fontAlgn="base">
              <a:lnSpc>
                <a:spcPct val="110000"/>
              </a:lnSpc>
              <a:buFont typeface="+mj-lt"/>
              <a:buAutoNum type="arabicPeriod"/>
            </a:pPr>
            <a:r>
              <a:rPr lang="da-DK" sz="1400" dirty="0"/>
              <a:t>Læse 2-3 selvvalgte </a:t>
            </a:r>
            <a:r>
              <a:rPr lang="da-DK" sz="1400" b="1" dirty="0"/>
              <a:t>anmeldelser</a:t>
            </a:r>
            <a:r>
              <a:rPr lang="da-DK" sz="1400" dirty="0"/>
              <a:t> af </a:t>
            </a:r>
            <a:r>
              <a:rPr lang="fr-FR" sz="1400" dirty="0">
                <a:hlinkClick r:id="rId2"/>
              </a:rPr>
              <a:t>Se gennem Aske - Wikipedia, den frie encyklopædi</a:t>
            </a:r>
            <a:r>
              <a:rPr lang="da-DK" sz="1400" dirty="0"/>
              <a:t> (nederst i dette link er der linket videre til en masse anmeldelser) og finde relevante argumenter. Formål: at kunne finde og præsentere væsentlige argumenter for og imod filmens indhold, form, stil og relevans. </a:t>
            </a:r>
          </a:p>
          <a:p>
            <a:pPr marL="0" indent="0">
              <a:lnSpc>
                <a:spcPct val="110000"/>
              </a:lnSpc>
              <a:buNone/>
            </a:pPr>
            <a:endParaRPr lang="da-DK" sz="1400" dirty="0"/>
          </a:p>
        </p:txBody>
      </p:sp>
      <p:pic>
        <p:nvPicPr>
          <p:cNvPr id="4" name="Picture 2" descr="Et billede, der indeholder indendørs, skærmbillede, gardin, menneske&#10;&#10;AI-genereret indhold kan være ukorrekt.">
            <a:extLst>
              <a:ext uri="{FF2B5EF4-FFF2-40B4-BE49-F238E27FC236}">
                <a16:creationId xmlns:a16="http://schemas.microsoft.com/office/drawing/2014/main" id="{D29164DA-2396-E0FB-1251-B8DE1463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1" r="-2" b="-2"/>
          <a:stretch>
            <a:fillRect/>
          </a:stretch>
        </p:blipFill>
        <p:spPr bwMode="auto">
          <a:xfrm>
            <a:off x="7345680" y="10"/>
            <a:ext cx="48463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7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B733F-2BE5-2D41-823E-17F29D711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434438"/>
            <a:ext cx="2983229" cy="261297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Trailer </a:t>
            </a:r>
          </a:p>
        </p:txBody>
      </p:sp>
      <p:pic>
        <p:nvPicPr>
          <p:cNvPr id="4" name="Onlinemedier 3" descr="Se gennem Aske - dansk trailer - premiere d. 18. september 2025">
            <a:hlinkClick r:id="" action="ppaction://media"/>
            <a:extLst>
              <a:ext uri="{FF2B5EF4-FFF2-40B4-BE49-F238E27FC236}">
                <a16:creationId xmlns:a16="http://schemas.microsoft.com/office/drawing/2014/main" id="{2A93B794-FA25-4547-89E8-D9D45E88AE5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9100" y="1339606"/>
            <a:ext cx="7290648" cy="41192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6B4E86-32C4-273A-1ADF-6B442435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2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09D9F-6F9D-64F8-C62D-5D5BA3AD7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Poster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233C72-930F-6710-DEE2-D1BE8F7E9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33350"/>
            <a:ext cx="4445000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8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To personer, der har hænderne, mens de sidder på en bænk">
            <a:extLst>
              <a:ext uri="{FF2B5EF4-FFF2-40B4-BE49-F238E27FC236}">
                <a16:creationId xmlns:a16="http://schemas.microsoft.com/office/drawing/2014/main" id="{EE73E961-3BA2-058C-CF1D-21B19AD81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414"/>
          <a:stretch>
            <a:fillRect/>
          </a:stretch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D30DD7D3-2712-4491-B2C2-5FC23330C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569" y="1066800"/>
            <a:ext cx="5128322" cy="4724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7319E3-DED2-F2D1-5BCC-B093EFE13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737" y="1562101"/>
            <a:ext cx="4359744" cy="273853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4600"/>
              <a:t>Hvordan fortæller man en god historie på film?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DECAE16-D90C-BBFB-51DD-2A1BDF117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273" y="4300631"/>
            <a:ext cx="4358208" cy="933760"/>
          </a:xfrm>
        </p:spPr>
        <p:txBody>
          <a:bodyPr>
            <a:normAutofit/>
          </a:bodyPr>
          <a:lstStyle/>
          <a:p>
            <a:r>
              <a:rPr lang="da-DK" dirty="0"/>
              <a:t>Forløbet: ‘Tro, tvivl og ensomhed’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FD0734C-004D-4938-8EA0-2C3867A11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6937" y="5780876"/>
            <a:ext cx="51311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97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0D1CC7B6-5114-DA3F-708C-4897982C5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812309"/>
              </p:ext>
            </p:extLst>
          </p:nvPr>
        </p:nvGraphicFramePr>
        <p:xfrm>
          <a:off x="1774825" y="858837"/>
          <a:ext cx="8642350" cy="514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billede" r:id="rId2" imgW="4794250" imgH="2851150" progId="Paint.Picture">
                  <p:embed/>
                </p:oleObj>
              </mc:Choice>
              <mc:Fallback>
                <p:oleObj name="Bitmapbillede" r:id="rId2" imgW="4794250" imgH="2851150" progId="Paint.Picture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id="{21832462-2152-BAB0-C26C-6297DF5037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858837"/>
                        <a:ext cx="8642350" cy="514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160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94C520-483C-EB50-425F-B0ECB25EF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Berettermodellen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410B80-38FA-599D-4735-AB97D7FEA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Anslag</a:t>
            </a:r>
            <a:r>
              <a:rPr lang="da-DK" b="1" dirty="0"/>
              <a:t> = appetitvækker. Fanger publikums interesse og sår forventninger til filmen. Konflikt skabes.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Præsentation</a:t>
            </a:r>
            <a:r>
              <a:rPr lang="da-DK" b="1" dirty="0"/>
              <a:t> = præsentation af hvem, hvad, hvor: tid, sted, miljø.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Uddybning</a:t>
            </a:r>
            <a:r>
              <a:rPr lang="da-DK" b="1" dirty="0"/>
              <a:t> = Godt og ondt sættes i spil. Hvem synes vi skal ”vinde”?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a-DK" b="1" dirty="0" err="1">
                <a:solidFill>
                  <a:schemeClr val="accent4">
                    <a:lumMod val="50000"/>
                  </a:schemeClr>
                </a:solidFill>
              </a:rPr>
              <a:t>P.o.n.r</a:t>
            </a: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 (Point of no return) </a:t>
            </a:r>
            <a:r>
              <a:rPr lang="da-DK" b="1" dirty="0"/>
              <a:t>= Den afgørende fase. Hovedpersonen tager en vigtig beslutning.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Konfliktoptrapning</a:t>
            </a:r>
            <a:r>
              <a:rPr lang="da-DK" b="1" dirty="0"/>
              <a:t> = Hjælpekonflikter afhjælpes. Hovedkonflikt optrappes. Ofte er hovedpersonens mission i fare.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Klimaks</a:t>
            </a:r>
            <a:r>
              <a:rPr lang="da-DK" b="1" dirty="0"/>
              <a:t> (konfliktløsning): Hovedkonflikten får sin afklaring.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da-DK" b="1" dirty="0">
                <a:solidFill>
                  <a:schemeClr val="accent4">
                    <a:lumMod val="50000"/>
                  </a:schemeClr>
                </a:solidFill>
              </a:rPr>
              <a:t>Udtoning</a:t>
            </a:r>
            <a:r>
              <a:rPr lang="da-DK" b="1" dirty="0"/>
              <a:t> (</a:t>
            </a:r>
            <a:r>
              <a:rPr lang="da-DK" b="1" dirty="0" err="1"/>
              <a:t>Kartharsis</a:t>
            </a:r>
            <a:r>
              <a:rPr lang="da-DK" b="1" dirty="0"/>
              <a:t>) = Vi lærer at fordøje det sete. Eksempel: den kriseramte familie, som har mistet barn får håb i form af graviditet.</a:t>
            </a:r>
          </a:p>
        </p:txBody>
      </p:sp>
    </p:spTree>
    <p:extLst>
      <p:ext uri="{BB962C8B-B14F-4D97-AF65-F5344CB8AC3E}">
        <p14:creationId xmlns:p14="http://schemas.microsoft.com/office/powerpoint/2010/main" val="1289053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4CCECF88-116D-E2A3-56C9-B4E00EDA4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1200150"/>
            <a:ext cx="7410450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64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B1117-AA76-5755-DB00-329EA6107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/>
              <a:t>Kortfilmen er </a:t>
            </a:r>
            <a:r>
              <a:rPr lang="da-DK" altLang="da-DK" i="1" dirty="0"/>
              <a:t>ikke</a:t>
            </a:r>
            <a:r>
              <a:rPr lang="da-DK" altLang="da-DK" dirty="0"/>
              <a:t> en Hollywood-film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51FFB2B-539D-8A0F-65D2-9745F4CC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altLang="da-DK" dirty="0"/>
              <a:t>Tre-akt-struktur</a:t>
            </a:r>
          </a:p>
          <a:p>
            <a:pPr lvl="1"/>
            <a:r>
              <a:rPr lang="da-DK" altLang="da-DK" dirty="0">
                <a:sym typeface="Wingdings" pitchFamily="2" charset="2"/>
              </a:rPr>
              <a:t>Begyndelse-midte-slutning</a:t>
            </a:r>
          </a:p>
          <a:p>
            <a:r>
              <a:rPr lang="da-DK" altLang="da-DK" dirty="0"/>
              <a:t>Situation </a:t>
            </a:r>
            <a:r>
              <a:rPr lang="da-DK" altLang="da-DK" dirty="0">
                <a:sym typeface="Wingdings" pitchFamily="2" charset="2"/>
              </a:rPr>
              <a:t> hændelse  ændring</a:t>
            </a:r>
          </a:p>
          <a:p>
            <a:r>
              <a:rPr lang="da-DK" altLang="da-DK" dirty="0" err="1">
                <a:sym typeface="Wingdings" pitchFamily="2" charset="2"/>
              </a:rPr>
              <a:t>Raskins</a:t>
            </a:r>
            <a:r>
              <a:rPr lang="da-DK" altLang="da-DK" dirty="0">
                <a:sym typeface="Wingdings" pitchFamily="2" charset="2"/>
              </a:rPr>
              <a:t> syv parametre</a:t>
            </a:r>
          </a:p>
          <a:p>
            <a:pPr lvl="1"/>
            <a:r>
              <a:rPr lang="da-DK" altLang="da-DK" dirty="0">
                <a:sym typeface="Wingdings" pitchFamily="2" charset="2"/>
              </a:rPr>
              <a:t>Samspil (fx billede og lyd)</a:t>
            </a:r>
          </a:p>
          <a:p>
            <a:pPr lvl="1"/>
            <a:r>
              <a:rPr lang="da-DK" altLang="da-DK" dirty="0">
                <a:sym typeface="Wingdings" pitchFamily="2" charset="2"/>
              </a:rPr>
              <a:t>Inspirationsliste – ikke facitliste</a:t>
            </a:r>
          </a:p>
          <a:p>
            <a:r>
              <a:rPr lang="da-DK" altLang="da-DK" dirty="0">
                <a:sym typeface="Wingdings" pitchFamily="2" charset="2"/>
              </a:rPr>
              <a:t>Show, </a:t>
            </a:r>
            <a:r>
              <a:rPr lang="da-DK" altLang="da-DK" dirty="0" err="1">
                <a:sym typeface="Wingdings" pitchFamily="2" charset="2"/>
              </a:rPr>
              <a:t>don’t</a:t>
            </a:r>
            <a:r>
              <a:rPr lang="da-DK" altLang="da-DK" dirty="0">
                <a:sym typeface="Wingdings" pitchFamily="2" charset="2"/>
              </a:rPr>
              <a:t> </a:t>
            </a:r>
            <a:r>
              <a:rPr lang="da-DK" altLang="da-DK" dirty="0" err="1">
                <a:sym typeface="Wingdings" pitchFamily="2" charset="2"/>
              </a:rPr>
              <a:t>tell</a:t>
            </a:r>
            <a:endParaRPr lang="da-DK" altLang="da-DK" dirty="0">
              <a:sym typeface="Wingdings" pitchFamily="2" charset="2"/>
            </a:endParaRPr>
          </a:p>
          <a:p>
            <a:r>
              <a:rPr lang="da-DK" altLang="da-DK" dirty="0">
                <a:sym typeface="Wingdings" pitchFamily="2" charset="2"/>
              </a:rPr>
              <a:t>Brug dialog med omhu</a:t>
            </a:r>
          </a:p>
          <a:p>
            <a:endParaRPr lang="da-DK" altLang="da-DK" dirty="0">
              <a:sym typeface="Wingdings" pitchFamily="2" charset="2"/>
            </a:endParaRPr>
          </a:p>
          <a:p>
            <a:endParaRPr lang="da-DK" alt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3324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C2D5E6-7F51-30A7-A3D4-824C3905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52" y="1339606"/>
            <a:ext cx="2983229" cy="42879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Passio</a:t>
            </a:r>
            <a:br>
              <a:rPr lang="en-US" sz="1200" dirty="0"/>
            </a:br>
            <a:br>
              <a:rPr lang="da-DK" altLang="da-DK" sz="1400" dirty="0">
                <a:latin typeface="+mn-lt"/>
              </a:rPr>
            </a:br>
            <a:r>
              <a:rPr lang="da-DK" altLang="da-DK" sz="1400" i="1" dirty="0" err="1">
                <a:latin typeface="+mn-lt"/>
              </a:rPr>
              <a:t>Passio</a:t>
            </a:r>
            <a:r>
              <a:rPr lang="da-DK" altLang="da-DK" sz="1400" dirty="0">
                <a:latin typeface="+mn-lt"/>
              </a:rPr>
              <a:t> (</a:t>
            </a:r>
            <a:r>
              <a:rPr lang="da-DK" altLang="da-DK" sz="1400" dirty="0" err="1">
                <a:latin typeface="+mn-lt"/>
              </a:rPr>
              <a:t>lat</a:t>
            </a:r>
            <a:r>
              <a:rPr lang="da-DK" altLang="da-DK" sz="1400" dirty="0">
                <a:latin typeface="+mn-lt"/>
              </a:rPr>
              <a:t>.: lidelse, passion), </a:t>
            </a:r>
            <a:r>
              <a:rPr lang="da-DK" altLang="da-DK" sz="1400" b="0" dirty="0">
                <a:latin typeface="+mn-lt"/>
              </a:rPr>
              <a:t>o</a:t>
            </a:r>
            <a:r>
              <a:rPr lang="da-DK" sz="1400" b="0" dirty="0">
                <a:latin typeface="+mn-lt"/>
              </a:rPr>
              <a:t>rdet bruges i den oprindelige betydning om Jesu Kristi lidelseshistorie og kan også henvise til en stærk tilknytning/</a:t>
            </a:r>
            <a:r>
              <a:rPr lang="da-DK" sz="1400" b="0" dirty="0" err="1">
                <a:latin typeface="+mn-lt"/>
              </a:rPr>
              <a:t>tiltræknin</a:t>
            </a:r>
            <a:r>
              <a:rPr lang="da-DK" sz="1400" b="0" dirty="0">
                <a:latin typeface="+mn-lt"/>
              </a:rPr>
              <a:t>, som vi kender fra det danske ord "lidenskab”.</a:t>
            </a:r>
            <a:br>
              <a:rPr lang="da-DK" altLang="da-DK" sz="1400" dirty="0">
                <a:latin typeface="+mn-lt"/>
              </a:rPr>
            </a:br>
            <a:br>
              <a:rPr lang="da-DK" altLang="da-DK" sz="1400" dirty="0">
                <a:latin typeface="+mn-lt"/>
              </a:rPr>
            </a:br>
            <a:br>
              <a:rPr lang="da-DK" altLang="da-DK" sz="1400" dirty="0">
                <a:latin typeface="+mn-lt"/>
              </a:rPr>
            </a:br>
            <a:br>
              <a:rPr lang="da-DK" altLang="da-DK" sz="1400" dirty="0">
                <a:latin typeface="+mn-lt"/>
              </a:rPr>
            </a:br>
            <a:r>
              <a:rPr lang="da-DK" altLang="da-DK" sz="1200" b="0" dirty="0">
                <a:latin typeface="+mn-lt"/>
              </a:rPr>
              <a:t>Instruktør: Mette Mikkelsen</a:t>
            </a:r>
            <a:br>
              <a:rPr lang="da-DK" altLang="da-DK" sz="1200" b="0" dirty="0">
                <a:latin typeface="+mn-lt"/>
              </a:rPr>
            </a:br>
            <a:r>
              <a:rPr lang="da-DK" altLang="da-DK" sz="1200" b="0" dirty="0">
                <a:latin typeface="+mn-lt"/>
              </a:rPr>
              <a:t>Manuskript: Mette Mikkelsen, Andreas Feldfos Bargmann</a:t>
            </a:r>
            <a:br>
              <a:rPr lang="da-DK" altLang="da-DK" sz="1200" b="0" dirty="0">
                <a:latin typeface="+mn-lt"/>
              </a:rPr>
            </a:br>
            <a:r>
              <a:rPr lang="da-DK" altLang="da-DK" sz="1200" b="0" dirty="0">
                <a:latin typeface="+mn-lt"/>
              </a:rPr>
              <a:t>Producer: Mette Mikkelsen</a:t>
            </a:r>
            <a:br>
              <a:rPr lang="da-DK" altLang="da-DK" sz="1200" b="0" dirty="0">
                <a:latin typeface="+mn-lt"/>
              </a:rPr>
            </a:br>
            <a:r>
              <a:rPr lang="da-DK" altLang="da-DK" sz="1200" b="0" dirty="0">
                <a:latin typeface="+mn-lt"/>
              </a:rPr>
              <a:t>Redaktion: Sune Østergaard</a:t>
            </a:r>
            <a:br>
              <a:rPr lang="da-DK" altLang="da-DK" sz="1200" b="0" dirty="0">
                <a:latin typeface="+mn-lt"/>
              </a:rPr>
            </a:br>
            <a:r>
              <a:rPr lang="da-DK" altLang="da-DK" sz="1200" b="0" dirty="0">
                <a:latin typeface="+mn-lt"/>
              </a:rPr>
              <a:t>Medvirkende: Carl Olsen, Inge Stærk</a:t>
            </a:r>
            <a:br>
              <a:rPr lang="da-DK" altLang="da-DK" sz="1200" b="0" dirty="0">
                <a:latin typeface="+mn-lt"/>
              </a:rPr>
            </a:br>
            <a:endParaRPr lang="en-US" sz="1200" b="0" dirty="0">
              <a:latin typeface="+mn-lt"/>
            </a:endParaRPr>
          </a:p>
        </p:txBody>
      </p:sp>
      <p:pic>
        <p:nvPicPr>
          <p:cNvPr id="4" name="Onlinemedier 3" descr="Danish Film: Passio (2012, Short Film)">
            <a:hlinkClick r:id="" action="ppaction://media"/>
            <a:extLst>
              <a:ext uri="{FF2B5EF4-FFF2-40B4-BE49-F238E27FC236}">
                <a16:creationId xmlns:a16="http://schemas.microsoft.com/office/drawing/2014/main" id="{4106A1FD-1C06-A613-DFE4-D9FC5BDFAE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29100" y="1339606"/>
            <a:ext cx="7290648" cy="41192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6B4E86-32C4-273A-1ADF-6B442435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01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487B8D-F578-7595-4AAC-8F903E73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da-DK" dirty="0"/>
              <a:t>Analyseøvelse I</a:t>
            </a:r>
          </a:p>
        </p:txBody>
      </p:sp>
      <p:pic>
        <p:nvPicPr>
          <p:cNvPr id="3074" name="Picture 2" descr="Passio">
            <a:extLst>
              <a:ext uri="{FF2B5EF4-FFF2-40B4-BE49-F238E27FC236}">
                <a16:creationId xmlns:a16="http://schemas.microsoft.com/office/drawing/2014/main" id="{EDC8FF93-3975-4A2C-99C0-81506801D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2" y="2555022"/>
            <a:ext cx="5648193" cy="316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4C2DB7-52E1-1DC3-2162-C87437EE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da-DK" altLang="da-DK" dirty="0"/>
              <a:t>Diskutér, hvordan parametrene i </a:t>
            </a:r>
            <a:r>
              <a:rPr lang="da-DK" altLang="da-DK" dirty="0" err="1"/>
              <a:t>Raskins</a:t>
            </a:r>
            <a:r>
              <a:rPr lang="da-DK" altLang="da-DK" dirty="0"/>
              <a:t> model kommer til udtryk i ”</a:t>
            </a:r>
            <a:r>
              <a:rPr lang="da-DK" altLang="da-DK" dirty="0" err="1"/>
              <a:t>Passio</a:t>
            </a:r>
            <a:r>
              <a:rPr lang="da-DK" altLang="da-DK" dirty="0"/>
              <a:t>”. </a:t>
            </a:r>
          </a:p>
          <a:p>
            <a:r>
              <a:rPr lang="da-DK" altLang="da-DK" dirty="0"/>
              <a:t>Til sidst sammenligner vi gruppernes observationer. 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41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CC0AA0C-825D-BFB4-3509-57823CF8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0" y="1371600"/>
            <a:ext cx="6684689" cy="109728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altLang="da-DK" sz="3400"/>
              <a:t>1. Personfokus </a:t>
            </a:r>
            <a:r>
              <a:rPr lang="da-DK" altLang="da-DK" sz="3400">
                <a:sym typeface="Symbol" pitchFamily="2" charset="2"/>
              </a:rPr>
              <a:t></a:t>
            </a:r>
            <a:r>
              <a:rPr lang="da-DK" altLang="da-DK" sz="3400"/>
              <a:t> personinteraktion </a:t>
            </a:r>
            <a:endParaRPr lang="da-DK" sz="3400"/>
          </a:p>
        </p:txBody>
      </p:sp>
      <p:pic>
        <p:nvPicPr>
          <p:cNvPr id="6" name="Billede 5" descr="::Billede 5.png">
            <a:extLst>
              <a:ext uri="{FF2B5EF4-FFF2-40B4-BE49-F238E27FC236}">
                <a16:creationId xmlns:a16="http://schemas.microsoft.com/office/drawing/2014/main" id="{CE73F1B3-5EC6-2C24-E34E-D7FB741A3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640080"/>
            <a:ext cx="300736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560739-B433-CD10-ACB8-1B71423D4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9204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 descr="::Billede 3.png">
            <a:extLst>
              <a:ext uri="{FF2B5EF4-FFF2-40B4-BE49-F238E27FC236}">
                <a16:creationId xmlns:a16="http://schemas.microsoft.com/office/drawing/2014/main" id="{6C0F484A-DAA4-4177-AC13-31F36542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2633853"/>
            <a:ext cx="304800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 descr="::Billede 4.png">
            <a:extLst>
              <a:ext uri="{FF2B5EF4-FFF2-40B4-BE49-F238E27FC236}">
                <a16:creationId xmlns:a16="http://schemas.microsoft.com/office/drawing/2014/main" id="{27F63B25-A888-7FC4-A50B-57E48A00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4609338"/>
            <a:ext cx="3061791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5045AAE-D5BD-E623-E7AC-0E47F61D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0" y="2633853"/>
            <a:ext cx="6684689" cy="3664065"/>
          </a:xfrm>
        </p:spPr>
        <p:txBody>
          <a:bodyPr>
            <a:normAutofit/>
          </a:bodyPr>
          <a:lstStyle/>
          <a:p>
            <a:r>
              <a:rPr lang="da-DK" altLang="da-DK" dirty="0"/>
              <a:t>Ofte kun én hovedkarakter – ellers er det svært at forstå handlingen</a:t>
            </a:r>
          </a:p>
          <a:p>
            <a:r>
              <a:rPr lang="da-DK" altLang="da-DK" dirty="0"/>
              <a:t>Hovedkarakteren er ofte den første person, vi ser i filmen </a:t>
            </a:r>
            <a:r>
              <a:rPr lang="da-DK" altLang="da-DK" dirty="0">
                <a:sym typeface="Wingdings" pitchFamily="2" charset="2"/>
              </a:rPr>
              <a:t> fx nærbilleder</a:t>
            </a:r>
            <a:endParaRPr lang="da-DK" altLang="da-DK" dirty="0"/>
          </a:p>
          <a:p>
            <a:r>
              <a:rPr lang="da-DK" altLang="da-DK" dirty="0"/>
              <a:t>Interaktionen mellem karaktererne skaber liv og vækker interesse</a:t>
            </a:r>
          </a:p>
        </p:txBody>
      </p:sp>
    </p:spTree>
    <p:extLst>
      <p:ext uri="{BB962C8B-B14F-4D97-AF65-F5344CB8AC3E}">
        <p14:creationId xmlns:p14="http://schemas.microsoft.com/office/powerpoint/2010/main" val="111356487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783</Words>
  <Application>Microsoft Macintosh PowerPoint</Application>
  <PresentationFormat>Widescreen</PresentationFormat>
  <Paragraphs>71</Paragraphs>
  <Slides>19</Slides>
  <Notes>0</Notes>
  <HiddenSlides>0</HiddenSlides>
  <MMClips>2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Arial</vt:lpstr>
      <vt:lpstr>Grandview Display</vt:lpstr>
      <vt:lpstr>Symbol</vt:lpstr>
      <vt:lpstr>Wingdings</vt:lpstr>
      <vt:lpstr>DashVTI</vt:lpstr>
      <vt:lpstr>Bitmapbillede</vt:lpstr>
      <vt:lpstr>Tro, tvivl og ensomhed</vt:lpstr>
      <vt:lpstr>Hvordan fortæller man en god historie på film?</vt:lpstr>
      <vt:lpstr>PowerPoint-præsentation</vt:lpstr>
      <vt:lpstr>Berettermodellen</vt:lpstr>
      <vt:lpstr>PowerPoint-præsentation</vt:lpstr>
      <vt:lpstr>Kortfilmen er ikke en Hollywood-film</vt:lpstr>
      <vt:lpstr>Passio  Passio (lat.: lidelse, passion), ordet bruges i den oprindelige betydning om Jesu Kristi lidelseshistorie og kan også henvise til en stærk tilknytning/tiltræknin, som vi kender fra det danske ord "lidenskab”.    Instruktør: Mette Mikkelsen Manuskript: Mette Mikkelsen, Andreas Feldfos Bargmann Producer: Mette Mikkelsen Redaktion: Sune Østergaard Medvirkende: Carl Olsen, Inge Stærk </vt:lpstr>
      <vt:lpstr>Analyseøvelse I</vt:lpstr>
      <vt:lpstr>1. Personfokus  personinteraktion </vt:lpstr>
      <vt:lpstr>2. Kausalitet  valg </vt:lpstr>
      <vt:lpstr>3. Konsekvens  overraskelse</vt:lpstr>
      <vt:lpstr>4. Billede  lyd</vt:lpstr>
      <vt:lpstr>5. Person  ting </vt:lpstr>
      <vt:lpstr>6. Enkelhed  dybde </vt:lpstr>
      <vt:lpstr>7. Økonomi  helhed </vt:lpstr>
      <vt:lpstr>Analyseøvelse II</vt:lpstr>
      <vt:lpstr>Gruppearbejde: Knæfald og Se gennem Aske</vt:lpstr>
      <vt:lpstr>Trailer </vt:lpstr>
      <vt:lpstr>Poster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Ditte Bang Skovgård-Hansen</dc:creator>
  <cp:lastModifiedBy>Ditte Bang Skovgård-Hansen</cp:lastModifiedBy>
  <cp:revision>8</cp:revision>
  <dcterms:created xsi:type="dcterms:W3CDTF">2025-09-18T07:37:21Z</dcterms:created>
  <dcterms:modified xsi:type="dcterms:W3CDTF">2025-10-26T19:40:07Z</dcterms:modified>
</cp:coreProperties>
</file>