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9"/>
  </p:notesMasterIdLst>
  <p:sldIdLst>
    <p:sldId id="267" r:id="rId2"/>
    <p:sldId id="269" r:id="rId3"/>
    <p:sldId id="270" r:id="rId4"/>
    <p:sldId id="309" r:id="rId5"/>
    <p:sldId id="310" r:id="rId6"/>
    <p:sldId id="265" r:id="rId7"/>
    <p:sldId id="271" r:id="rId8"/>
    <p:sldId id="287" r:id="rId9"/>
    <p:sldId id="288" r:id="rId10"/>
    <p:sldId id="315" r:id="rId11"/>
    <p:sldId id="314" r:id="rId12"/>
    <p:sldId id="313" r:id="rId13"/>
    <p:sldId id="262" r:id="rId14"/>
    <p:sldId id="258" r:id="rId15"/>
    <p:sldId id="259" r:id="rId16"/>
    <p:sldId id="260" r:id="rId17"/>
    <p:sldId id="316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17"/>
    <p:restoredTop sz="94625"/>
  </p:normalViewPr>
  <p:slideViewPr>
    <p:cSldViewPr snapToGrid="0">
      <p:cViewPr varScale="1">
        <p:scale>
          <a:sx n="95" d="100"/>
          <a:sy n="95" d="100"/>
        </p:scale>
        <p:origin x="100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21071D-C9DF-A94B-9AA7-067BC7BD4A1B}" type="datetimeFigureOut">
              <a:rPr lang="da-DK" smtClean="0"/>
              <a:t>04.11.2025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104C24-2ED0-0C42-BE42-A5C8791EF7C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3822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Pladsholder til diasbillede 1">
            <a:extLst>
              <a:ext uri="{FF2B5EF4-FFF2-40B4-BE49-F238E27FC236}">
                <a16:creationId xmlns:a16="http://schemas.microsoft.com/office/drawing/2014/main" id="{63203D81-58BA-CE1C-6D21-925841BFEB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2" name="Pladsholder til noter 2">
            <a:extLst>
              <a:ext uri="{FF2B5EF4-FFF2-40B4-BE49-F238E27FC236}">
                <a16:creationId xmlns:a16="http://schemas.microsoft.com/office/drawing/2014/main" id="{B64E5FC3-4EE5-BDFB-DBC5-7D00E5B66C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>
              <a:latin typeface="Arial" panose="020B0604020202020204" pitchFamily="34" charset="0"/>
            </a:endParaRPr>
          </a:p>
        </p:txBody>
      </p:sp>
      <p:sp>
        <p:nvSpPr>
          <p:cNvPr id="15363" name="Pladsholder til diasnummer 3">
            <a:extLst>
              <a:ext uri="{FF2B5EF4-FFF2-40B4-BE49-F238E27FC236}">
                <a16:creationId xmlns:a16="http://schemas.microsoft.com/office/drawing/2014/main" id="{32794275-98AC-7595-204D-F5C81A1D20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8A96EFF-519C-1541-ACC4-4D957B9DF117}" type="slidenum">
              <a:rPr lang="da-DK" altLang="da-DK" smtClean="0"/>
              <a:pPr>
                <a:spcBef>
                  <a:spcPct val="0"/>
                </a:spcBef>
              </a:pPr>
              <a:t>1</a:t>
            </a:fld>
            <a:endParaRPr lang="da-DK" altLang="da-DK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A426A5-062E-773A-A073-6C282015D1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Pladsholder til diasbillede 1">
            <a:extLst>
              <a:ext uri="{FF2B5EF4-FFF2-40B4-BE49-F238E27FC236}">
                <a16:creationId xmlns:a16="http://schemas.microsoft.com/office/drawing/2014/main" id="{1B53A19F-8354-B9AA-9D0F-64CCF35419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6" name="Pladsholder til noter 2">
            <a:extLst>
              <a:ext uri="{FF2B5EF4-FFF2-40B4-BE49-F238E27FC236}">
                <a16:creationId xmlns:a16="http://schemas.microsoft.com/office/drawing/2014/main" id="{91F1FE29-7CD5-9CF3-7205-EC9E75C230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>
              <a:latin typeface="Arial" panose="020B0604020202020204" pitchFamily="34" charset="0"/>
            </a:endParaRPr>
          </a:p>
        </p:txBody>
      </p:sp>
      <p:sp>
        <p:nvSpPr>
          <p:cNvPr id="41987" name="Pladsholder til diasnummer 3">
            <a:extLst>
              <a:ext uri="{FF2B5EF4-FFF2-40B4-BE49-F238E27FC236}">
                <a16:creationId xmlns:a16="http://schemas.microsoft.com/office/drawing/2014/main" id="{22DF82DE-A11B-54AE-02BB-DD14195E01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1AE43EF-EF51-2B48-B8C1-126CF78371CD}" type="slidenum">
              <a:rPr lang="da-DK" altLang="da-DK" smtClean="0"/>
              <a:pPr>
                <a:spcBef>
                  <a:spcPct val="0"/>
                </a:spcBef>
              </a:pPr>
              <a:t>11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40400131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E28F68B9-A336-8CFA-A6D0-E2E76D3600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02E43F5-9AE1-5D4F-90C3-9B6A7A58A7B3}" type="slidenum">
              <a:rPr lang="da-DK" altLang="da-DK"/>
              <a:pPr>
                <a:spcBef>
                  <a:spcPct val="0"/>
                </a:spcBef>
              </a:pPr>
              <a:t>13</a:t>
            </a:fld>
            <a:endParaRPr lang="da-DK" altLang="da-DK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E5DB0199-C208-2B60-D71E-9D596929F8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4E1B417B-175E-27F2-5BF5-D6B35D97A9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altLang="da-DK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79BA7B94-969D-2D37-D6E5-957E511383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5F95DDF-09B1-ED43-AFEE-BF890C7A07D3}" type="slidenum">
              <a:rPr lang="da-DK" altLang="da-DK"/>
              <a:pPr>
                <a:spcBef>
                  <a:spcPct val="0"/>
                </a:spcBef>
              </a:pPr>
              <a:t>14</a:t>
            </a:fld>
            <a:endParaRPr lang="da-DK" altLang="da-DK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D60A2CD8-681C-95A0-C157-B2856A349F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331EBCAE-1E24-3086-00F3-42D095CBE3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altLang="da-DK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9E7DD72C-61F6-C550-D11F-E59E472597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E12C0D4-9EDE-9448-B421-BA180E8C940F}" type="slidenum">
              <a:rPr lang="da-DK" altLang="da-DK"/>
              <a:pPr>
                <a:spcBef>
                  <a:spcPct val="0"/>
                </a:spcBef>
              </a:pPr>
              <a:t>15</a:t>
            </a:fld>
            <a:endParaRPr lang="da-DK" altLang="da-DK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71BF8A20-3D62-59F1-362F-767C143798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64CB2ACD-81A1-2F4C-5871-0D0AF4558C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altLang="da-DK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F29720B6-0741-1A47-A911-1AFE8D8318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E3672C5-56CA-794C-9318-CC6697C7A5B3}" type="slidenum">
              <a:rPr lang="da-DK" altLang="da-DK"/>
              <a:pPr>
                <a:spcBef>
                  <a:spcPct val="0"/>
                </a:spcBef>
              </a:pPr>
              <a:t>16</a:t>
            </a:fld>
            <a:endParaRPr lang="da-DK" altLang="da-DK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41DE20ED-6429-92EA-B552-FDC13AA887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834D1DCD-82AB-CEE6-83F7-1D99B97535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altLang="da-DK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Pladsholder til diasbillede 1">
            <a:extLst>
              <a:ext uri="{FF2B5EF4-FFF2-40B4-BE49-F238E27FC236}">
                <a16:creationId xmlns:a16="http://schemas.microsoft.com/office/drawing/2014/main" id="{7BB5B811-92C4-9D9A-B942-C5D271B5CA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Pladsholder til noter 2">
            <a:extLst>
              <a:ext uri="{FF2B5EF4-FFF2-40B4-BE49-F238E27FC236}">
                <a16:creationId xmlns:a16="http://schemas.microsoft.com/office/drawing/2014/main" id="{6E43C639-A787-C0E0-36CB-F3A1159DC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>
              <a:latin typeface="Arial" panose="020B0604020202020204" pitchFamily="34" charset="0"/>
            </a:endParaRPr>
          </a:p>
        </p:txBody>
      </p:sp>
      <p:sp>
        <p:nvSpPr>
          <p:cNvPr id="18435" name="Pladsholder til diasnummer 3">
            <a:extLst>
              <a:ext uri="{FF2B5EF4-FFF2-40B4-BE49-F238E27FC236}">
                <a16:creationId xmlns:a16="http://schemas.microsoft.com/office/drawing/2014/main" id="{44927DB8-9B96-CBAF-4E3E-BAF9BC9988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4AACD79-B6FE-7C45-9860-FC18BC464440}" type="slidenum">
              <a:rPr lang="da-DK" altLang="da-DK" smtClean="0"/>
              <a:pPr>
                <a:spcBef>
                  <a:spcPct val="0"/>
                </a:spcBef>
              </a:pPr>
              <a:t>2</a:t>
            </a:fld>
            <a:endParaRPr lang="da-DK" altLang="da-D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>
            <a:extLst>
              <a:ext uri="{FF2B5EF4-FFF2-40B4-BE49-F238E27FC236}">
                <a16:creationId xmlns:a16="http://schemas.microsoft.com/office/drawing/2014/main" id="{D735B858-2520-F679-B8E3-E266517CCF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6C74704-85AA-FC4A-B25C-3E6ADF77D068}" type="slidenum">
              <a:rPr lang="da-DK" altLang="da-DK" smtClean="0"/>
              <a:pPr>
                <a:spcBef>
                  <a:spcPct val="0"/>
                </a:spcBef>
              </a:pPr>
              <a:t>3</a:t>
            </a:fld>
            <a:endParaRPr lang="da-DK" altLang="da-DK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F0D12D12-A6FA-9A62-F05D-8B5376ABBC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0261F0B1-B049-4537-FFC7-554BF1D195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altLang="da-DK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Pladsholder til diasbillede 1">
            <a:extLst>
              <a:ext uri="{FF2B5EF4-FFF2-40B4-BE49-F238E27FC236}">
                <a16:creationId xmlns:a16="http://schemas.microsoft.com/office/drawing/2014/main" id="{49F4744B-C0CA-6907-69B9-CA1A582FAD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6" name="Pladsholder til noter 2">
            <a:extLst>
              <a:ext uri="{FF2B5EF4-FFF2-40B4-BE49-F238E27FC236}">
                <a16:creationId xmlns:a16="http://schemas.microsoft.com/office/drawing/2014/main" id="{5843836E-CD72-9146-EB07-308B5D9B80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>
              <a:latin typeface="Arial" panose="020B0604020202020204" pitchFamily="34" charset="0"/>
            </a:endParaRPr>
          </a:p>
        </p:txBody>
      </p:sp>
      <p:sp>
        <p:nvSpPr>
          <p:cNvPr id="26627" name="Pladsholder til diasnummer 3">
            <a:extLst>
              <a:ext uri="{FF2B5EF4-FFF2-40B4-BE49-F238E27FC236}">
                <a16:creationId xmlns:a16="http://schemas.microsoft.com/office/drawing/2014/main" id="{C55A1A90-D746-7874-7C07-22176F2F54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60BDDD5-32F6-F645-9ED6-E8E7F1AA8B93}" type="slidenum">
              <a:rPr lang="da-DK" altLang="da-DK" smtClean="0"/>
              <a:pPr>
                <a:spcBef>
                  <a:spcPct val="0"/>
                </a:spcBef>
              </a:pPr>
              <a:t>4</a:t>
            </a:fld>
            <a:endParaRPr lang="da-DK" altLang="da-D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Pladsholder til diasbillede 1">
            <a:extLst>
              <a:ext uri="{FF2B5EF4-FFF2-40B4-BE49-F238E27FC236}">
                <a16:creationId xmlns:a16="http://schemas.microsoft.com/office/drawing/2014/main" id="{FA4B1723-903B-7D07-67EE-9C5F51B138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8" name="Pladsholder til noter 2">
            <a:extLst>
              <a:ext uri="{FF2B5EF4-FFF2-40B4-BE49-F238E27FC236}">
                <a16:creationId xmlns:a16="http://schemas.microsoft.com/office/drawing/2014/main" id="{998CE51B-DAD3-25B0-7131-43F9AB24C2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altLang="da-DK">
              <a:latin typeface="Arial" panose="020B0604020202020204" pitchFamily="34" charset="0"/>
            </a:endParaRPr>
          </a:p>
        </p:txBody>
      </p:sp>
      <p:sp>
        <p:nvSpPr>
          <p:cNvPr id="29699" name="Pladsholder til diasnummer 3">
            <a:extLst>
              <a:ext uri="{FF2B5EF4-FFF2-40B4-BE49-F238E27FC236}">
                <a16:creationId xmlns:a16="http://schemas.microsoft.com/office/drawing/2014/main" id="{3A064CA0-B373-348A-BD1A-C26E766CEE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9CFFB97-6C18-A842-B0DB-A0138D1CE5A4}" type="slidenum">
              <a:rPr lang="da-DK" altLang="da-DK" smtClean="0"/>
              <a:pPr>
                <a:spcBef>
                  <a:spcPct val="0"/>
                </a:spcBef>
              </a:pPr>
              <a:t>6</a:t>
            </a:fld>
            <a:endParaRPr lang="da-DK" altLang="da-D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Pladsholder til diasbillede 1">
            <a:extLst>
              <a:ext uri="{FF2B5EF4-FFF2-40B4-BE49-F238E27FC236}">
                <a16:creationId xmlns:a16="http://schemas.microsoft.com/office/drawing/2014/main" id="{E5F84F8B-B002-AFBE-7394-4D3F939771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0" name="Pladsholder til noter 2">
            <a:extLst>
              <a:ext uri="{FF2B5EF4-FFF2-40B4-BE49-F238E27FC236}">
                <a16:creationId xmlns:a16="http://schemas.microsoft.com/office/drawing/2014/main" id="{DAB32D57-D782-6237-1CB6-669FB9DDC8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>
              <a:latin typeface="Arial" panose="020B0604020202020204" pitchFamily="34" charset="0"/>
            </a:endParaRPr>
          </a:p>
        </p:txBody>
      </p:sp>
      <p:sp>
        <p:nvSpPr>
          <p:cNvPr id="37891" name="Pladsholder til diasnummer 3">
            <a:extLst>
              <a:ext uri="{FF2B5EF4-FFF2-40B4-BE49-F238E27FC236}">
                <a16:creationId xmlns:a16="http://schemas.microsoft.com/office/drawing/2014/main" id="{2A6B88AC-A53B-ECC0-BF70-DBB977A9A5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CBA6CAF-B212-6449-A161-F49252687A55}" type="slidenum">
              <a:rPr lang="da-DK" altLang="da-DK" smtClean="0"/>
              <a:pPr>
                <a:spcBef>
                  <a:spcPct val="0"/>
                </a:spcBef>
              </a:pPr>
              <a:t>7</a:t>
            </a:fld>
            <a:endParaRPr lang="da-DK" altLang="da-DK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Pladsholder til diasbillede 1">
            <a:extLst>
              <a:ext uri="{FF2B5EF4-FFF2-40B4-BE49-F238E27FC236}">
                <a16:creationId xmlns:a16="http://schemas.microsoft.com/office/drawing/2014/main" id="{0BA8554D-6C0D-0E83-6D86-89B463F6BE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8" name="Pladsholder til noter 2">
            <a:extLst>
              <a:ext uri="{FF2B5EF4-FFF2-40B4-BE49-F238E27FC236}">
                <a16:creationId xmlns:a16="http://schemas.microsoft.com/office/drawing/2014/main" id="{279BFE7E-F726-9818-8019-4E9327F103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>
              <a:latin typeface="Arial" panose="020B0604020202020204" pitchFamily="34" charset="0"/>
            </a:endParaRPr>
          </a:p>
        </p:txBody>
      </p:sp>
      <p:sp>
        <p:nvSpPr>
          <p:cNvPr id="39939" name="Pladsholder til diasnummer 3">
            <a:extLst>
              <a:ext uri="{FF2B5EF4-FFF2-40B4-BE49-F238E27FC236}">
                <a16:creationId xmlns:a16="http://schemas.microsoft.com/office/drawing/2014/main" id="{AC775970-8348-FB4E-5279-90FDA514C5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97406E2-F0E4-644F-9B9B-E5833D9ED1FB}" type="slidenum">
              <a:rPr lang="da-DK" altLang="da-DK" smtClean="0"/>
              <a:pPr>
                <a:spcBef>
                  <a:spcPct val="0"/>
                </a:spcBef>
              </a:pPr>
              <a:t>8</a:t>
            </a:fld>
            <a:endParaRPr lang="da-DK" altLang="da-DK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Pladsholder til diasbillede 1">
            <a:extLst>
              <a:ext uri="{FF2B5EF4-FFF2-40B4-BE49-F238E27FC236}">
                <a16:creationId xmlns:a16="http://schemas.microsoft.com/office/drawing/2014/main" id="{0B41D754-FBE1-8366-557F-F97E7E5565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6" name="Pladsholder til noter 2">
            <a:extLst>
              <a:ext uri="{FF2B5EF4-FFF2-40B4-BE49-F238E27FC236}">
                <a16:creationId xmlns:a16="http://schemas.microsoft.com/office/drawing/2014/main" id="{5CCF9793-34B2-AB18-4E87-1AB701B6D4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>
              <a:latin typeface="Arial" panose="020B0604020202020204" pitchFamily="34" charset="0"/>
            </a:endParaRPr>
          </a:p>
        </p:txBody>
      </p:sp>
      <p:sp>
        <p:nvSpPr>
          <p:cNvPr id="41987" name="Pladsholder til diasnummer 3">
            <a:extLst>
              <a:ext uri="{FF2B5EF4-FFF2-40B4-BE49-F238E27FC236}">
                <a16:creationId xmlns:a16="http://schemas.microsoft.com/office/drawing/2014/main" id="{D5E9C943-A842-0136-BF74-DC0BB53B35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1AE43EF-EF51-2B48-B8C1-126CF78371CD}" type="slidenum">
              <a:rPr lang="da-DK" altLang="da-DK" smtClean="0"/>
              <a:pPr>
                <a:spcBef>
                  <a:spcPct val="0"/>
                </a:spcBef>
              </a:pPr>
              <a:t>9</a:t>
            </a:fld>
            <a:endParaRPr lang="da-DK" altLang="da-DK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3207EC-66DD-326F-892D-752673D72B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Pladsholder til diasbillede 1">
            <a:extLst>
              <a:ext uri="{FF2B5EF4-FFF2-40B4-BE49-F238E27FC236}">
                <a16:creationId xmlns:a16="http://schemas.microsoft.com/office/drawing/2014/main" id="{8B789ADB-E37C-7C2A-5C82-A3B5EB2404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6" name="Pladsholder til noter 2">
            <a:extLst>
              <a:ext uri="{FF2B5EF4-FFF2-40B4-BE49-F238E27FC236}">
                <a16:creationId xmlns:a16="http://schemas.microsoft.com/office/drawing/2014/main" id="{AA956E32-65C2-478B-7053-9893F9B4F5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>
              <a:latin typeface="Arial" panose="020B0604020202020204" pitchFamily="34" charset="0"/>
            </a:endParaRPr>
          </a:p>
        </p:txBody>
      </p:sp>
      <p:sp>
        <p:nvSpPr>
          <p:cNvPr id="41987" name="Pladsholder til diasnummer 3">
            <a:extLst>
              <a:ext uri="{FF2B5EF4-FFF2-40B4-BE49-F238E27FC236}">
                <a16:creationId xmlns:a16="http://schemas.microsoft.com/office/drawing/2014/main" id="{D4BF85CC-A327-0A94-51E4-B23E695E74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1AE43EF-EF51-2B48-B8C1-126CF78371CD}" type="slidenum">
              <a:rPr lang="da-DK" altLang="da-DK" smtClean="0"/>
              <a:pPr>
                <a:spcBef>
                  <a:spcPct val="0"/>
                </a:spcBef>
              </a:pPr>
              <a:t>10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152420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289F-4F90-CD43-917D-E22EB75BE678}" type="datetimeFigureOut">
              <a:rPr lang="da-DK" smtClean="0"/>
              <a:t>04.11.2025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E9B49-C874-AC48-B6EE-0CCEB61A427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78433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289F-4F90-CD43-917D-E22EB75BE678}" type="datetimeFigureOut">
              <a:rPr lang="da-DK" smtClean="0"/>
              <a:t>04.11.2025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E9B49-C874-AC48-B6EE-0CCEB61A427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66376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289F-4F90-CD43-917D-E22EB75BE678}" type="datetimeFigureOut">
              <a:rPr lang="da-DK" smtClean="0"/>
              <a:t>04.11.2025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E9B49-C874-AC48-B6EE-0CCEB61A427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08973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289F-4F90-CD43-917D-E22EB75BE678}" type="datetimeFigureOut">
              <a:rPr lang="da-DK" smtClean="0"/>
              <a:t>04.11.2025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E9B49-C874-AC48-B6EE-0CCEB61A427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0261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289F-4F90-CD43-917D-E22EB75BE678}" type="datetimeFigureOut">
              <a:rPr lang="da-DK" smtClean="0"/>
              <a:t>04.11.2025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E9B49-C874-AC48-B6EE-0CCEB61A427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39311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289F-4F90-CD43-917D-E22EB75BE678}" type="datetimeFigureOut">
              <a:rPr lang="da-DK" smtClean="0"/>
              <a:t>04.11.2025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E9B49-C874-AC48-B6EE-0CCEB61A427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41754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289F-4F90-CD43-917D-E22EB75BE678}" type="datetimeFigureOut">
              <a:rPr lang="da-DK" smtClean="0"/>
              <a:t>04.11.2025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E9B49-C874-AC48-B6EE-0CCEB61A427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39673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289F-4F90-CD43-917D-E22EB75BE678}" type="datetimeFigureOut">
              <a:rPr lang="da-DK" smtClean="0"/>
              <a:t>04.11.2025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E9B49-C874-AC48-B6EE-0CCEB61A427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58104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289F-4F90-CD43-917D-E22EB75BE678}" type="datetimeFigureOut">
              <a:rPr lang="da-DK" smtClean="0"/>
              <a:t>04.11.2025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E9B49-C874-AC48-B6EE-0CCEB61A427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5081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289F-4F90-CD43-917D-E22EB75BE678}" type="datetimeFigureOut">
              <a:rPr lang="da-DK" smtClean="0"/>
              <a:t>04.11.2025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E9B49-C874-AC48-B6EE-0CCEB61A427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76906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289F-4F90-CD43-917D-E22EB75BE678}" type="datetimeFigureOut">
              <a:rPr lang="da-DK" smtClean="0"/>
              <a:t>04.11.2025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E9B49-C874-AC48-B6EE-0CCEB61A427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61675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4218289F-4F90-CD43-917D-E22EB75BE678}" type="datetimeFigureOut">
              <a:rPr lang="da-DK" smtClean="0"/>
              <a:t>04.11.2025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284E9B49-C874-AC48-B6EE-0CCEB61A427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744344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tVXe24zTP0?feature=oembed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el 1">
            <a:extLst>
              <a:ext uri="{FF2B5EF4-FFF2-40B4-BE49-F238E27FC236}">
                <a16:creationId xmlns:a16="http://schemas.microsoft.com/office/drawing/2014/main" id="{0C21FD23-EE4F-A0AF-3CC2-DBE0DD3B228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04672" y="5116529"/>
            <a:ext cx="10592174" cy="1000655"/>
          </a:xfrm>
        </p:spPr>
        <p:txBody>
          <a:bodyPr anchor="t">
            <a:normAutofit/>
          </a:bodyPr>
          <a:lstStyle/>
          <a:p>
            <a:pPr algn="l"/>
            <a:r>
              <a:rPr lang="da-DK" altLang="da-DK" sz="4000" b="1">
                <a:solidFill>
                  <a:schemeClr val="tx2"/>
                </a:solidFill>
              </a:rPr>
              <a:t>Opdagelsen af perspektivet i renæssance</a:t>
            </a:r>
          </a:p>
        </p:txBody>
      </p:sp>
      <p:sp>
        <p:nvSpPr>
          <p:cNvPr id="2" name="Undertitel 1">
            <a:extLst>
              <a:ext uri="{FF2B5EF4-FFF2-40B4-BE49-F238E27FC236}">
                <a16:creationId xmlns:a16="http://schemas.microsoft.com/office/drawing/2014/main" id="{52FC564D-558D-A35B-C26F-3E381C236F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672" y="4580785"/>
            <a:ext cx="9416898" cy="484374"/>
          </a:xfrm>
        </p:spPr>
        <p:txBody>
          <a:bodyPr anchor="b">
            <a:normAutofit/>
          </a:bodyPr>
          <a:lstStyle/>
          <a:p>
            <a:pPr algn="l"/>
            <a:r>
              <a:rPr lang="da-DK" sz="2000">
                <a:solidFill>
                  <a:schemeClr val="tx2"/>
                </a:solidFill>
              </a:rPr>
              <a:t>Forløb om RUM, 1gbk 2025</a:t>
            </a:r>
          </a:p>
        </p:txBody>
      </p:sp>
      <p:pic>
        <p:nvPicPr>
          <p:cNvPr id="14338" name="Billede 5" descr="Albrecht Dürer, kunstner tegner kvinde gennem gritnet (1525).jpg">
            <a:extLst>
              <a:ext uri="{FF2B5EF4-FFF2-40B4-BE49-F238E27FC236}">
                <a16:creationId xmlns:a16="http://schemas.microsoft.com/office/drawing/2014/main" id="{BB537B6F-3892-8540-F9A3-B68B360C7A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0" b="1754"/>
          <a:stretch>
            <a:fillRect/>
          </a:stretch>
        </p:blipFill>
        <p:spPr bwMode="auto">
          <a:xfrm>
            <a:off x="-1" y="10"/>
            <a:ext cx="12192001" cy="420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58DE445-3139-FA53-B669-65CAE9CD34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8" name="Rectangle 40967">
            <a:extLst>
              <a:ext uri="{FF2B5EF4-FFF2-40B4-BE49-F238E27FC236}">
                <a16:creationId xmlns:a16="http://schemas.microsoft.com/office/drawing/2014/main" id="{2ECCEC7E-78C6-A651-C2FA-CA3E400CE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70" name="Rectangle 40969">
            <a:extLst>
              <a:ext uri="{FF2B5EF4-FFF2-40B4-BE49-F238E27FC236}">
                <a16:creationId xmlns:a16="http://schemas.microsoft.com/office/drawing/2014/main" id="{AF89491F-E1A1-3DAC-0AE2-B5A9EFBB5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61" name="Titel 1">
            <a:extLst>
              <a:ext uri="{FF2B5EF4-FFF2-40B4-BE49-F238E27FC236}">
                <a16:creationId xmlns:a16="http://schemas.microsoft.com/office/drawing/2014/main" id="{051F4B42-D836-20EA-89C3-7EAF4FF01A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da-DK" sz="1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Eksempler på, hvordan centralperspektivet er brug i renæssancemalerier</a:t>
            </a:r>
          </a:p>
        </p:txBody>
      </p:sp>
      <p:pic>
        <p:nvPicPr>
          <p:cNvPr id="39938" name="Picture 2" descr="Dybde og rom - Elevkanalen">
            <a:extLst>
              <a:ext uri="{FF2B5EF4-FFF2-40B4-BE49-F238E27FC236}">
                <a16:creationId xmlns:a16="http://schemas.microsoft.com/office/drawing/2014/main" id="{8ED6ABC6-9351-9DAC-C363-D3747DA98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514" y="458297"/>
            <a:ext cx="7450137" cy="594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617A53D7-7E58-6C10-E455-68326AC62BFC}"/>
              </a:ext>
            </a:extLst>
          </p:cNvPr>
          <p:cNvSpPr txBox="1"/>
          <p:nvPr/>
        </p:nvSpPr>
        <p:spPr>
          <a:xfrm>
            <a:off x="2754147" y="6023764"/>
            <a:ext cx="12765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altLang="da-DK" sz="1200" dirty="0">
                <a:solidFill>
                  <a:schemeClr val="bg1"/>
                </a:solidFill>
              </a:rPr>
              <a:t>Raphael: </a:t>
            </a:r>
            <a:r>
              <a:rPr lang="da-DK" altLang="da-DK" sz="1200" i="1" dirty="0">
                <a:solidFill>
                  <a:schemeClr val="bg1"/>
                </a:solidFill>
              </a:rPr>
              <a:t>Skolen i Athen</a:t>
            </a:r>
            <a:r>
              <a:rPr lang="da-DK" altLang="da-DK" sz="1200" dirty="0">
                <a:solidFill>
                  <a:schemeClr val="bg1"/>
                </a:solidFill>
              </a:rPr>
              <a:t>, 1508-11 </a:t>
            </a:r>
            <a:endParaRPr lang="da-DK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945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E4618A-FF76-E639-E9F3-B1C1E673CC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8" name="Rectangle 40967">
            <a:extLst>
              <a:ext uri="{FF2B5EF4-FFF2-40B4-BE49-F238E27FC236}">
                <a16:creationId xmlns:a16="http://schemas.microsoft.com/office/drawing/2014/main" id="{3E809BFD-9C5E-D8F1-DD19-735F61E25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70" name="Rectangle 40969">
            <a:extLst>
              <a:ext uri="{FF2B5EF4-FFF2-40B4-BE49-F238E27FC236}">
                <a16:creationId xmlns:a16="http://schemas.microsoft.com/office/drawing/2014/main" id="{4CE50441-AFA7-9230-C667-3AD7DDDB6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61" name="Titel 1">
            <a:extLst>
              <a:ext uri="{FF2B5EF4-FFF2-40B4-BE49-F238E27FC236}">
                <a16:creationId xmlns:a16="http://schemas.microsoft.com/office/drawing/2014/main" id="{4CA4DAE0-41D1-3185-1651-CFCC7B243B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da-DK" sz="1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Eksempler på, hvordan centralperspektivet er brug i renæssancemalerier</a:t>
            </a:r>
          </a:p>
        </p:txBody>
      </p:sp>
      <p:pic>
        <p:nvPicPr>
          <p:cNvPr id="2" name="Pladsholder til indhold 3" descr="Masaccio, Treeningheden (1425-28).jpg">
            <a:extLst>
              <a:ext uri="{FF2B5EF4-FFF2-40B4-BE49-F238E27FC236}">
                <a16:creationId xmlns:a16="http://schemas.microsoft.com/office/drawing/2014/main" id="{03F74274-3A95-46EC-01CE-64C9EEA4C73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11162" y="129995"/>
            <a:ext cx="3357561" cy="6616312"/>
          </a:xfrm>
        </p:spPr>
      </p:pic>
      <p:pic>
        <p:nvPicPr>
          <p:cNvPr id="3" name="Billede 4" descr="Masaccio, Treeningheden (1425-28) skema over linierne.jpg">
            <a:extLst>
              <a:ext uri="{FF2B5EF4-FFF2-40B4-BE49-F238E27FC236}">
                <a16:creationId xmlns:a16="http://schemas.microsoft.com/office/drawing/2014/main" id="{A9A1E01B-42B8-E021-EECD-0ACCD3BBAF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723" y="98815"/>
            <a:ext cx="3937906" cy="6647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5B937E45-B9DB-88E7-6A1E-2635BD3C15BE}"/>
              </a:ext>
            </a:extLst>
          </p:cNvPr>
          <p:cNvSpPr txBox="1"/>
          <p:nvPr/>
        </p:nvSpPr>
        <p:spPr>
          <a:xfrm>
            <a:off x="2779058" y="6099976"/>
            <a:ext cx="15455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altLang="da-DK" sz="1200" dirty="0" err="1">
                <a:solidFill>
                  <a:schemeClr val="bg1"/>
                </a:solidFill>
              </a:rPr>
              <a:t>Masaccio</a:t>
            </a:r>
            <a:r>
              <a:rPr lang="da-DK" altLang="da-DK" sz="1200" dirty="0">
                <a:solidFill>
                  <a:schemeClr val="bg1"/>
                </a:solidFill>
              </a:rPr>
              <a:t>: </a:t>
            </a:r>
            <a:r>
              <a:rPr lang="da-DK" altLang="da-DK" sz="1200" i="1" dirty="0">
                <a:solidFill>
                  <a:schemeClr val="bg1"/>
                </a:solidFill>
              </a:rPr>
              <a:t>Den hellige treenighed</a:t>
            </a:r>
            <a:r>
              <a:rPr lang="da-DK" altLang="da-DK" sz="1200" dirty="0">
                <a:solidFill>
                  <a:schemeClr val="bg1"/>
                </a:solidFill>
              </a:rPr>
              <a:t>, 1427 </a:t>
            </a:r>
            <a:endParaRPr lang="da-DK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439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E11BF79-9544-FBBC-6512-6A50CD2F7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5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Instruktionsvideo til at lave en perspektivtegning</a:t>
            </a:r>
          </a:p>
        </p:txBody>
      </p:sp>
      <p:pic>
        <p:nvPicPr>
          <p:cNvPr id="4" name="Onlinemedier 3" descr="Perspektivtegning">
            <a:hlinkClick r:id="" action="ppaction://media"/>
            <a:extLst>
              <a:ext uri="{FF2B5EF4-FFF2-40B4-BE49-F238E27FC236}">
                <a16:creationId xmlns:a16="http://schemas.microsoft.com/office/drawing/2014/main" id="{81544DD9-4398-9061-72F0-848E2225FAD4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777316" y="1512288"/>
            <a:ext cx="6780700" cy="383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272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74322BE8-1625-AB15-80CC-FA1312CAB7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altLang="da-DK" dirty="0"/>
              <a:t>Principper for perspektivtegning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EC01D621-D815-83F9-9B8F-E977DA517D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75525" y="1933575"/>
            <a:ext cx="3683000" cy="4924425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da-DK" altLang="da-DK" sz="2000" dirty="0"/>
              <a:t>HUSK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da-DK" altLang="da-DK" sz="1600" dirty="0"/>
              <a:t>alle perspektivlinjer mødes i forsvindingspunktet.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da-DK" altLang="da-DK" sz="1600" dirty="0"/>
              <a:t>forsvindingspunktet ligger altid  på horisontlinjen</a:t>
            </a:r>
            <a:r>
              <a:rPr lang="da-DK" altLang="da-DK" sz="2000" dirty="0"/>
              <a:t>.</a:t>
            </a:r>
          </a:p>
        </p:txBody>
      </p:sp>
      <p:pic>
        <p:nvPicPr>
          <p:cNvPr id="5124" name="Picture 4" descr="annunciation - botticelli 1489-90">
            <a:extLst>
              <a:ext uri="{FF2B5EF4-FFF2-40B4-BE49-F238E27FC236}">
                <a16:creationId xmlns:a16="http://schemas.microsoft.com/office/drawing/2014/main" id="{26EA073C-2B12-7ED2-7ABE-25F0FF218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1981201"/>
            <a:ext cx="4041775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Line 5">
            <a:extLst>
              <a:ext uri="{FF2B5EF4-FFF2-40B4-BE49-F238E27FC236}">
                <a16:creationId xmlns:a16="http://schemas.microsoft.com/office/drawing/2014/main" id="{562BE2A8-B7D3-3350-7267-0A96658CE17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48000" y="3124200"/>
            <a:ext cx="1219200" cy="28956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5366" name="Line 6">
            <a:extLst>
              <a:ext uri="{FF2B5EF4-FFF2-40B4-BE49-F238E27FC236}">
                <a16:creationId xmlns:a16="http://schemas.microsoft.com/office/drawing/2014/main" id="{29249550-9C3B-D46E-4D59-9629840D95D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14800" y="3124200"/>
            <a:ext cx="152400" cy="28956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5367" name="Line 7">
            <a:extLst>
              <a:ext uri="{FF2B5EF4-FFF2-40B4-BE49-F238E27FC236}">
                <a16:creationId xmlns:a16="http://schemas.microsoft.com/office/drawing/2014/main" id="{1353B8B9-FED8-79F1-604D-8F25E9BF45F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267200" y="3124200"/>
            <a:ext cx="76200" cy="28956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5368" name="Line 8">
            <a:extLst>
              <a:ext uri="{FF2B5EF4-FFF2-40B4-BE49-F238E27FC236}">
                <a16:creationId xmlns:a16="http://schemas.microsoft.com/office/drawing/2014/main" id="{C8500348-89C4-9E89-4C6F-E71D6CB89AD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267200" y="3124200"/>
            <a:ext cx="914400" cy="28956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5369" name="Line 9">
            <a:extLst>
              <a:ext uri="{FF2B5EF4-FFF2-40B4-BE49-F238E27FC236}">
                <a16:creationId xmlns:a16="http://schemas.microsoft.com/office/drawing/2014/main" id="{35CA1BA4-D58B-9577-9CF1-533D7380578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267200" y="3124200"/>
            <a:ext cx="1143000" cy="28956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5370" name="Line 10">
            <a:extLst>
              <a:ext uri="{FF2B5EF4-FFF2-40B4-BE49-F238E27FC236}">
                <a16:creationId xmlns:a16="http://schemas.microsoft.com/office/drawing/2014/main" id="{6BF21F40-0D86-A958-4F69-F63679D0BB0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267200" y="3124200"/>
            <a:ext cx="1828800" cy="24384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5371" name="Line 11">
            <a:extLst>
              <a:ext uri="{FF2B5EF4-FFF2-40B4-BE49-F238E27FC236}">
                <a16:creationId xmlns:a16="http://schemas.microsoft.com/office/drawing/2014/main" id="{DFF46859-AF78-3926-528F-6F7FDC45147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267200" y="3124200"/>
            <a:ext cx="1828800" cy="28194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5372" name="Text Box 12">
            <a:extLst>
              <a:ext uri="{FF2B5EF4-FFF2-40B4-BE49-F238E27FC236}">
                <a16:creationId xmlns:a16="http://schemas.microsoft.com/office/drawing/2014/main" id="{197CA8B4-5BD7-F2BA-BBAE-80B87DC58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6926" y="2801938"/>
            <a:ext cx="18272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B2B2B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B2B2B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B2B2B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B2B2B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B2B2B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B2B2B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B2B2B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B2B2B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B2B2B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600" b="1">
                <a:solidFill>
                  <a:srgbClr val="FFFF00"/>
                </a:solidFill>
                <a:latin typeface="Arial Narrow" panose="020B0604020202020204" pitchFamily="34" charset="0"/>
              </a:rPr>
              <a:t>Forsvindingspunktet</a:t>
            </a:r>
          </a:p>
        </p:txBody>
      </p:sp>
      <p:sp>
        <p:nvSpPr>
          <p:cNvPr id="15373" name="Line 13">
            <a:extLst>
              <a:ext uri="{FF2B5EF4-FFF2-40B4-BE49-F238E27FC236}">
                <a16:creationId xmlns:a16="http://schemas.microsoft.com/office/drawing/2014/main" id="{7AB87CCF-D548-7457-0C17-EC09EB71727B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3124200"/>
            <a:ext cx="40386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5374" name="Text Box 14">
            <a:extLst>
              <a:ext uri="{FF2B5EF4-FFF2-40B4-BE49-F238E27FC236}">
                <a16:creationId xmlns:a16="http://schemas.microsoft.com/office/drawing/2014/main" id="{14A21897-2158-549F-177E-CF6D725863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1" y="2819400"/>
            <a:ext cx="10969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B2B2B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B2B2B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B2B2B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B2B2B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B2B2B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B2B2B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B2B2B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B2B2B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B2B2B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600">
                <a:solidFill>
                  <a:schemeClr val="accent2"/>
                </a:solidFill>
                <a:latin typeface="Arial Narrow" panose="020B0604020202020204" pitchFamily="34" charset="0"/>
              </a:rPr>
              <a:t>Horisontlinje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2" grpId="0" autoUpdateAnimBg="0"/>
      <p:bldP spid="15374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B335123E-5FF2-49AB-001B-F1E41713D4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altLang="da-DK" dirty="0"/>
              <a:t>Perspektivskitser: Tegn en kasse</a:t>
            </a:r>
          </a:p>
        </p:txBody>
      </p:sp>
      <p:sp>
        <p:nvSpPr>
          <p:cNvPr id="7171" name="Rectangle 4">
            <a:extLst>
              <a:ext uri="{FF2B5EF4-FFF2-40B4-BE49-F238E27FC236}">
                <a16:creationId xmlns:a16="http://schemas.microsoft.com/office/drawing/2014/main" id="{50C897CE-FA60-78B0-EE59-FEBFF940C4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8" y="1916114"/>
            <a:ext cx="2952750" cy="1800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B2B2B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B2B2B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B2B2B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B2B2B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B2B2B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B2B2B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B2B2B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B2B2B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B2B2B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a-DK" altLang="da-DK" sz="1800">
              <a:solidFill>
                <a:schemeClr val="tx1"/>
              </a:solidFill>
            </a:endParaRPr>
          </a:p>
        </p:txBody>
      </p:sp>
      <p:sp>
        <p:nvSpPr>
          <p:cNvPr id="7172" name="Rectangle 5">
            <a:extLst>
              <a:ext uri="{FF2B5EF4-FFF2-40B4-BE49-F238E27FC236}">
                <a16:creationId xmlns:a16="http://schemas.microsoft.com/office/drawing/2014/main" id="{FD9DA06C-B96A-82E4-A5EE-E0F06D995A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8" y="4149726"/>
            <a:ext cx="2952750" cy="1800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B2B2B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B2B2B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B2B2B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B2B2B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B2B2B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B2B2B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B2B2B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B2B2B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B2B2B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a-DK" altLang="da-DK" sz="1800">
              <a:solidFill>
                <a:schemeClr val="tx1"/>
              </a:solidFill>
            </a:endParaRPr>
          </a:p>
        </p:txBody>
      </p:sp>
      <p:sp>
        <p:nvSpPr>
          <p:cNvPr id="7173" name="Line 6">
            <a:extLst>
              <a:ext uri="{FF2B5EF4-FFF2-40B4-BE49-F238E27FC236}">
                <a16:creationId xmlns:a16="http://schemas.microsoft.com/office/drawing/2014/main" id="{853C8C8C-9A8C-19CF-E73C-423B65B56CCA}"/>
              </a:ext>
            </a:extLst>
          </p:cNvPr>
          <p:cNvSpPr>
            <a:spLocks noChangeShapeType="1"/>
          </p:cNvSpPr>
          <p:nvPr/>
        </p:nvSpPr>
        <p:spPr bwMode="auto">
          <a:xfrm>
            <a:off x="2351088" y="3429000"/>
            <a:ext cx="295275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7174" name="Rectangle 8">
            <a:extLst>
              <a:ext uri="{FF2B5EF4-FFF2-40B4-BE49-F238E27FC236}">
                <a16:creationId xmlns:a16="http://schemas.microsoft.com/office/drawing/2014/main" id="{F7E36507-32EF-5140-27D0-938714F5F5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2539" y="2205038"/>
            <a:ext cx="719137" cy="6477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B2B2B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B2B2B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B2B2B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B2B2B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B2B2B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B2B2B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B2B2B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B2B2B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B2B2B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a-DK" altLang="da-DK" sz="1800">
              <a:solidFill>
                <a:schemeClr val="tx1"/>
              </a:solidFill>
            </a:endParaRPr>
          </a:p>
        </p:txBody>
      </p:sp>
      <p:sp>
        <p:nvSpPr>
          <p:cNvPr id="7175" name="Line 9">
            <a:extLst>
              <a:ext uri="{FF2B5EF4-FFF2-40B4-BE49-F238E27FC236}">
                <a16:creationId xmlns:a16="http://schemas.microsoft.com/office/drawing/2014/main" id="{8D779073-6A98-D443-9D5A-1B8336265A8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43250" y="2205038"/>
            <a:ext cx="649288" cy="1223962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7176" name="Line 10">
            <a:extLst>
              <a:ext uri="{FF2B5EF4-FFF2-40B4-BE49-F238E27FC236}">
                <a16:creationId xmlns:a16="http://schemas.microsoft.com/office/drawing/2014/main" id="{CF9BC40D-8603-C1D7-FFA6-E893B415E0F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43250" y="2852738"/>
            <a:ext cx="649288" cy="576262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7177" name="Line 11">
            <a:extLst>
              <a:ext uri="{FF2B5EF4-FFF2-40B4-BE49-F238E27FC236}">
                <a16:creationId xmlns:a16="http://schemas.microsoft.com/office/drawing/2014/main" id="{76A63B7D-866C-2D46-F989-982692369B8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43251" y="2852738"/>
            <a:ext cx="1368425" cy="576262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7178" name="Line 12">
            <a:extLst>
              <a:ext uri="{FF2B5EF4-FFF2-40B4-BE49-F238E27FC236}">
                <a16:creationId xmlns:a16="http://schemas.microsoft.com/office/drawing/2014/main" id="{023C6606-2A3C-DC46-6795-FBA5551F1995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8075" y="2492376"/>
            <a:ext cx="0" cy="50482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7179" name="Line 13">
            <a:extLst>
              <a:ext uri="{FF2B5EF4-FFF2-40B4-BE49-F238E27FC236}">
                <a16:creationId xmlns:a16="http://schemas.microsoft.com/office/drawing/2014/main" id="{B4A465C4-A907-FDFB-C982-26FD92D9EF7F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8076" y="2997200"/>
            <a:ext cx="576263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7180" name="Text Box 22">
            <a:extLst>
              <a:ext uri="{FF2B5EF4-FFF2-40B4-BE49-F238E27FC236}">
                <a16:creationId xmlns:a16="http://schemas.microsoft.com/office/drawing/2014/main" id="{1271DD76-5911-49F8-6434-24D339D5A2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9463" y="1936750"/>
            <a:ext cx="46559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B2B2B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B2B2B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B2B2B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B2B2B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B2B2B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B2B2B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B2B2B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B2B2B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B2B2B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da-DK" altLang="da-DK" sz="1800" dirty="0"/>
              <a:t>Lav horisontlinje skaber et frøperspektiv.</a:t>
            </a:r>
          </a:p>
        </p:txBody>
      </p:sp>
      <p:sp>
        <p:nvSpPr>
          <p:cNvPr id="7181" name="Line 23">
            <a:extLst>
              <a:ext uri="{FF2B5EF4-FFF2-40B4-BE49-F238E27FC236}">
                <a16:creationId xmlns:a16="http://schemas.microsoft.com/office/drawing/2014/main" id="{9185C36B-B317-B00E-931E-CBA5AE4D08BC}"/>
              </a:ext>
            </a:extLst>
          </p:cNvPr>
          <p:cNvSpPr>
            <a:spLocks noChangeShapeType="1"/>
          </p:cNvSpPr>
          <p:nvPr/>
        </p:nvSpPr>
        <p:spPr bwMode="auto">
          <a:xfrm>
            <a:off x="2351088" y="4365625"/>
            <a:ext cx="295275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7182" name="Rectangle 25">
            <a:extLst>
              <a:ext uri="{FF2B5EF4-FFF2-40B4-BE49-F238E27FC236}">
                <a16:creationId xmlns:a16="http://schemas.microsoft.com/office/drawing/2014/main" id="{368BF923-F1F6-942C-CD87-2AEEA13BCC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0376" y="5084764"/>
            <a:ext cx="792163" cy="64928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B2B2B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B2B2B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B2B2B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B2B2B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B2B2B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B2B2B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B2B2B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B2B2B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B2B2B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a-DK" altLang="da-DK" sz="1800">
              <a:solidFill>
                <a:schemeClr val="tx1"/>
              </a:solidFill>
            </a:endParaRPr>
          </a:p>
        </p:txBody>
      </p:sp>
      <p:sp>
        <p:nvSpPr>
          <p:cNvPr id="7183" name="Line 26">
            <a:extLst>
              <a:ext uri="{FF2B5EF4-FFF2-40B4-BE49-F238E27FC236}">
                <a16:creationId xmlns:a16="http://schemas.microsoft.com/office/drawing/2014/main" id="{697345ED-09A3-2921-EF4C-6D708BFA916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00375" y="4365625"/>
            <a:ext cx="1079500" cy="71913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7184" name="Line 27">
            <a:extLst>
              <a:ext uri="{FF2B5EF4-FFF2-40B4-BE49-F238E27FC236}">
                <a16:creationId xmlns:a16="http://schemas.microsoft.com/office/drawing/2014/main" id="{81217904-99F0-4676-693A-D33748B86D7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92539" y="4365625"/>
            <a:ext cx="287337" cy="71913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7185" name="Line 28">
            <a:extLst>
              <a:ext uri="{FF2B5EF4-FFF2-40B4-BE49-F238E27FC236}">
                <a16:creationId xmlns:a16="http://schemas.microsoft.com/office/drawing/2014/main" id="{7DA5161A-201A-10B6-CFD4-AFF6BB05F05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92539" y="4365626"/>
            <a:ext cx="287337" cy="136842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7186" name="Line 29">
            <a:extLst>
              <a:ext uri="{FF2B5EF4-FFF2-40B4-BE49-F238E27FC236}">
                <a16:creationId xmlns:a16="http://schemas.microsoft.com/office/drawing/2014/main" id="{D26AB7F5-251A-729D-99CA-1F05184563E2}"/>
              </a:ext>
            </a:extLst>
          </p:cNvPr>
          <p:cNvSpPr>
            <a:spLocks noChangeShapeType="1"/>
          </p:cNvSpPr>
          <p:nvPr/>
        </p:nvSpPr>
        <p:spPr bwMode="auto">
          <a:xfrm>
            <a:off x="3216275" y="4941888"/>
            <a:ext cx="6477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7187" name="Line 30">
            <a:extLst>
              <a:ext uri="{FF2B5EF4-FFF2-40B4-BE49-F238E27FC236}">
                <a16:creationId xmlns:a16="http://schemas.microsoft.com/office/drawing/2014/main" id="{1248E2AB-573A-8C5D-648A-49B026219536}"/>
              </a:ext>
            </a:extLst>
          </p:cNvPr>
          <p:cNvSpPr>
            <a:spLocks noChangeShapeType="1"/>
          </p:cNvSpPr>
          <p:nvPr/>
        </p:nvSpPr>
        <p:spPr bwMode="auto">
          <a:xfrm>
            <a:off x="3863975" y="4941888"/>
            <a:ext cx="0" cy="431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7188" name="Line 31">
            <a:extLst>
              <a:ext uri="{FF2B5EF4-FFF2-40B4-BE49-F238E27FC236}">
                <a16:creationId xmlns:a16="http://schemas.microsoft.com/office/drawing/2014/main" id="{10BCECD7-E2DA-FDB3-58AC-0CF41D4D68E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16275" y="4365625"/>
            <a:ext cx="863600" cy="10795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7189" name="Line 32">
            <a:extLst>
              <a:ext uri="{FF2B5EF4-FFF2-40B4-BE49-F238E27FC236}">
                <a16:creationId xmlns:a16="http://schemas.microsoft.com/office/drawing/2014/main" id="{99420AD2-028A-8B98-F34D-EEF7B0C68A1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00375" y="5445126"/>
            <a:ext cx="215900" cy="288925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7190" name="Line 33">
            <a:extLst>
              <a:ext uri="{FF2B5EF4-FFF2-40B4-BE49-F238E27FC236}">
                <a16:creationId xmlns:a16="http://schemas.microsoft.com/office/drawing/2014/main" id="{ABA6178A-75CD-3AA3-1516-C9C1C2895FDE}"/>
              </a:ext>
            </a:extLst>
          </p:cNvPr>
          <p:cNvSpPr>
            <a:spLocks noChangeShapeType="1"/>
          </p:cNvSpPr>
          <p:nvPr/>
        </p:nvSpPr>
        <p:spPr bwMode="auto">
          <a:xfrm>
            <a:off x="3216275" y="4941889"/>
            <a:ext cx="0" cy="503237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7191" name="Line 34">
            <a:extLst>
              <a:ext uri="{FF2B5EF4-FFF2-40B4-BE49-F238E27FC236}">
                <a16:creationId xmlns:a16="http://schemas.microsoft.com/office/drawing/2014/main" id="{7B37C279-CDA6-60A7-1B25-046BB5EE969A}"/>
              </a:ext>
            </a:extLst>
          </p:cNvPr>
          <p:cNvSpPr>
            <a:spLocks noChangeShapeType="1"/>
          </p:cNvSpPr>
          <p:nvPr/>
        </p:nvSpPr>
        <p:spPr bwMode="auto">
          <a:xfrm>
            <a:off x="3216275" y="5445125"/>
            <a:ext cx="647700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7192" name="Line 36">
            <a:extLst>
              <a:ext uri="{FF2B5EF4-FFF2-40B4-BE49-F238E27FC236}">
                <a16:creationId xmlns:a16="http://schemas.microsoft.com/office/drawing/2014/main" id="{DC175A4D-0C5D-F194-1D0D-8C286755E75D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8075" y="2492375"/>
            <a:ext cx="503238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7193" name="Line 37">
            <a:extLst>
              <a:ext uri="{FF2B5EF4-FFF2-40B4-BE49-F238E27FC236}">
                <a16:creationId xmlns:a16="http://schemas.microsoft.com/office/drawing/2014/main" id="{F0CB0461-3B60-334A-2CBC-C78527E5456A}"/>
              </a:ext>
            </a:extLst>
          </p:cNvPr>
          <p:cNvSpPr>
            <a:spLocks noChangeShapeType="1"/>
          </p:cNvSpPr>
          <p:nvPr/>
        </p:nvSpPr>
        <p:spPr bwMode="auto">
          <a:xfrm>
            <a:off x="4151313" y="2492376"/>
            <a:ext cx="0" cy="504825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7194" name="Line 38">
            <a:extLst>
              <a:ext uri="{FF2B5EF4-FFF2-40B4-BE49-F238E27FC236}">
                <a16:creationId xmlns:a16="http://schemas.microsoft.com/office/drawing/2014/main" id="{3FEE5A5D-3DAA-41E1-51D8-C4A2F5DC1ED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51313" y="2205039"/>
            <a:ext cx="360362" cy="287337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7195" name="Text Box 39">
            <a:extLst>
              <a:ext uri="{FF2B5EF4-FFF2-40B4-BE49-F238E27FC236}">
                <a16:creationId xmlns:a16="http://schemas.microsoft.com/office/drawing/2014/main" id="{98D6B855-27E9-893D-59AF-39F732BC8A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0100" y="4221163"/>
            <a:ext cx="495520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B2B2B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B2B2B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B2B2B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B2B2B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B2B2B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B2B2B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B2B2B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B2B2B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B2B2B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 startAt="2"/>
            </a:pPr>
            <a:r>
              <a:rPr lang="da-DK" altLang="da-DK" sz="1800" dirty="0"/>
              <a:t>Høj horisontlinje skaber et fugleperspektiv.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a-DK" altLang="da-DK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6E3B2968-FD35-D9AD-16D5-06FBD831A4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altLang="da-DK" dirty="0"/>
              <a:t>Perspektivskitser: Tegn en kasse </a:t>
            </a:r>
          </a:p>
        </p:txBody>
      </p:sp>
      <p:sp>
        <p:nvSpPr>
          <p:cNvPr id="9219" name="Rectangle 4">
            <a:extLst>
              <a:ext uri="{FF2B5EF4-FFF2-40B4-BE49-F238E27FC236}">
                <a16:creationId xmlns:a16="http://schemas.microsoft.com/office/drawing/2014/main" id="{DBB4DC70-E5FA-634D-EF54-1000A7D1EF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8" y="1916114"/>
            <a:ext cx="2952750" cy="1800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B2B2B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B2B2B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B2B2B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B2B2B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B2B2B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B2B2B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B2B2B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B2B2B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B2B2B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a-DK" altLang="da-DK" sz="1800">
              <a:solidFill>
                <a:schemeClr val="tx1"/>
              </a:solidFill>
            </a:endParaRPr>
          </a:p>
        </p:txBody>
      </p:sp>
      <p:sp>
        <p:nvSpPr>
          <p:cNvPr id="9220" name="Line 5">
            <a:extLst>
              <a:ext uri="{FF2B5EF4-FFF2-40B4-BE49-F238E27FC236}">
                <a16:creationId xmlns:a16="http://schemas.microsoft.com/office/drawing/2014/main" id="{A06F11F5-A015-DD15-AE58-9B6D96FABB83}"/>
              </a:ext>
            </a:extLst>
          </p:cNvPr>
          <p:cNvSpPr>
            <a:spLocks noChangeShapeType="1"/>
          </p:cNvSpPr>
          <p:nvPr/>
        </p:nvSpPr>
        <p:spPr bwMode="auto">
          <a:xfrm>
            <a:off x="2351088" y="2852738"/>
            <a:ext cx="295275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221" name="Rectangle 7">
            <a:extLst>
              <a:ext uri="{FF2B5EF4-FFF2-40B4-BE49-F238E27FC236}">
                <a16:creationId xmlns:a16="http://schemas.microsoft.com/office/drawing/2014/main" id="{4C5ED3A0-C762-602F-EF31-8D86AA7BD6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6275" y="2349500"/>
            <a:ext cx="1150938" cy="9350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B2B2B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B2B2B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B2B2B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B2B2B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B2B2B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B2B2B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B2B2B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B2B2B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B2B2B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a-DK" altLang="da-DK" sz="1800">
              <a:solidFill>
                <a:schemeClr val="tx1"/>
              </a:solidFill>
            </a:endParaRPr>
          </a:p>
        </p:txBody>
      </p:sp>
      <p:sp>
        <p:nvSpPr>
          <p:cNvPr id="9222" name="Line 8">
            <a:extLst>
              <a:ext uri="{FF2B5EF4-FFF2-40B4-BE49-F238E27FC236}">
                <a16:creationId xmlns:a16="http://schemas.microsoft.com/office/drawing/2014/main" id="{0AC4AD94-E3C1-4612-2DA3-ABF1F251F00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51313" y="2349500"/>
            <a:ext cx="215900" cy="21590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223" name="Line 9">
            <a:extLst>
              <a:ext uri="{FF2B5EF4-FFF2-40B4-BE49-F238E27FC236}">
                <a16:creationId xmlns:a16="http://schemas.microsoft.com/office/drawing/2014/main" id="{F4ADF176-EB12-6938-A308-AB6642E53094}"/>
              </a:ext>
            </a:extLst>
          </p:cNvPr>
          <p:cNvSpPr>
            <a:spLocks noChangeShapeType="1"/>
          </p:cNvSpPr>
          <p:nvPr/>
        </p:nvSpPr>
        <p:spPr bwMode="auto">
          <a:xfrm>
            <a:off x="4151313" y="3141664"/>
            <a:ext cx="215900" cy="142875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224" name="Line 10">
            <a:extLst>
              <a:ext uri="{FF2B5EF4-FFF2-40B4-BE49-F238E27FC236}">
                <a16:creationId xmlns:a16="http://schemas.microsoft.com/office/drawing/2014/main" id="{75A3C6DA-99BD-3FBF-118A-57588E37D5F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16275" y="3141664"/>
            <a:ext cx="215900" cy="142875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225" name="Line 11">
            <a:extLst>
              <a:ext uri="{FF2B5EF4-FFF2-40B4-BE49-F238E27FC236}">
                <a16:creationId xmlns:a16="http://schemas.microsoft.com/office/drawing/2014/main" id="{51C64DDE-1D10-9F26-8C27-527A63324C8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16275" y="2349500"/>
            <a:ext cx="215900" cy="21590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226" name="Line 12">
            <a:extLst>
              <a:ext uri="{FF2B5EF4-FFF2-40B4-BE49-F238E27FC236}">
                <a16:creationId xmlns:a16="http://schemas.microsoft.com/office/drawing/2014/main" id="{B1D6786F-DCA0-0595-9AA2-CCA26389EEFD}"/>
              </a:ext>
            </a:extLst>
          </p:cNvPr>
          <p:cNvSpPr>
            <a:spLocks noChangeShapeType="1"/>
          </p:cNvSpPr>
          <p:nvPr/>
        </p:nvSpPr>
        <p:spPr bwMode="auto">
          <a:xfrm>
            <a:off x="3432175" y="3141663"/>
            <a:ext cx="719138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227" name="Line 13">
            <a:extLst>
              <a:ext uri="{FF2B5EF4-FFF2-40B4-BE49-F238E27FC236}">
                <a16:creationId xmlns:a16="http://schemas.microsoft.com/office/drawing/2014/main" id="{21937F33-DCD9-CCCB-CD6D-5B0C5F046BA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51313" y="2565401"/>
            <a:ext cx="0" cy="576263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228" name="Line 14">
            <a:extLst>
              <a:ext uri="{FF2B5EF4-FFF2-40B4-BE49-F238E27FC236}">
                <a16:creationId xmlns:a16="http://schemas.microsoft.com/office/drawing/2014/main" id="{79A0F417-977D-2833-A010-2BC30E8DC40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32175" y="2565400"/>
            <a:ext cx="719138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229" name="Line 15">
            <a:extLst>
              <a:ext uri="{FF2B5EF4-FFF2-40B4-BE49-F238E27FC236}">
                <a16:creationId xmlns:a16="http://schemas.microsoft.com/office/drawing/2014/main" id="{B2BB83DD-C99C-AA05-1288-8BD4719F84E2}"/>
              </a:ext>
            </a:extLst>
          </p:cNvPr>
          <p:cNvSpPr>
            <a:spLocks noChangeShapeType="1"/>
          </p:cNvSpPr>
          <p:nvPr/>
        </p:nvSpPr>
        <p:spPr bwMode="auto">
          <a:xfrm>
            <a:off x="3432175" y="2565401"/>
            <a:ext cx="0" cy="576263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230" name="Text Box 16">
            <a:extLst>
              <a:ext uri="{FF2B5EF4-FFF2-40B4-BE49-F238E27FC236}">
                <a16:creationId xmlns:a16="http://schemas.microsoft.com/office/drawing/2014/main" id="{B2018593-7FA5-F399-3F5E-B0A365AC5F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9463" y="1936750"/>
            <a:ext cx="4667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B2B2B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B2B2B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B2B2B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B2B2B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B2B2B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B2B2B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B2B2B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B2B2B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B2B2B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 startAt="3"/>
            </a:pPr>
            <a:r>
              <a:rPr lang="da-DK" altLang="da-DK" sz="1800"/>
              <a:t>Normalperspektiv – forsvindingspunkt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/>
              <a:t>	på midteraksen kaldes centralperspektiv.</a:t>
            </a:r>
          </a:p>
        </p:txBody>
      </p:sp>
      <p:sp>
        <p:nvSpPr>
          <p:cNvPr id="9231" name="Rectangle 17">
            <a:extLst>
              <a:ext uri="{FF2B5EF4-FFF2-40B4-BE49-F238E27FC236}">
                <a16:creationId xmlns:a16="http://schemas.microsoft.com/office/drawing/2014/main" id="{C4038E11-459D-C13E-6F5B-5D3FF515FB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8" y="4149726"/>
            <a:ext cx="2952750" cy="1800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B2B2B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B2B2B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B2B2B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B2B2B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B2B2B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B2B2B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B2B2B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B2B2B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B2B2B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a-DK" altLang="da-DK" sz="1800">
              <a:solidFill>
                <a:schemeClr val="tx1"/>
              </a:solidFill>
            </a:endParaRPr>
          </a:p>
        </p:txBody>
      </p:sp>
      <p:sp>
        <p:nvSpPr>
          <p:cNvPr id="9232" name="Line 18">
            <a:extLst>
              <a:ext uri="{FF2B5EF4-FFF2-40B4-BE49-F238E27FC236}">
                <a16:creationId xmlns:a16="http://schemas.microsoft.com/office/drawing/2014/main" id="{80A81224-2717-0525-62D2-1676D286DEAC}"/>
              </a:ext>
            </a:extLst>
          </p:cNvPr>
          <p:cNvSpPr>
            <a:spLocks noChangeShapeType="1"/>
          </p:cNvSpPr>
          <p:nvPr/>
        </p:nvSpPr>
        <p:spPr bwMode="auto">
          <a:xfrm>
            <a:off x="2351088" y="5157788"/>
            <a:ext cx="295275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233" name="Rectangle 20">
            <a:extLst>
              <a:ext uri="{FF2B5EF4-FFF2-40B4-BE49-F238E27FC236}">
                <a16:creationId xmlns:a16="http://schemas.microsoft.com/office/drawing/2014/main" id="{44EEAEFF-0386-2DF5-0538-BBD670F69A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0013" y="4508501"/>
            <a:ext cx="1079500" cy="7921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B2B2B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B2B2B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B2B2B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B2B2B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B2B2B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B2B2B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B2B2B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B2B2B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B2B2B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a-DK" altLang="da-DK" sz="1800">
              <a:solidFill>
                <a:schemeClr val="tx1"/>
              </a:solidFill>
            </a:endParaRPr>
          </a:p>
        </p:txBody>
      </p:sp>
      <p:sp>
        <p:nvSpPr>
          <p:cNvPr id="9234" name="Line 21">
            <a:extLst>
              <a:ext uri="{FF2B5EF4-FFF2-40B4-BE49-F238E27FC236}">
                <a16:creationId xmlns:a16="http://schemas.microsoft.com/office/drawing/2014/main" id="{70695ED6-40EE-EC31-7C9A-76092032FCF5}"/>
              </a:ext>
            </a:extLst>
          </p:cNvPr>
          <p:cNvSpPr>
            <a:spLocks noChangeShapeType="1"/>
          </p:cNvSpPr>
          <p:nvPr/>
        </p:nvSpPr>
        <p:spPr bwMode="auto">
          <a:xfrm>
            <a:off x="3719513" y="4508500"/>
            <a:ext cx="863600" cy="64928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235" name="Line 22">
            <a:extLst>
              <a:ext uri="{FF2B5EF4-FFF2-40B4-BE49-F238E27FC236}">
                <a16:creationId xmlns:a16="http://schemas.microsoft.com/office/drawing/2014/main" id="{44CE3685-A99B-46A3-381E-533EE894120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19513" y="5157789"/>
            <a:ext cx="863600" cy="14287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236" name="Line 23">
            <a:extLst>
              <a:ext uri="{FF2B5EF4-FFF2-40B4-BE49-F238E27FC236}">
                <a16:creationId xmlns:a16="http://schemas.microsoft.com/office/drawing/2014/main" id="{56B81821-3944-815A-9267-A1FC9ED9631A}"/>
              </a:ext>
            </a:extLst>
          </p:cNvPr>
          <p:cNvSpPr>
            <a:spLocks noChangeShapeType="1"/>
          </p:cNvSpPr>
          <p:nvPr/>
        </p:nvSpPr>
        <p:spPr bwMode="auto">
          <a:xfrm>
            <a:off x="2640013" y="4508501"/>
            <a:ext cx="863600" cy="288925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237" name="Line 24">
            <a:extLst>
              <a:ext uri="{FF2B5EF4-FFF2-40B4-BE49-F238E27FC236}">
                <a16:creationId xmlns:a16="http://schemas.microsoft.com/office/drawing/2014/main" id="{3733502F-A8DD-7749-5080-0A1CD28C5DC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40013" y="5229225"/>
            <a:ext cx="863600" cy="71438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238" name="Line 25">
            <a:extLst>
              <a:ext uri="{FF2B5EF4-FFF2-40B4-BE49-F238E27FC236}">
                <a16:creationId xmlns:a16="http://schemas.microsoft.com/office/drawing/2014/main" id="{31ECB951-8688-29CC-98DB-17748B74EA7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3613" y="4797425"/>
            <a:ext cx="0" cy="43180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239" name="Line 26">
            <a:extLst>
              <a:ext uri="{FF2B5EF4-FFF2-40B4-BE49-F238E27FC236}">
                <a16:creationId xmlns:a16="http://schemas.microsoft.com/office/drawing/2014/main" id="{275B816E-11D9-46F7-A821-48A279C8F4C9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3613" y="5229225"/>
            <a:ext cx="576262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240" name="Line 27">
            <a:extLst>
              <a:ext uri="{FF2B5EF4-FFF2-40B4-BE49-F238E27FC236}">
                <a16:creationId xmlns:a16="http://schemas.microsoft.com/office/drawing/2014/main" id="{5B1D7E4A-FC6A-A7D7-6137-8E2CBA747D02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3613" y="4797425"/>
            <a:ext cx="647700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241" name="Line 28">
            <a:extLst>
              <a:ext uri="{FF2B5EF4-FFF2-40B4-BE49-F238E27FC236}">
                <a16:creationId xmlns:a16="http://schemas.microsoft.com/office/drawing/2014/main" id="{39E0274A-299B-3147-AB4C-D482E14EC2E7}"/>
              </a:ext>
            </a:extLst>
          </p:cNvPr>
          <p:cNvSpPr>
            <a:spLocks noChangeShapeType="1"/>
          </p:cNvSpPr>
          <p:nvPr/>
        </p:nvSpPr>
        <p:spPr bwMode="auto">
          <a:xfrm>
            <a:off x="4151313" y="4797425"/>
            <a:ext cx="0" cy="431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242" name="Text Box 29">
            <a:extLst>
              <a:ext uri="{FF2B5EF4-FFF2-40B4-BE49-F238E27FC236}">
                <a16:creationId xmlns:a16="http://schemas.microsoft.com/office/drawing/2014/main" id="{236ECACC-6201-AEF5-75F4-8F4F22B972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0100" y="4221163"/>
            <a:ext cx="2368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B2B2B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B2B2B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B2B2B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B2B2B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B2B2B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B2B2B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B2B2B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B2B2B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B2B2B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 startAt="2"/>
            </a:pPr>
            <a:r>
              <a:rPr lang="da-DK" altLang="da-DK" sz="1800"/>
              <a:t>Normalperpsektiv.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a-DK" altLang="da-DK" sz="1800"/>
          </a:p>
        </p:txBody>
      </p:sp>
      <p:sp>
        <p:nvSpPr>
          <p:cNvPr id="9243" name="Line 30">
            <a:extLst>
              <a:ext uri="{FF2B5EF4-FFF2-40B4-BE49-F238E27FC236}">
                <a16:creationId xmlns:a16="http://schemas.microsoft.com/office/drawing/2014/main" id="{27E89323-6599-01A7-EF8E-C53D518FB47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503613" y="4797426"/>
            <a:ext cx="1079500" cy="360363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244" name="Line 31">
            <a:extLst>
              <a:ext uri="{FF2B5EF4-FFF2-40B4-BE49-F238E27FC236}">
                <a16:creationId xmlns:a16="http://schemas.microsoft.com/office/drawing/2014/main" id="{7E333405-A530-EACD-1052-409E97664D5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03613" y="5157789"/>
            <a:ext cx="1079500" cy="71437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>
            <a:extLst>
              <a:ext uri="{FF2B5EF4-FFF2-40B4-BE49-F238E27FC236}">
                <a16:creationId xmlns:a16="http://schemas.microsoft.com/office/drawing/2014/main" id="{2CAD7807-7344-7941-33FC-F34DF8ED06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4" y="1773238"/>
            <a:ext cx="4752975" cy="35290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B2B2B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B2B2B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B2B2B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B2B2B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B2B2B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B2B2B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B2B2B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B2B2B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B2B2B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a-DK" altLang="da-DK" sz="1800">
              <a:solidFill>
                <a:schemeClr val="tx1"/>
              </a:solidFill>
            </a:endParaRPr>
          </a:p>
        </p:txBody>
      </p:sp>
      <p:sp>
        <p:nvSpPr>
          <p:cNvPr id="9233" name="Line 17">
            <a:extLst>
              <a:ext uri="{FF2B5EF4-FFF2-40B4-BE49-F238E27FC236}">
                <a16:creationId xmlns:a16="http://schemas.microsoft.com/office/drawing/2014/main" id="{3389E85A-48D7-28A3-EC71-877ED5954A85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9151" y="2781301"/>
            <a:ext cx="792163" cy="1655763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1268" name="Rectangle 2">
            <a:extLst>
              <a:ext uri="{FF2B5EF4-FFF2-40B4-BE49-F238E27FC236}">
                <a16:creationId xmlns:a16="http://schemas.microsoft.com/office/drawing/2014/main" id="{AD6B0AE4-356F-60E9-4172-0FF2D0AE7C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altLang="da-DK" dirty="0"/>
              <a:t>Perspektivskitser: Tegn en vej med lygtepæle</a:t>
            </a:r>
          </a:p>
        </p:txBody>
      </p:sp>
      <p:sp>
        <p:nvSpPr>
          <p:cNvPr id="11269" name="Line 5">
            <a:extLst>
              <a:ext uri="{FF2B5EF4-FFF2-40B4-BE49-F238E27FC236}">
                <a16:creationId xmlns:a16="http://schemas.microsoft.com/office/drawing/2014/main" id="{EAF61350-124E-2C9C-38BE-67A06F693112}"/>
              </a:ext>
            </a:extLst>
          </p:cNvPr>
          <p:cNvSpPr>
            <a:spLocks noChangeShapeType="1"/>
          </p:cNvSpPr>
          <p:nvPr/>
        </p:nvSpPr>
        <p:spPr bwMode="auto">
          <a:xfrm>
            <a:off x="1992314" y="3646488"/>
            <a:ext cx="4752975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1270" name="Line 6">
            <a:extLst>
              <a:ext uri="{FF2B5EF4-FFF2-40B4-BE49-F238E27FC236}">
                <a16:creationId xmlns:a16="http://schemas.microsoft.com/office/drawing/2014/main" id="{E2770FC0-A4F7-818F-B4A2-7EEEFF4A268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81239" y="3646488"/>
            <a:ext cx="3527425" cy="1655762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1271" name="Line 7">
            <a:extLst>
              <a:ext uri="{FF2B5EF4-FFF2-40B4-BE49-F238E27FC236}">
                <a16:creationId xmlns:a16="http://schemas.microsoft.com/office/drawing/2014/main" id="{33713F1C-D021-AB33-5016-05FEAFA793A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57725" y="3646488"/>
            <a:ext cx="1150938" cy="1655762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224" name="Rectangle 8">
            <a:extLst>
              <a:ext uri="{FF2B5EF4-FFF2-40B4-BE49-F238E27FC236}">
                <a16:creationId xmlns:a16="http://schemas.microsoft.com/office/drawing/2014/main" id="{59B13929-0907-9FE9-C094-5DE6B4C790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8576" y="2493964"/>
            <a:ext cx="73025" cy="26638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B2B2B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B2B2B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B2B2B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B2B2B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B2B2B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B2B2B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B2B2B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B2B2B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B2B2B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a-DK" altLang="da-DK" sz="1800">
              <a:solidFill>
                <a:schemeClr val="tx1"/>
              </a:solidFill>
            </a:endParaRPr>
          </a:p>
        </p:txBody>
      </p:sp>
      <p:sp>
        <p:nvSpPr>
          <p:cNvPr id="9225" name="Line 9">
            <a:extLst>
              <a:ext uri="{FF2B5EF4-FFF2-40B4-BE49-F238E27FC236}">
                <a16:creationId xmlns:a16="http://schemas.microsoft.com/office/drawing/2014/main" id="{E11A8AA7-9EF4-93B5-492D-77C36AC611D4}"/>
              </a:ext>
            </a:extLst>
          </p:cNvPr>
          <p:cNvSpPr>
            <a:spLocks noChangeShapeType="1"/>
          </p:cNvSpPr>
          <p:nvPr/>
        </p:nvSpPr>
        <p:spPr bwMode="auto">
          <a:xfrm>
            <a:off x="2568575" y="2493964"/>
            <a:ext cx="3240088" cy="115252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1274" name="Freeform 10">
            <a:extLst>
              <a:ext uri="{FF2B5EF4-FFF2-40B4-BE49-F238E27FC236}">
                <a16:creationId xmlns:a16="http://schemas.microsoft.com/office/drawing/2014/main" id="{A686FAE8-52CC-F15A-5CC4-CD96FAD135CE}"/>
              </a:ext>
            </a:extLst>
          </p:cNvPr>
          <p:cNvSpPr>
            <a:spLocks/>
          </p:cNvSpPr>
          <p:nvPr/>
        </p:nvSpPr>
        <p:spPr bwMode="auto">
          <a:xfrm>
            <a:off x="2281239" y="3646488"/>
            <a:ext cx="3527425" cy="1655762"/>
          </a:xfrm>
          <a:custGeom>
            <a:avLst/>
            <a:gdLst>
              <a:gd name="T0" fmla="*/ 0 w 2222"/>
              <a:gd name="T1" fmla="*/ 2147483646 h 1043"/>
              <a:gd name="T2" fmla="*/ 2147483646 w 2222"/>
              <a:gd name="T3" fmla="*/ 0 h 1043"/>
              <a:gd name="T4" fmla="*/ 2147483646 w 2222"/>
              <a:gd name="T5" fmla="*/ 2147483646 h 1043"/>
              <a:gd name="T6" fmla="*/ 0 w 2222"/>
              <a:gd name="T7" fmla="*/ 2147483646 h 1043"/>
              <a:gd name="T8" fmla="*/ 0 60000 65536"/>
              <a:gd name="T9" fmla="*/ 0 60000 65536"/>
              <a:gd name="T10" fmla="*/ 0 60000 65536"/>
              <a:gd name="T11" fmla="*/ 0 60000 65536"/>
              <a:gd name="T12" fmla="*/ 0 w 2222"/>
              <a:gd name="T13" fmla="*/ 0 h 1043"/>
              <a:gd name="T14" fmla="*/ 2222 w 2222"/>
              <a:gd name="T15" fmla="*/ 1043 h 104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22" h="1043">
                <a:moveTo>
                  <a:pt x="0" y="1043"/>
                </a:moveTo>
                <a:lnTo>
                  <a:pt x="2222" y="0"/>
                </a:lnTo>
                <a:lnTo>
                  <a:pt x="1497" y="1043"/>
                </a:lnTo>
                <a:lnTo>
                  <a:pt x="0" y="1043"/>
                </a:lnTo>
                <a:close/>
              </a:path>
            </a:pathLst>
          </a:custGeom>
          <a:solidFill>
            <a:schemeClr val="bg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1275" name="Text Box 11">
            <a:extLst>
              <a:ext uri="{FF2B5EF4-FFF2-40B4-BE49-F238E27FC236}">
                <a16:creationId xmlns:a16="http://schemas.microsoft.com/office/drawing/2014/main" id="{32276E13-9B82-27DF-2DAD-C4A8E30E35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7090" y="1428994"/>
            <a:ext cx="4394201" cy="4755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B2B2B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B2B2B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B2B2B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B2B2B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B2B2B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B2B2B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B2B2B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B2B2B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B2B2B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a-DK" altLang="da-DK" sz="1800" dirty="0">
              <a:solidFill>
                <a:schemeClr val="tx1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lang="da-DK" altLang="da-DK" sz="1600" dirty="0">
                <a:solidFill>
                  <a:schemeClr val="tx1"/>
                </a:solidFill>
              </a:rPr>
              <a:t>Tegn </a:t>
            </a:r>
            <a:r>
              <a:rPr lang="da-DK" altLang="da-DK" sz="1600">
                <a:solidFill>
                  <a:schemeClr val="tx1"/>
                </a:solidFill>
              </a:rPr>
              <a:t>første lygtepæl.</a:t>
            </a:r>
            <a:endParaRPr lang="da-DK" altLang="da-DK" sz="1600" dirty="0">
              <a:solidFill>
                <a:schemeClr val="tx1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lang="da-DK" altLang="da-DK" sz="1600" dirty="0">
                <a:solidFill>
                  <a:schemeClr val="tx1"/>
                </a:solidFill>
              </a:rPr>
              <a:t>Marker linjen fra toppen til forsvindingspunktet.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AutoNum type="arabicPeriod" startAt="3"/>
            </a:pPr>
            <a:r>
              <a:rPr lang="da-DK" altLang="da-DK" sz="1600" dirty="0">
                <a:solidFill>
                  <a:schemeClr val="tx1"/>
                </a:solidFill>
              </a:rPr>
              <a:t>Tegn tredje lygtepæl.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AutoNum type="arabicPeriod" startAt="3"/>
            </a:pPr>
            <a:r>
              <a:rPr lang="da-DK" altLang="da-DK" sz="1600" dirty="0">
                <a:solidFill>
                  <a:schemeClr val="tx1"/>
                </a:solidFill>
              </a:rPr>
              <a:t>Tegn et kryds fra 1. pæls øverste del til 3. pæls nederste del og omvendt.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AutoNum type="arabicPeriod" startAt="5"/>
            </a:pPr>
            <a:r>
              <a:rPr lang="da-DK" altLang="da-DK" sz="1600" dirty="0">
                <a:solidFill>
                  <a:schemeClr val="tx1"/>
                </a:solidFill>
              </a:rPr>
              <a:t>Nu kan 2. pæl placeres i skæringspunktet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da-DK" altLang="da-DK" sz="1600" dirty="0">
                <a:solidFill>
                  <a:schemeClr val="tx1"/>
                </a:solidFill>
              </a:rPr>
              <a:t>	for de to rette linjer.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AutoNum type="arabicPeriod" startAt="6"/>
            </a:pPr>
            <a:r>
              <a:rPr lang="da-DK" altLang="da-DK" sz="1600" dirty="0">
                <a:solidFill>
                  <a:schemeClr val="tx1"/>
                </a:solidFill>
              </a:rPr>
              <a:t>En linje indtegnes fra midten af genstanden til forsvindingspunktet.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da-DK" altLang="da-DK" sz="1600" dirty="0">
                <a:solidFill>
                  <a:schemeClr val="tx1"/>
                </a:solidFill>
              </a:rPr>
              <a:t>7. 	Nu kan resten af genstandene placeres idet der tegnes kryds.</a:t>
            </a:r>
            <a:endParaRPr lang="da-DK" altLang="da-DK" sz="1800" dirty="0">
              <a:solidFill>
                <a:schemeClr val="tx1"/>
              </a:solidFill>
            </a:endParaRPr>
          </a:p>
        </p:txBody>
      </p:sp>
      <p:sp>
        <p:nvSpPr>
          <p:cNvPr id="9228" name="Rectangle 12">
            <a:extLst>
              <a:ext uri="{FF2B5EF4-FFF2-40B4-BE49-F238E27FC236}">
                <a16:creationId xmlns:a16="http://schemas.microsoft.com/office/drawing/2014/main" id="{2C8F2B84-34F3-2CB6-38E1-0D4BFFE895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2539" y="2925763"/>
            <a:ext cx="73025" cy="165576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B2B2B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B2B2B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B2B2B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B2B2B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B2B2B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B2B2B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B2B2B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B2B2B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B2B2B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a-DK" altLang="da-DK" sz="1800">
              <a:solidFill>
                <a:schemeClr val="tx1"/>
              </a:solidFill>
            </a:endParaRPr>
          </a:p>
        </p:txBody>
      </p:sp>
      <p:sp>
        <p:nvSpPr>
          <p:cNvPr id="9229" name="Line 13">
            <a:extLst>
              <a:ext uri="{FF2B5EF4-FFF2-40B4-BE49-F238E27FC236}">
                <a16:creationId xmlns:a16="http://schemas.microsoft.com/office/drawing/2014/main" id="{C133F45C-DAB8-FF67-60CC-4AFDD270E629}"/>
              </a:ext>
            </a:extLst>
          </p:cNvPr>
          <p:cNvSpPr>
            <a:spLocks noChangeShapeType="1"/>
          </p:cNvSpPr>
          <p:nvPr/>
        </p:nvSpPr>
        <p:spPr bwMode="auto">
          <a:xfrm>
            <a:off x="2568576" y="2493963"/>
            <a:ext cx="1223963" cy="2087562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230" name="Line 14">
            <a:extLst>
              <a:ext uri="{FF2B5EF4-FFF2-40B4-BE49-F238E27FC236}">
                <a16:creationId xmlns:a16="http://schemas.microsoft.com/office/drawing/2014/main" id="{FF9DA8D6-7B12-4BAE-3B14-5E9D561B477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41600" y="2925764"/>
            <a:ext cx="1150938" cy="2160587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231" name="Rectangle 15">
            <a:extLst>
              <a:ext uri="{FF2B5EF4-FFF2-40B4-BE49-F238E27FC236}">
                <a16:creationId xmlns:a16="http://schemas.microsoft.com/office/drawing/2014/main" id="{D571F4E2-ED0C-E15D-ADEA-481A1D75C8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9300" y="2781300"/>
            <a:ext cx="71438" cy="205105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B2B2B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B2B2B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B2B2B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B2B2B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B2B2B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B2B2B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B2B2B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B2B2B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B2B2B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a-DK" altLang="da-DK" sz="1800">
              <a:solidFill>
                <a:schemeClr val="tx1"/>
              </a:solidFill>
            </a:endParaRPr>
          </a:p>
        </p:txBody>
      </p:sp>
      <p:sp>
        <p:nvSpPr>
          <p:cNvPr id="9234" name="Rectangle 18">
            <a:extLst>
              <a:ext uri="{FF2B5EF4-FFF2-40B4-BE49-F238E27FC236}">
                <a16:creationId xmlns:a16="http://schemas.microsoft.com/office/drawing/2014/main" id="{B6A4DCB3-5F6B-5EDA-1C86-19B3A99813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1314" y="3068639"/>
            <a:ext cx="73025" cy="13684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B2B2B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B2B2B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B2B2B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B2B2B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B2B2B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B2B2B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B2B2B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B2B2B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B2B2B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a-DK" altLang="da-DK" sz="1800">
              <a:solidFill>
                <a:schemeClr val="tx1"/>
              </a:solidFill>
            </a:endParaRPr>
          </a:p>
        </p:txBody>
      </p:sp>
      <p:sp>
        <p:nvSpPr>
          <p:cNvPr id="9235" name="Line 19">
            <a:extLst>
              <a:ext uri="{FF2B5EF4-FFF2-40B4-BE49-F238E27FC236}">
                <a16:creationId xmlns:a16="http://schemas.microsoft.com/office/drawing/2014/main" id="{58E628BB-FDBB-8900-D701-361182AE9A75}"/>
              </a:ext>
            </a:extLst>
          </p:cNvPr>
          <p:cNvSpPr>
            <a:spLocks noChangeShapeType="1"/>
          </p:cNvSpPr>
          <p:nvPr/>
        </p:nvSpPr>
        <p:spPr bwMode="auto">
          <a:xfrm>
            <a:off x="3863976" y="2924176"/>
            <a:ext cx="576263" cy="136842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236" name="Rectangle 20">
            <a:extLst>
              <a:ext uri="{FF2B5EF4-FFF2-40B4-BE49-F238E27FC236}">
                <a16:creationId xmlns:a16="http://schemas.microsoft.com/office/drawing/2014/main" id="{7F14FF58-3CB5-8B83-9FA3-F81B1D609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0239" y="3213101"/>
            <a:ext cx="71437" cy="109696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B2B2B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B2B2B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B2B2B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B2B2B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B2B2B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B2B2B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B2B2B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B2B2B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B2B2B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a-DK" altLang="da-DK" sz="1800">
              <a:solidFill>
                <a:schemeClr val="tx1"/>
              </a:solidFill>
            </a:endParaRPr>
          </a:p>
        </p:txBody>
      </p:sp>
      <p:sp>
        <p:nvSpPr>
          <p:cNvPr id="9237" name="Oval 21">
            <a:extLst>
              <a:ext uri="{FF2B5EF4-FFF2-40B4-BE49-F238E27FC236}">
                <a16:creationId xmlns:a16="http://schemas.microsoft.com/office/drawing/2014/main" id="{AB447E9C-B48E-13CE-CF9B-946666B41B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5550" y="2349501"/>
            <a:ext cx="431800" cy="1428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B2B2B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B2B2B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B2B2B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B2B2B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B2B2B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B2B2B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B2B2B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B2B2B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B2B2B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a-DK" altLang="da-DK" sz="1800">
              <a:solidFill>
                <a:schemeClr val="tx1"/>
              </a:solidFill>
            </a:endParaRPr>
          </a:p>
        </p:txBody>
      </p:sp>
      <p:sp>
        <p:nvSpPr>
          <p:cNvPr id="9238" name="Oval 22">
            <a:extLst>
              <a:ext uri="{FF2B5EF4-FFF2-40B4-BE49-F238E27FC236}">
                <a16:creationId xmlns:a16="http://schemas.microsoft.com/office/drawing/2014/main" id="{39389CA5-AEA3-377E-F36A-7E808AC328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6276" y="2636838"/>
            <a:ext cx="358775" cy="14446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B2B2B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B2B2B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B2B2B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B2B2B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B2B2B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B2B2B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B2B2B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B2B2B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B2B2B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a-DK" altLang="da-DK" sz="1800">
              <a:solidFill>
                <a:schemeClr val="tx1"/>
              </a:solidFill>
            </a:endParaRPr>
          </a:p>
        </p:txBody>
      </p:sp>
      <p:sp>
        <p:nvSpPr>
          <p:cNvPr id="9239" name="Oval 23">
            <a:extLst>
              <a:ext uri="{FF2B5EF4-FFF2-40B4-BE49-F238E27FC236}">
                <a16:creationId xmlns:a16="http://schemas.microsoft.com/office/drawing/2014/main" id="{289F0D67-DDB7-D636-122C-270D6A81B9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2539" y="2852738"/>
            <a:ext cx="287337" cy="1143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B2B2B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B2B2B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B2B2B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B2B2B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B2B2B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B2B2B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B2B2B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B2B2B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B2B2B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a-DK" altLang="da-DK" sz="1800">
              <a:solidFill>
                <a:schemeClr val="tx1"/>
              </a:solidFill>
            </a:endParaRPr>
          </a:p>
        </p:txBody>
      </p:sp>
      <p:sp>
        <p:nvSpPr>
          <p:cNvPr id="9240" name="Oval 24">
            <a:extLst>
              <a:ext uri="{FF2B5EF4-FFF2-40B4-BE49-F238E27FC236}">
                <a16:creationId xmlns:a16="http://schemas.microsoft.com/office/drawing/2014/main" id="{61C8F5C1-591B-D359-9105-222D993E0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1313" y="2997200"/>
            <a:ext cx="252412" cy="1079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B2B2B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B2B2B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B2B2B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B2B2B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B2B2B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B2B2B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B2B2B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B2B2B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B2B2B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a-DK" altLang="da-DK" sz="1800">
              <a:solidFill>
                <a:schemeClr val="tx1"/>
              </a:solidFill>
            </a:endParaRPr>
          </a:p>
        </p:txBody>
      </p:sp>
      <p:sp>
        <p:nvSpPr>
          <p:cNvPr id="9241" name="Oval 25">
            <a:extLst>
              <a:ext uri="{FF2B5EF4-FFF2-40B4-BE49-F238E27FC236}">
                <a16:creationId xmlns:a16="http://schemas.microsoft.com/office/drawing/2014/main" id="{F7728F82-1B1C-7492-548B-2D6B7B2EEB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0238" y="3141664"/>
            <a:ext cx="215900" cy="7143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B2B2B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B2B2B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B2B2B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B2B2B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B2B2B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B2B2B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B2B2B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B2B2B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B2B2B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a-DK" altLang="da-DK" sz="1800">
              <a:solidFill>
                <a:schemeClr val="tx1"/>
              </a:solidFill>
            </a:endParaRPr>
          </a:p>
        </p:txBody>
      </p:sp>
      <p:sp>
        <p:nvSpPr>
          <p:cNvPr id="9232" name="Line 16">
            <a:extLst>
              <a:ext uri="{FF2B5EF4-FFF2-40B4-BE49-F238E27FC236}">
                <a16:creationId xmlns:a16="http://schemas.microsoft.com/office/drawing/2014/main" id="{ACEBC593-F495-B6E3-99D8-CFAAFD13EFF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92313" y="3646488"/>
            <a:ext cx="3816350" cy="2159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4" grpId="0" animBg="1"/>
      <p:bldP spid="9228" grpId="0" animBg="1"/>
      <p:bldP spid="9231" grpId="0" animBg="1"/>
      <p:bldP spid="9234" grpId="0" animBg="1"/>
      <p:bldP spid="9236" grpId="0" animBg="1"/>
      <p:bldP spid="9237" grpId="0" animBg="1"/>
      <p:bldP spid="9238" grpId="0" animBg="1"/>
      <p:bldP spid="9239" grpId="0" animBg="1"/>
      <p:bldP spid="9240" grpId="0" animBg="1"/>
      <p:bldP spid="924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262" name="Rectangle 53256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D89FC44-7B91-96F2-3BCD-14D1C90BE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2583" y="501651"/>
            <a:ext cx="4434720" cy="1716255"/>
          </a:xfrm>
        </p:spPr>
        <p:txBody>
          <a:bodyPr anchor="b">
            <a:normAutofit/>
          </a:bodyPr>
          <a:lstStyle/>
          <a:p>
            <a:r>
              <a:rPr lang="da-DK" sz="4300"/>
              <a:t>Praktisk øvelse: Tegning i perspektiv</a:t>
            </a:r>
          </a:p>
        </p:txBody>
      </p:sp>
      <p:sp>
        <p:nvSpPr>
          <p:cNvPr id="53263" name="Rectangle 53258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250" name="Picture 2" descr="1 punkts perspektiv tegning - YouTube">
            <a:extLst>
              <a:ext uri="{FF2B5EF4-FFF2-40B4-BE49-F238E27FC236}">
                <a16:creationId xmlns:a16="http://schemas.microsoft.com/office/drawing/2014/main" id="{B9800D8C-95F0-77BC-77C1-33B49C915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6" b="3"/>
          <a:stretch>
            <a:fillRect/>
          </a:stretch>
        </p:blipFill>
        <p:spPr bwMode="auto">
          <a:xfrm>
            <a:off x="279143" y="299508"/>
            <a:ext cx="5221625" cy="301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2" name="Picture 4" descr="Billedkunst på STX: Rummet - Perspektivtegning">
            <a:extLst>
              <a:ext uri="{FF2B5EF4-FFF2-40B4-BE49-F238E27FC236}">
                <a16:creationId xmlns:a16="http://schemas.microsoft.com/office/drawing/2014/main" id="{6EE6F0CF-5163-A117-12E1-EE7CA0F12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14" b="13054"/>
          <a:stretch>
            <a:fillRect/>
          </a:stretch>
        </p:blipFill>
        <p:spPr bwMode="auto">
          <a:xfrm>
            <a:off x="279143" y="3548095"/>
            <a:ext cx="5221625" cy="301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9A9E470-6771-D40E-7D9E-5B199597A9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2583" y="2645922"/>
            <a:ext cx="4434721" cy="3710427"/>
          </a:xfrm>
        </p:spPr>
        <p:txBody>
          <a:bodyPr anchor="t">
            <a:normAutofit/>
          </a:bodyPr>
          <a:lstStyle/>
          <a:p>
            <a:pPr marL="514350" indent="-514350">
              <a:buAutoNum type="arabicPeriod"/>
            </a:pPr>
            <a:r>
              <a:rPr lang="da-DK" sz="2000" dirty="0">
                <a:solidFill>
                  <a:schemeClr val="tx1">
                    <a:alpha val="80000"/>
                  </a:schemeClr>
                </a:solidFill>
              </a:rPr>
              <a:t>Lav en række skitser og tegninger af ting set i perspektiv. Start med at tegne kasser set fra forskellige vinkler. </a:t>
            </a:r>
          </a:p>
          <a:p>
            <a:pPr marL="514350" indent="-514350">
              <a:buAutoNum type="arabicPeriod"/>
            </a:pPr>
            <a:r>
              <a:rPr lang="da-DK" sz="2000" dirty="0">
                <a:solidFill>
                  <a:schemeClr val="tx1">
                    <a:alpha val="80000"/>
                  </a:schemeClr>
                </a:solidFill>
              </a:rPr>
              <a:t>Når du føler du mestrer det, kan du kaste dig ud i at tegne et rum på skolen. Sørg for at sætte dig parallelt med den bagerste væg på din tegning (ellers skal du lave et to-punkts-perspektiv og det er en del mere kompliceret…)</a:t>
            </a:r>
          </a:p>
        </p:txBody>
      </p:sp>
      <p:cxnSp>
        <p:nvCxnSpPr>
          <p:cNvPr id="53261" name="Straight Connector 53260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3893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6019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>
            <a:extLst>
              <a:ext uri="{FF2B5EF4-FFF2-40B4-BE49-F238E27FC236}">
                <a16:creationId xmlns:a16="http://schemas.microsoft.com/office/drawing/2014/main" id="{D6885623-17CA-4FC0-86D2-22DBCF0068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2648" y="1078992"/>
            <a:ext cx="6729446" cy="1536192"/>
          </a:xfrm>
        </p:spPr>
        <p:txBody>
          <a:bodyPr anchor="b">
            <a:normAutofit/>
          </a:bodyPr>
          <a:lstStyle/>
          <a:p>
            <a:r>
              <a:rPr lang="da-DK" dirty="0"/>
              <a:t>Kunst var i middelalderen underlagt kirkens autoritet</a:t>
            </a:r>
            <a:endParaRPr lang="da-DK" altLang="da-DK" sz="4000" dirty="0"/>
          </a:p>
        </p:txBody>
      </p:sp>
      <p:sp>
        <p:nvSpPr>
          <p:cNvPr id="17410" name="Pladsholder til indhold 2">
            <a:extLst>
              <a:ext uri="{FF2B5EF4-FFF2-40B4-BE49-F238E27FC236}">
                <a16:creationId xmlns:a16="http://schemas.microsoft.com/office/drawing/2014/main" id="{94EE0BB5-7717-B560-95AD-F2F57D5D459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15458" y="2998694"/>
            <a:ext cx="5260907" cy="3182650"/>
          </a:xfrm>
        </p:spPr>
        <p:txBody>
          <a:bodyPr>
            <a:normAutofit/>
          </a:bodyPr>
          <a:lstStyle/>
          <a:p>
            <a:r>
              <a:rPr lang="da-DK" altLang="da-DK" sz="1800" dirty="0"/>
              <a:t>Kirken er i denne periode den dominerende magt i Europa og styrer brugen af billeder.</a:t>
            </a:r>
          </a:p>
          <a:p>
            <a:r>
              <a:rPr lang="da-DK" altLang="da-DK" sz="1800" dirty="0"/>
              <a:t>Størstedelen af befolkningen er analfabeter, så kunsten bruges som hjælp til at forklare Biblens indhold</a:t>
            </a:r>
          </a:p>
          <a:p>
            <a:r>
              <a:rPr lang="da-DK" altLang="da-DK" sz="1800" dirty="0"/>
              <a:t>Kunstneren fungerer som en håndværker. Hans er anonym og producerer bestilte illustrationer.</a:t>
            </a:r>
          </a:p>
        </p:txBody>
      </p:sp>
      <p:pic>
        <p:nvPicPr>
          <p:cNvPr id="17411" name="Picture 4" descr="Matthæus (Harley Golden Gospels (ca">
            <a:extLst>
              <a:ext uri="{FF2B5EF4-FFF2-40B4-BE49-F238E27FC236}">
                <a16:creationId xmlns:a16="http://schemas.microsoft.com/office/drawing/2014/main" id="{498A6D06-D2C7-F97E-8830-06D8E8A11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4"/>
          <a:stretch>
            <a:fillRect/>
          </a:stretch>
        </p:blipFill>
        <p:spPr bwMode="auto">
          <a:xfrm>
            <a:off x="7068549" y="10"/>
            <a:ext cx="450799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557C77-6381-D432-EDCC-C1DD55438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3733" y="548464"/>
            <a:ext cx="6798541" cy="1675623"/>
          </a:xfrm>
        </p:spPr>
        <p:txBody>
          <a:bodyPr anchor="b">
            <a:normAutofit/>
          </a:bodyPr>
          <a:lstStyle/>
          <a:p>
            <a:br>
              <a:rPr lang="da-DK" sz="4000" dirty="0"/>
            </a:br>
            <a:r>
              <a:rPr lang="da-DK" altLang="da-DK" sz="4000" dirty="0"/>
              <a:t>Kunstens udtryk i middelalderen</a:t>
            </a:r>
            <a:r>
              <a:rPr lang="da-DK" sz="4000" dirty="0"/>
              <a:t>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385CE45-524A-32F6-9963-67A8C95531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3734" y="2409830"/>
            <a:ext cx="6798539" cy="405820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a-DK" sz="1800" dirty="0"/>
          </a:p>
          <a:p>
            <a:r>
              <a:rPr lang="da-DK" sz="1800" dirty="0"/>
              <a:t>Forenklet stil, fladebetonet, stive figurer, klart optrukne linjer,</a:t>
            </a:r>
            <a:br>
              <a:rPr lang="da-DK" sz="1800" dirty="0"/>
            </a:br>
            <a:r>
              <a:rPr lang="da-DK" sz="1800" dirty="0"/>
              <a:t>ikke-naturalistisk. </a:t>
            </a:r>
          </a:p>
          <a:p>
            <a:r>
              <a:rPr lang="da-DK" sz="1800" dirty="0"/>
              <a:t>Isometrisk eller ufuldstændigt perspektiv. </a:t>
            </a:r>
          </a:p>
          <a:p>
            <a:r>
              <a:rPr lang="da-DK" sz="1800" dirty="0"/>
              <a:t>Faste religiøse symboler, der henviser til en højere guddommelig verden.</a:t>
            </a:r>
          </a:p>
          <a:p>
            <a:r>
              <a:rPr lang="da-DK" sz="1800" dirty="0"/>
              <a:t>Ingen nøgne menneskefremstillinger – i stedet folderige dragter, der skjuler kroppens former.</a:t>
            </a:r>
          </a:p>
        </p:txBody>
      </p:sp>
      <p:pic>
        <p:nvPicPr>
          <p:cNvPr id="19458" name="Picture 4" descr="Guido da Siena, Tronende Madonna med barnet (1270)">
            <a:extLst>
              <a:ext uri="{FF2B5EF4-FFF2-40B4-BE49-F238E27FC236}">
                <a16:creationId xmlns:a16="http://schemas.microsoft.com/office/drawing/2014/main" id="{2ECA7A7E-C334-D6B2-CD1B-1B469D4BE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"/>
          <a:stretch>
            <a:fillRect/>
          </a:stretch>
        </p:blipFill>
        <p:spPr bwMode="auto">
          <a:xfrm>
            <a:off x="1" y="10"/>
            <a:ext cx="4196496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lede 4" descr="Et billede, der indeholder skitse, diagram, origami, design&#10;&#10;AI-genereret indhold kan være ukorrekt.">
            <a:extLst>
              <a:ext uri="{FF2B5EF4-FFF2-40B4-BE49-F238E27FC236}">
                <a16:creationId xmlns:a16="http://schemas.microsoft.com/office/drawing/2014/main" id="{DB20F392-088E-9152-027E-CCEEAE1390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7817" y="5100807"/>
            <a:ext cx="2734456" cy="136722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el 1">
            <a:extLst>
              <a:ext uri="{FF2B5EF4-FFF2-40B4-BE49-F238E27FC236}">
                <a16:creationId xmlns:a16="http://schemas.microsoft.com/office/drawing/2014/main" id="{905F9287-5FD6-A04A-F2EB-8092C5C20B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altLang="da-DK" sz="4800" dirty="0"/>
              <a:t>Renæssancen</a:t>
            </a:r>
          </a:p>
        </p:txBody>
      </p:sp>
      <p:sp>
        <p:nvSpPr>
          <p:cNvPr id="25602" name="Pladsholder til indhold 2">
            <a:extLst>
              <a:ext uri="{FF2B5EF4-FFF2-40B4-BE49-F238E27FC236}">
                <a16:creationId xmlns:a16="http://schemas.microsoft.com/office/drawing/2014/main" id="{E2E010D0-13A5-2F0C-13EF-8ADDCD266E1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825625"/>
            <a:ext cx="5614989" cy="4351338"/>
          </a:xfrm>
        </p:spPr>
        <p:txBody>
          <a:bodyPr>
            <a:normAutofit/>
          </a:bodyPr>
          <a:lstStyle/>
          <a:p>
            <a:r>
              <a:rPr lang="da-DK" altLang="da-DK" sz="2000" dirty="0"/>
              <a:t>Man undersøger verden og definerer den ud fra </a:t>
            </a:r>
            <a:r>
              <a:rPr lang="da-DK" altLang="da-DK" sz="2000" i="1" dirty="0"/>
              <a:t>mennesket – det enkelte individ. </a:t>
            </a:r>
            <a:r>
              <a:rPr lang="da-DK" altLang="da-DK" sz="2000" dirty="0"/>
              <a:t>I perioden før renæssancen var menneskets legeme betragtet som et åndeligt fængsel, som man ville blive befriet fra efter døden.  </a:t>
            </a:r>
          </a:p>
          <a:p>
            <a:r>
              <a:rPr lang="da-DK" altLang="da-DK" sz="2000" dirty="0"/>
              <a:t>Ordet renæssance betyder </a:t>
            </a:r>
            <a:r>
              <a:rPr lang="da-DK" altLang="da-DK" sz="2000" b="1" dirty="0"/>
              <a:t>genfødsel</a:t>
            </a:r>
            <a:r>
              <a:rPr lang="da-DK" altLang="da-DK" sz="2000" dirty="0"/>
              <a:t>, dette er dog ikke et nostalgisk forsøg på at skrue tiden tilbage, men mere et forsøg på at bruge antikken som et springbræt i samfundsudviklingen.</a:t>
            </a:r>
          </a:p>
          <a:p>
            <a:r>
              <a:rPr lang="da-DK" altLang="da-DK" sz="2000" dirty="0"/>
              <a:t>En voksende tiltro til menneskets muligheder. Man begyndte igen – som i antikken – at observere verden og forsøgte at fastlægge dens lovmæssigheder.</a:t>
            </a:r>
            <a:endParaRPr lang="da-DK" altLang="da-DK" sz="3600" dirty="0"/>
          </a:p>
          <a:p>
            <a:endParaRPr lang="da-DK" altLang="da-DK" sz="3200" dirty="0"/>
          </a:p>
        </p:txBody>
      </p:sp>
      <p:pic>
        <p:nvPicPr>
          <p:cNvPr id="25603" name="Billede 3" descr="Leonardo da Vinci - Homo Vitruvianus, studier af menneskekroppens proportioneri følge Vitruvius (ca. 1490).jpg">
            <a:extLst>
              <a:ext uri="{FF2B5EF4-FFF2-40B4-BE49-F238E27FC236}">
                <a16:creationId xmlns:a16="http://schemas.microsoft.com/office/drawing/2014/main" id="{4BA0623C-CB1A-43D4-E6E7-58B82AEC78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618" y="222636"/>
            <a:ext cx="4592182" cy="6412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http://content.answers.com/main/content/img/oxford/Oxford_Body/019852403x.leonardo-da-vinci.2.jpg">
            <a:extLst>
              <a:ext uri="{FF2B5EF4-FFF2-40B4-BE49-F238E27FC236}">
                <a16:creationId xmlns:a16="http://schemas.microsoft.com/office/drawing/2014/main" id="{3EAD5763-C444-FA5A-ACD1-170DA60A6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423" y="352389"/>
            <a:ext cx="4922577" cy="6153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0" name="Picture 6" descr="http://upload.wikimedia.org/wikipedia/commons/c/c9/Da_Vinci_Studies_of_Embryos_Luc_Viatour.jpg">
            <a:extLst>
              <a:ext uri="{FF2B5EF4-FFF2-40B4-BE49-F238E27FC236}">
                <a16:creationId xmlns:a16="http://schemas.microsoft.com/office/drawing/2014/main" id="{4EBB5E1E-65FE-FBBF-8DB0-E6D833662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346" y="352388"/>
            <a:ext cx="4184191" cy="6153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78E4C5-0493-F801-F4E6-E1D76134E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114143" cy="1325563"/>
          </a:xfrm>
        </p:spPr>
        <p:txBody>
          <a:bodyPr>
            <a:normAutofit fontScale="90000"/>
          </a:bodyPr>
          <a:lstStyle/>
          <a:p>
            <a:r>
              <a:rPr lang="da-DK" altLang="da-DK" dirty="0"/>
              <a:t>Begyndende naturalisme i renæssancen</a:t>
            </a:r>
            <a:r>
              <a:rPr lang="da-DK" altLang="da-DK" sz="4800" dirty="0"/>
              <a:t> </a:t>
            </a:r>
            <a:endParaRPr lang="da-DK" dirty="0"/>
          </a:p>
        </p:txBody>
      </p:sp>
      <p:sp>
        <p:nvSpPr>
          <p:cNvPr id="28673" name="Rectangle 3">
            <a:extLst>
              <a:ext uri="{FF2B5EF4-FFF2-40B4-BE49-F238E27FC236}">
                <a16:creationId xmlns:a16="http://schemas.microsoft.com/office/drawing/2014/main" id="{736E1BC4-C773-1EA1-00D7-23ECF32DCC7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825625"/>
            <a:ext cx="5359400" cy="4351338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endParaRPr lang="da-DK" altLang="da-DK" sz="1600" dirty="0"/>
          </a:p>
          <a:p>
            <a:r>
              <a:rPr lang="da-DK" altLang="da-DK" sz="1800" dirty="0"/>
              <a:t>Fokus på lys og skygger – figurerne fremstår vha. lys og skygger mere runde og virker tredimensionelle i rummet. </a:t>
            </a:r>
          </a:p>
          <a:p>
            <a:r>
              <a:rPr lang="da-DK" altLang="da-DK" sz="1800" dirty="0"/>
              <a:t>Farvere bliver mere naturlige – figurerne skygger og volumen.</a:t>
            </a:r>
          </a:p>
          <a:p>
            <a:r>
              <a:rPr lang="da-DK" altLang="da-DK" sz="1800" dirty="0"/>
              <a:t>Perspektiviske effekter – oval glorie</a:t>
            </a:r>
          </a:p>
          <a:p>
            <a:r>
              <a:rPr lang="da-DK" altLang="da-DK" sz="1800" dirty="0"/>
              <a:t>Begyndende naturalistisk gengivelse af menneskekroppen (Jesus gengives som et barn)</a:t>
            </a:r>
          </a:p>
          <a:p>
            <a:pPr eaLnBrk="1" hangingPunct="1">
              <a:buFontTx/>
              <a:buChar char="-"/>
            </a:pPr>
            <a:endParaRPr lang="da-DK" altLang="da-DK" sz="1600" dirty="0"/>
          </a:p>
          <a:p>
            <a:pPr eaLnBrk="1" hangingPunct="1">
              <a:buFontTx/>
              <a:buChar char="-"/>
            </a:pPr>
            <a:endParaRPr lang="da-DK" altLang="da-DK" sz="1600" dirty="0"/>
          </a:p>
          <a:p>
            <a:pPr eaLnBrk="1" hangingPunct="1">
              <a:buFontTx/>
              <a:buNone/>
            </a:pPr>
            <a:endParaRPr lang="da-DK" altLang="da-DK" sz="1600" dirty="0"/>
          </a:p>
        </p:txBody>
      </p:sp>
      <p:pic>
        <p:nvPicPr>
          <p:cNvPr id="28674" name="Picture 4" descr="Masaccio, Jomfru med Barnet (1426)">
            <a:extLst>
              <a:ext uri="{FF2B5EF4-FFF2-40B4-BE49-F238E27FC236}">
                <a16:creationId xmlns:a16="http://schemas.microsoft.com/office/drawing/2014/main" id="{8A002868-DE67-8EB3-1C09-60AD97AFB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343" y="181768"/>
            <a:ext cx="3786187" cy="649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12DF9A62-0890-4F1D-DF82-8784F8E7D3FB}"/>
              </a:ext>
            </a:extLst>
          </p:cNvPr>
          <p:cNvSpPr txBox="1"/>
          <p:nvPr/>
        </p:nvSpPr>
        <p:spPr>
          <a:xfrm>
            <a:off x="4042484" y="6368454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altLang="da-DK" sz="1400" dirty="0"/>
              <a:t> </a:t>
            </a:r>
            <a:r>
              <a:rPr lang="da-DK" altLang="da-DK" sz="1400" dirty="0" err="1"/>
              <a:t>Masaccio</a:t>
            </a:r>
            <a:r>
              <a:rPr lang="da-DK" altLang="da-DK" sz="1400" dirty="0"/>
              <a:t>: </a:t>
            </a:r>
            <a:r>
              <a:rPr lang="da-DK" altLang="da-DK" sz="1400" i="1" dirty="0"/>
              <a:t>Jomfru med barn</a:t>
            </a:r>
            <a:r>
              <a:rPr lang="da-DK" altLang="da-DK" sz="1400" dirty="0"/>
              <a:t>, 1426</a:t>
            </a:r>
            <a:endParaRPr lang="da-DK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D3A9C6-DB3A-166D-8E2F-788628E6A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381" y="681037"/>
            <a:ext cx="4174864" cy="1325563"/>
          </a:xfrm>
        </p:spPr>
        <p:txBody>
          <a:bodyPr>
            <a:normAutofit fontScale="90000"/>
          </a:bodyPr>
          <a:lstStyle/>
          <a:p>
            <a:r>
              <a:rPr lang="da-DK" dirty="0"/>
              <a:t>Fokus på den fysiske verden og det kropslige </a:t>
            </a:r>
          </a:p>
        </p:txBody>
      </p:sp>
      <p:sp>
        <p:nvSpPr>
          <p:cNvPr id="36865" name="Pladsholder til indhold 2">
            <a:extLst>
              <a:ext uri="{FF2B5EF4-FFF2-40B4-BE49-F238E27FC236}">
                <a16:creationId xmlns:a16="http://schemas.microsoft.com/office/drawing/2014/main" id="{38680A23-BCD4-27B6-9ABD-D30E14AA732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41381" y="2516719"/>
            <a:ext cx="3357283" cy="3466036"/>
          </a:xfrm>
        </p:spPr>
        <p:txBody>
          <a:bodyPr/>
          <a:lstStyle/>
          <a:p>
            <a:r>
              <a:rPr lang="da-DK" altLang="da-DK" sz="1800" dirty="0"/>
              <a:t>Opdagelsen af centralperspektivet.</a:t>
            </a:r>
          </a:p>
          <a:p>
            <a:r>
              <a:rPr lang="da-DK" altLang="da-DK" sz="1800" dirty="0"/>
              <a:t>Fokus på det kropslige – en ny verdslig og sanselig kunst.</a:t>
            </a:r>
          </a:p>
          <a:p>
            <a:r>
              <a:rPr lang="da-DK" altLang="da-DK" sz="1800" dirty="0"/>
              <a:t>En ny virkeligheds-erfaring fra iagttagelser af naturen – men stadig sat ind i kristne rammer. </a:t>
            </a:r>
          </a:p>
          <a:p>
            <a:endParaRPr lang="da-DK" altLang="da-DK" sz="1600" dirty="0"/>
          </a:p>
        </p:txBody>
      </p:sp>
      <p:pic>
        <p:nvPicPr>
          <p:cNvPr id="36866" name="Billede 3" descr="Andrea Mantegna, Pieta (den døde Jesus i ekstremt perspektiv), 1480.jpg">
            <a:extLst>
              <a:ext uri="{FF2B5EF4-FFF2-40B4-BE49-F238E27FC236}">
                <a16:creationId xmlns:a16="http://schemas.microsoft.com/office/drawing/2014/main" id="{6F2E84A7-A9C7-967C-5A63-4C1096BD5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426" y="457307"/>
            <a:ext cx="7165546" cy="5943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24363B61-FDC0-01FB-CD10-CADF87F9DE7A}"/>
              </a:ext>
            </a:extLst>
          </p:cNvPr>
          <p:cNvSpPr txBox="1"/>
          <p:nvPr/>
        </p:nvSpPr>
        <p:spPr>
          <a:xfrm>
            <a:off x="4819426" y="6492874"/>
            <a:ext cx="609958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da-DK" altLang="da-DK" sz="1400" dirty="0"/>
              <a:t>Andrea </a:t>
            </a:r>
            <a:r>
              <a:rPr lang="da-DK" altLang="da-DK" sz="1400" dirty="0" err="1"/>
              <a:t>Mantegna</a:t>
            </a:r>
            <a:r>
              <a:rPr lang="da-DK" altLang="da-DK" sz="1400" dirty="0"/>
              <a:t>: </a:t>
            </a:r>
            <a:r>
              <a:rPr lang="da-DK" altLang="da-DK" sz="1400" i="1" dirty="0" err="1"/>
              <a:t>Pieta</a:t>
            </a:r>
            <a:r>
              <a:rPr lang="da-DK" altLang="da-DK" sz="1400" dirty="0"/>
              <a:t>, 1480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el 1">
            <a:extLst>
              <a:ext uri="{FF2B5EF4-FFF2-40B4-BE49-F238E27FC236}">
                <a16:creationId xmlns:a16="http://schemas.microsoft.com/office/drawing/2014/main" id="{6BD987F3-B9D0-B112-EF88-E9FFA317E5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4372" y="553810"/>
            <a:ext cx="3225799" cy="1325563"/>
          </a:xfrm>
        </p:spPr>
        <p:txBody>
          <a:bodyPr/>
          <a:lstStyle/>
          <a:p>
            <a:r>
              <a:rPr lang="da-DK" altLang="da-DK" sz="2800" dirty="0"/>
              <a:t>Centralperspektiv og forsvindingspunkt</a:t>
            </a:r>
          </a:p>
        </p:txBody>
      </p:sp>
      <p:sp>
        <p:nvSpPr>
          <p:cNvPr id="38914" name="Pladsholder til indhold 2">
            <a:extLst>
              <a:ext uri="{FF2B5EF4-FFF2-40B4-BE49-F238E27FC236}">
                <a16:creationId xmlns:a16="http://schemas.microsoft.com/office/drawing/2014/main" id="{F3F47F10-C773-5E3E-27CB-25038778726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4372" y="1961619"/>
            <a:ext cx="2909661" cy="452596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da-DK" altLang="da-DK" sz="1800" dirty="0"/>
              <a:t>I renæssancen opdagede </a:t>
            </a:r>
            <a:r>
              <a:rPr lang="da-DK" altLang="da-DK" sz="1800" dirty="0" err="1"/>
              <a:t>Phillippo</a:t>
            </a:r>
            <a:r>
              <a:rPr lang="da-DK" altLang="da-DK" sz="1800" dirty="0"/>
              <a:t> </a:t>
            </a:r>
            <a:r>
              <a:rPr lang="da-DK" altLang="da-DK" sz="1800" dirty="0" err="1"/>
              <a:t>Brunelleschi</a:t>
            </a:r>
            <a:r>
              <a:rPr lang="da-DK" altLang="da-DK" sz="1800" dirty="0"/>
              <a:t> de matematiske regler for at tegne et centralperspektiv (et tredimensionelt motiv på en todimensionel flade).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a-DK" altLang="da-DK" sz="1800" dirty="0"/>
              <a:t>Alle indadgående linjer kaldes perspektivlinjer eller </a:t>
            </a:r>
            <a:r>
              <a:rPr lang="da-DK" altLang="da-DK" sz="1800" i="1" dirty="0" err="1"/>
              <a:t>orthogonaler</a:t>
            </a:r>
            <a:r>
              <a:rPr lang="da-DK" altLang="da-DK" sz="1800" dirty="0"/>
              <a:t> og mødes i ét fælles forsvindingspunkt.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a-DK" altLang="da-DK" sz="1800" dirty="0"/>
              <a:t>Forsvindingspunktet ligge altid på horisontlinjen. </a:t>
            </a:r>
          </a:p>
        </p:txBody>
      </p:sp>
      <p:pic>
        <p:nvPicPr>
          <p:cNvPr id="25602" name="Picture 2" descr="Definitions_O_P">
            <a:extLst>
              <a:ext uri="{FF2B5EF4-FFF2-40B4-BE49-F238E27FC236}">
                <a16:creationId xmlns:a16="http://schemas.microsoft.com/office/drawing/2014/main" id="{B53B86C5-3FB3-639B-E70E-17B9E2C43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830" y="553810"/>
            <a:ext cx="7771798" cy="575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5" name="Rectangle 40974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77" name="Rectangle 40976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5440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61" name="Titel 1">
            <a:extLst>
              <a:ext uri="{FF2B5EF4-FFF2-40B4-BE49-F238E27FC236}">
                <a16:creationId xmlns:a16="http://schemas.microsoft.com/office/drawing/2014/main" id="{5AB36F14-2EDA-89DD-4E89-AAA6DC87D2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da-DK" sz="1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Eksempler på, hvordan centralperspektivet er brug i renæssancemalerier</a:t>
            </a:r>
          </a:p>
        </p:txBody>
      </p:sp>
      <p:pic>
        <p:nvPicPr>
          <p:cNvPr id="27652" name="Picture 4" descr="Perspektiv - Webmatematik">
            <a:extLst>
              <a:ext uri="{FF2B5EF4-FFF2-40B4-BE49-F238E27FC236}">
                <a16:creationId xmlns:a16="http://schemas.microsoft.com/office/drawing/2014/main" id="{8CDFBFA7-003F-C6EA-C331-15400212A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8600" y="1216935"/>
            <a:ext cx="7188199" cy="4420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CA2ED8C2-5E85-FDB6-BB00-94D8B0911F71}"/>
              </a:ext>
            </a:extLst>
          </p:cNvPr>
          <p:cNvSpPr txBox="1"/>
          <p:nvPr/>
        </p:nvSpPr>
        <p:spPr>
          <a:xfrm>
            <a:off x="4038600" y="5775070"/>
            <a:ext cx="609958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altLang="da-DK" sz="1200" dirty="0">
                <a:solidFill>
                  <a:schemeClr val="bg1"/>
                </a:solidFill>
              </a:rPr>
              <a:t>Leonardo da Vinci: </a:t>
            </a:r>
            <a:r>
              <a:rPr lang="da-DK" altLang="da-DK" sz="1200" i="1" dirty="0">
                <a:solidFill>
                  <a:schemeClr val="bg1"/>
                </a:solidFill>
              </a:rPr>
              <a:t>Den sidste nadver</a:t>
            </a:r>
            <a:r>
              <a:rPr lang="da-DK" altLang="da-DK" sz="1200" dirty="0">
                <a:solidFill>
                  <a:schemeClr val="bg1"/>
                </a:solidFill>
              </a:rPr>
              <a:t>, 1495-98 </a:t>
            </a:r>
            <a:endParaRPr lang="da-DK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538D9D"/>
      </a:hlink>
      <a:folHlink>
        <a:srgbClr val="A5738E"/>
      </a:folHlink>
    </a:clrScheme>
    <a:fontScheme name="Office-tema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3A418E6B-C5F0-4B95-8D77-61E3EF3B5DF5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</TotalTime>
  <Words>636</Words>
  <Application>Microsoft Macintosh PowerPoint</Application>
  <PresentationFormat>Widescreen</PresentationFormat>
  <Paragraphs>80</Paragraphs>
  <Slides>17</Slides>
  <Notes>14</Notes>
  <HiddenSlides>0</HiddenSlides>
  <MMClips>1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17</vt:i4>
      </vt:variant>
    </vt:vector>
  </HeadingPairs>
  <TitlesOfParts>
    <vt:vector size="23" baseType="lpstr">
      <vt:lpstr>Aptos</vt:lpstr>
      <vt:lpstr>Aptos Display</vt:lpstr>
      <vt:lpstr>Arial</vt:lpstr>
      <vt:lpstr>Arial Narrow</vt:lpstr>
      <vt:lpstr>Wingdings</vt:lpstr>
      <vt:lpstr>Office-tema</vt:lpstr>
      <vt:lpstr>Opdagelsen af perspektivet i renæssance</vt:lpstr>
      <vt:lpstr>Kunst var i middelalderen underlagt kirkens autoritet</vt:lpstr>
      <vt:lpstr> Kunstens udtryk i middelalderen </vt:lpstr>
      <vt:lpstr>Renæssancen</vt:lpstr>
      <vt:lpstr>PowerPoint-præsentation</vt:lpstr>
      <vt:lpstr>Begyndende naturalisme i renæssancen </vt:lpstr>
      <vt:lpstr>Fokus på den fysiske verden og det kropslige </vt:lpstr>
      <vt:lpstr>Centralperspektiv og forsvindingspunkt</vt:lpstr>
      <vt:lpstr>Eksempler på, hvordan centralperspektivet er brug i renæssancemalerier</vt:lpstr>
      <vt:lpstr>Eksempler på, hvordan centralperspektivet er brug i renæssancemalerier</vt:lpstr>
      <vt:lpstr>Eksempler på, hvordan centralperspektivet er brug i renæssancemalerier</vt:lpstr>
      <vt:lpstr>Instruktionsvideo til at lave en perspektivtegning</vt:lpstr>
      <vt:lpstr>Principper for perspektivtegning</vt:lpstr>
      <vt:lpstr>Perspektivskitser: Tegn en kasse</vt:lpstr>
      <vt:lpstr>Perspektivskitser: Tegn en kasse </vt:lpstr>
      <vt:lpstr>Perspektivskitser: Tegn en vej med lygtepæle</vt:lpstr>
      <vt:lpstr>Praktisk øvelse: Tegning i perspektiv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Ditte Bang Skovgård-Hansen</dc:creator>
  <cp:lastModifiedBy>Ditte Bang Skovgård-Hansen</cp:lastModifiedBy>
  <cp:revision>3</cp:revision>
  <dcterms:created xsi:type="dcterms:W3CDTF">2025-11-04T08:38:17Z</dcterms:created>
  <dcterms:modified xsi:type="dcterms:W3CDTF">2025-11-04T20:43:01Z</dcterms:modified>
</cp:coreProperties>
</file>