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1"/>
  </p:sldMasterIdLst>
  <p:notesMasterIdLst>
    <p:notesMasterId r:id="rId13"/>
  </p:notesMasterIdLst>
  <p:sldIdLst>
    <p:sldId id="257" r:id="rId2"/>
    <p:sldId id="258" r:id="rId3"/>
    <p:sldId id="259" r:id="rId4"/>
    <p:sldId id="261" r:id="rId5"/>
    <p:sldId id="307" r:id="rId6"/>
    <p:sldId id="309" r:id="rId7"/>
    <p:sldId id="262" r:id="rId8"/>
    <p:sldId id="287" r:id="rId9"/>
    <p:sldId id="319" r:id="rId10"/>
    <p:sldId id="318" r:id="rId11"/>
    <p:sldId id="266" r:id="rId1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0929"/>
  </p:normalViewPr>
  <p:slideViewPr>
    <p:cSldViewPr>
      <p:cViewPr varScale="1">
        <p:scale>
          <a:sx n="144" d="100"/>
          <a:sy n="144" d="100"/>
        </p:scale>
        <p:origin x="15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5371A9F5-8C57-C4CA-A3E4-61289FE3FF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5A37989-52F1-EE20-999B-AA75A1A8C9D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A155C9-ED80-5040-8562-DF7285187C9E}" type="datetimeFigureOut">
              <a:rPr lang="da-DK"/>
              <a:pPr>
                <a:defRPr/>
              </a:pPr>
              <a:t>01.12.2025</a:t>
            </a:fld>
            <a:endParaRPr lang="da-DK"/>
          </a:p>
        </p:txBody>
      </p:sp>
      <p:sp>
        <p:nvSpPr>
          <p:cNvPr id="4" name="Pladsholder til slidebillede 3">
            <a:extLst>
              <a:ext uri="{FF2B5EF4-FFF2-40B4-BE49-F238E27FC236}">
                <a16:creationId xmlns:a16="http://schemas.microsoft.com/office/drawing/2014/main" id="{16E27446-3D22-8100-2A44-6A615C23C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>
            <a:extLst>
              <a:ext uri="{FF2B5EF4-FFF2-40B4-BE49-F238E27FC236}">
                <a16:creationId xmlns:a16="http://schemas.microsoft.com/office/drawing/2014/main" id="{782DD2C4-4781-E30A-823E-B8C398DE8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21BF8BA-1A3E-5974-B94E-3D31DD6C90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1282E18-D608-3919-1F17-0D08D14AE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0D5B33-2224-CE49-AD64-33887E420557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Pladsholder til diasbillede 1">
            <a:extLst>
              <a:ext uri="{FF2B5EF4-FFF2-40B4-BE49-F238E27FC236}">
                <a16:creationId xmlns:a16="http://schemas.microsoft.com/office/drawing/2014/main" id="{0BA8554D-6C0D-0E83-6D86-89B463F6BE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Pladsholder til noter 2">
            <a:extLst>
              <a:ext uri="{FF2B5EF4-FFF2-40B4-BE49-F238E27FC236}">
                <a16:creationId xmlns:a16="http://schemas.microsoft.com/office/drawing/2014/main" id="{279BFE7E-F726-9818-8019-4E9327F10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>
              <a:latin typeface="Arial" panose="020B0604020202020204" pitchFamily="34" charset="0"/>
            </a:endParaRPr>
          </a:p>
        </p:txBody>
      </p:sp>
      <p:sp>
        <p:nvSpPr>
          <p:cNvPr id="39939" name="Pladsholder til diasnummer 3">
            <a:extLst>
              <a:ext uri="{FF2B5EF4-FFF2-40B4-BE49-F238E27FC236}">
                <a16:creationId xmlns:a16="http://schemas.microsoft.com/office/drawing/2014/main" id="{AC775970-8348-FB4E-5279-90FDA514C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7406E2-F0E4-644F-9B9B-E5833D9ED1FB}" type="slidenum">
              <a:rPr lang="da-DK" altLang="da-DK" smtClean="0"/>
              <a:pPr>
                <a:spcBef>
                  <a:spcPct val="0"/>
                </a:spcBef>
              </a:pPr>
              <a:t>8</a:t>
            </a:fld>
            <a:endParaRPr lang="da-DK" alt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62E7C-62C4-B43C-B4D5-D05B14A2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DA840-27F5-FFB0-B945-2D9CAE312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6C49-D6BA-8C8D-6729-584D3649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FFCA6-F1AE-0E47-8EC2-22DAA42B1A30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67880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F5D3B-E9A3-0B77-6CB7-C3509CFA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8FD2C-8190-CAE2-8AA2-88E9F596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DC19D-71D5-F7E6-4756-787A4096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2D0A-09E0-B24C-B935-107D7413A8B4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9344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2134B-47A9-511D-4330-A6C1427F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426FB-C632-B5B9-5CC7-113D6166A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99F3B-8255-D72C-1AD0-59F6405E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DA5F9-6CF6-9448-8BDC-733BA1AC211A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647130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93575-C48C-9001-EE60-D17F76623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97B6F-8020-0C74-E984-0480F89C3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8461E-F992-F566-60D6-880125C8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51A54-DE74-F344-8382-0C030B2360DC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73145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C9A47-ED15-EC0D-6C6F-0E5C5BCD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833A1-931F-A316-9DF1-8051DBDA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1FD9-5019-0DA5-2362-CA4980C6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CDD1-C3B1-8C46-8E8B-DF69260D04A2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69655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0ECA40-23AA-18F4-D5EE-12755FEC9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24D231-AA17-C2C8-34F7-73E838B29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6EABB5-9B6D-1098-C66E-4B678E4E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FC302-CF1B-B246-B764-4F77C16EF984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39205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11F8A5-8E15-DFAE-3E64-B0CF1BD73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5226565-B783-3A21-1A27-0FEEAA79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E436CF-E084-187E-9C25-5ED9EEE42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45757-D2BC-6E4F-8FBC-7B65D38619E4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14160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C05D52-4723-40FD-24C8-902F86D4D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00D35-BE5B-1C77-754B-D9599B0E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AC5B86-27FC-5FD1-F1A1-870BE6E73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80EA0-2239-3745-B9F3-B963BC360C06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7052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D9E2D67-024B-5FBB-2AF2-279DDDECB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AF82345-8124-7DD3-3AE5-14D61760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5018E8-C302-F9EA-2722-F99F6BEA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AFF3A-AD64-4D42-99AA-00874FA2F8A0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16623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6EC2EE-E3ED-65EA-3C05-94CA91EE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645144-1D55-8968-58A7-D8A3CCF9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B61C40-E972-2D81-3F55-596F04AE4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F3D43-3A73-4740-B0AA-03748FCB2C01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48522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/>
              <a:t>Klik på ikonet for at tilføje et billede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DC305-65A4-74DF-8660-40142FFF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D3111-982A-707C-3157-C514E207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74268-58DE-7944-19BD-4C8F05550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3B3DE9-D018-5F42-AA02-5F9C25E2B0DF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27070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42FDD12-5C35-6CC3-A6B7-3ECABF4976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titeltypografien i masteren</a:t>
            </a:r>
            <a:endParaRPr lang="en-US" altLang="da-DK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0FB655E-3930-9C58-8395-4FDDD038CE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teksttypografierne i masteren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  <a:endParaRPr lang="en-US" alt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38501-E4E3-B10D-C90C-167CAB384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DC435-F861-E8D1-D811-B776DD509F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AF2AD-281B-4003-7509-E36337C672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4EE6AA-A208-A743-BE06-149AC59D072A}" type="slidenum">
              <a:rPr lang="da-DK" altLang="da-DK"/>
              <a:pPr>
                <a:defRPr/>
              </a:pPr>
              <a:t>‹nr.›</a:t>
            </a:fld>
            <a:endParaRPr lang="da-DK" altLang="da-D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800" r:id="rId9"/>
    <p:sldLayoutId id="2147483798" r:id="rId10"/>
    <p:sldLayoutId id="214748379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illeder002">
            <a:extLst>
              <a:ext uri="{FF2B5EF4-FFF2-40B4-BE49-F238E27FC236}">
                <a16:creationId xmlns:a16="http://schemas.microsoft.com/office/drawing/2014/main" id="{A33BBAE0-E2B2-6811-AFF5-B225BD72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0"/>
            <a:ext cx="637857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4D4C8491-26A4-39DD-F017-29F4998756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404813"/>
            <a:ext cx="2660650" cy="1160462"/>
          </a:xfrm>
        </p:spPr>
        <p:txBody>
          <a:bodyPr/>
          <a:lstStyle/>
          <a:p>
            <a:pPr eaLnBrk="1" hangingPunct="1"/>
            <a:r>
              <a:rPr lang="da-DK" altLang="da-DK" sz="6600" b="1"/>
              <a:t>RUM</a:t>
            </a:r>
          </a:p>
        </p:txBody>
      </p:sp>
      <p:sp>
        <p:nvSpPr>
          <p:cNvPr id="14340" name="Tekstfelt 6">
            <a:extLst>
              <a:ext uri="{FF2B5EF4-FFF2-40B4-BE49-F238E27FC236}">
                <a16:creationId xmlns:a16="http://schemas.microsoft.com/office/drawing/2014/main" id="{EE7963D3-9317-9628-CCCA-187B24635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482725"/>
            <a:ext cx="18732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a-DK" altLang="da-DK"/>
              <a:t> i billeder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linje/række, diagram, Parallel, tekst&#10;&#10;AI-genereret indhold kan være ukorrekt.">
            <a:extLst>
              <a:ext uri="{FF2B5EF4-FFF2-40B4-BE49-F238E27FC236}">
                <a16:creationId xmlns:a16="http://schemas.microsoft.com/office/drawing/2014/main" id="{4372623A-F12E-210B-5952-017EA92F4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58" y="1694827"/>
            <a:ext cx="3405710" cy="19693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26CD30E-312C-AEA0-1C65-D641881D8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3" y="1694826"/>
            <a:ext cx="5467307" cy="34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C941A4E-D0AB-AF4E-3DA5-F689788AC26C}"/>
              </a:ext>
            </a:extLst>
          </p:cNvPr>
          <p:cNvSpPr txBox="1"/>
          <p:nvPr/>
        </p:nvSpPr>
        <p:spPr>
          <a:xfrm>
            <a:off x="99733" y="5259207"/>
            <a:ext cx="32569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da-DK" sz="1200" dirty="0"/>
              <a:t>Tintoretto: </a:t>
            </a:r>
            <a:r>
              <a:rPr lang="da-DK" altLang="da-DK" sz="1200" i="1" dirty="0"/>
              <a:t>Den sidste nadver</a:t>
            </a:r>
            <a:r>
              <a:rPr lang="da-DK" altLang="da-DK" sz="1200" dirty="0"/>
              <a:t>, 1592-94</a:t>
            </a:r>
            <a:endParaRPr lang="da-DK" sz="1200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63A6A23C-6CEE-C2D2-D1F0-4BD2EDB7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7886700" cy="994172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Linearperspektiv</a:t>
            </a:r>
          </a:p>
        </p:txBody>
      </p:sp>
    </p:spTree>
    <p:extLst>
      <p:ext uri="{BB962C8B-B14F-4D97-AF65-F5344CB8AC3E}">
        <p14:creationId xmlns:p14="http://schemas.microsoft.com/office/powerpoint/2010/main" val="295661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FB04EF09-1505-D138-5ED4-D67B22E6CD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5263" y="1812925"/>
            <a:ext cx="2360612" cy="606425"/>
          </a:xfrm>
        </p:spPr>
        <p:txBody>
          <a:bodyPr/>
          <a:lstStyle/>
          <a:p>
            <a:pPr eaLnBrk="1" hangingPunct="1"/>
            <a:r>
              <a:rPr lang="da-DK" altLang="da-DK" sz="2000" dirty="0"/>
              <a:t>Normalperspektiv</a:t>
            </a:r>
          </a:p>
        </p:txBody>
      </p:sp>
      <p:pic>
        <p:nvPicPr>
          <p:cNvPr id="26626" name="Picture 3" descr="oda krohg">
            <a:extLst>
              <a:ext uri="{FF2B5EF4-FFF2-40B4-BE49-F238E27FC236}">
                <a16:creationId xmlns:a16="http://schemas.microsoft.com/office/drawing/2014/main" id="{039301C6-B9A1-8316-493F-47E779B3CC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263" y="2442397"/>
            <a:ext cx="2927350" cy="3621087"/>
          </a:xfrm>
          <a:noFill/>
        </p:spPr>
      </p:pic>
      <p:sp>
        <p:nvSpPr>
          <p:cNvPr id="26627" name="Text Box 4">
            <a:extLst>
              <a:ext uri="{FF2B5EF4-FFF2-40B4-BE49-F238E27FC236}">
                <a16:creationId xmlns:a16="http://schemas.microsoft.com/office/drawing/2014/main" id="{05F72239-DA5C-C453-CE19-494DEECAD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296819"/>
            <a:ext cx="3095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a-DK" altLang="da-DK" sz="1400" dirty="0">
                <a:latin typeface="Arial Narrow" panose="020B0604020202020204" pitchFamily="34" charset="0"/>
              </a:rPr>
              <a:t>Christian </a:t>
            </a:r>
            <a:r>
              <a:rPr lang="da-DK" altLang="da-DK" sz="1400" dirty="0" err="1">
                <a:latin typeface="Arial Narrow" panose="020B0604020202020204" pitchFamily="34" charset="0"/>
              </a:rPr>
              <a:t>Krohg</a:t>
            </a:r>
            <a:r>
              <a:rPr lang="da-DK" altLang="da-DK" sz="1400" dirty="0">
                <a:latin typeface="Arial Narrow" panose="020B0604020202020204" pitchFamily="34" charset="0"/>
              </a:rPr>
              <a:t>: </a:t>
            </a:r>
            <a:r>
              <a:rPr lang="da-DK" altLang="da-DK" sz="1400" i="1" dirty="0">
                <a:latin typeface="Arial Narrow" panose="020B0604020202020204" pitchFamily="34" charset="0"/>
              </a:rPr>
              <a:t>Oda,</a:t>
            </a:r>
            <a:r>
              <a:rPr lang="da-DK" altLang="da-DK" sz="1400" dirty="0">
                <a:latin typeface="Arial Narrow" panose="020B0604020202020204" pitchFamily="34" charset="0"/>
              </a:rPr>
              <a:t> 1888</a:t>
            </a:r>
          </a:p>
        </p:txBody>
      </p:sp>
      <p:pic>
        <p:nvPicPr>
          <p:cNvPr id="26628" name="Picture 2" descr="toulouse">
            <a:extLst>
              <a:ext uri="{FF2B5EF4-FFF2-40B4-BE49-F238E27FC236}">
                <a16:creationId xmlns:a16="http://schemas.microsoft.com/office/drawing/2014/main" id="{4EF67597-B287-18A4-219C-DE89601A5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2452688"/>
            <a:ext cx="2557462" cy="363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kstfelt 6">
            <a:extLst>
              <a:ext uri="{FF2B5EF4-FFF2-40B4-BE49-F238E27FC236}">
                <a16:creationId xmlns:a16="http://schemas.microsoft.com/office/drawing/2014/main" id="{9CB1A795-04CA-F6AC-5AAB-226187AFD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253" y="6273799"/>
            <a:ext cx="2862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a-DK" altLang="da-DK" sz="1400" dirty="0">
                <a:latin typeface="Arial Narrow" panose="020B0604020202020204" pitchFamily="34" charset="0"/>
              </a:rPr>
              <a:t>Henri de Toulouse-Lautrec: </a:t>
            </a:r>
            <a:r>
              <a:rPr lang="da-DK" altLang="da-DK" sz="1400" i="1" dirty="0">
                <a:latin typeface="Arial Narrow" panose="020B0604020202020204" pitchFamily="34" charset="0"/>
              </a:rPr>
              <a:t>Logen</a:t>
            </a:r>
          </a:p>
        </p:txBody>
      </p:sp>
      <p:sp>
        <p:nvSpPr>
          <p:cNvPr id="26630" name="Tekstfelt 9">
            <a:extLst>
              <a:ext uri="{FF2B5EF4-FFF2-40B4-BE49-F238E27FC236}">
                <a16:creationId xmlns:a16="http://schemas.microsoft.com/office/drawing/2014/main" id="{BB75C59B-AEC7-96BA-8869-96BE42761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63" y="1916112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a-DK" altLang="da-DK" sz="2000" dirty="0"/>
              <a:t>Frøperspektiv</a:t>
            </a:r>
            <a:endParaRPr lang="da-DK" altLang="da-DK" sz="1800" dirty="0"/>
          </a:p>
        </p:txBody>
      </p:sp>
      <p:sp>
        <p:nvSpPr>
          <p:cNvPr id="26631" name="Tekstfelt 11">
            <a:extLst>
              <a:ext uri="{FF2B5EF4-FFF2-40B4-BE49-F238E27FC236}">
                <a16:creationId xmlns:a16="http://schemas.microsoft.com/office/drawing/2014/main" id="{F9AEEF5E-6525-D90C-E39A-6B18E1EBD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765" y="1950243"/>
            <a:ext cx="2017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a-DK" altLang="da-DK" sz="1800" dirty="0"/>
              <a:t>Fugleperspektiv</a:t>
            </a:r>
          </a:p>
        </p:txBody>
      </p:sp>
      <p:pic>
        <p:nvPicPr>
          <p:cNvPr id="26632" name="Picture 3" descr="matisse">
            <a:extLst>
              <a:ext uri="{FF2B5EF4-FFF2-40B4-BE49-F238E27FC236}">
                <a16:creationId xmlns:a16="http://schemas.microsoft.com/office/drawing/2014/main" id="{D97E49EA-B067-722A-EDA4-C81E2BD03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2435225"/>
            <a:ext cx="2771775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kstfelt 14">
            <a:extLst>
              <a:ext uri="{FF2B5EF4-FFF2-40B4-BE49-F238E27FC236}">
                <a16:creationId xmlns:a16="http://schemas.microsoft.com/office/drawing/2014/main" id="{A29AB41D-304D-B89E-6E45-8ACDB7D16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6237288"/>
            <a:ext cx="2574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a-DK" altLang="da-DK" sz="1400">
                <a:latin typeface="Arial Narrow" panose="020B0604020202020204" pitchFamily="34" charset="0"/>
              </a:rPr>
              <a:t>Henri Matisse: </a:t>
            </a:r>
            <a:r>
              <a:rPr lang="da-DK" altLang="da-DK" sz="1400" i="1">
                <a:latin typeface="Arial Narrow" panose="020B0604020202020204" pitchFamily="34" charset="0"/>
              </a:rPr>
              <a:t>Et glimt af Notre Dame en sen eftermiddag, </a:t>
            </a:r>
            <a:r>
              <a:rPr lang="da-DK" altLang="da-DK" sz="1400">
                <a:latin typeface="Arial Narrow" panose="020B0604020202020204" pitchFamily="34" charset="0"/>
              </a:rPr>
              <a:t>1902</a:t>
            </a:r>
          </a:p>
        </p:txBody>
      </p:sp>
      <p:sp>
        <p:nvSpPr>
          <p:cNvPr id="26634" name="Tekstfelt 16">
            <a:extLst>
              <a:ext uri="{FF2B5EF4-FFF2-40B4-BE49-F238E27FC236}">
                <a16:creationId xmlns:a16="http://schemas.microsoft.com/office/drawing/2014/main" id="{BFD7CDB0-F339-9514-1C4F-97A3EDA1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30213"/>
            <a:ext cx="80645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a-DK" altLang="da-DK" sz="3200" dirty="0"/>
              <a:t>Synsvinkel: Når rum i billeder er set fra én bestemt vinkel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6CC7D015-0DD8-420F-A568-AC4FEDC41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DC595556-C814-4F1F-B0E5-71812F38A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vad mon Dan Turéll tænker i sin himmel? - Kristendom.dk">
            <a:extLst>
              <a:ext uri="{FF2B5EF4-FFF2-40B4-BE49-F238E27FC236}">
                <a16:creationId xmlns:a16="http://schemas.microsoft.com/office/drawing/2014/main" id="{96F9DB34-10C1-A7BC-6759-F4E90FFF1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3735" b="2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Rectangle 2">
            <a:extLst>
              <a:ext uri="{FF2B5EF4-FFF2-40B4-BE49-F238E27FC236}">
                <a16:creationId xmlns:a16="http://schemas.microsoft.com/office/drawing/2014/main" id="{AE9836F7-39F9-C13A-E312-5681FC155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57189"/>
            <a:ext cx="3116868" cy="5571898"/>
          </a:xfrm>
        </p:spPr>
        <p:txBody>
          <a:bodyPr>
            <a:normAutofit/>
          </a:bodyPr>
          <a:lstStyle/>
          <a:p>
            <a:pPr eaLnBrk="1" hangingPunct="1"/>
            <a:r>
              <a:rPr lang="da-DK" altLang="da-DK" dirty="0">
                <a:solidFill>
                  <a:srgbClr val="FFFFFF"/>
                </a:solidFill>
              </a:rPr>
              <a:t>Praktisk øvelse: </a:t>
            </a:r>
            <a:r>
              <a:rPr lang="da-DK" altLang="da-DK" dirty="0">
                <a:solidFill>
                  <a:schemeClr val="accent2">
                    <a:lumMod val="75000"/>
                  </a:schemeClr>
                </a:solidFill>
              </a:rPr>
              <a:t>Billeder af engle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5D8AAB9C-BA27-8BF8-3A63-F3F69AECFD3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89914" y="557188"/>
            <a:ext cx="4625434" cy="5968155"/>
          </a:xfrm>
        </p:spPr>
        <p:txBody>
          <a:bodyPr anchor="ctr">
            <a:normAutofit/>
          </a:bodyPr>
          <a:lstStyle/>
          <a:p>
            <a:pPr eaLnBrk="1" hangingPunct="1">
              <a:buFontTx/>
              <a:buNone/>
            </a:pPr>
            <a:r>
              <a:rPr lang="da-DK" altLang="da-DK" sz="1600" dirty="0">
                <a:solidFill>
                  <a:srgbClr val="FFFFFF"/>
                </a:solidFill>
              </a:rPr>
              <a:t>	I skal individuelt skabe et billede med temaet ENGLE. </a:t>
            </a:r>
          </a:p>
          <a:p>
            <a:pPr eaLnBrk="1" hangingPunct="1">
              <a:buFontTx/>
              <a:buNone/>
            </a:pPr>
            <a:r>
              <a:rPr lang="da-DK" altLang="da-DK" sz="1600" dirty="0">
                <a:solidFill>
                  <a:srgbClr val="FFFFFF"/>
                </a:solidFill>
              </a:rPr>
              <a:t>	I skal anvender ét af virkemidlerne herunder til at skabe en illusion om dybde i billedet. Brug hinanden gruppen til sparring. I vælger selv, hvilket motiv, I vil arbejde med. Hent gerne inspiration på nettet eller </a:t>
            </a:r>
            <a:r>
              <a:rPr lang="da-DK" altLang="da-DK" sz="1600" dirty="0" err="1">
                <a:solidFill>
                  <a:srgbClr val="FFFFFF"/>
                </a:solidFill>
              </a:rPr>
              <a:t>Pintarest</a:t>
            </a:r>
            <a:r>
              <a:rPr lang="da-DK" altLang="da-DK" sz="1600" dirty="0">
                <a:solidFill>
                  <a:srgbClr val="FFFFFF"/>
                </a:solidFill>
              </a:rPr>
              <a:t>.</a:t>
            </a:r>
          </a:p>
          <a:p>
            <a:pPr eaLnBrk="1" hangingPunct="1">
              <a:buFontTx/>
              <a:buNone/>
            </a:pPr>
            <a:r>
              <a:rPr lang="da-DK" altLang="da-DK" sz="1600" dirty="0">
                <a:solidFill>
                  <a:srgbClr val="FFFFFF"/>
                </a:solidFill>
              </a:rPr>
              <a:t>	I slutningen af modulet præsenterer I jeres billeder for resten af holdet og forklarer, hvad I har gjort. </a:t>
            </a:r>
          </a:p>
          <a:p>
            <a:pPr eaLnBrk="1" hangingPunct="1">
              <a:buFontTx/>
              <a:buNone/>
            </a:pPr>
            <a:endParaRPr lang="da-DK" altLang="da-DK" sz="1600" dirty="0">
              <a:solidFill>
                <a:srgbClr val="FFFFFF"/>
              </a:solidFill>
            </a:endParaRP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da-DK" altLang="da-DK" sz="1600" dirty="0">
                <a:solidFill>
                  <a:srgbClr val="FFFFFF"/>
                </a:solidFill>
              </a:rPr>
              <a:t>Overlapning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da-DK" altLang="da-DK" sz="1600" dirty="0">
                <a:solidFill>
                  <a:srgbClr val="FFFFFF"/>
                </a:solidFill>
              </a:rPr>
              <a:t>Farveperspektiv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da-DK" altLang="da-DK" sz="1600" dirty="0">
                <a:solidFill>
                  <a:srgbClr val="FFFFFF"/>
                </a:solidFill>
              </a:rPr>
              <a:t>Lys og skygge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da-DK" altLang="da-DK" sz="1600" dirty="0">
                <a:solidFill>
                  <a:srgbClr val="FFFFFF"/>
                </a:solidFill>
              </a:rPr>
              <a:t>Repoussoir (tilbageskubbereffekt)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da-DK" altLang="da-DK" sz="1600" dirty="0">
                <a:solidFill>
                  <a:srgbClr val="FFFFFF"/>
                </a:solidFill>
              </a:rPr>
              <a:t>Gradienter</a:t>
            </a:r>
          </a:p>
          <a:p>
            <a:pPr marL="971550" lvl="1" indent="-514350" eaLnBrk="1" hangingPunct="1">
              <a:buFont typeface="+mj-lt"/>
              <a:buAutoNum type="arabicPeriod"/>
            </a:pPr>
            <a:r>
              <a:rPr lang="da-DK" altLang="da-DK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Linearperspektiv/centralperspektiv (dette virkemiddel har vi arbejdet med, så den er ikke med i denne runde)</a:t>
            </a:r>
          </a:p>
          <a:p>
            <a:pPr eaLnBrk="1" hangingPunct="1">
              <a:buFontTx/>
              <a:buNone/>
            </a:pPr>
            <a:r>
              <a:rPr lang="da-DK" altLang="da-DK" sz="1600" dirty="0">
                <a:solidFill>
                  <a:srgbClr val="FFFFFF"/>
                </a:solidFill>
              </a:rPr>
              <a:t>		</a:t>
            </a:r>
          </a:p>
          <a:p>
            <a:pPr eaLnBrk="1" hangingPunct="1">
              <a:buFontTx/>
              <a:buNone/>
            </a:pPr>
            <a:r>
              <a:rPr lang="da-DK" altLang="da-DK" sz="1600" dirty="0">
                <a:solidFill>
                  <a:srgbClr val="FFFFFF"/>
                </a:solidFill>
              </a:rPr>
              <a:t>	Der vil på det store bord nederst i lokalet være en ‘materialebuffet’, så I vælger også selv, hvilken teknik, I vil arbejde med.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BA49C537-7638-8458-E5C3-470F59731BF3}"/>
              </a:ext>
            </a:extLst>
          </p:cNvPr>
          <p:cNvSpPr txBox="1"/>
          <p:nvPr/>
        </p:nvSpPr>
        <p:spPr>
          <a:xfrm>
            <a:off x="467544" y="54868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da-DK" sz="3600" dirty="0">
                <a:solidFill>
                  <a:schemeClr val="accent2">
                    <a:lumMod val="75000"/>
                  </a:schemeClr>
                </a:solidFill>
              </a:rPr>
              <a:t>Overlapning</a:t>
            </a:r>
            <a:endParaRPr lang="da-DK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90" name="Picture 6" descr="La danse af Henri Matisse Højkvalitets håndlavede oliemaleri reproduktions  malerier | Kosh mArt Danmark - koshmart.com/dk/">
            <a:extLst>
              <a:ext uri="{FF2B5EF4-FFF2-40B4-BE49-F238E27FC236}">
                <a16:creationId xmlns:a16="http://schemas.microsoft.com/office/drawing/2014/main" id="{A59F3815-359E-50F5-0FE7-33F26A0E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2" y="2372529"/>
            <a:ext cx="62646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FE27804D-8646-2C30-46F9-65E30F4EBD10}"/>
              </a:ext>
            </a:extLst>
          </p:cNvPr>
          <p:cNvSpPr txBox="1"/>
          <p:nvPr/>
        </p:nvSpPr>
        <p:spPr>
          <a:xfrm>
            <a:off x="233532" y="6548993"/>
            <a:ext cx="268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600" dirty="0"/>
              <a:t>Henri Matisse: La dance, 1909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751B557-26F9-D1AA-07EF-FDF782366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91621"/>
            <a:ext cx="2808312" cy="36781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>
            <a:extLst>
              <a:ext uri="{FF2B5EF4-FFF2-40B4-BE49-F238E27FC236}">
                <a16:creationId xmlns:a16="http://schemas.microsoft.com/office/drawing/2014/main" id="{B3DB4B2F-A556-26CD-FB60-D2E5C0E02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694" y="6453336"/>
            <a:ext cx="5348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a-DK" altLang="da-DK" sz="1400" dirty="0">
                <a:latin typeface="+mn-lt"/>
              </a:rPr>
              <a:t>Paul </a:t>
            </a:r>
            <a:r>
              <a:rPr lang="da-DK" altLang="da-DK" sz="1400" dirty="0" err="1">
                <a:latin typeface="+mn-lt"/>
              </a:rPr>
              <a:t>Cezanne</a:t>
            </a:r>
            <a:r>
              <a:rPr lang="da-DK" altLang="da-DK" sz="1400" dirty="0">
                <a:latin typeface="+mn-lt"/>
              </a:rPr>
              <a:t>: </a:t>
            </a:r>
            <a:r>
              <a:rPr lang="da-DK" altLang="da-DK" sz="1400" i="1" dirty="0" err="1">
                <a:latin typeface="+mn-lt"/>
              </a:rPr>
              <a:t>Baie</a:t>
            </a:r>
            <a:r>
              <a:rPr lang="da-DK" altLang="da-DK" sz="1400" i="1" dirty="0">
                <a:latin typeface="+mn-lt"/>
              </a:rPr>
              <a:t> de Marseilles,</a:t>
            </a:r>
            <a:r>
              <a:rPr lang="da-DK" altLang="da-DK" sz="1400" dirty="0">
                <a:latin typeface="+mn-lt"/>
              </a:rPr>
              <a:t> 1885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8D2C788-5D39-F928-DC5B-70BF81C6CAAE}"/>
              </a:ext>
            </a:extLst>
          </p:cNvPr>
          <p:cNvSpPr txBox="1"/>
          <p:nvPr/>
        </p:nvSpPr>
        <p:spPr>
          <a:xfrm>
            <a:off x="0" y="404664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/>
            <a:r>
              <a:rPr lang="da-DK" altLang="da-DK" sz="3600" dirty="0">
                <a:solidFill>
                  <a:schemeClr val="accent2">
                    <a:lumMod val="75000"/>
                  </a:schemeClr>
                </a:solidFill>
              </a:rPr>
              <a:t>Farveperspektiv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6AC5B42-18B6-92B0-CAB9-71CDC148F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694" y="1306302"/>
            <a:ext cx="6408712" cy="51350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agskygge | Karinas billedkunst">
            <a:extLst>
              <a:ext uri="{FF2B5EF4-FFF2-40B4-BE49-F238E27FC236}">
                <a16:creationId xmlns:a16="http://schemas.microsoft.com/office/drawing/2014/main" id="{687C82FE-C364-9FA6-7670-AFD6B217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999" y="2204864"/>
            <a:ext cx="4800533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4" descr="Rauset: Billedrom">
            <a:extLst>
              <a:ext uri="{FF2B5EF4-FFF2-40B4-BE49-F238E27FC236}">
                <a16:creationId xmlns:a16="http://schemas.microsoft.com/office/drawing/2014/main" id="{4D3B67EA-3FF5-BDA8-5D27-33432E3F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0"/>
            <a:ext cx="4868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C09837F-565C-24FC-88E1-537C56B384C8}"/>
              </a:ext>
            </a:extLst>
          </p:cNvPr>
          <p:cNvSpPr txBox="1"/>
          <p:nvPr/>
        </p:nvSpPr>
        <p:spPr>
          <a:xfrm>
            <a:off x="0" y="60344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/>
            <a:r>
              <a:rPr lang="da-DK" altLang="da-DK" sz="3600" dirty="0">
                <a:solidFill>
                  <a:schemeClr val="accent2">
                    <a:lumMod val="75000"/>
                  </a:schemeClr>
                </a:solidFill>
              </a:rPr>
              <a:t>Lys og skygge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3F37FFC6-A864-5F68-AE29-9E56165EB148}"/>
              </a:ext>
            </a:extLst>
          </p:cNvPr>
          <p:cNvSpPr txBox="1"/>
          <p:nvPr/>
        </p:nvSpPr>
        <p:spPr>
          <a:xfrm>
            <a:off x="0" y="550421"/>
            <a:ext cx="6508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/>
            <a:r>
              <a:rPr lang="da-DK" altLang="da-DK" sz="3600" dirty="0">
                <a:solidFill>
                  <a:schemeClr val="accent2">
                    <a:lumMod val="75000"/>
                  </a:schemeClr>
                </a:solidFill>
              </a:rPr>
              <a:t>Gradienter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F74C03D-85CF-90BD-5271-268F2FE6517E}"/>
              </a:ext>
            </a:extLst>
          </p:cNvPr>
          <p:cNvSpPr txBox="1"/>
          <p:nvPr/>
        </p:nvSpPr>
        <p:spPr>
          <a:xfrm>
            <a:off x="202482" y="627294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a-DK" altLang="da-DK" sz="1600" dirty="0">
                <a:latin typeface="Arial Narrow" panose="020B0604020202020204" pitchFamily="34" charset="0"/>
              </a:rPr>
              <a:t>P.C. Skovgaard:. Petri fra Italien, 1854</a:t>
            </a:r>
          </a:p>
        </p:txBody>
      </p:sp>
      <p:pic>
        <p:nvPicPr>
          <p:cNvPr id="39938" name="Picture 2" descr="Party from Italy - P. C. Skovgaard - WikiArt.org">
            <a:extLst>
              <a:ext uri="{FF2B5EF4-FFF2-40B4-BE49-F238E27FC236}">
                <a16:creationId xmlns:a16="http://schemas.microsoft.com/office/drawing/2014/main" id="{C6B63643-6431-2082-269D-0E383246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61143"/>
            <a:ext cx="4572000" cy="374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2 ideas de Techo iglesia | arte renacentista pintura, arte del  renacimiento, pinturas renacentistas">
            <a:extLst>
              <a:ext uri="{FF2B5EF4-FFF2-40B4-BE49-F238E27FC236}">
                <a16:creationId xmlns:a16="http://schemas.microsoft.com/office/drawing/2014/main" id="{0981773C-55D5-9EF0-BB28-A71910365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55" y="464347"/>
            <a:ext cx="4371489" cy="592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959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friedrich1">
            <a:extLst>
              <a:ext uri="{FF2B5EF4-FFF2-40B4-BE49-F238E27FC236}">
                <a16:creationId xmlns:a16="http://schemas.microsoft.com/office/drawing/2014/main" id="{576B240D-3683-7489-A8A0-96F937436B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3300897"/>
            <a:ext cx="3682648" cy="2807168"/>
          </a:xfrm>
          <a:noFill/>
        </p:spPr>
      </p:pic>
      <p:sp>
        <p:nvSpPr>
          <p:cNvPr id="18434" name="Text Box 4">
            <a:extLst>
              <a:ext uri="{FF2B5EF4-FFF2-40B4-BE49-F238E27FC236}">
                <a16:creationId xmlns:a16="http://schemas.microsoft.com/office/drawing/2014/main" id="{2FF383B6-E8DF-67AC-B56B-1F52CDEC2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072" y="6323640"/>
            <a:ext cx="44640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a-DK" altLang="da-DK" sz="1600" dirty="0">
                <a:latin typeface="Arial Narrow" panose="020B0604020202020204" pitchFamily="34" charset="0"/>
              </a:rPr>
              <a:t>Caspar David Friedrich: </a:t>
            </a:r>
            <a:r>
              <a:rPr lang="da-DK" altLang="da-DK" sz="1600" i="1" dirty="0">
                <a:latin typeface="Arial Narrow" panose="020B0604020202020204" pitchFamily="34" charset="0"/>
              </a:rPr>
              <a:t>Ensomt træ,</a:t>
            </a:r>
            <a:r>
              <a:rPr lang="da-DK" altLang="da-DK" sz="1600" dirty="0">
                <a:latin typeface="Arial Narrow" panose="020B0604020202020204" pitchFamily="34" charset="0"/>
              </a:rPr>
              <a:t>1821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09462F8-63AF-D99C-2099-8D8EE0401BAE}"/>
              </a:ext>
            </a:extLst>
          </p:cNvPr>
          <p:cNvSpPr txBox="1"/>
          <p:nvPr/>
        </p:nvSpPr>
        <p:spPr>
          <a:xfrm>
            <a:off x="323528" y="749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altLang="da-DK" sz="3600" dirty="0">
                <a:solidFill>
                  <a:schemeClr val="accent2">
                    <a:lumMod val="75000"/>
                  </a:schemeClr>
                </a:solidFill>
              </a:rPr>
              <a:t>Repoussoir </a:t>
            </a:r>
            <a:endParaRPr lang="da-DK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62" name="Picture 2" descr="Caspar David Friedrich, Chalk Cliffs on Rügen (after 1818), oil on canvas, 90.5 × 71 cm, Museum Oskar Reinhart am Stadtgarten, Winterthur, Switzerland. Wikimedia Commons.">
            <a:extLst>
              <a:ext uri="{FF2B5EF4-FFF2-40B4-BE49-F238E27FC236}">
                <a16:creationId xmlns:a16="http://schemas.microsoft.com/office/drawing/2014/main" id="{7734E6CF-9504-0AC6-09A0-12B541AB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392" y="374809"/>
            <a:ext cx="4556080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2507AE96-A9F4-0F34-F6F1-303760C2EC54}"/>
              </a:ext>
            </a:extLst>
          </p:cNvPr>
          <p:cNvSpPr txBox="1"/>
          <p:nvPr/>
        </p:nvSpPr>
        <p:spPr>
          <a:xfrm>
            <a:off x="4255928" y="632364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da-DK" altLang="da-DK" sz="1600" dirty="0">
                <a:latin typeface="Arial Narrow" panose="020B0604020202020204" pitchFamily="34" charset="0"/>
              </a:rPr>
              <a:t>Caspar David Friedrich: </a:t>
            </a:r>
            <a:r>
              <a:rPr lang="da-DK" altLang="da-DK" sz="1600" i="1" dirty="0">
                <a:latin typeface="Arial Narrow" panose="020B0604020202020204" pitchFamily="34" charset="0"/>
              </a:rPr>
              <a:t>Kalk klinter ved </a:t>
            </a:r>
            <a:r>
              <a:rPr lang="da-DK" altLang="da-DK" sz="1600" i="1" dirty="0" err="1">
                <a:latin typeface="Arial Narrow" panose="020B0604020202020204" pitchFamily="34" charset="0"/>
              </a:rPr>
              <a:t>Rügen</a:t>
            </a:r>
            <a:r>
              <a:rPr lang="da-DK" altLang="da-DK" sz="1600" i="1" dirty="0">
                <a:latin typeface="Arial Narrow" panose="020B0604020202020204" pitchFamily="34" charset="0"/>
              </a:rPr>
              <a:t>, </a:t>
            </a:r>
            <a:r>
              <a:rPr lang="da-DK" altLang="da-DK" sz="1600" dirty="0">
                <a:latin typeface="Arial Narrow" panose="020B0604020202020204" pitchFamily="34" charset="0"/>
              </a:rPr>
              <a:t>1818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>
            <a:extLst>
              <a:ext uri="{FF2B5EF4-FFF2-40B4-BE49-F238E27FC236}">
                <a16:creationId xmlns:a16="http://schemas.microsoft.com/office/drawing/2014/main" id="{6BD987F3-B9D0-B112-EF88-E9FFA317E5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798" y="275035"/>
            <a:ext cx="4032448" cy="994172"/>
          </a:xfrm>
        </p:spPr>
        <p:txBody>
          <a:bodyPr/>
          <a:lstStyle/>
          <a:p>
            <a:r>
              <a:rPr lang="da-DK" altLang="da-DK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Centralperspektiv</a:t>
            </a:r>
          </a:p>
        </p:txBody>
      </p:sp>
      <p:sp>
        <p:nvSpPr>
          <p:cNvPr id="38914" name="Pladsholder til indhold 2">
            <a:extLst>
              <a:ext uri="{FF2B5EF4-FFF2-40B4-BE49-F238E27FC236}">
                <a16:creationId xmlns:a16="http://schemas.microsoft.com/office/drawing/2014/main" id="{F3F47F10-C773-5E3E-27CB-2503877872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8279" y="2328464"/>
            <a:ext cx="2182246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a-DK" altLang="da-DK" sz="1350" dirty="0"/>
              <a:t>Alle indadgående linjer kaldes perspektivlinjer eller </a:t>
            </a:r>
            <a:r>
              <a:rPr lang="da-DK" altLang="da-DK" sz="1350" i="1" dirty="0" err="1"/>
              <a:t>orthogonaler</a:t>
            </a:r>
            <a:r>
              <a:rPr lang="da-DK" altLang="da-DK" sz="1350" dirty="0"/>
              <a:t> og mødes i ét fælles forsvindingspunkt.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a-DK" altLang="da-DK" sz="1350" dirty="0"/>
              <a:t>Forsvindingspunktet ligger altid på horisontlinjen. </a:t>
            </a:r>
          </a:p>
        </p:txBody>
      </p:sp>
      <p:pic>
        <p:nvPicPr>
          <p:cNvPr id="25602" name="Picture 2" descr="Definitions_O_P">
            <a:extLst>
              <a:ext uri="{FF2B5EF4-FFF2-40B4-BE49-F238E27FC236}">
                <a16:creationId xmlns:a16="http://schemas.microsoft.com/office/drawing/2014/main" id="{B53B86C5-3FB3-639B-E70E-17B9E2C4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72" y="1272607"/>
            <a:ext cx="5828849" cy="431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maleri, tøj, kunst, kvinde&#10;&#10;AI-genereret indhold kan være ukorrekt.">
            <a:extLst>
              <a:ext uri="{FF2B5EF4-FFF2-40B4-BE49-F238E27FC236}">
                <a16:creationId xmlns:a16="http://schemas.microsoft.com/office/drawing/2014/main" id="{EBA7FD6A-7E88-04AE-B228-A9DFC50893F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25462" y="1339850"/>
            <a:ext cx="2883026" cy="4178300"/>
          </a:xfrm>
          <a:prstGeom prst="rect">
            <a:avLst/>
          </a:prstGeom>
          <a:noFill/>
        </p:spPr>
      </p:pic>
      <p:pic>
        <p:nvPicPr>
          <p:cNvPr id="3" name="Billede 2" descr="Et billede, der indeholder tegning, skitse, Stregtegning, illustration/afbildning&#10;&#10;AI-genereret indhold kan være ukorrekt.">
            <a:extLst>
              <a:ext uri="{FF2B5EF4-FFF2-40B4-BE49-F238E27FC236}">
                <a16:creationId xmlns:a16="http://schemas.microsoft.com/office/drawing/2014/main" id="{BAAACC68-7341-ACB1-0E3A-8012A6CB1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74" y="1339850"/>
            <a:ext cx="2945700" cy="41783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C6623F3-A6EE-506C-22B2-C94B01EB43DF}"/>
              </a:ext>
            </a:extLst>
          </p:cNvPr>
          <p:cNvSpPr txBox="1"/>
          <p:nvPr/>
        </p:nvSpPr>
        <p:spPr>
          <a:xfrm>
            <a:off x="630018" y="5518150"/>
            <a:ext cx="4574156" cy="292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>
              <a:lnSpc>
                <a:spcPct val="115000"/>
              </a:lnSpc>
              <a:spcAft>
                <a:spcPts val="750"/>
              </a:spcAft>
            </a:pPr>
            <a:r>
              <a:rPr lang="da-DK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Rafael: </a:t>
            </a:r>
            <a:r>
              <a:rPr lang="da-DK" sz="12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Jomfru Marias trolovelse, </a:t>
            </a:r>
            <a:r>
              <a:rPr lang="da-DK" sz="1200" dirty="0">
                <a:ea typeface="Times New Roman" panose="02020603050405020304" pitchFamily="18" charset="0"/>
                <a:cs typeface="Times New Roman" panose="02020603050405020304" pitchFamily="18" charset="0"/>
              </a:rPr>
              <a:t>1504</a:t>
            </a:r>
            <a:endParaRPr lang="da-DK" sz="10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528CA5E-BFB2-C748-537C-1076CD01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7886700" cy="994172"/>
          </a:xfrm>
        </p:spPr>
        <p:txBody>
          <a:bodyPr>
            <a:normAutofit/>
          </a:bodyPr>
          <a:lstStyle/>
          <a:p>
            <a:r>
              <a:rPr lang="da-DK" sz="3600" dirty="0">
                <a:solidFill>
                  <a:schemeClr val="accent2">
                    <a:lumMod val="75000"/>
                  </a:schemeClr>
                </a:solidFill>
              </a:rPr>
              <a:t>Centralperspektiv</a:t>
            </a:r>
          </a:p>
        </p:txBody>
      </p:sp>
    </p:spTree>
    <p:extLst>
      <p:ext uri="{BB962C8B-B14F-4D97-AF65-F5344CB8AC3E}">
        <p14:creationId xmlns:p14="http://schemas.microsoft.com/office/powerpoint/2010/main" val="1386519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275</Words>
  <Application>Microsoft Macintosh PowerPoint</Application>
  <PresentationFormat>Skærmshow (4:3)</PresentationFormat>
  <Paragraphs>40</Paragraphs>
  <Slides>11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Times New Roman</vt:lpstr>
      <vt:lpstr>Office-tema</vt:lpstr>
      <vt:lpstr>RUM</vt:lpstr>
      <vt:lpstr>Praktisk øvelse: Billeder af engle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Centralperspektiv</vt:lpstr>
      <vt:lpstr>Centralperspektiv</vt:lpstr>
      <vt:lpstr>Linearperspektiv</vt:lpstr>
      <vt:lpstr>Normalperspektiv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RUMANALYSE</dc:title>
  <dc:creator>Ditte</dc:creator>
  <cp:lastModifiedBy>Ditte Bang Skovgård-Hansen</cp:lastModifiedBy>
  <cp:revision>26</cp:revision>
  <dcterms:created xsi:type="dcterms:W3CDTF">2005-09-05T09:31:03Z</dcterms:created>
  <dcterms:modified xsi:type="dcterms:W3CDTF">2025-12-01T13:11:56Z</dcterms:modified>
</cp:coreProperties>
</file>