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3" r:id="rId1"/>
  </p:sldMasterIdLst>
  <p:sldIdLst>
    <p:sldId id="256" r:id="rId2"/>
    <p:sldId id="257" r:id="rId3"/>
    <p:sldId id="260" r:id="rId4"/>
    <p:sldId id="258" r:id="rId5"/>
    <p:sldId id="261" r:id="rId6"/>
    <p:sldId id="267" r:id="rId7"/>
    <p:sldId id="262" r:id="rId8"/>
    <p:sldId id="268" r:id="rId9"/>
    <p:sldId id="269" r:id="rId10"/>
    <p:sldId id="270" r:id="rId11"/>
    <p:sldId id="271" r:id="rId12"/>
    <p:sldId id="272" r:id="rId13"/>
    <p:sldId id="266" r:id="rId14"/>
    <p:sldId id="265" r:id="rId15"/>
    <p:sldId id="263" r:id="rId1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10"/>
    <p:restoredTop sz="94820"/>
  </p:normalViewPr>
  <p:slideViewPr>
    <p:cSldViewPr snapToGrid="0">
      <p:cViewPr varScale="1">
        <p:scale>
          <a:sx n="93" d="100"/>
          <a:sy n="93" d="100"/>
        </p:scale>
        <p:origin x="216" y="7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da-DK"/>
          </a:p>
        </p:txBody>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da-DK"/>
          </a:p>
        </p:txBody>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12/8/25</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‹nr.›</a:t>
            </a:fld>
            <a:endParaRPr lang="en-US" dirty="0"/>
          </a:p>
        </p:txBody>
      </p:sp>
    </p:spTree>
    <p:extLst>
      <p:ext uri="{BB962C8B-B14F-4D97-AF65-F5344CB8AC3E}">
        <p14:creationId xmlns:p14="http://schemas.microsoft.com/office/powerpoint/2010/main" val="3123459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3360209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1715049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2468004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12/8/25</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‹nr.›</a:t>
            </a:fld>
            <a:endParaRPr lang="en-US" dirty="0"/>
          </a:p>
        </p:txBody>
      </p:sp>
    </p:spTree>
    <p:extLst>
      <p:ext uri="{BB962C8B-B14F-4D97-AF65-F5344CB8AC3E}">
        <p14:creationId xmlns:p14="http://schemas.microsoft.com/office/powerpoint/2010/main" val="589454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3721558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12/8/25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316307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12/8/25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1684807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12/8/25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40449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12/8/25</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‹nr.›</a:t>
            </a:fld>
            <a:endParaRPr lang="en-US"/>
          </a:p>
        </p:txBody>
      </p:sp>
    </p:spTree>
    <p:extLst>
      <p:ext uri="{BB962C8B-B14F-4D97-AF65-F5344CB8AC3E}">
        <p14:creationId xmlns:p14="http://schemas.microsoft.com/office/powerpoint/2010/main" val="3188289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12/8/25</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‹nr.›</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0657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da-DK"/>
          </a:p>
        </p:txBody>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da-DK"/>
          </a:p>
        </p:txBody>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12/8/25</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‹nr.›</a:t>
            </a:fld>
            <a:endParaRPr lang="en-US"/>
          </a:p>
        </p:txBody>
      </p:sp>
    </p:spTree>
    <p:extLst>
      <p:ext uri="{BB962C8B-B14F-4D97-AF65-F5344CB8AC3E}">
        <p14:creationId xmlns:p14="http://schemas.microsoft.com/office/powerpoint/2010/main" val="245553880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42" r:id="rId5"/>
    <p:sldLayoutId id="2147483743" r:id="rId6"/>
    <p:sldLayoutId id="2147483744" r:id="rId7"/>
    <p:sldLayoutId id="2147483745" r:id="rId8"/>
    <p:sldLayoutId id="2147483746" r:id="rId9"/>
    <p:sldLayoutId id="2147483747" r:id="rId10"/>
    <p:sldLayoutId id="2147483748"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https://www.youtube.com/embed/y1cs9zyd5vA?feature=oembed"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dr.dk/radio/p1/sommergaesten/sommergaesten-pa-p1-morten-pape/"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filmcentralen.dk/grundskolen/film/tove-i-stykker"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b4Sv1IVOeEg?feature=oembed"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3" descr="Blanket on the ground">
            <a:extLst>
              <a:ext uri="{FF2B5EF4-FFF2-40B4-BE49-F238E27FC236}">
                <a16:creationId xmlns:a16="http://schemas.microsoft.com/office/drawing/2014/main" id="{10E075B2-8728-457B-D327-9513642E58D5}"/>
              </a:ext>
            </a:extLst>
          </p:cNvPr>
          <p:cNvPicPr>
            <a:picLocks noChangeAspect="1"/>
          </p:cNvPicPr>
          <p:nvPr/>
        </p:nvPicPr>
        <p:blipFill>
          <a:blip r:embed="rId2">
            <a:alphaModFix amt="45000"/>
          </a:blip>
          <a:srcRect t="9934" b="5797"/>
          <a:stretch>
            <a:fillRect/>
          </a:stretch>
        </p:blipFill>
        <p:spPr>
          <a:xfrm>
            <a:off x="20" y="10"/>
            <a:ext cx="12191980" cy="6857985"/>
          </a:xfrm>
          <a:prstGeom prst="rect">
            <a:avLst/>
          </a:prstGeom>
        </p:spPr>
      </p:pic>
      <p:sp>
        <p:nvSpPr>
          <p:cNvPr id="20" name="Rectangle 19">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txBody>
          <a:bodyPr/>
          <a:lstStyle/>
          <a:p>
            <a:endParaRPr lang="da-DK"/>
          </a:p>
        </p:txBody>
      </p:sp>
      <p:sp>
        <p:nvSpPr>
          <p:cNvPr id="2" name="Titel 1">
            <a:extLst>
              <a:ext uri="{FF2B5EF4-FFF2-40B4-BE49-F238E27FC236}">
                <a16:creationId xmlns:a16="http://schemas.microsoft.com/office/drawing/2014/main" id="{2B937DDB-65F5-8EEC-98FF-78E44A89CB74}"/>
              </a:ext>
            </a:extLst>
          </p:cNvPr>
          <p:cNvSpPr>
            <a:spLocks noGrp="1"/>
          </p:cNvSpPr>
          <p:nvPr>
            <p:ph type="ctrTitle"/>
          </p:nvPr>
        </p:nvSpPr>
        <p:spPr>
          <a:xfrm>
            <a:off x="1769532" y="2091263"/>
            <a:ext cx="8652938" cy="2461504"/>
          </a:xfrm>
        </p:spPr>
        <p:txBody>
          <a:bodyPr>
            <a:normAutofit/>
          </a:bodyPr>
          <a:lstStyle/>
          <a:p>
            <a:r>
              <a:rPr lang="da-DK"/>
              <a:t>Barndom og erindring</a:t>
            </a:r>
          </a:p>
        </p:txBody>
      </p:sp>
      <p:sp>
        <p:nvSpPr>
          <p:cNvPr id="3" name="Undertitel 2">
            <a:extLst>
              <a:ext uri="{FF2B5EF4-FFF2-40B4-BE49-F238E27FC236}">
                <a16:creationId xmlns:a16="http://schemas.microsoft.com/office/drawing/2014/main" id="{187C09C0-DF72-A15F-8274-642B0FE731C3}"/>
              </a:ext>
            </a:extLst>
          </p:cNvPr>
          <p:cNvSpPr>
            <a:spLocks noGrp="1"/>
          </p:cNvSpPr>
          <p:nvPr>
            <p:ph type="subTitle" idx="1"/>
          </p:nvPr>
        </p:nvSpPr>
        <p:spPr>
          <a:xfrm>
            <a:off x="1769532" y="4623127"/>
            <a:ext cx="8655200" cy="457201"/>
          </a:xfrm>
        </p:spPr>
        <p:txBody>
          <a:bodyPr>
            <a:normAutofit/>
          </a:bodyPr>
          <a:lstStyle/>
          <a:p>
            <a:pPr>
              <a:spcAft>
                <a:spcPts val="600"/>
              </a:spcAft>
            </a:pPr>
            <a:r>
              <a:rPr lang="da-DK">
                <a:solidFill>
                  <a:schemeClr val="tx1"/>
                </a:solidFill>
              </a:rPr>
              <a:t>Forløb i det 20. århundredes litteratur, 3.k, 2025</a:t>
            </a:r>
          </a:p>
        </p:txBody>
      </p:sp>
      <p:sp>
        <p:nvSpPr>
          <p:cNvPr id="22" name="Rectangle 21">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txBody>
          <a:bodyPr/>
          <a:lstStyle/>
          <a:p>
            <a:endParaRPr lang="da-DK"/>
          </a:p>
        </p:txBody>
      </p:sp>
    </p:spTree>
    <p:extLst>
      <p:ext uri="{BB962C8B-B14F-4D97-AF65-F5344CB8AC3E}">
        <p14:creationId xmlns:p14="http://schemas.microsoft.com/office/powerpoint/2010/main" val="35062682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0000"/>
                <a:shade val="100000"/>
                <a:satMod val="300000"/>
              </a:schemeClr>
            </a:gs>
            <a:gs pos="100000">
              <a:schemeClr val="bg1">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da-DK"/>
          </a:p>
        </p:txBody>
      </p:sp>
      <p:sp>
        <p:nvSpPr>
          <p:cNvPr id="12" name="Rectangle 11">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 y="466344"/>
            <a:ext cx="3959352" cy="5925312"/>
          </a:xfrm>
          <a:prstGeom prst="rect">
            <a:avLst/>
          </a:prstGeom>
          <a:noFill/>
          <a:ln w="6350" cap="sq" cmpd="sng" algn="ctr">
            <a:solidFill>
              <a:schemeClr val="tx1">
                <a:lumMod val="75000"/>
                <a:lumOff val="25000"/>
              </a:schemeClr>
            </a:solidFill>
            <a:prstDash val="solid"/>
            <a:miter lim="800000"/>
          </a:ln>
          <a:effectLst/>
        </p:spPr>
        <p:txBody>
          <a:bodyPr/>
          <a:lstStyle/>
          <a:p>
            <a:endParaRPr lang="da-DK"/>
          </a:p>
        </p:txBody>
      </p:sp>
      <p:sp>
        <p:nvSpPr>
          <p:cNvPr id="2" name="Titel 1">
            <a:extLst>
              <a:ext uri="{FF2B5EF4-FFF2-40B4-BE49-F238E27FC236}">
                <a16:creationId xmlns:a16="http://schemas.microsoft.com/office/drawing/2014/main" id="{48F30CD9-80CC-A9D5-6181-533E70AF99A7}"/>
              </a:ext>
            </a:extLst>
          </p:cNvPr>
          <p:cNvSpPr>
            <a:spLocks noGrp="1"/>
          </p:cNvSpPr>
          <p:nvPr>
            <p:ph type="title"/>
          </p:nvPr>
        </p:nvSpPr>
        <p:spPr>
          <a:xfrm>
            <a:off x="676240" y="875324"/>
            <a:ext cx="3536510" cy="5093520"/>
          </a:xfrm>
        </p:spPr>
        <p:txBody>
          <a:bodyPr>
            <a:normAutofit/>
          </a:bodyPr>
          <a:lstStyle/>
          <a:p>
            <a:pPr algn="ctr"/>
            <a:r>
              <a:rPr lang="da-DK" sz="4400">
                <a:solidFill>
                  <a:schemeClr val="tx1"/>
                </a:solidFill>
              </a:rPr>
              <a:t>Per Højholt: ‘Imago. En selvbiografi’, 1993</a:t>
            </a:r>
          </a:p>
        </p:txBody>
      </p:sp>
      <p:sp>
        <p:nvSpPr>
          <p:cNvPr id="3" name="Pladsholder til indhold 2">
            <a:extLst>
              <a:ext uri="{FF2B5EF4-FFF2-40B4-BE49-F238E27FC236}">
                <a16:creationId xmlns:a16="http://schemas.microsoft.com/office/drawing/2014/main" id="{AF9FAD86-5762-DC44-ABCB-C8AC3E7BC5D8}"/>
              </a:ext>
            </a:extLst>
          </p:cNvPr>
          <p:cNvSpPr>
            <a:spLocks noGrp="1"/>
          </p:cNvSpPr>
          <p:nvPr>
            <p:ph idx="1"/>
          </p:nvPr>
        </p:nvSpPr>
        <p:spPr>
          <a:xfrm>
            <a:off x="4884418" y="237744"/>
            <a:ext cx="7072886" cy="6620255"/>
          </a:xfrm>
        </p:spPr>
        <p:txBody>
          <a:bodyPr anchor="ctr">
            <a:normAutofit/>
          </a:bodyPr>
          <a:lstStyle/>
          <a:p>
            <a:pPr marL="342900" indent="-342900">
              <a:lnSpc>
                <a:spcPct val="90000"/>
              </a:lnSpc>
              <a:buFont typeface="+mj-lt"/>
              <a:buAutoNum type="arabicPeriod"/>
            </a:pPr>
            <a:r>
              <a:rPr lang="da-DK" sz="1600" dirty="0"/>
              <a:t>I den kryptiske tekst ‘</a:t>
            </a:r>
            <a:r>
              <a:rPr lang="da-DK" sz="1600" dirty="0" err="1"/>
              <a:t>Imago</a:t>
            </a:r>
            <a:r>
              <a:rPr lang="da-DK" sz="1600" dirty="0"/>
              <a:t>’ møder vi forfatteren Per Højholt, der overvejer, om han er en eller måske to personer. På hvilken måde adskiller teksten sig fra en traditionel selvbiografi?</a:t>
            </a:r>
          </a:p>
          <a:p>
            <a:pPr marL="342900" indent="-342900">
              <a:lnSpc>
                <a:spcPct val="90000"/>
              </a:lnSpc>
              <a:buFont typeface="+mj-lt"/>
              <a:buAutoNum type="arabicPeriod"/>
            </a:pPr>
            <a:r>
              <a:rPr lang="da-DK" sz="1600" dirty="0"/>
              <a:t>Tekstens første ord er ‘Jeg’, og tekstens sidste ord er ‘os’. Giv et bud på, hvad der er årsag til dette.</a:t>
            </a:r>
          </a:p>
          <a:p>
            <a:pPr marL="342900" indent="-342900">
              <a:lnSpc>
                <a:spcPct val="90000"/>
              </a:lnSpc>
              <a:buFont typeface="+mj-lt"/>
              <a:buAutoNum type="arabicPeriod"/>
            </a:pPr>
            <a:r>
              <a:rPr lang="da-DK" sz="1600" dirty="0"/>
              <a:t>En afgørende begivenhed i jegets liv er, da han i forbindelse med et hospitalsophold spejler sig. Nærlæs spejlscenen (side </a:t>
            </a:r>
            <a:r>
              <a:rPr lang="da-DK" sz="1600" i="1" dirty="0"/>
              <a:t>44 </a:t>
            </a:r>
            <a:r>
              <a:rPr lang="da-DK" sz="1600" dirty="0"/>
              <a:t>linje </a:t>
            </a:r>
            <a:r>
              <a:rPr lang="da-DK" sz="1600" i="1" dirty="0"/>
              <a:t>24 </a:t>
            </a:r>
            <a:r>
              <a:rPr lang="da-DK" sz="1600" dirty="0"/>
              <a:t>til side </a:t>
            </a:r>
            <a:r>
              <a:rPr lang="da-DK" sz="1600" i="1" dirty="0"/>
              <a:t>45 </a:t>
            </a:r>
            <a:r>
              <a:rPr lang="da-DK" sz="1600" dirty="0"/>
              <a:t>linje </a:t>
            </a:r>
            <a:r>
              <a:rPr lang="da-DK" sz="1600" i="1" dirty="0"/>
              <a:t>12). </a:t>
            </a:r>
            <a:r>
              <a:rPr lang="da-DK" sz="1600" dirty="0"/>
              <a:t>Hvordan ser jeget sig selv, og hvilken erkendelse fører denne oplevelse med sig? </a:t>
            </a:r>
          </a:p>
          <a:p>
            <a:pPr marL="342900" indent="-342900">
              <a:lnSpc>
                <a:spcPct val="90000"/>
              </a:lnSpc>
              <a:buFont typeface="+mj-lt"/>
              <a:buAutoNum type="arabicPeriod"/>
            </a:pPr>
            <a:r>
              <a:rPr lang="da-DK" sz="1600" dirty="0"/>
              <a:t>Tekstens titel er ‘</a:t>
            </a:r>
            <a:r>
              <a:rPr lang="da-DK" sz="1600" dirty="0" err="1"/>
              <a:t>Imago</a:t>
            </a:r>
            <a:r>
              <a:rPr lang="da-DK" sz="1600" dirty="0"/>
              <a:t>’. ordet kan henvise til billede (engelsk: image) og indbildningskraft (engelsk: imagination) og har i psykologisk terminologi at gøre med at forstå sig selv igennem spejlinger af andre. Vores `jeg' bliver til, ved at vi spejler os. Det er altså først, når vi ser os selv udefra, at vi får etableret en selvopfattelse. Hvilken indsigt har jeget fået ved tekstens afslutning?</a:t>
            </a:r>
          </a:p>
          <a:p>
            <a:pPr marL="0" indent="0">
              <a:lnSpc>
                <a:spcPct val="90000"/>
              </a:lnSpc>
              <a:buNone/>
            </a:pPr>
            <a:endParaRPr lang="da-DK" dirty="0"/>
          </a:p>
          <a:p>
            <a:pPr marL="0" indent="0">
              <a:lnSpc>
                <a:spcPct val="90000"/>
              </a:lnSpc>
              <a:buNone/>
            </a:pPr>
            <a:r>
              <a:rPr lang="da-DK" dirty="0"/>
              <a:t>Se filmen med forfatterportrættet på næste slide.</a:t>
            </a:r>
          </a:p>
          <a:p>
            <a:pPr marL="0" indent="0">
              <a:lnSpc>
                <a:spcPct val="90000"/>
              </a:lnSpc>
              <a:buNone/>
            </a:pPr>
            <a:endParaRPr lang="da-DK" dirty="0"/>
          </a:p>
          <a:p>
            <a:pPr lvl="1">
              <a:lnSpc>
                <a:spcPct val="90000"/>
              </a:lnSpc>
              <a:buFont typeface="Wingdings" pitchFamily="2" charset="2"/>
              <a:buChar char="Ø"/>
            </a:pPr>
            <a:r>
              <a:rPr lang="da-DK" dirty="0"/>
              <a:t>find eksempler på selvbiografiske elementer i den ellers urealistiske fortælling ‘</a:t>
            </a:r>
            <a:r>
              <a:rPr lang="da-DK" dirty="0" err="1"/>
              <a:t>Imago</a:t>
            </a:r>
            <a:r>
              <a:rPr lang="da-DK" dirty="0"/>
              <a:t>’. </a:t>
            </a:r>
          </a:p>
          <a:p>
            <a:pPr lvl="1">
              <a:lnSpc>
                <a:spcPct val="90000"/>
              </a:lnSpc>
              <a:buFont typeface="Wingdings" pitchFamily="2" charset="2"/>
              <a:buChar char="Ø"/>
            </a:pPr>
            <a:r>
              <a:rPr lang="da-DK" dirty="0"/>
              <a:t>Diskuter, om vi med denne tekst får indsigt i Per Højholts private liv, eller om den handler om almenmenneskelige vilkår. </a:t>
            </a:r>
          </a:p>
        </p:txBody>
      </p:sp>
    </p:spTree>
    <p:extLst>
      <p:ext uri="{BB962C8B-B14F-4D97-AF65-F5344CB8AC3E}">
        <p14:creationId xmlns:p14="http://schemas.microsoft.com/office/powerpoint/2010/main" val="127670640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da-DK"/>
          </a:p>
        </p:txBody>
      </p:sp>
      <p:sp>
        <p:nvSpPr>
          <p:cNvPr id="13" name="Rectangle 1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da-DK"/>
          </a:p>
        </p:txBody>
      </p:sp>
      <p:sp>
        <p:nvSpPr>
          <p:cNvPr id="15" name="Rectangle 14">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medier 3" descr="KLASSISK DANSK: Per Højholt - Sprog &amp; Modernisme">
            <a:hlinkClick r:id="" action="ppaction://media"/>
            <a:extLst>
              <a:ext uri="{FF2B5EF4-FFF2-40B4-BE49-F238E27FC236}">
                <a16:creationId xmlns:a16="http://schemas.microsoft.com/office/drawing/2014/main" id="{F2D61641-6DFC-C472-00FB-9349EAE34D61}"/>
              </a:ext>
            </a:extLst>
          </p:cNvPr>
          <p:cNvPicPr>
            <a:picLocks noGrp="1" noRot="1" noChangeAspect="1"/>
          </p:cNvPicPr>
          <p:nvPr>
            <p:ph idx="1"/>
            <a:videoFile r:link="rId1"/>
          </p:nvPr>
        </p:nvPicPr>
        <p:blipFill>
          <a:blip r:embed="rId3"/>
          <a:stretch>
            <a:fillRect/>
          </a:stretch>
        </p:blipFill>
        <p:spPr>
          <a:xfrm>
            <a:off x="1448324" y="803063"/>
            <a:ext cx="9295352" cy="5251874"/>
          </a:xfrm>
          <a:prstGeom prst="rect">
            <a:avLst/>
          </a:prstGeom>
        </p:spPr>
      </p:pic>
    </p:spTree>
    <p:extLst>
      <p:ext uri="{BB962C8B-B14F-4D97-AF65-F5344CB8AC3E}">
        <p14:creationId xmlns:p14="http://schemas.microsoft.com/office/powerpoint/2010/main" val="121479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txBody>
          <a:bodyPr/>
          <a:lstStyle/>
          <a:p>
            <a:endParaRPr lang="da-DK"/>
          </a:p>
        </p:txBody>
      </p:sp>
      <p:sp>
        <p:nvSpPr>
          <p:cNvPr id="2" name="Titel 1">
            <a:extLst>
              <a:ext uri="{FF2B5EF4-FFF2-40B4-BE49-F238E27FC236}">
                <a16:creationId xmlns:a16="http://schemas.microsoft.com/office/drawing/2014/main" id="{B64C1772-FA52-1D2E-F409-1F4FBB59750C}"/>
              </a:ext>
            </a:extLst>
          </p:cNvPr>
          <p:cNvSpPr>
            <a:spLocks noGrp="1"/>
          </p:cNvSpPr>
          <p:nvPr>
            <p:ph type="title"/>
          </p:nvPr>
        </p:nvSpPr>
        <p:spPr>
          <a:xfrm>
            <a:off x="1175512" y="870132"/>
            <a:ext cx="9792208" cy="1527078"/>
          </a:xfrm>
        </p:spPr>
        <p:txBody>
          <a:bodyPr>
            <a:normAutofit/>
          </a:bodyPr>
          <a:lstStyle/>
          <a:p>
            <a:r>
              <a:rPr lang="da-DK" sz="4400"/>
              <a:t>Per Højholt: "Jeg har ingen barndom",</a:t>
            </a:r>
            <a:br>
              <a:rPr lang="da-DK" sz="4400"/>
            </a:br>
            <a:r>
              <a:rPr lang="da-DK" sz="4400"/>
              <a:t>uddrag fra </a:t>
            </a:r>
            <a:r>
              <a:rPr lang="da-DK" sz="4400" i="1"/>
              <a:t>Stenvaskeriet og andre stykker, </a:t>
            </a:r>
            <a:r>
              <a:rPr lang="da-DK" sz="4400"/>
              <a:t>1994 </a:t>
            </a:r>
          </a:p>
        </p:txBody>
      </p:sp>
      <p:sp>
        <p:nvSpPr>
          <p:cNvPr id="3" name="Pladsholder til indhold 2">
            <a:extLst>
              <a:ext uri="{FF2B5EF4-FFF2-40B4-BE49-F238E27FC236}">
                <a16:creationId xmlns:a16="http://schemas.microsoft.com/office/drawing/2014/main" id="{4EDE1431-BCEB-20FF-4ADA-63E4E086E50F}"/>
              </a:ext>
            </a:extLst>
          </p:cNvPr>
          <p:cNvSpPr>
            <a:spLocks noGrp="1"/>
          </p:cNvSpPr>
          <p:nvPr>
            <p:ph idx="1"/>
          </p:nvPr>
        </p:nvSpPr>
        <p:spPr>
          <a:xfrm>
            <a:off x="1175512" y="2557849"/>
            <a:ext cx="9792208" cy="3407862"/>
          </a:xfrm>
        </p:spPr>
        <p:txBody>
          <a:bodyPr>
            <a:normAutofit/>
          </a:bodyPr>
          <a:lstStyle/>
          <a:p>
            <a:pPr marL="342900" indent="-342900">
              <a:buFont typeface="+mj-lt"/>
              <a:buAutoNum type="arabicPeriod"/>
            </a:pPr>
            <a:r>
              <a:rPr lang="da-DK" sz="2000" dirty="0"/>
              <a:t>Hvilke problemer ser Højholt i at genfortælle sin barndom? </a:t>
            </a:r>
          </a:p>
          <a:p>
            <a:pPr marL="342900" indent="-342900">
              <a:buFont typeface="+mj-lt"/>
              <a:buAutoNum type="arabicPeriod"/>
            </a:pPr>
            <a:r>
              <a:rPr lang="da-DK" sz="2000" dirty="0"/>
              <a:t>Hvad er ifølge Højholt problemet med at genopleve barndommens lokaliteter? </a:t>
            </a:r>
          </a:p>
          <a:p>
            <a:pPr marL="342900" indent="-342900">
              <a:buFont typeface="+mj-lt"/>
              <a:buAutoNum type="arabicPeriod"/>
            </a:pPr>
            <a:r>
              <a:rPr lang="da-DK" sz="2000" dirty="0"/>
              <a:t>Sammenlign Højholts beskrivelse af ‘dobbeltperspektivet nu/før’ (side 49 linje 9-20) med Hesselholdts beskrivelse af sin egen fotografiske hukommelse i ‘Barndom i billeder’ (side 41 linje 33 til side 42 linje 4). </a:t>
            </a:r>
          </a:p>
          <a:p>
            <a:pPr marL="342900" indent="-342900">
              <a:buFont typeface="+mj-lt"/>
              <a:buAutoNum type="arabicPeriod"/>
            </a:pPr>
            <a:r>
              <a:rPr lang="da-DK" sz="2000" dirty="0"/>
              <a:t>Hvordan adskiller Højholts egen tekst ‘</a:t>
            </a:r>
            <a:r>
              <a:rPr lang="da-DK" sz="2000" dirty="0" err="1"/>
              <a:t>Imago</a:t>
            </a:r>
            <a:r>
              <a:rPr lang="da-DK" sz="2000" dirty="0"/>
              <a:t>’ sig fra afsnittets andre tekster? Hvilken betydning har Højholts syn på barndommen for dette? </a:t>
            </a:r>
          </a:p>
          <a:p>
            <a:pPr marL="0" indent="0">
              <a:buNone/>
            </a:pPr>
            <a:endParaRPr lang="da-DK" sz="2000" dirty="0"/>
          </a:p>
        </p:txBody>
      </p:sp>
    </p:spTree>
    <p:extLst>
      <p:ext uri="{BB962C8B-B14F-4D97-AF65-F5344CB8AC3E}">
        <p14:creationId xmlns:p14="http://schemas.microsoft.com/office/powerpoint/2010/main" val="1581104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391B2F-93BD-AB71-EA46-A45C92FC94CB}"/>
              </a:ext>
            </a:extLst>
          </p:cNvPr>
          <p:cNvSpPr>
            <a:spLocks noGrp="1"/>
          </p:cNvSpPr>
          <p:nvPr>
            <p:ph type="title"/>
          </p:nvPr>
        </p:nvSpPr>
        <p:spPr/>
        <p:txBody>
          <a:bodyPr/>
          <a:lstStyle/>
          <a:p>
            <a:r>
              <a:rPr lang="da-DK" dirty="0"/>
              <a:t>Morten Pape: </a:t>
            </a:r>
            <a:r>
              <a:rPr lang="da-DK" i="1" dirty="0"/>
              <a:t>Planen</a:t>
            </a:r>
            <a:r>
              <a:rPr lang="da-DK" dirty="0"/>
              <a:t>, 2015</a:t>
            </a:r>
          </a:p>
        </p:txBody>
      </p:sp>
      <p:sp>
        <p:nvSpPr>
          <p:cNvPr id="3" name="Pladsholder til indhold 2">
            <a:extLst>
              <a:ext uri="{FF2B5EF4-FFF2-40B4-BE49-F238E27FC236}">
                <a16:creationId xmlns:a16="http://schemas.microsoft.com/office/drawing/2014/main" id="{348BA80C-069B-DDF9-4817-4589C3E68275}"/>
              </a:ext>
            </a:extLst>
          </p:cNvPr>
          <p:cNvSpPr>
            <a:spLocks noGrp="1"/>
          </p:cNvSpPr>
          <p:nvPr>
            <p:ph idx="1"/>
          </p:nvPr>
        </p:nvSpPr>
        <p:spPr/>
        <p:txBody>
          <a:bodyPr/>
          <a:lstStyle/>
          <a:p>
            <a:pPr marL="0" indent="0">
              <a:buNone/>
            </a:pPr>
            <a:r>
              <a:rPr lang="da-DK" dirty="0"/>
              <a:t>Læs ’Prologen’, som er romanens optakt</a:t>
            </a:r>
          </a:p>
          <a:p>
            <a:pPr marL="0" lvl="0" indent="0">
              <a:buNone/>
            </a:pPr>
            <a:endParaRPr lang="da-DK" dirty="0"/>
          </a:p>
          <a:p>
            <a:r>
              <a:rPr lang="da-DK" dirty="0"/>
              <a:t>Prologen er opdelt i to dele. Opdelingen er markeret med nedrykning på side 10. Den første del beskriver Urban-planen, og den anden del beskriver Dyvekeskolen. Beskriv miljøet begge steder. </a:t>
            </a:r>
          </a:p>
          <a:p>
            <a:pPr lvl="0"/>
            <a:r>
              <a:rPr lang="da-DK" dirty="0"/>
              <a:t>Karakteriser jeg-fortælleren. Kom fx ind på, hvorfor han gemmer sig på skoletoilettet. </a:t>
            </a:r>
          </a:p>
          <a:p>
            <a:pPr lvl="0"/>
            <a:r>
              <a:rPr lang="da-DK" dirty="0"/>
              <a:t>Kommenter på bogens forside og prologens sidste replik. Hvordan påvirker forsiden og jeg-fortællerens navn vores forståelse af det, vi læser? </a:t>
            </a:r>
          </a:p>
          <a:p>
            <a:pPr lvl="0"/>
            <a:r>
              <a:rPr lang="da-DK" dirty="0"/>
              <a:t>Kommenter på brugen af sammenligninger og metaforer. Hvilken effekt har de? </a:t>
            </a:r>
          </a:p>
          <a:p>
            <a:pPr lvl="0"/>
            <a:r>
              <a:rPr lang="da-DK" dirty="0"/>
              <a:t>Jeg-fortælleren går i 3. klasse. Er historien fortalt, som en dreng i 3. klasse ville fortælle den?</a:t>
            </a:r>
          </a:p>
          <a:p>
            <a:endParaRPr lang="da-DK" dirty="0"/>
          </a:p>
        </p:txBody>
      </p:sp>
    </p:spTree>
    <p:extLst>
      <p:ext uri="{BB962C8B-B14F-4D97-AF65-F5344CB8AC3E}">
        <p14:creationId xmlns:p14="http://schemas.microsoft.com/office/powerpoint/2010/main" val="3042675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oredrag med Morten Pape - forfatter til 'Planen' | Billetter | København K  | Forretning &amp; Professionel | Billetto — Denmark">
            <a:extLst>
              <a:ext uri="{FF2B5EF4-FFF2-40B4-BE49-F238E27FC236}">
                <a16:creationId xmlns:a16="http://schemas.microsoft.com/office/drawing/2014/main" id="{5B695EF1-CDE4-B0B7-6962-36182AD0DE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533" r="23034"/>
          <a:stretch>
            <a:fillRect/>
          </a:stretch>
        </p:blipFill>
        <p:spPr bwMode="auto">
          <a:xfrm>
            <a:off x="20" y="10"/>
            <a:ext cx="6392647"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07295EE-DCA5-AA55-D246-A3B5C7359B26}"/>
              </a:ext>
            </a:extLst>
          </p:cNvPr>
          <p:cNvSpPr>
            <a:spLocks noGrp="1"/>
          </p:cNvSpPr>
          <p:nvPr>
            <p:ph type="title"/>
          </p:nvPr>
        </p:nvSpPr>
        <p:spPr>
          <a:xfrm>
            <a:off x="7064082" y="642594"/>
            <a:ext cx="4472921" cy="1371600"/>
          </a:xfrm>
        </p:spPr>
        <p:txBody>
          <a:bodyPr>
            <a:normAutofit/>
          </a:bodyPr>
          <a:lstStyle/>
          <a:p>
            <a:r>
              <a:rPr lang="da-DK" sz="4000"/>
              <a:t>Introduktion til forfatter og roman</a:t>
            </a:r>
          </a:p>
        </p:txBody>
      </p:sp>
      <p:sp>
        <p:nvSpPr>
          <p:cNvPr id="3" name="Pladsholder til indhold 2">
            <a:extLst>
              <a:ext uri="{FF2B5EF4-FFF2-40B4-BE49-F238E27FC236}">
                <a16:creationId xmlns:a16="http://schemas.microsoft.com/office/drawing/2014/main" id="{657A5AD5-B87A-869D-5782-3F5FE19E3D7C}"/>
              </a:ext>
            </a:extLst>
          </p:cNvPr>
          <p:cNvSpPr>
            <a:spLocks noGrp="1"/>
          </p:cNvSpPr>
          <p:nvPr>
            <p:ph idx="1"/>
          </p:nvPr>
        </p:nvSpPr>
        <p:spPr>
          <a:xfrm>
            <a:off x="7064082" y="2103120"/>
            <a:ext cx="4472922" cy="3931920"/>
          </a:xfrm>
        </p:spPr>
        <p:txBody>
          <a:bodyPr>
            <a:normAutofit/>
          </a:bodyPr>
          <a:lstStyle/>
          <a:p>
            <a:pPr marL="0" indent="0">
              <a:buNone/>
            </a:pPr>
            <a:r>
              <a:rPr lang="da-DK"/>
              <a:t>Hør radioudsendelsen her med Morten Pape: </a:t>
            </a:r>
            <a:r>
              <a:rPr lang="da-DK" u="sng">
                <a:hlinkClick r:id="rId3"/>
              </a:rPr>
              <a:t>http://www.dr.dk/radio/p1/sommergaesten/sommergaesten-pa-p1-morten-pape/</a:t>
            </a:r>
            <a:r>
              <a:rPr lang="da-DK"/>
              <a:t> (Radioudsendelsen kan også downloades på iTunes.) </a:t>
            </a:r>
          </a:p>
          <a:p>
            <a:pPr lvl="0"/>
            <a:endParaRPr lang="da-DK"/>
          </a:p>
          <a:p>
            <a:pPr lvl="0"/>
            <a:r>
              <a:rPr lang="da-DK"/>
              <a:t>Hvad var Morten Pape bange for som barn? </a:t>
            </a:r>
          </a:p>
          <a:p>
            <a:pPr lvl="0"/>
            <a:r>
              <a:rPr lang="da-DK"/>
              <a:t>Hvordan beskriver Morten Pape sig selv? </a:t>
            </a:r>
          </a:p>
          <a:p>
            <a:pPr lvl="0"/>
            <a:r>
              <a:rPr lang="da-DK"/>
              <a:t>Hvem boede i Urban-planen? </a:t>
            </a:r>
          </a:p>
          <a:p>
            <a:pPr lvl="0"/>
            <a:r>
              <a:rPr lang="da-DK"/>
              <a:t>Hvordan beskriver Morten Pape sit forhold til sin far? </a:t>
            </a:r>
          </a:p>
          <a:p>
            <a:pPr marL="0" indent="0">
              <a:buNone/>
            </a:pPr>
            <a:endParaRPr lang="da-DK" dirty="0"/>
          </a:p>
        </p:txBody>
      </p:sp>
    </p:spTree>
    <p:extLst>
      <p:ext uri="{BB962C8B-B14F-4D97-AF65-F5344CB8AC3E}">
        <p14:creationId xmlns:p14="http://schemas.microsoft.com/office/powerpoint/2010/main" val="3502533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298BF-7CCC-EB08-91EC-8A4216E4F806}"/>
              </a:ext>
            </a:extLst>
          </p:cNvPr>
          <p:cNvSpPr>
            <a:spLocks noGrp="1"/>
          </p:cNvSpPr>
          <p:nvPr>
            <p:ph type="title"/>
          </p:nvPr>
        </p:nvSpPr>
        <p:spPr/>
        <p:txBody>
          <a:bodyPr/>
          <a:lstStyle/>
          <a:p>
            <a:r>
              <a:rPr lang="da-DK" dirty="0"/>
              <a:t>Yahya Hassan</a:t>
            </a:r>
          </a:p>
        </p:txBody>
      </p:sp>
      <p:sp>
        <p:nvSpPr>
          <p:cNvPr id="3" name="Pladsholder til indhold 2">
            <a:extLst>
              <a:ext uri="{FF2B5EF4-FFF2-40B4-BE49-F238E27FC236}">
                <a16:creationId xmlns:a16="http://schemas.microsoft.com/office/drawing/2014/main" id="{F80AE727-DC84-692A-8EA6-B31A1AA86F4E}"/>
              </a:ext>
            </a:extLst>
          </p:cNvPr>
          <p:cNvSpPr>
            <a:spLocks noGrp="1"/>
          </p:cNvSpPr>
          <p:nvPr>
            <p:ph idx="1"/>
          </p:nvPr>
        </p:nvSpPr>
        <p:spPr/>
        <p:txBody>
          <a:bodyPr/>
          <a:lstStyle/>
          <a:p>
            <a:endParaRPr lang="da-DK" dirty="0"/>
          </a:p>
        </p:txBody>
      </p:sp>
    </p:spTree>
    <p:extLst>
      <p:ext uri="{BB962C8B-B14F-4D97-AF65-F5344CB8AC3E}">
        <p14:creationId xmlns:p14="http://schemas.microsoft.com/office/powerpoint/2010/main" val="576176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638078-36B2-EA3B-E43C-1C08AA05FBAF}"/>
              </a:ext>
            </a:extLst>
          </p:cNvPr>
          <p:cNvSpPr>
            <a:spLocks noGrp="1"/>
          </p:cNvSpPr>
          <p:nvPr>
            <p:ph type="title"/>
          </p:nvPr>
        </p:nvSpPr>
        <p:spPr>
          <a:xfrm>
            <a:off x="6579450" y="727627"/>
            <a:ext cx="4957553" cy="1645920"/>
          </a:xfrm>
        </p:spPr>
        <p:txBody>
          <a:bodyPr>
            <a:normAutofit/>
          </a:bodyPr>
          <a:lstStyle/>
          <a:p>
            <a:r>
              <a:rPr lang="da-DK" sz="3700" i="1" dirty="0"/>
              <a:t>Tove i stykker</a:t>
            </a:r>
            <a:r>
              <a:rPr lang="da-DK" sz="3700" dirty="0"/>
              <a:t>, dokumentarfilm af </a:t>
            </a:r>
            <a:br>
              <a:rPr lang="da-DK" sz="3700" dirty="0"/>
            </a:br>
            <a:r>
              <a:rPr lang="da-DK" sz="3700" dirty="0"/>
              <a:t>Sami Saif, 2020</a:t>
            </a:r>
          </a:p>
        </p:txBody>
      </p:sp>
      <p:sp>
        <p:nvSpPr>
          <p:cNvPr id="1038" name="Rectangle 1037">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txBody>
          <a:bodyPr/>
          <a:lstStyle/>
          <a:p>
            <a:endParaRPr lang="da-DK"/>
          </a:p>
        </p:txBody>
      </p:sp>
      <p:sp>
        <p:nvSpPr>
          <p:cNvPr id="1040" name="Rectangle 1039">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txBody>
          <a:bodyPr/>
          <a:lstStyle/>
          <a:p>
            <a:endParaRPr lang="da-DK"/>
          </a:p>
        </p:txBody>
      </p:sp>
      <p:pic>
        <p:nvPicPr>
          <p:cNvPr id="1026" name="Picture 2" descr="Tove i stykker - Grand Teatret">
            <a:extLst>
              <a:ext uri="{FF2B5EF4-FFF2-40B4-BE49-F238E27FC236}">
                <a16:creationId xmlns:a16="http://schemas.microsoft.com/office/drawing/2014/main" id="{95F7718F-E668-1FD6-F7DD-CAAC4C05267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50647" y="1206900"/>
            <a:ext cx="3123655" cy="4462365"/>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indhold 2">
            <a:extLst>
              <a:ext uri="{FF2B5EF4-FFF2-40B4-BE49-F238E27FC236}">
                <a16:creationId xmlns:a16="http://schemas.microsoft.com/office/drawing/2014/main" id="{352D5726-EA72-36B6-2A6C-C982F520EE15}"/>
              </a:ext>
            </a:extLst>
          </p:cNvPr>
          <p:cNvSpPr>
            <a:spLocks noGrp="1"/>
          </p:cNvSpPr>
          <p:nvPr>
            <p:ph idx="1"/>
          </p:nvPr>
        </p:nvSpPr>
        <p:spPr>
          <a:xfrm>
            <a:off x="6579450" y="2538919"/>
            <a:ext cx="4957554" cy="3496120"/>
          </a:xfrm>
        </p:spPr>
        <p:txBody>
          <a:bodyPr>
            <a:normAutofit/>
          </a:bodyPr>
          <a:lstStyle/>
          <a:p>
            <a:pPr marL="0" indent="0">
              <a:buNone/>
            </a:pPr>
            <a:r>
              <a:rPr lang="da-DK" dirty="0">
                <a:hlinkClick r:id="rId3"/>
              </a:rPr>
              <a:t>https://filmcentralen.dk/grundskolen/film/tove-i-stykker</a:t>
            </a:r>
            <a:r>
              <a:rPr lang="da-DK" dirty="0"/>
              <a:t> </a:t>
            </a:r>
          </a:p>
          <a:p>
            <a:pPr marL="0" indent="0">
              <a:buNone/>
            </a:pPr>
            <a:endParaRPr lang="da-DK" dirty="0"/>
          </a:p>
          <a:p>
            <a:r>
              <a:rPr lang="da-DK" dirty="0"/>
              <a:t>Hvad hæfter I jer ved i filmen?</a:t>
            </a:r>
          </a:p>
          <a:p>
            <a:r>
              <a:rPr lang="da-DK" dirty="0"/>
              <a:t>Hvem var Tove Ditlevsen, og hvad var hun optaget af i sit forfatterskab?</a:t>
            </a:r>
          </a:p>
          <a:p>
            <a:r>
              <a:rPr lang="da-DK" dirty="0"/>
              <a:t>Lav en analyse af dokumentarens fortælleform og filmiske stil. Diskuter, hvordan filmens udtryk og indhold hænger sammen.</a:t>
            </a:r>
          </a:p>
        </p:txBody>
      </p:sp>
    </p:spTree>
    <p:extLst>
      <p:ext uri="{BB962C8B-B14F-4D97-AF65-F5344CB8AC3E}">
        <p14:creationId xmlns:p14="http://schemas.microsoft.com/office/powerpoint/2010/main" val="4005319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4" name="Rectangle 2063">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Rectangle 2065">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D51F856-E918-280E-FA63-BAA8326D4E03}"/>
              </a:ext>
            </a:extLst>
          </p:cNvPr>
          <p:cNvSpPr>
            <a:spLocks noGrp="1"/>
          </p:cNvSpPr>
          <p:nvPr>
            <p:ph type="title"/>
          </p:nvPr>
        </p:nvSpPr>
        <p:spPr>
          <a:xfrm>
            <a:off x="6844729" y="3890918"/>
            <a:ext cx="4602152" cy="939074"/>
          </a:xfrm>
        </p:spPr>
        <p:txBody>
          <a:bodyPr>
            <a:normAutofit/>
          </a:bodyPr>
          <a:lstStyle/>
          <a:p>
            <a:r>
              <a:rPr lang="da-DK" sz="3000" dirty="0"/>
              <a:t>Podcast: En vandring i </a:t>
            </a:r>
            <a:br>
              <a:rPr lang="da-DK" sz="3000" dirty="0"/>
            </a:br>
            <a:r>
              <a:rPr lang="da-DK" sz="3000" dirty="0"/>
              <a:t>Tove Ditlevsens univers</a:t>
            </a:r>
          </a:p>
        </p:txBody>
      </p:sp>
      <p:pic>
        <p:nvPicPr>
          <p:cNvPr id="4" name="Pladsholder til indhold 4">
            <a:extLst>
              <a:ext uri="{FF2B5EF4-FFF2-40B4-BE49-F238E27FC236}">
                <a16:creationId xmlns:a16="http://schemas.microsoft.com/office/drawing/2014/main" id="{8A62059F-83C9-6010-9938-521A8753E216}"/>
              </a:ext>
            </a:extLst>
          </p:cNvPr>
          <p:cNvPicPr>
            <a:picLocks noChangeAspect="1"/>
          </p:cNvPicPr>
          <p:nvPr/>
        </p:nvPicPr>
        <p:blipFill>
          <a:blip r:embed="rId2"/>
          <a:stretch>
            <a:fillRect/>
          </a:stretch>
        </p:blipFill>
        <p:spPr>
          <a:xfrm>
            <a:off x="717484" y="95375"/>
            <a:ext cx="5000422" cy="6667231"/>
          </a:xfrm>
          <a:prstGeom prst="rect">
            <a:avLst/>
          </a:prstGeom>
        </p:spPr>
      </p:pic>
      <p:pic>
        <p:nvPicPr>
          <p:cNvPr id="2050" name="Picture 2" descr="Tove Ditlevsen - en vandring i Toves univers – Lydbok – Lise Lotte  Frederiksen – ISBN 9788711823606">
            <a:extLst>
              <a:ext uri="{FF2B5EF4-FFF2-40B4-BE49-F238E27FC236}">
                <a16:creationId xmlns:a16="http://schemas.microsoft.com/office/drawing/2014/main" id="{39095D70-32E9-2070-9C97-88265352724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31149" y="564693"/>
            <a:ext cx="2864298" cy="2864298"/>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indhold 2">
            <a:extLst>
              <a:ext uri="{FF2B5EF4-FFF2-40B4-BE49-F238E27FC236}">
                <a16:creationId xmlns:a16="http://schemas.microsoft.com/office/drawing/2014/main" id="{CA0E5E59-BA2F-6BE9-6361-3F93633A2221}"/>
              </a:ext>
            </a:extLst>
          </p:cNvPr>
          <p:cNvSpPr>
            <a:spLocks noGrp="1"/>
          </p:cNvSpPr>
          <p:nvPr>
            <p:ph idx="1"/>
          </p:nvPr>
        </p:nvSpPr>
        <p:spPr>
          <a:xfrm>
            <a:off x="6862222" y="4829992"/>
            <a:ext cx="4602152" cy="1463315"/>
          </a:xfrm>
        </p:spPr>
        <p:txBody>
          <a:bodyPr>
            <a:normAutofit/>
          </a:bodyPr>
          <a:lstStyle/>
          <a:p>
            <a:pPr marL="0" indent="0">
              <a:buNone/>
            </a:pPr>
            <a:r>
              <a:rPr lang="da-DK" dirty="0"/>
              <a:t>Hør podcasten og skriv en kort tekst om, hvad der kendetegnede tiden og miljøet i i København i 1920/30’erne, som er den periode Tove Ditlevsen voksede op i.</a:t>
            </a:r>
          </a:p>
        </p:txBody>
      </p:sp>
    </p:spTree>
    <p:extLst>
      <p:ext uri="{BB962C8B-B14F-4D97-AF65-F5344CB8AC3E}">
        <p14:creationId xmlns:p14="http://schemas.microsoft.com/office/powerpoint/2010/main" val="4011576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Barndommens gade | Det Danske Filminstitut">
            <a:extLst>
              <a:ext uri="{FF2B5EF4-FFF2-40B4-BE49-F238E27FC236}">
                <a16:creationId xmlns:a16="http://schemas.microsoft.com/office/drawing/2014/main" id="{DED870D5-F6B1-8F02-18A3-56CDA52EB7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976" r="4684" b="-2"/>
          <a:stretch>
            <a:fillRect/>
          </a:stretch>
        </p:blipFill>
        <p:spPr bwMode="auto">
          <a:xfrm>
            <a:off x="20" y="10"/>
            <a:ext cx="6392647" cy="685799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82A2860-9706-7A97-0F51-9D053C7C4ACB}"/>
              </a:ext>
            </a:extLst>
          </p:cNvPr>
          <p:cNvSpPr>
            <a:spLocks noGrp="1"/>
          </p:cNvSpPr>
          <p:nvPr>
            <p:ph type="title"/>
          </p:nvPr>
        </p:nvSpPr>
        <p:spPr>
          <a:xfrm>
            <a:off x="7064082" y="642594"/>
            <a:ext cx="4472921" cy="1371600"/>
          </a:xfrm>
        </p:spPr>
        <p:txBody>
          <a:bodyPr>
            <a:normAutofit fontScale="90000"/>
          </a:bodyPr>
          <a:lstStyle/>
          <a:p>
            <a:r>
              <a:rPr lang="da-DK" sz="4000" dirty="0"/>
              <a:t>Tove Ditlevsen: </a:t>
            </a:r>
            <a:r>
              <a:rPr lang="da-DK" sz="4000" i="1" dirty="0"/>
              <a:t>Barndommens gade</a:t>
            </a:r>
            <a:r>
              <a:rPr lang="da-DK" sz="4000" dirty="0"/>
              <a:t>, 1943</a:t>
            </a:r>
          </a:p>
        </p:txBody>
      </p:sp>
      <p:sp>
        <p:nvSpPr>
          <p:cNvPr id="4" name="Pladsholder til indhold 3">
            <a:extLst>
              <a:ext uri="{FF2B5EF4-FFF2-40B4-BE49-F238E27FC236}">
                <a16:creationId xmlns:a16="http://schemas.microsoft.com/office/drawing/2014/main" id="{6D14B6A1-D8E6-CC21-6AFC-10CDC60F0369}"/>
              </a:ext>
            </a:extLst>
          </p:cNvPr>
          <p:cNvSpPr>
            <a:spLocks noGrp="1"/>
          </p:cNvSpPr>
          <p:nvPr>
            <p:ph idx="1"/>
          </p:nvPr>
        </p:nvSpPr>
        <p:spPr>
          <a:xfrm>
            <a:off x="7064082" y="2103120"/>
            <a:ext cx="4472922" cy="3931920"/>
          </a:xfrm>
        </p:spPr>
        <p:txBody>
          <a:bodyPr>
            <a:normAutofit/>
          </a:bodyPr>
          <a:lstStyle/>
          <a:p>
            <a:pPr marL="0" indent="0">
              <a:buNone/>
            </a:pPr>
            <a:r>
              <a:rPr lang="da-DK" dirty="0"/>
              <a:t>Giv en analyse og fortolkning af digtet med fokus på skildringen af opvækst og miljø. </a:t>
            </a:r>
          </a:p>
          <a:p>
            <a:pPr marL="0" indent="0">
              <a:buNone/>
            </a:pPr>
            <a:r>
              <a:rPr lang="da-DK" dirty="0"/>
              <a:t>Sørg for at være tekstnær i din analyse og at bruge faglige begreber. Brug gerne analyseskemaet i </a:t>
            </a:r>
            <a:r>
              <a:rPr lang="da-DK" i="1" dirty="0"/>
              <a:t>Håndbog til dansk</a:t>
            </a:r>
            <a:r>
              <a:rPr lang="da-DK" dirty="0"/>
              <a:t>.</a:t>
            </a:r>
          </a:p>
          <a:p>
            <a:pPr marL="0" indent="0">
              <a:buNone/>
            </a:pPr>
            <a:endParaRPr lang="da-DK" dirty="0"/>
          </a:p>
        </p:txBody>
      </p:sp>
    </p:spTree>
    <p:extLst>
      <p:ext uri="{BB962C8B-B14F-4D97-AF65-F5344CB8AC3E}">
        <p14:creationId xmlns:p14="http://schemas.microsoft.com/office/powerpoint/2010/main" val="609868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25D54-E933-1FE4-4FA4-E16DF568526C}"/>
              </a:ext>
            </a:extLst>
          </p:cNvPr>
          <p:cNvSpPr>
            <a:spLocks noGrp="1"/>
          </p:cNvSpPr>
          <p:nvPr>
            <p:ph type="title"/>
          </p:nvPr>
        </p:nvSpPr>
        <p:spPr/>
        <p:txBody>
          <a:bodyPr/>
          <a:lstStyle/>
          <a:p>
            <a:r>
              <a:rPr lang="da-DK" dirty="0"/>
              <a:t>Analyse af </a:t>
            </a:r>
            <a:r>
              <a:rPr lang="da-DK" i="1" dirty="0"/>
              <a:t>Barndommens gade</a:t>
            </a:r>
            <a:r>
              <a:rPr lang="da-DK" dirty="0"/>
              <a:t>, roman </a:t>
            </a:r>
          </a:p>
        </p:txBody>
      </p:sp>
      <p:sp>
        <p:nvSpPr>
          <p:cNvPr id="3" name="Pladsholder til indhold 2">
            <a:extLst>
              <a:ext uri="{FF2B5EF4-FFF2-40B4-BE49-F238E27FC236}">
                <a16:creationId xmlns:a16="http://schemas.microsoft.com/office/drawing/2014/main" id="{4F207BE3-4A4C-C32E-469B-8E920B9FED07}"/>
              </a:ext>
            </a:extLst>
          </p:cNvPr>
          <p:cNvSpPr>
            <a:spLocks noGrp="1"/>
          </p:cNvSpPr>
          <p:nvPr>
            <p:ph idx="1"/>
          </p:nvPr>
        </p:nvSpPr>
        <p:spPr/>
        <p:txBody>
          <a:bodyPr>
            <a:normAutofit fontScale="92500" lnSpcReduction="10000"/>
          </a:bodyPr>
          <a:lstStyle/>
          <a:p>
            <a:pPr marL="342900" indent="-342900">
              <a:buFont typeface="+mj-lt"/>
              <a:buAutoNum type="arabicPeriod"/>
            </a:pPr>
            <a:r>
              <a:rPr lang="da-DK" dirty="0"/>
              <a:t>Hvilen fortællertype og synsvinkel er brugt i romanen. Giv eksempler. </a:t>
            </a:r>
          </a:p>
          <a:p>
            <a:pPr marL="342900" indent="-342900">
              <a:buFont typeface="+mj-lt"/>
              <a:buAutoNum type="arabicPeriod"/>
            </a:pPr>
            <a:r>
              <a:rPr lang="da-DK" dirty="0"/>
              <a:t>Vi skal her særlig beskæftige os med romanens første del om Esthers barndom. Beskriv handlingsforløbet i den første del af romanen, der handler om denne del af Esthers liv. Find tre steder i romanen, hvor I synes, de vigtigste begivenheder beskrives. </a:t>
            </a:r>
          </a:p>
          <a:p>
            <a:pPr marL="342900" indent="-342900">
              <a:buFont typeface="+mj-lt"/>
              <a:buAutoNum type="arabicPeriod"/>
            </a:pPr>
            <a:r>
              <a:rPr lang="da-DK" dirty="0"/>
              <a:t>Find tre steder i romanen, der er karakteristiske for det miljø, Esther bor og vokser op i.</a:t>
            </a:r>
          </a:p>
          <a:p>
            <a:pPr marL="342900" indent="-342900">
              <a:buFont typeface="+mj-lt"/>
              <a:buAutoNum type="arabicPeriod"/>
            </a:pPr>
            <a:r>
              <a:rPr lang="da-DK" dirty="0"/>
              <a:t>Hovedkarakteren Esther er en kompleks og lidt usikker pige, der kæmper med sin identitet og sit tilhørsforhold til omgivelserne. Lav med udgangspunkt i citater fra romanen en karakteristik af hende som barn.</a:t>
            </a:r>
          </a:p>
          <a:p>
            <a:pPr marL="342900" indent="-342900">
              <a:buFont typeface="+mj-lt"/>
              <a:buAutoNum type="arabicPeriod"/>
            </a:pPr>
            <a:r>
              <a:rPr lang="da-DK" dirty="0"/>
              <a:t>Find tre steder i romanen, hvor de mest fremtrædende temaer i romanen kommer til udtryk. Tag udgangspunkt i romanens første del om barndommen.</a:t>
            </a:r>
          </a:p>
          <a:p>
            <a:pPr marL="342900" indent="-342900">
              <a:buFont typeface="+mj-lt"/>
              <a:buAutoNum type="arabicPeriod"/>
            </a:pPr>
            <a:r>
              <a:rPr lang="da-DK" dirty="0"/>
              <a:t>Romanen er kendt for sin realistiske skrivestil og skildring af miljøet i København i 30’erne på Vesterbro, men også for sin lyriske og poetiske skrivestil. Lise Lotte Frederiksen lagde i sin podcast, som I hørte sidst, vægt på at: </a:t>
            </a:r>
            <a:r>
              <a:rPr lang="da-DK" i="1" dirty="0"/>
              <a:t>”først og fremmest ar hun lyriker. Selvom hun skriver prosa er hun lyriker. Af temperament er hun lyriker”</a:t>
            </a:r>
            <a:r>
              <a:rPr lang="da-DK" dirty="0"/>
              <a:t>. Hvad mente hun med dette? Hvilken stil er mest fremtrædende, synes I? Find eksempler, der underbygger jeres argumentation.</a:t>
            </a:r>
          </a:p>
          <a:p>
            <a:pPr marL="0" indent="0">
              <a:buNone/>
            </a:pPr>
            <a:endParaRPr lang="da-DK" dirty="0"/>
          </a:p>
        </p:txBody>
      </p:sp>
    </p:spTree>
    <p:extLst>
      <p:ext uri="{BB962C8B-B14F-4D97-AF65-F5344CB8AC3E}">
        <p14:creationId xmlns:p14="http://schemas.microsoft.com/office/powerpoint/2010/main" val="3646286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da-DK"/>
          </a:p>
        </p:txBody>
      </p:sp>
      <p:sp>
        <p:nvSpPr>
          <p:cNvPr id="13" name="Rectangle 1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da-DK"/>
          </a:p>
        </p:txBody>
      </p:sp>
      <p:sp>
        <p:nvSpPr>
          <p:cNvPr id="15" name="Rectangle 14">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E6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medier 3" descr="KLASSISK DANSK: Tove Ditlevsen - Poesi &amp; Socialrealisme">
            <a:hlinkClick r:id="" action="ppaction://media"/>
            <a:extLst>
              <a:ext uri="{FF2B5EF4-FFF2-40B4-BE49-F238E27FC236}">
                <a16:creationId xmlns:a16="http://schemas.microsoft.com/office/drawing/2014/main" id="{3AA357BD-1CA4-9CB8-0697-167211481CEA}"/>
              </a:ext>
            </a:extLst>
          </p:cNvPr>
          <p:cNvPicPr>
            <a:picLocks noGrp="1" noRot="1" noChangeAspect="1"/>
          </p:cNvPicPr>
          <p:nvPr>
            <p:ph idx="1"/>
            <a:videoFile r:link="rId1"/>
          </p:nvPr>
        </p:nvPicPr>
        <p:blipFill>
          <a:blip r:embed="rId3"/>
          <a:stretch>
            <a:fillRect/>
          </a:stretch>
        </p:blipFill>
        <p:spPr>
          <a:xfrm>
            <a:off x="1448324" y="803063"/>
            <a:ext cx="9295352" cy="5251874"/>
          </a:xfrm>
          <a:prstGeom prst="rect">
            <a:avLst/>
          </a:prstGeom>
        </p:spPr>
      </p:pic>
    </p:spTree>
    <p:extLst>
      <p:ext uri="{BB962C8B-B14F-4D97-AF65-F5344CB8AC3E}">
        <p14:creationId xmlns:p14="http://schemas.microsoft.com/office/powerpoint/2010/main" val="11791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2C9C6B-0570-3A70-E35A-AE8D715D8D65}"/>
              </a:ext>
            </a:extLst>
          </p:cNvPr>
          <p:cNvSpPr>
            <a:spLocks noGrp="1"/>
          </p:cNvSpPr>
          <p:nvPr>
            <p:ph type="title"/>
          </p:nvPr>
        </p:nvSpPr>
        <p:spPr/>
        <p:txBody>
          <a:bodyPr>
            <a:normAutofit/>
          </a:bodyPr>
          <a:lstStyle/>
          <a:p>
            <a:r>
              <a:rPr lang="da-DK" dirty="0"/>
              <a:t>Teori: Autobiografi</a:t>
            </a:r>
          </a:p>
        </p:txBody>
      </p:sp>
      <p:sp>
        <p:nvSpPr>
          <p:cNvPr id="3" name="Pladsholder til indhold 2">
            <a:extLst>
              <a:ext uri="{FF2B5EF4-FFF2-40B4-BE49-F238E27FC236}">
                <a16:creationId xmlns:a16="http://schemas.microsoft.com/office/drawing/2014/main" id="{83DFCC28-E954-733D-BFE2-43A5DE6EF79C}"/>
              </a:ext>
            </a:extLst>
          </p:cNvPr>
          <p:cNvSpPr>
            <a:spLocks noGrp="1"/>
          </p:cNvSpPr>
          <p:nvPr>
            <p:ph idx="1"/>
          </p:nvPr>
        </p:nvSpPr>
        <p:spPr/>
        <p:txBody>
          <a:bodyPr>
            <a:normAutofit/>
          </a:bodyPr>
          <a:lstStyle/>
          <a:p>
            <a:pPr marL="0" lvl="0" indent="0">
              <a:buNone/>
            </a:pPr>
            <a:r>
              <a:rPr lang="da-DK" sz="2400" dirty="0"/>
              <a:t>Læs teksten om tendenser i nyere litteratur fra ‘Litteraturhistorien på langs og på tværs’.</a:t>
            </a:r>
          </a:p>
          <a:p>
            <a:pPr marL="0" lvl="0" indent="0">
              <a:buNone/>
            </a:pPr>
            <a:endParaRPr lang="da-DK" dirty="0"/>
          </a:p>
          <a:p>
            <a:pPr marL="342900" lvl="0" indent="-342900">
              <a:buAutoNum type="arabicPeriod"/>
            </a:pPr>
            <a:r>
              <a:rPr lang="da-DK" dirty="0"/>
              <a:t>Teksten peger på nogle paralleller mellem nyere tids litteratur og 70’ernes. Hvilke?</a:t>
            </a:r>
          </a:p>
          <a:p>
            <a:pPr marL="342900" lvl="0" indent="-342900">
              <a:buAutoNum type="arabicPeriod"/>
            </a:pPr>
            <a:r>
              <a:rPr lang="da-DK" dirty="0"/>
              <a:t>Den realistiske litteratur, der er dukker op igen i 00’erne, synes at have nogle tråde tilbage til Det Moderne Gennembrud. Hvilke temaer går igen?</a:t>
            </a:r>
          </a:p>
          <a:p>
            <a:pPr marL="342900" lvl="0" indent="-342900">
              <a:buAutoNum type="arabicPeriod"/>
            </a:pPr>
            <a:r>
              <a:rPr lang="da-DK" dirty="0"/>
              <a:t>Redegør for begrebet ‘autofiktion’, herunder den kontrakt, der skabes med læseren.</a:t>
            </a:r>
          </a:p>
          <a:p>
            <a:pPr marL="342900" lvl="0" indent="-342900">
              <a:buAutoNum type="arabicPeriod"/>
            </a:pPr>
            <a:r>
              <a:rPr lang="da-DK" dirty="0"/>
              <a:t>Hvilke etiske problemstillinger udfordrer autobiografien som genre?</a:t>
            </a:r>
          </a:p>
          <a:p>
            <a:pPr marL="342900" lvl="0" indent="-342900">
              <a:buAutoNum type="arabicPeriod"/>
            </a:pPr>
            <a:endParaRPr lang="da-DK" dirty="0"/>
          </a:p>
          <a:p>
            <a:pPr marL="342900" lvl="0" indent="-342900">
              <a:buAutoNum type="arabicPeriod"/>
            </a:pPr>
            <a:endParaRPr lang="da-DK" dirty="0"/>
          </a:p>
          <a:p>
            <a:endParaRPr lang="da-DK" dirty="0"/>
          </a:p>
        </p:txBody>
      </p:sp>
    </p:spTree>
    <p:extLst>
      <p:ext uri="{BB962C8B-B14F-4D97-AF65-F5344CB8AC3E}">
        <p14:creationId xmlns:p14="http://schemas.microsoft.com/office/powerpoint/2010/main" val="212453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txBody>
          <a:bodyPr/>
          <a:lstStyle/>
          <a:p>
            <a:endParaRPr lang="da-DK"/>
          </a:p>
        </p:txBody>
      </p:sp>
      <p:sp>
        <p:nvSpPr>
          <p:cNvPr id="2" name="Titel 1">
            <a:extLst>
              <a:ext uri="{FF2B5EF4-FFF2-40B4-BE49-F238E27FC236}">
                <a16:creationId xmlns:a16="http://schemas.microsoft.com/office/drawing/2014/main" id="{826471AC-3A88-9BB3-8ACD-15316511F065}"/>
              </a:ext>
            </a:extLst>
          </p:cNvPr>
          <p:cNvSpPr>
            <a:spLocks noGrp="1"/>
          </p:cNvSpPr>
          <p:nvPr>
            <p:ph type="title"/>
          </p:nvPr>
        </p:nvSpPr>
        <p:spPr>
          <a:xfrm>
            <a:off x="1175512" y="870132"/>
            <a:ext cx="9792208" cy="1527078"/>
          </a:xfrm>
        </p:spPr>
        <p:txBody>
          <a:bodyPr>
            <a:normAutofit/>
          </a:bodyPr>
          <a:lstStyle/>
          <a:p>
            <a:r>
              <a:rPr lang="da-DK" sz="4400" dirty="0"/>
              <a:t>Christina Hesselholt: ‘Hovedstolen’, 1998</a:t>
            </a:r>
          </a:p>
        </p:txBody>
      </p:sp>
      <p:sp>
        <p:nvSpPr>
          <p:cNvPr id="3" name="Pladsholder til indhold 2">
            <a:extLst>
              <a:ext uri="{FF2B5EF4-FFF2-40B4-BE49-F238E27FC236}">
                <a16:creationId xmlns:a16="http://schemas.microsoft.com/office/drawing/2014/main" id="{13B825F5-393C-8FF0-B3C0-4CDB1F8C3A93}"/>
              </a:ext>
            </a:extLst>
          </p:cNvPr>
          <p:cNvSpPr>
            <a:spLocks noGrp="1"/>
          </p:cNvSpPr>
          <p:nvPr>
            <p:ph idx="1"/>
          </p:nvPr>
        </p:nvSpPr>
        <p:spPr>
          <a:xfrm>
            <a:off x="1175512" y="2286000"/>
            <a:ext cx="9792208" cy="3679711"/>
          </a:xfrm>
        </p:spPr>
        <p:txBody>
          <a:bodyPr>
            <a:normAutofit lnSpcReduction="10000"/>
          </a:bodyPr>
          <a:lstStyle/>
          <a:p>
            <a:pPr marL="0" indent="0">
              <a:lnSpc>
                <a:spcPct val="90000"/>
              </a:lnSpc>
              <a:buNone/>
            </a:pPr>
            <a:r>
              <a:rPr lang="da-DK" sz="1400" dirty="0"/>
              <a:t>Læs kapitlet Skarven, Månestrålesofaen, Badekarret, Tingene og Skridt. Uddragene, som alle er fra </a:t>
            </a:r>
            <a:r>
              <a:rPr lang="da-DK" sz="1400" i="1" dirty="0"/>
              <a:t>Hovedstolen, </a:t>
            </a:r>
            <a:r>
              <a:rPr lang="da-DK" sz="1400" dirty="0"/>
              <a:t>handler om en række afgørende scener i et barns liv. Centralt står jeg-fortællerens oplevelser af sine forældres skilsmisse.</a:t>
            </a:r>
          </a:p>
          <a:p>
            <a:pPr marL="0" indent="0">
              <a:lnSpc>
                <a:spcPct val="90000"/>
              </a:lnSpc>
              <a:buNone/>
            </a:pPr>
            <a:endParaRPr lang="da-DK" sz="1400" dirty="0"/>
          </a:p>
          <a:p>
            <a:pPr marL="342900" indent="-342900">
              <a:lnSpc>
                <a:spcPct val="90000"/>
              </a:lnSpc>
              <a:buFont typeface="Garamond" pitchFamily="18" charset="0"/>
              <a:buAutoNum type="arabicParenR"/>
            </a:pPr>
            <a:r>
              <a:rPr lang="da-DK" sz="1400" dirty="0"/>
              <a:t>Hvordan udvikler forholdet mellem far og datter sig i løbet af de tre tekstuddrag? </a:t>
            </a:r>
          </a:p>
          <a:p>
            <a:pPr marL="617220" lvl="1" indent="-342900">
              <a:lnSpc>
                <a:spcPct val="90000"/>
              </a:lnSpc>
              <a:buAutoNum type="alphaLcPeriod"/>
            </a:pPr>
            <a:r>
              <a:rPr lang="da-DK" sz="1400" dirty="0"/>
              <a:t>Nærlæs</a:t>
            </a:r>
            <a:r>
              <a:rPr lang="da-DK" sz="1400" b="1" dirty="0"/>
              <a:t> </a:t>
            </a:r>
            <a:r>
              <a:rPr lang="da-DK" sz="1400" dirty="0"/>
              <a:t>dialogen mellem far og datter i ‘Månestrålesofaen’. Hvilke tanker sætter samtalen i gang hos jeg-fortælleren?</a:t>
            </a:r>
          </a:p>
          <a:p>
            <a:pPr marL="617220" lvl="1" indent="-342900">
              <a:lnSpc>
                <a:spcPct val="90000"/>
              </a:lnSpc>
              <a:buAutoNum type="alphaLcPeriod"/>
            </a:pPr>
            <a:r>
              <a:rPr lang="da-DK" sz="1400" dirty="0"/>
              <a:t>Karakteriser oplevelsen i badekarret og mødet med faderens nye kæreste.</a:t>
            </a:r>
          </a:p>
          <a:p>
            <a:pPr marL="617220" lvl="1" indent="-342900">
              <a:lnSpc>
                <a:spcPct val="90000"/>
              </a:lnSpc>
              <a:buAutoNum type="alphaLcPeriod"/>
            </a:pPr>
            <a:r>
              <a:rPr lang="da-DK" sz="1400" dirty="0"/>
              <a:t>Hvorfor er det vigtigt for jeg-fortælleren, at de ender med at gå i takt? </a:t>
            </a:r>
          </a:p>
          <a:p>
            <a:pPr marL="274320" lvl="1" indent="0">
              <a:lnSpc>
                <a:spcPct val="90000"/>
              </a:lnSpc>
              <a:buNone/>
            </a:pPr>
            <a:endParaRPr lang="da-DK" sz="1400" dirty="0"/>
          </a:p>
          <a:p>
            <a:pPr marL="342900" indent="-342900">
              <a:lnSpc>
                <a:spcPct val="90000"/>
              </a:lnSpc>
              <a:buFont typeface="Garamond" pitchFamily="18" charset="0"/>
              <a:buAutoNum type="arabicParenR"/>
            </a:pPr>
            <a:r>
              <a:rPr lang="da-DK" sz="1400" dirty="0"/>
              <a:t>Jeg-fortællerens oplevelser af de fysiske omgivelser afspejler hendes sindstilstand. </a:t>
            </a:r>
          </a:p>
          <a:p>
            <a:pPr marL="617220" lvl="1" indent="-342900">
              <a:lnSpc>
                <a:spcPct val="90000"/>
              </a:lnSpc>
              <a:buFont typeface="+mj-lt"/>
              <a:buAutoNum type="alphaLcPeriod"/>
            </a:pPr>
            <a:r>
              <a:rPr lang="da-DK" sz="1400" dirty="0"/>
              <a:t>Hvilken symbolsk betydning har beskrivelsen af sofaens betræk, de bristede æg, vintertøjet bag forhænget og måden, faderen parkerer sin bil på? </a:t>
            </a:r>
          </a:p>
          <a:p>
            <a:pPr marL="617220" lvl="1" indent="-342900">
              <a:lnSpc>
                <a:spcPct val="90000"/>
              </a:lnSpc>
              <a:buFont typeface="+mj-lt"/>
              <a:buAutoNum type="alphaLcPeriod"/>
            </a:pPr>
            <a:r>
              <a:rPr lang="da-DK" sz="1400" dirty="0"/>
              <a:t>Find selv flere eksempler på, hvordan temaerne uro, tab, sammenbrud, asymmetri og ubalance optræder i telesten. </a:t>
            </a:r>
          </a:p>
          <a:p>
            <a:pPr marL="274320" lvl="1" indent="0">
              <a:lnSpc>
                <a:spcPct val="90000"/>
              </a:lnSpc>
              <a:buNone/>
            </a:pPr>
            <a:endParaRPr lang="da-DK" sz="1400" dirty="0"/>
          </a:p>
          <a:p>
            <a:pPr marL="342900" indent="-342900">
              <a:lnSpc>
                <a:spcPct val="90000"/>
              </a:lnSpc>
              <a:buFont typeface="Garamond" pitchFamily="18" charset="0"/>
              <a:buAutoNum type="arabicParenR"/>
            </a:pPr>
            <a:r>
              <a:rPr lang="da-DK" sz="1400" dirty="0"/>
              <a:t>Alle uddragene handler om barnets oplevelse af sammenbrud og tab. Opfatter du teksterne som forfatterens terapeutiske bearbejdning af sin barndom eller som en traditionel fiktionsfortælling? Begrund med eksempler i teltsten. </a:t>
            </a:r>
          </a:p>
          <a:p>
            <a:pPr marL="342900" indent="-342900">
              <a:lnSpc>
                <a:spcPct val="90000"/>
              </a:lnSpc>
              <a:buFont typeface="Garamond" pitchFamily="18" charset="0"/>
              <a:buAutoNum type="arabicParenR"/>
            </a:pPr>
            <a:endParaRPr lang="da-DK" sz="1400" dirty="0"/>
          </a:p>
          <a:p>
            <a:pPr marL="0" indent="0">
              <a:lnSpc>
                <a:spcPct val="90000"/>
              </a:lnSpc>
              <a:buNone/>
            </a:pPr>
            <a:endParaRPr lang="da-DK" sz="1400" dirty="0"/>
          </a:p>
          <a:p>
            <a:pPr marL="0" indent="0">
              <a:lnSpc>
                <a:spcPct val="90000"/>
              </a:lnSpc>
              <a:buNone/>
            </a:pPr>
            <a:endParaRPr lang="da-DK" sz="1400" dirty="0"/>
          </a:p>
          <a:p>
            <a:pPr marL="0" indent="0">
              <a:lnSpc>
                <a:spcPct val="90000"/>
              </a:lnSpc>
              <a:buNone/>
            </a:pPr>
            <a:endParaRPr lang="da-DK" sz="1400" dirty="0"/>
          </a:p>
          <a:p>
            <a:pPr marL="0" indent="0">
              <a:lnSpc>
                <a:spcPct val="90000"/>
              </a:lnSpc>
              <a:buNone/>
            </a:pPr>
            <a:endParaRPr lang="da-DK" sz="1400" dirty="0"/>
          </a:p>
          <a:p>
            <a:pPr marL="0" indent="0">
              <a:lnSpc>
                <a:spcPct val="90000"/>
              </a:lnSpc>
              <a:buNone/>
            </a:pPr>
            <a:endParaRPr lang="da-DK" sz="1400" dirty="0"/>
          </a:p>
          <a:p>
            <a:pPr marL="342900" indent="-342900">
              <a:lnSpc>
                <a:spcPct val="90000"/>
              </a:lnSpc>
              <a:buFont typeface="+mj-lt"/>
              <a:buAutoNum type="arabicPeriod"/>
            </a:pPr>
            <a:endParaRPr lang="da-DK" sz="1400" dirty="0"/>
          </a:p>
          <a:p>
            <a:pPr marL="0" indent="0">
              <a:lnSpc>
                <a:spcPct val="90000"/>
              </a:lnSpc>
              <a:buNone/>
            </a:pPr>
            <a:endParaRPr lang="da-DK" sz="1400" dirty="0"/>
          </a:p>
          <a:p>
            <a:pPr marL="342900" indent="-342900">
              <a:lnSpc>
                <a:spcPct val="90000"/>
              </a:lnSpc>
              <a:buFont typeface="+mj-lt"/>
              <a:buAutoNum type="arabicPeriod"/>
            </a:pPr>
            <a:endParaRPr lang="da-DK" sz="1400" dirty="0"/>
          </a:p>
        </p:txBody>
      </p:sp>
    </p:spTree>
    <p:extLst>
      <p:ext uri="{BB962C8B-B14F-4D97-AF65-F5344CB8AC3E}">
        <p14:creationId xmlns:p14="http://schemas.microsoft.com/office/powerpoint/2010/main" val="2382056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4BED5A-E98E-4DA0-BAA5-4F6AB24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64B94A-E40E-48CE-BD7B-C1A30AE57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982" y="488542"/>
            <a:ext cx="11244036" cy="5880916"/>
          </a:xfrm>
          <a:prstGeom prst="rect">
            <a:avLst/>
          </a:prstGeom>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9EC5CA6-6479-49D5-B4B5-5643D26B83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4442" y="2057401"/>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1B26337-5AA4-470D-9687-5907CB53B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685800"/>
            <a:ext cx="10853928" cy="5486400"/>
          </a:xfrm>
          <a:prstGeom prst="rect">
            <a:avLst/>
          </a:prstGeom>
          <a:noFill/>
          <a:ln w="6350" cap="sq" cmpd="sng" algn="ctr">
            <a:solidFill>
              <a:srgbClr val="FFFFFF"/>
            </a:solidFill>
            <a:prstDash val="solid"/>
            <a:miter lim="800000"/>
          </a:ln>
          <a:effectLst/>
        </p:spPr>
        <p:txBody>
          <a:bodyPr/>
          <a:lstStyle/>
          <a:p>
            <a:endParaRPr lang="da-DK"/>
          </a:p>
        </p:txBody>
      </p:sp>
      <p:sp>
        <p:nvSpPr>
          <p:cNvPr id="2" name="Titel 1">
            <a:extLst>
              <a:ext uri="{FF2B5EF4-FFF2-40B4-BE49-F238E27FC236}">
                <a16:creationId xmlns:a16="http://schemas.microsoft.com/office/drawing/2014/main" id="{27D8A042-5259-9C05-8CCE-A899EF4BF2C7}"/>
              </a:ext>
            </a:extLst>
          </p:cNvPr>
          <p:cNvSpPr>
            <a:spLocks noGrp="1"/>
          </p:cNvSpPr>
          <p:nvPr>
            <p:ph type="title"/>
          </p:nvPr>
        </p:nvSpPr>
        <p:spPr>
          <a:xfrm>
            <a:off x="866440" y="1000370"/>
            <a:ext cx="3462079" cy="4857262"/>
          </a:xfrm>
        </p:spPr>
        <p:txBody>
          <a:bodyPr>
            <a:normAutofit/>
          </a:bodyPr>
          <a:lstStyle/>
          <a:p>
            <a:pPr algn="r"/>
            <a:r>
              <a:rPr lang="da-DK" sz="3200" dirty="0">
                <a:solidFill>
                  <a:srgbClr val="FFFFFF"/>
                </a:solidFill>
              </a:rPr>
              <a:t>Carsten Andersen: ‘Barndom i billeder’. Interview med Christina Hesselholdt i Politiken, 1998</a:t>
            </a:r>
          </a:p>
        </p:txBody>
      </p:sp>
      <p:sp>
        <p:nvSpPr>
          <p:cNvPr id="3" name="Pladsholder til indhold 2">
            <a:extLst>
              <a:ext uri="{FF2B5EF4-FFF2-40B4-BE49-F238E27FC236}">
                <a16:creationId xmlns:a16="http://schemas.microsoft.com/office/drawing/2014/main" id="{B990BCB0-4EFD-94CF-85C5-FF66BDF2C03A}"/>
              </a:ext>
            </a:extLst>
          </p:cNvPr>
          <p:cNvSpPr>
            <a:spLocks noGrp="1"/>
          </p:cNvSpPr>
          <p:nvPr>
            <p:ph idx="1"/>
          </p:nvPr>
        </p:nvSpPr>
        <p:spPr>
          <a:xfrm>
            <a:off x="4963691" y="1000370"/>
            <a:ext cx="6212310" cy="4857262"/>
          </a:xfrm>
        </p:spPr>
        <p:txBody>
          <a:bodyPr anchor="ctr">
            <a:normAutofit/>
          </a:bodyPr>
          <a:lstStyle/>
          <a:p>
            <a:r>
              <a:rPr lang="da-DK" dirty="0">
                <a:solidFill>
                  <a:srgbClr val="FFFFFF"/>
                </a:solidFill>
              </a:rPr>
              <a:t>Hvordan definerer Christina Hesselholdt begrebet hovedstolen, og hvorfor er hun uenig med Per Højholt? </a:t>
            </a:r>
          </a:p>
          <a:p>
            <a:r>
              <a:rPr lang="da-DK" dirty="0">
                <a:solidFill>
                  <a:srgbClr val="FFFFFF"/>
                </a:solidFill>
              </a:rPr>
              <a:t>Hesselholdt siger i interviewet, at det er et nødvendigt paradoks at kalde bogen for fiktioner. Et andet sted kalder hun den for en mellemting mellem en erindringsbog og en fiktion, og hun understreger, at det ikke er selvbiografiske notater. Diskuter disse genrebetegnelser i forhold til indledningens skelnen mellem selvbiografi og fiktion. </a:t>
            </a:r>
          </a:p>
          <a:p>
            <a:r>
              <a:rPr lang="da-DK" dirty="0">
                <a:solidFill>
                  <a:srgbClr val="FFFFFF"/>
                </a:solidFill>
              </a:rPr>
              <a:t>Hvad siger Hesselholdt om sin families reaktion på bogen? Vurder på baggrund af jeres egne analyser, om hun udleverer sin far. </a:t>
            </a:r>
          </a:p>
          <a:p>
            <a:r>
              <a:rPr lang="da-DK" dirty="0">
                <a:solidFill>
                  <a:srgbClr val="FFFFFF"/>
                </a:solidFill>
              </a:rPr>
              <a:t>Diskuter på baggrund af Hesselholdts beskrivelse af sin egen metode og inspirationen til at skrive bogen, om den handler om private eller almene erfaringer. </a:t>
            </a:r>
          </a:p>
        </p:txBody>
      </p:sp>
    </p:spTree>
    <p:extLst>
      <p:ext uri="{BB962C8B-B14F-4D97-AF65-F5344CB8AC3E}">
        <p14:creationId xmlns:p14="http://schemas.microsoft.com/office/powerpoint/2010/main" val="8713224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otalTime>5697</TotalTime>
  <Words>1360</Words>
  <Application>Microsoft Macintosh PowerPoint</Application>
  <PresentationFormat>Widescreen</PresentationFormat>
  <Paragraphs>84</Paragraphs>
  <Slides>15</Slides>
  <Notes>0</Notes>
  <HiddenSlides>0</HiddenSlides>
  <MMClips>2</MMClips>
  <ScaleCrop>false</ScaleCrop>
  <HeadingPairs>
    <vt:vector size="6" baseType="variant">
      <vt:variant>
        <vt:lpstr>Benyttede skrifttyper</vt:lpstr>
      </vt:variant>
      <vt:variant>
        <vt:i4>2</vt:i4>
      </vt:variant>
      <vt:variant>
        <vt:lpstr>Tema</vt:lpstr>
      </vt:variant>
      <vt:variant>
        <vt:i4>1</vt:i4>
      </vt:variant>
      <vt:variant>
        <vt:lpstr>Slidetitler</vt:lpstr>
      </vt:variant>
      <vt:variant>
        <vt:i4>15</vt:i4>
      </vt:variant>
    </vt:vector>
  </HeadingPairs>
  <TitlesOfParts>
    <vt:vector size="18" baseType="lpstr">
      <vt:lpstr>Garamond</vt:lpstr>
      <vt:lpstr>Wingdings</vt:lpstr>
      <vt:lpstr>SavonVTI</vt:lpstr>
      <vt:lpstr>Barndom og erindring</vt:lpstr>
      <vt:lpstr>Tove i stykker, dokumentarfilm af  Sami Saif, 2020</vt:lpstr>
      <vt:lpstr>Podcast: En vandring i  Tove Ditlevsens univers</vt:lpstr>
      <vt:lpstr>Tove Ditlevsen: Barndommens gade, 1943</vt:lpstr>
      <vt:lpstr>Analyse af Barndommens gade, roman </vt:lpstr>
      <vt:lpstr>PowerPoint-præsentation</vt:lpstr>
      <vt:lpstr>Teori: Autobiografi</vt:lpstr>
      <vt:lpstr>Christina Hesselholt: ‘Hovedstolen’, 1998</vt:lpstr>
      <vt:lpstr>Carsten Andersen: ‘Barndom i billeder’. Interview med Christina Hesselholdt i Politiken, 1998</vt:lpstr>
      <vt:lpstr>Per Højholt: ‘Imago. En selvbiografi’, 1993</vt:lpstr>
      <vt:lpstr>PowerPoint-præsentation</vt:lpstr>
      <vt:lpstr>Per Højholt: "Jeg har ingen barndom", uddrag fra Stenvaskeriet og andre stykker, 1994 </vt:lpstr>
      <vt:lpstr>Morten Pape: Planen, 2015</vt:lpstr>
      <vt:lpstr>Introduktion til forfatter og roman</vt:lpstr>
      <vt:lpstr>Yahya Hassan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Ditte Bang Skovgård-Hansen</dc:creator>
  <cp:lastModifiedBy>Ditte Bang Skovgård-Hansen</cp:lastModifiedBy>
  <cp:revision>32</cp:revision>
  <dcterms:created xsi:type="dcterms:W3CDTF">2025-11-11T10:20:23Z</dcterms:created>
  <dcterms:modified xsi:type="dcterms:W3CDTF">2025-12-08T10:18:54Z</dcterms:modified>
</cp:coreProperties>
</file>