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65" r:id="rId2"/>
    <p:sldId id="310" r:id="rId3"/>
    <p:sldId id="466" r:id="rId4"/>
    <p:sldId id="337" r:id="rId5"/>
    <p:sldId id="339" r:id="rId6"/>
    <p:sldId id="341" r:id="rId7"/>
    <p:sldId id="346" r:id="rId8"/>
    <p:sldId id="403" r:id="rId9"/>
    <p:sldId id="404" r:id="rId10"/>
    <p:sldId id="405" r:id="rId11"/>
    <p:sldId id="408" r:id="rId12"/>
    <p:sldId id="409" r:id="rId13"/>
    <p:sldId id="411" r:id="rId14"/>
    <p:sldId id="438" r:id="rId15"/>
    <p:sldId id="439" r:id="rId16"/>
    <p:sldId id="440" r:id="rId17"/>
    <p:sldId id="441" r:id="rId18"/>
    <p:sldId id="442"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456" r:id="rId32"/>
    <p:sldId id="457" r:id="rId33"/>
    <p:sldId id="458" r:id="rId34"/>
    <p:sldId id="459" r:id="rId35"/>
    <p:sldId id="460" r:id="rId36"/>
    <p:sldId id="461" r:id="rId37"/>
    <p:sldId id="462" r:id="rId38"/>
    <p:sldId id="46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8B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02"/>
    <p:restoredTop sz="94669"/>
  </p:normalViewPr>
  <p:slideViewPr>
    <p:cSldViewPr snapToGrid="0" snapToObjects="1" showGuides="1">
      <p:cViewPr varScale="1">
        <p:scale>
          <a:sx n="87" d="100"/>
          <a:sy n="87" d="100"/>
        </p:scale>
        <p:origin x="800"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Univers LT Std 57 Condensed" charset="0"/>
              </a:defRPr>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Univers LT Std 57 Condensed" charset="0"/>
              </a:defRPr>
            </a:lvl1pPr>
          </a:lstStyle>
          <a:p>
            <a:fld id="{633D78D8-1185-1648-960D-2E2CB24031CB}" type="datetimeFigureOut">
              <a:rPr lang="da-DK" smtClean="0"/>
              <a:pPr/>
              <a:t>25.03.2026</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Univers LT Std 57 Condensed" charset="0"/>
              </a:defRPr>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Univers LT Std 57 Condensed" charset="0"/>
              </a:defRPr>
            </a:lvl1pPr>
          </a:lstStyle>
          <a:p>
            <a:fld id="{44A21E48-C72B-7041-ACAE-4DB10594731A}" type="slidenum">
              <a:rPr lang="da-DK" smtClean="0"/>
              <a:pPr/>
              <a:t>‹nr.›</a:t>
            </a:fld>
            <a:endParaRPr lang="da-DK" dirty="0"/>
          </a:p>
        </p:txBody>
      </p:sp>
    </p:spTree>
    <p:extLst>
      <p:ext uri="{BB962C8B-B14F-4D97-AF65-F5344CB8AC3E}">
        <p14:creationId xmlns:p14="http://schemas.microsoft.com/office/powerpoint/2010/main" val="752046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Univers LT Std 57 Condensed" charset="0"/>
        <a:ea typeface="+mn-ea"/>
        <a:cs typeface="+mn-cs"/>
      </a:defRPr>
    </a:lvl1pPr>
    <a:lvl2pPr marL="457200" algn="l" defTabSz="914400" rtl="0" eaLnBrk="1" latinLnBrk="0" hangingPunct="1">
      <a:defRPr sz="1200" b="0" i="0" kern="1200">
        <a:solidFill>
          <a:schemeClr val="tx1"/>
        </a:solidFill>
        <a:latin typeface="Univers LT Std 57 Condensed" charset="0"/>
        <a:ea typeface="+mn-ea"/>
        <a:cs typeface="+mn-cs"/>
      </a:defRPr>
    </a:lvl2pPr>
    <a:lvl3pPr marL="914400" algn="l" defTabSz="914400" rtl="0" eaLnBrk="1" latinLnBrk="0" hangingPunct="1">
      <a:defRPr sz="1200" b="0" i="0" kern="1200">
        <a:solidFill>
          <a:schemeClr val="tx1"/>
        </a:solidFill>
        <a:latin typeface="Univers LT Std 57 Condensed" charset="0"/>
        <a:ea typeface="+mn-ea"/>
        <a:cs typeface="+mn-cs"/>
      </a:defRPr>
    </a:lvl3pPr>
    <a:lvl4pPr marL="1371600" algn="l" defTabSz="914400" rtl="0" eaLnBrk="1" latinLnBrk="0" hangingPunct="1">
      <a:defRPr sz="1200" b="0" i="0" kern="1200">
        <a:solidFill>
          <a:schemeClr val="tx1"/>
        </a:solidFill>
        <a:latin typeface="Univers LT Std 57 Condensed" charset="0"/>
        <a:ea typeface="+mn-ea"/>
        <a:cs typeface="+mn-cs"/>
      </a:defRPr>
    </a:lvl4pPr>
    <a:lvl5pPr marL="1828800" algn="l" defTabSz="914400" rtl="0" eaLnBrk="1" latinLnBrk="0" hangingPunct="1">
      <a:defRPr sz="1200" b="0" i="0" kern="1200">
        <a:solidFill>
          <a:schemeClr val="tx1"/>
        </a:solidFill>
        <a:latin typeface="Univers LT Std 57 Condensed"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u="sng" dirty="0">
                <a:latin typeface="Univers LT Std 57 Condensed" charset="0"/>
                <a:ea typeface="Univers LT Std 57 Condensed" charset="0"/>
                <a:cs typeface="Times New Roman" charset="0"/>
              </a:rPr>
              <a:t>Nogle mennesker vil opfatte en bestemt </a:t>
            </a:r>
            <a:r>
              <a:rPr lang="da-DK" u="sng" dirty="0" err="1">
                <a:latin typeface="Univers LT Std 57 Condensed" charset="0"/>
                <a:ea typeface="Univers LT Std 57 Condensed" charset="0"/>
                <a:cs typeface="Times New Roman" charset="0"/>
              </a:rPr>
              <a:t>lokation</a:t>
            </a:r>
            <a:r>
              <a:rPr lang="da-DK" u="sng" dirty="0">
                <a:latin typeface="Univers LT Std 57 Condensed" charset="0"/>
                <a:ea typeface="Univers LT Std 57 Condensed" charset="0"/>
                <a:cs typeface="Times New Roman" charset="0"/>
              </a:rPr>
              <a:t> som et sted, fordi de har en erfaringsmæssig og personlig tilknytning til stedet, mens andre måske vil gå forbi uden at ænse det en tanke.</a:t>
            </a:r>
            <a:endParaRPr lang="da-DK" dirty="0"/>
          </a:p>
        </p:txBody>
      </p:sp>
      <p:sp>
        <p:nvSpPr>
          <p:cNvPr id="4" name="Pladsholder til slidenummer 3"/>
          <p:cNvSpPr>
            <a:spLocks noGrp="1"/>
          </p:cNvSpPr>
          <p:nvPr>
            <p:ph type="sldNum" sz="quarter" idx="10"/>
          </p:nvPr>
        </p:nvSpPr>
        <p:spPr/>
        <p:txBody>
          <a:bodyPr/>
          <a:lstStyle/>
          <a:p>
            <a:fld id="{44A21E48-C72B-7041-ACAE-4DB10594731A}" type="slidenum">
              <a:rPr lang="da-DK" smtClean="0"/>
              <a:pPr/>
              <a:t>8</a:t>
            </a:fld>
            <a:endParaRPr lang="da-DK" dirty="0"/>
          </a:p>
        </p:txBody>
      </p:sp>
    </p:spTree>
    <p:extLst>
      <p:ext uri="{BB962C8B-B14F-4D97-AF65-F5344CB8AC3E}">
        <p14:creationId xmlns:p14="http://schemas.microsoft.com/office/powerpoint/2010/main" val="1223120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Univers LT Std 57 Condensed" charset="0"/>
              </a:rPr>
              <a:t>Rummet forstås således ikke som en ydre verden der er strukturende for de menneskelige handlinger og erfaringsdannelser </a:t>
            </a:r>
            <a:r>
              <a:rPr lang="mr-IN" dirty="0">
                <a:latin typeface="Univers LT Std 57 Condensed" charset="0"/>
              </a:rPr>
              <a:t>–</a:t>
            </a:r>
            <a:r>
              <a:rPr lang="da-DK" dirty="0">
                <a:latin typeface="Univers LT Std 57 Condensed" charset="0"/>
              </a:rPr>
              <a:t> ligesom læring heller ikke forstås som noget der foregår i det enkelte subjekt </a:t>
            </a:r>
            <a:r>
              <a:rPr lang="mr-IN" dirty="0">
                <a:latin typeface="Univers LT Std 57 Condensed" charset="0"/>
              </a:rPr>
              <a:t>…</a:t>
            </a:r>
            <a:r>
              <a:rPr lang="da-DK" dirty="0">
                <a:latin typeface="Univers LT Std 57 Condensed" charset="0"/>
              </a:rPr>
              <a:t> isoleret fra omverdenen.</a:t>
            </a:r>
            <a:endParaRPr lang="da-DK" dirty="0"/>
          </a:p>
        </p:txBody>
      </p:sp>
      <p:sp>
        <p:nvSpPr>
          <p:cNvPr id="4" name="Pladsholder til slidenummer 3"/>
          <p:cNvSpPr>
            <a:spLocks noGrp="1"/>
          </p:cNvSpPr>
          <p:nvPr>
            <p:ph type="sldNum" sz="quarter" idx="10"/>
          </p:nvPr>
        </p:nvSpPr>
        <p:spPr/>
        <p:txBody>
          <a:bodyPr/>
          <a:lstStyle/>
          <a:p>
            <a:fld id="{44A21E48-C72B-7041-ACAE-4DB10594731A}" type="slidenum">
              <a:rPr lang="da-DK" smtClean="0"/>
              <a:pPr/>
              <a:t>9</a:t>
            </a:fld>
            <a:endParaRPr lang="da-DK" dirty="0"/>
          </a:p>
        </p:txBody>
      </p:sp>
    </p:spTree>
    <p:extLst>
      <p:ext uri="{BB962C8B-B14F-4D97-AF65-F5344CB8AC3E}">
        <p14:creationId xmlns:p14="http://schemas.microsoft.com/office/powerpoint/2010/main" val="209540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latin typeface="Univers LT Std 57 Condensed" charset="0"/>
              </a:rPr>
              <a:t>Muligheder som produceres i samspillet mellem den fysiske manifestation, fantasi og subjektiv mulighedshorisont.</a:t>
            </a:r>
          </a:p>
          <a:p>
            <a:endParaRPr lang="da-DK" dirty="0"/>
          </a:p>
        </p:txBody>
      </p:sp>
      <p:sp>
        <p:nvSpPr>
          <p:cNvPr id="4" name="Pladsholder til slidenummer 3"/>
          <p:cNvSpPr>
            <a:spLocks noGrp="1"/>
          </p:cNvSpPr>
          <p:nvPr>
            <p:ph type="sldNum" sz="quarter" idx="10"/>
          </p:nvPr>
        </p:nvSpPr>
        <p:spPr/>
        <p:txBody>
          <a:bodyPr/>
          <a:lstStyle/>
          <a:p>
            <a:fld id="{44A21E48-C72B-7041-ACAE-4DB10594731A}" type="slidenum">
              <a:rPr lang="da-DK" smtClean="0"/>
              <a:pPr/>
              <a:t>10</a:t>
            </a:fld>
            <a:endParaRPr lang="da-DK" dirty="0"/>
          </a:p>
        </p:txBody>
      </p:sp>
    </p:spTree>
    <p:extLst>
      <p:ext uri="{BB962C8B-B14F-4D97-AF65-F5344CB8AC3E}">
        <p14:creationId xmlns:p14="http://schemas.microsoft.com/office/powerpoint/2010/main" val="647233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latin typeface="Univers LT Std 57 Condensed" charset="0"/>
              </a:rPr>
              <a:t>Set ud fra et pædagogisk synsvinkel har de svagt funktionelt kodede rum den særlige kvalitet at de udfordrer til brugerens fantasi og tilskynder dem til at tage stilling, lægge strategier og handle og forhandle</a:t>
            </a:r>
          </a:p>
          <a:p>
            <a:endParaRPr lang="da-DK" dirty="0"/>
          </a:p>
        </p:txBody>
      </p:sp>
      <p:sp>
        <p:nvSpPr>
          <p:cNvPr id="4" name="Pladsholder til slidenummer 3"/>
          <p:cNvSpPr>
            <a:spLocks noGrp="1"/>
          </p:cNvSpPr>
          <p:nvPr>
            <p:ph type="sldNum" sz="quarter" idx="10"/>
          </p:nvPr>
        </p:nvSpPr>
        <p:spPr/>
        <p:txBody>
          <a:bodyPr/>
          <a:lstStyle/>
          <a:p>
            <a:fld id="{44A21E48-C72B-7041-ACAE-4DB10594731A}" type="slidenum">
              <a:rPr lang="da-DK" smtClean="0"/>
              <a:pPr/>
              <a:t>11</a:t>
            </a:fld>
            <a:endParaRPr lang="da-DK" dirty="0"/>
          </a:p>
        </p:txBody>
      </p:sp>
    </p:spTree>
    <p:extLst>
      <p:ext uri="{BB962C8B-B14F-4D97-AF65-F5344CB8AC3E}">
        <p14:creationId xmlns:p14="http://schemas.microsoft.com/office/powerpoint/2010/main" val="1936781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Henning Larsen + GPP</a:t>
            </a:r>
          </a:p>
          <a:p>
            <a:r>
              <a:rPr lang="da-DK" dirty="0"/>
              <a:t>Frederiksbjerg, Aarhus </a:t>
            </a:r>
          </a:p>
          <a:p>
            <a:endParaRPr lang="da-DK" dirty="0"/>
          </a:p>
        </p:txBody>
      </p:sp>
      <p:sp>
        <p:nvSpPr>
          <p:cNvPr id="4" name="Pladsholder til diasnummer 3"/>
          <p:cNvSpPr>
            <a:spLocks noGrp="1"/>
          </p:cNvSpPr>
          <p:nvPr>
            <p:ph type="sldNum" sz="quarter" idx="10"/>
          </p:nvPr>
        </p:nvSpPr>
        <p:spPr/>
        <p:txBody>
          <a:bodyPr/>
          <a:lstStyle/>
          <a:p>
            <a:fld id="{2C2F0327-5A8C-1A4F-A7FE-DBAA2145972D}" type="slidenum">
              <a:rPr lang="da-DK" smtClean="0"/>
              <a:t>12</a:t>
            </a:fld>
            <a:endParaRPr lang="da-DK"/>
          </a:p>
        </p:txBody>
      </p:sp>
    </p:spTree>
    <p:extLst>
      <p:ext uri="{BB962C8B-B14F-4D97-AF65-F5344CB8AC3E}">
        <p14:creationId xmlns:p14="http://schemas.microsoft.com/office/powerpoint/2010/main" val="2139020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C86-4163-4AD6-B12A-84EFB3942D40}"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7907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https://williamtcarson.files.wordpress.com/2013/09/serial-vision.jpg?w=829&amp;h=643 </a:t>
            </a:r>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C3CC7-8ED9-41AE-9FB3-F9D6DDB3F1F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13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A3DC5087-F763-974B-9CF9-F0460977F120}" type="datetimeFigureOut">
              <a:rPr lang="da-DK" smtClean="0"/>
              <a:t>25.03.2026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AB706F7-1539-424A-B347-1824C282C903}" type="slidenum">
              <a:rPr lang="da-DK" smtClean="0"/>
              <a:t>‹nr.›</a:t>
            </a:fld>
            <a:endParaRPr lang="da-DK"/>
          </a:p>
        </p:txBody>
      </p:sp>
    </p:spTree>
    <p:extLst>
      <p:ext uri="{BB962C8B-B14F-4D97-AF65-F5344CB8AC3E}">
        <p14:creationId xmlns:p14="http://schemas.microsoft.com/office/powerpoint/2010/main" val="2311976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3DC5087-F763-974B-9CF9-F0460977F120}" type="datetimeFigureOut">
              <a:rPr lang="da-DK" smtClean="0"/>
              <a:t>25.03.2026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AB706F7-1539-424A-B347-1824C282C903}" type="slidenum">
              <a:rPr lang="da-DK" smtClean="0"/>
              <a:t>‹nr.›</a:t>
            </a:fld>
            <a:endParaRPr lang="da-DK"/>
          </a:p>
        </p:txBody>
      </p:sp>
    </p:spTree>
    <p:extLst>
      <p:ext uri="{BB962C8B-B14F-4D97-AF65-F5344CB8AC3E}">
        <p14:creationId xmlns:p14="http://schemas.microsoft.com/office/powerpoint/2010/main" val="312472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3DC5087-F763-974B-9CF9-F0460977F120}" type="datetimeFigureOut">
              <a:rPr lang="da-DK" smtClean="0"/>
              <a:t>25.03.2026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AB706F7-1539-424A-B347-1824C282C903}" type="slidenum">
              <a:rPr lang="da-DK" smtClean="0"/>
              <a:t>‹nr.›</a:t>
            </a:fld>
            <a:endParaRPr lang="da-DK"/>
          </a:p>
        </p:txBody>
      </p:sp>
    </p:spTree>
    <p:extLst>
      <p:ext uri="{BB962C8B-B14F-4D97-AF65-F5344CB8AC3E}">
        <p14:creationId xmlns:p14="http://schemas.microsoft.com/office/powerpoint/2010/main" val="56568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3DC5087-F763-974B-9CF9-F0460977F120}" type="datetimeFigureOut">
              <a:rPr lang="da-DK" smtClean="0"/>
              <a:t>25.03.2026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AB706F7-1539-424A-B347-1824C282C903}" type="slidenum">
              <a:rPr lang="da-DK" smtClean="0"/>
              <a:t>‹nr.›</a:t>
            </a:fld>
            <a:endParaRPr lang="da-DK"/>
          </a:p>
        </p:txBody>
      </p:sp>
    </p:spTree>
    <p:extLst>
      <p:ext uri="{BB962C8B-B14F-4D97-AF65-F5344CB8AC3E}">
        <p14:creationId xmlns:p14="http://schemas.microsoft.com/office/powerpoint/2010/main" val="3915953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A3DC5087-F763-974B-9CF9-F0460977F120}" type="datetimeFigureOut">
              <a:rPr lang="da-DK" smtClean="0"/>
              <a:t>25.03.2026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4AB706F7-1539-424A-B347-1824C282C903}" type="slidenum">
              <a:rPr lang="da-DK" smtClean="0"/>
              <a:t>‹nr.›</a:t>
            </a:fld>
            <a:endParaRPr lang="da-DK"/>
          </a:p>
        </p:txBody>
      </p:sp>
    </p:spTree>
    <p:extLst>
      <p:ext uri="{BB962C8B-B14F-4D97-AF65-F5344CB8AC3E}">
        <p14:creationId xmlns:p14="http://schemas.microsoft.com/office/powerpoint/2010/main" val="716259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A3DC5087-F763-974B-9CF9-F0460977F120}" type="datetimeFigureOut">
              <a:rPr lang="da-DK" smtClean="0"/>
              <a:t>25.03.2026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4AB706F7-1539-424A-B347-1824C282C903}" type="slidenum">
              <a:rPr lang="da-DK" smtClean="0"/>
              <a:t>‹nr.›</a:t>
            </a:fld>
            <a:endParaRPr lang="da-DK"/>
          </a:p>
        </p:txBody>
      </p:sp>
    </p:spTree>
    <p:extLst>
      <p:ext uri="{BB962C8B-B14F-4D97-AF65-F5344CB8AC3E}">
        <p14:creationId xmlns:p14="http://schemas.microsoft.com/office/powerpoint/2010/main" val="1512951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A3DC5087-F763-974B-9CF9-F0460977F120}" type="datetimeFigureOut">
              <a:rPr lang="da-DK" smtClean="0"/>
              <a:t>25.03.2026</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4AB706F7-1539-424A-B347-1824C282C903}" type="slidenum">
              <a:rPr lang="da-DK" smtClean="0"/>
              <a:t>‹nr.›</a:t>
            </a:fld>
            <a:endParaRPr lang="da-DK"/>
          </a:p>
        </p:txBody>
      </p:sp>
    </p:spTree>
    <p:extLst>
      <p:ext uri="{BB962C8B-B14F-4D97-AF65-F5344CB8AC3E}">
        <p14:creationId xmlns:p14="http://schemas.microsoft.com/office/powerpoint/2010/main" val="1662505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A3DC5087-F763-974B-9CF9-F0460977F120}" type="datetimeFigureOut">
              <a:rPr lang="da-DK" smtClean="0"/>
              <a:t>25.03.2026</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4AB706F7-1539-424A-B347-1824C282C903}" type="slidenum">
              <a:rPr lang="da-DK" smtClean="0"/>
              <a:t>‹nr.›</a:t>
            </a:fld>
            <a:endParaRPr lang="da-DK"/>
          </a:p>
        </p:txBody>
      </p:sp>
    </p:spTree>
    <p:extLst>
      <p:ext uri="{BB962C8B-B14F-4D97-AF65-F5344CB8AC3E}">
        <p14:creationId xmlns:p14="http://schemas.microsoft.com/office/powerpoint/2010/main" val="2419788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C5087-F763-974B-9CF9-F0460977F120}" type="datetimeFigureOut">
              <a:rPr lang="da-DK" smtClean="0"/>
              <a:t>25.03.2026</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4AB706F7-1539-424A-B347-1824C282C903}" type="slidenum">
              <a:rPr lang="da-DK" smtClean="0"/>
              <a:t>‹nr.›</a:t>
            </a:fld>
            <a:endParaRPr lang="da-DK"/>
          </a:p>
        </p:txBody>
      </p:sp>
    </p:spTree>
    <p:extLst>
      <p:ext uri="{BB962C8B-B14F-4D97-AF65-F5344CB8AC3E}">
        <p14:creationId xmlns:p14="http://schemas.microsoft.com/office/powerpoint/2010/main" val="221288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A3DC5087-F763-974B-9CF9-F0460977F120}" type="datetimeFigureOut">
              <a:rPr lang="da-DK" smtClean="0"/>
              <a:t>25.03.2026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4AB706F7-1539-424A-B347-1824C282C903}" type="slidenum">
              <a:rPr lang="da-DK" smtClean="0"/>
              <a:t>‹nr.›</a:t>
            </a:fld>
            <a:endParaRPr lang="da-DK"/>
          </a:p>
        </p:txBody>
      </p:sp>
    </p:spTree>
    <p:extLst>
      <p:ext uri="{BB962C8B-B14F-4D97-AF65-F5344CB8AC3E}">
        <p14:creationId xmlns:p14="http://schemas.microsoft.com/office/powerpoint/2010/main" val="113298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A3DC5087-F763-974B-9CF9-F0460977F120}" type="datetimeFigureOut">
              <a:rPr lang="da-DK" smtClean="0"/>
              <a:t>25.03.2026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4AB706F7-1539-424A-B347-1824C282C903}" type="slidenum">
              <a:rPr lang="da-DK" smtClean="0"/>
              <a:t>‹nr.›</a:t>
            </a:fld>
            <a:endParaRPr lang="da-DK"/>
          </a:p>
        </p:txBody>
      </p:sp>
    </p:spTree>
    <p:extLst>
      <p:ext uri="{BB962C8B-B14F-4D97-AF65-F5344CB8AC3E}">
        <p14:creationId xmlns:p14="http://schemas.microsoft.com/office/powerpoint/2010/main" val="2610904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C5087-F763-974B-9CF9-F0460977F120}" type="datetimeFigureOut">
              <a:rPr lang="da-DK" smtClean="0"/>
              <a:pPr/>
              <a:t>25.03.2026</a:t>
            </a:fld>
            <a:endParaRPr lang="da-DK"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706F7-1539-424A-B347-1824C282C903}" type="slidenum">
              <a:rPr lang="da-DK" smtClean="0"/>
              <a:pPr/>
              <a:t>‹nr.›</a:t>
            </a:fld>
            <a:endParaRPr lang="da-DK" dirty="0"/>
          </a:p>
        </p:txBody>
      </p:sp>
    </p:spTree>
    <p:extLst>
      <p:ext uri="{BB962C8B-B14F-4D97-AF65-F5344CB8AC3E}">
        <p14:creationId xmlns:p14="http://schemas.microsoft.com/office/powerpoint/2010/main" val="36637757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73608" y="2828835"/>
            <a:ext cx="10844784" cy="2308324"/>
          </a:xfrm>
          <a:prstGeom prst="rect">
            <a:avLst/>
          </a:prstGeom>
        </p:spPr>
        <p:txBody>
          <a:bodyPr wrap="square">
            <a:spAutoFit/>
          </a:bodyPr>
          <a:lstStyle/>
          <a:p>
            <a:pPr algn="ctr">
              <a:spcAft>
                <a:spcPts val="1330"/>
              </a:spcAft>
            </a:pPr>
            <a:r>
              <a:rPr lang="da-DK" sz="7200" b="1" dirty="0">
                <a:solidFill>
                  <a:srgbClr val="A48B7E"/>
                </a:solidFill>
                <a:effectLst/>
                <a:latin typeface="Georgia" panose="02040502050405020303" pitchFamily="18" charset="0"/>
                <a:ea typeface="Univers LT Std 57 Condensed" charset="0"/>
                <a:cs typeface="Times" charset="0"/>
              </a:rPr>
              <a:t>KROPPEN I </a:t>
            </a:r>
            <a:r>
              <a:rPr lang="da-DK" sz="7200" b="1" i="1" dirty="0">
                <a:solidFill>
                  <a:srgbClr val="A48B7E"/>
                </a:solidFill>
                <a:latin typeface="Georgia" panose="02040502050405020303" pitchFamily="18" charset="0"/>
                <a:ea typeface="Univers LT Std 57 Condensed" charset="0"/>
                <a:cs typeface="Times" charset="0"/>
              </a:rPr>
              <a:t>BY</a:t>
            </a:r>
            <a:r>
              <a:rPr lang="da-DK" sz="7200" b="1" dirty="0">
                <a:solidFill>
                  <a:srgbClr val="A48B7E"/>
                </a:solidFill>
                <a:effectLst/>
                <a:latin typeface="Georgia" panose="02040502050405020303" pitchFamily="18" charset="0"/>
                <a:ea typeface="Univers LT Std 57 Condensed" charset="0"/>
                <a:cs typeface="Times" charset="0"/>
              </a:rPr>
              <a:t>RUMMET</a:t>
            </a:r>
            <a:endParaRPr lang="da-DK" sz="6600" dirty="0">
              <a:effectLst/>
              <a:latin typeface="Georgia" panose="02040502050405020303" pitchFamily="18" charset="0"/>
              <a:ea typeface="Univers LT Std 57 Condensed" charset="0"/>
              <a:cs typeface="Times New Roman" charset="0"/>
            </a:endParaRPr>
          </a:p>
        </p:txBody>
      </p:sp>
    </p:spTree>
    <p:extLst>
      <p:ext uri="{BB962C8B-B14F-4D97-AF65-F5344CB8AC3E}">
        <p14:creationId xmlns:p14="http://schemas.microsoft.com/office/powerpoint/2010/main" val="1690254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Rektangel 1"/>
          <p:cNvSpPr/>
          <p:nvPr/>
        </p:nvSpPr>
        <p:spPr>
          <a:xfrm>
            <a:off x="2033978" y="105831"/>
            <a:ext cx="7093527" cy="646331"/>
          </a:xfrm>
          <a:prstGeom prst="rect">
            <a:avLst/>
          </a:prstGeom>
        </p:spPr>
        <p:txBody>
          <a:bodyPr wrap="square">
            <a:spAutoFit/>
          </a:bodyPr>
          <a:lstStyle/>
          <a:p>
            <a:r>
              <a:rPr lang="da-DK" dirty="0">
                <a:solidFill>
                  <a:schemeClr val="bg1"/>
                </a:solidFill>
                <a:latin typeface="Georgia" panose="02040502050405020303" pitchFamily="18" charset="0"/>
              </a:rPr>
              <a:t>At kunne se muligheder i et rum hænger sammen med </a:t>
            </a:r>
          </a:p>
          <a:p>
            <a:r>
              <a:rPr lang="da-DK" dirty="0">
                <a:solidFill>
                  <a:schemeClr val="bg1"/>
                </a:solidFill>
                <a:latin typeface="Georgia" panose="02040502050405020303" pitchFamily="18" charset="0"/>
              </a:rPr>
              <a:t>at kunne forestille sig en fremtidig handling.</a:t>
            </a:r>
          </a:p>
        </p:txBody>
      </p:sp>
    </p:spTree>
    <p:extLst>
      <p:ext uri="{BB962C8B-B14F-4D97-AF65-F5344CB8AC3E}">
        <p14:creationId xmlns:p14="http://schemas.microsoft.com/office/powerpoint/2010/main" val="361380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367641" y="1775800"/>
            <a:ext cx="9890167" cy="2585323"/>
          </a:xfrm>
          <a:prstGeom prst="rect">
            <a:avLst/>
          </a:prstGeom>
        </p:spPr>
        <p:txBody>
          <a:bodyPr wrap="square">
            <a:spAutoFit/>
          </a:bodyPr>
          <a:lstStyle/>
          <a:p>
            <a:r>
              <a:rPr lang="da-DK" dirty="0">
                <a:latin typeface="Georgia" panose="02040502050405020303" pitchFamily="18" charset="0"/>
              </a:rPr>
              <a:t>Visse typer af rum tilbyder sig til flere slags aktiviteter end andre </a:t>
            </a:r>
          </a:p>
          <a:p>
            <a:r>
              <a:rPr lang="da-DK" dirty="0">
                <a:latin typeface="Georgia" panose="02040502050405020303" pitchFamily="18" charset="0"/>
              </a:rPr>
              <a:t>&gt; blød funktionalisme</a:t>
            </a:r>
          </a:p>
          <a:p>
            <a:r>
              <a:rPr lang="da-DK" dirty="0">
                <a:latin typeface="Georgia" panose="02040502050405020303" pitchFamily="18" charset="0"/>
              </a:rPr>
              <a:t>En mælkekasse bruges som stol, skib og dukkehus</a:t>
            </a:r>
          </a:p>
          <a:p>
            <a:endParaRPr lang="da-DK" dirty="0">
              <a:latin typeface="Georgia" panose="02040502050405020303" pitchFamily="18" charset="0"/>
            </a:endParaRPr>
          </a:p>
          <a:p>
            <a:r>
              <a:rPr lang="da-DK" dirty="0">
                <a:latin typeface="Georgia" panose="02040502050405020303" pitchFamily="18" charset="0"/>
              </a:rPr>
              <a:t>Visse typer rum er konstruereret så de kun tilbyder nogle helt bestemte former for anvendelse </a:t>
            </a:r>
          </a:p>
          <a:p>
            <a:r>
              <a:rPr lang="da-DK" dirty="0">
                <a:latin typeface="Georgia" panose="02040502050405020303" pitchFamily="18" charset="0"/>
              </a:rPr>
              <a:t>&gt; hård funktionalisme.</a:t>
            </a:r>
          </a:p>
          <a:p>
            <a:endParaRPr lang="da-DK" dirty="0">
              <a:latin typeface="Georgia" panose="02040502050405020303" pitchFamily="18" charset="0"/>
            </a:endParaRPr>
          </a:p>
          <a:p>
            <a:r>
              <a:rPr lang="da-DK" dirty="0">
                <a:latin typeface="Georgia" panose="02040502050405020303" pitchFamily="18" charset="0"/>
              </a:rPr>
              <a:t>Svagt funktionelt kodede rum den særlige kvalitet at de udfordrer til brugerens fantasi og tilskynder dem til at tage stilling, lægge strategier og handle og forhandle</a:t>
            </a:r>
          </a:p>
        </p:txBody>
      </p:sp>
    </p:spTree>
    <p:extLst>
      <p:ext uri="{BB962C8B-B14F-4D97-AF65-F5344CB8AC3E}">
        <p14:creationId xmlns:p14="http://schemas.microsoft.com/office/powerpoint/2010/main" val="1639383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Frederiksbjerg_Henning_Larsen_Architects_©Hufton_Crow_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664" y="3458"/>
            <a:ext cx="7217833" cy="6854542"/>
          </a:xfrm>
          <a:prstGeom prst="rect">
            <a:avLst/>
          </a:prstGeom>
        </p:spPr>
      </p:pic>
      <p:sp>
        <p:nvSpPr>
          <p:cNvPr id="3" name="Tekstfelt 2"/>
          <p:cNvSpPr txBox="1"/>
          <p:nvPr/>
        </p:nvSpPr>
        <p:spPr>
          <a:xfrm>
            <a:off x="2497664" y="6423142"/>
            <a:ext cx="7340471" cy="307777"/>
          </a:xfrm>
          <a:prstGeom prst="rect">
            <a:avLst/>
          </a:prstGeom>
          <a:noFill/>
        </p:spPr>
        <p:txBody>
          <a:bodyPr wrap="none" rtlCol="0">
            <a:spAutoFit/>
          </a:bodyPr>
          <a:lstStyle/>
          <a:p>
            <a:r>
              <a:rPr lang="da-DK" sz="1400" dirty="0" err="1"/>
              <a:t>https</a:t>
            </a:r>
            <a:r>
              <a:rPr lang="da-DK" sz="1400" dirty="0"/>
              <a:t>://</a:t>
            </a:r>
            <a:r>
              <a:rPr lang="da-DK" sz="1400" dirty="0" err="1"/>
              <a:t>www.architonic.com</a:t>
            </a:r>
            <a:r>
              <a:rPr lang="da-DK" sz="1400" dirty="0"/>
              <a:t>/en/</a:t>
            </a:r>
            <a:r>
              <a:rPr lang="da-DK" sz="1400" dirty="0" err="1"/>
              <a:t>project</a:t>
            </a:r>
            <a:r>
              <a:rPr lang="da-DK" sz="1400" dirty="0"/>
              <a:t>/</a:t>
            </a:r>
            <a:r>
              <a:rPr lang="da-DK" sz="1400" dirty="0" err="1"/>
              <a:t>henning</a:t>
            </a:r>
            <a:r>
              <a:rPr lang="da-DK" sz="1400" dirty="0"/>
              <a:t>-</a:t>
            </a:r>
            <a:r>
              <a:rPr lang="da-DK" sz="1400" dirty="0" err="1"/>
              <a:t>larsen</a:t>
            </a:r>
            <a:r>
              <a:rPr lang="da-DK" sz="1400" dirty="0"/>
              <a:t>-</a:t>
            </a:r>
            <a:r>
              <a:rPr lang="da-DK" sz="1400" dirty="0" err="1"/>
              <a:t>architects</a:t>
            </a:r>
            <a:r>
              <a:rPr lang="da-DK" sz="1400" dirty="0"/>
              <a:t>-frederiksbjerg-</a:t>
            </a:r>
            <a:r>
              <a:rPr lang="da-DK" sz="1400" dirty="0" err="1"/>
              <a:t>school</a:t>
            </a:r>
            <a:r>
              <a:rPr lang="da-DK" sz="1400" dirty="0"/>
              <a:t>/5104352</a:t>
            </a:r>
          </a:p>
        </p:txBody>
      </p:sp>
    </p:spTree>
    <p:extLst>
      <p:ext uri="{BB962C8B-B14F-4D97-AF65-F5344CB8AC3E}">
        <p14:creationId xmlns:p14="http://schemas.microsoft.com/office/powerpoint/2010/main" val="1391449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P100034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0103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felt 2">
            <a:extLst>
              <a:ext uri="{FF2B5EF4-FFF2-40B4-BE49-F238E27FC236}">
                <a16:creationId xmlns:a16="http://schemas.microsoft.com/office/drawing/2014/main" id="{A52CE5A4-574F-4908-B503-A8043B938B6B}"/>
              </a:ext>
            </a:extLst>
          </p:cNvPr>
          <p:cNvSpPr txBox="1"/>
          <p:nvPr/>
        </p:nvSpPr>
        <p:spPr>
          <a:xfrm>
            <a:off x="7531610" y="365125"/>
            <a:ext cx="3822189" cy="189991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2400" dirty="0">
                <a:latin typeface="Georgia" panose="02040502050405020303" pitchFamily="18" charset="0"/>
                <a:ea typeface="+mj-ea"/>
                <a:cs typeface="+mj-cs"/>
              </a:rPr>
              <a:t>DEN FÆNOMENOLOGISKE METODE</a:t>
            </a:r>
          </a:p>
        </p:txBody>
      </p:sp>
      <p:pic>
        <p:nvPicPr>
          <p:cNvPr id="5" name="Billede 4" descr="Et billede, der indeholder led/værtshus, skitse, skelet, kunst&#10;&#10;AI-genereret indhold kan være ukorrekt.">
            <a:extLst>
              <a:ext uri="{FF2B5EF4-FFF2-40B4-BE49-F238E27FC236}">
                <a16:creationId xmlns:a16="http://schemas.microsoft.com/office/drawing/2014/main" id="{F3F3ABD7-E917-4B76-AE9F-1157292D012F}"/>
              </a:ext>
            </a:extLst>
          </p:cNvPr>
          <p:cNvPicPr>
            <a:picLocks noChangeAspect="1"/>
          </p:cNvPicPr>
          <p:nvPr/>
        </p:nvPicPr>
        <p:blipFill>
          <a:blip r:embed="rId3"/>
          <a:srcRect t="1130"/>
          <a:stretch>
            <a:fillRect/>
          </a:stretch>
        </p:blipFill>
        <p:spPr>
          <a:xfrm>
            <a:off x="1" y="10"/>
            <a:ext cx="6936390" cy="6857990"/>
          </a:xfrm>
          <a:prstGeom prst="rect">
            <a:avLst/>
          </a:prstGeom>
        </p:spPr>
      </p:pic>
      <p:sp>
        <p:nvSpPr>
          <p:cNvPr id="2" name="Rektangel 1"/>
          <p:cNvSpPr/>
          <p:nvPr/>
        </p:nvSpPr>
        <p:spPr>
          <a:xfrm>
            <a:off x="7531610" y="2120900"/>
            <a:ext cx="3822189" cy="4559299"/>
          </a:xfrm>
          <a:prstGeom prst="rect">
            <a:avLst/>
          </a:prstGeom>
        </p:spPr>
        <p:txBody>
          <a:bodyPr vert="horz" lIns="91440" tIns="45720" rIns="91440" bIns="45720" rtlCol="0">
            <a:normAutofit/>
          </a:bodyPr>
          <a:lstStyle/>
          <a:p>
            <a:pPr defTabSz="914400">
              <a:lnSpc>
                <a:spcPct val="150000"/>
              </a:lnSpc>
              <a:spcAft>
                <a:spcPts val="600"/>
              </a:spcAft>
              <a:defRPr/>
            </a:pPr>
            <a:r>
              <a:rPr lang="da-DK" sz="1600" noProof="1">
                <a:latin typeface="Georgia" panose="02040502050405020303" pitchFamily="18" charset="0"/>
              </a:rPr>
              <a:t>Den fænomenologiske undersøgelse er rettet mod menneskets oplevelser og erfaringer med verden.</a:t>
            </a:r>
          </a:p>
          <a:p>
            <a:pPr defTabSz="914400">
              <a:lnSpc>
                <a:spcPct val="150000"/>
              </a:lnSpc>
              <a:spcAft>
                <a:spcPts val="600"/>
              </a:spcAft>
              <a:defRPr/>
            </a:pPr>
            <a:endParaRPr lang="da-DK" sz="1600" noProof="1">
              <a:latin typeface="Georgia" panose="02040502050405020303" pitchFamily="18" charset="0"/>
            </a:endParaRPr>
          </a:p>
          <a:p>
            <a:pPr defTabSz="914400">
              <a:lnSpc>
                <a:spcPct val="150000"/>
              </a:lnSpc>
              <a:spcAft>
                <a:spcPts val="600"/>
              </a:spcAft>
              <a:defRPr/>
            </a:pPr>
            <a:r>
              <a:rPr lang="da-DK" sz="1600" noProof="1">
                <a:latin typeface="Georgia" panose="02040502050405020303" pitchFamily="18" charset="0"/>
              </a:rPr>
              <a:t>Som undersøger må </a:t>
            </a:r>
            <a:br>
              <a:rPr lang="da-DK" sz="1600" noProof="1">
                <a:latin typeface="Georgia" panose="02040502050405020303" pitchFamily="18" charset="0"/>
              </a:rPr>
            </a:br>
            <a:r>
              <a:rPr lang="da-DK" sz="1600" noProof="1">
                <a:latin typeface="Georgia" panose="02040502050405020303" pitchFamily="18" charset="0"/>
              </a:rPr>
              <a:t>man være til stede både kropsligt og sanseligt, og samtidig forsøge at tilsidesætte og bevidstgøre sig om egne forforståelser af et fænomen.</a:t>
            </a:r>
          </a:p>
        </p:txBody>
      </p:sp>
    </p:spTree>
    <p:extLst>
      <p:ext uri="{BB962C8B-B14F-4D97-AF65-F5344CB8AC3E}">
        <p14:creationId xmlns:p14="http://schemas.microsoft.com/office/powerpoint/2010/main" val="1629792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p:cNvSpPr>
            <a:spLocks noGrp="1"/>
          </p:cNvSpPr>
          <p:nvPr>
            <p:ph type="title"/>
          </p:nvPr>
        </p:nvSpPr>
        <p:spPr>
          <a:xfrm>
            <a:off x="654104" y="716873"/>
            <a:ext cx="6811111" cy="550380"/>
          </a:xfrm>
        </p:spPr>
        <p:txBody>
          <a:bodyPr vert="horz" lIns="91440" tIns="45720" rIns="91440" bIns="45720" rtlCol="0" anchor="b">
            <a:normAutofit/>
          </a:bodyPr>
          <a:lstStyle/>
          <a:p>
            <a:r>
              <a:rPr lang="en-US" sz="3000" dirty="0">
                <a:latin typeface="Georgia" panose="02040502050405020303" pitchFamily="18" charset="0"/>
              </a:rPr>
              <a:t>AT REGISTRERE BRUGERADFÆRD</a:t>
            </a:r>
          </a:p>
        </p:txBody>
      </p:sp>
      <p:sp>
        <p:nvSpPr>
          <p:cNvPr id="6" name="Tekstfelt 5"/>
          <p:cNvSpPr txBox="1"/>
          <p:nvPr/>
        </p:nvSpPr>
        <p:spPr>
          <a:xfrm>
            <a:off x="939589" y="2002751"/>
            <a:ext cx="2593177" cy="5559579"/>
          </a:xfrm>
          <a:prstGeom prst="rect">
            <a:avLst/>
          </a:prstGeom>
        </p:spPr>
        <p:txBody>
          <a:bodyPr vert="horz" lIns="91440" tIns="45720" rIns="91440" bIns="45720" rtlCol="0" anchor="t">
            <a:normAutofit/>
          </a:bodyPr>
          <a:lstStyle/>
          <a:p>
            <a:pPr defTabSz="914400">
              <a:lnSpc>
                <a:spcPct val="90000"/>
              </a:lnSpc>
              <a:spcAft>
                <a:spcPts val="600"/>
              </a:spcAft>
              <a:defRPr/>
            </a:pPr>
            <a:r>
              <a:rPr lang="en-US" sz="1600" dirty="0">
                <a:latin typeface="Georgia" panose="02040502050405020303" pitchFamily="18" charset="0"/>
              </a:rPr>
              <a:t>Der er </a:t>
            </a:r>
            <a:r>
              <a:rPr lang="en-US" sz="1600" dirty="0" err="1">
                <a:latin typeface="Georgia" panose="02040502050405020303" pitchFamily="18" charset="0"/>
              </a:rPr>
              <a:t>ingen</a:t>
            </a:r>
            <a:r>
              <a:rPr lang="en-US" sz="1600" dirty="0">
                <a:latin typeface="Georgia" panose="02040502050405020303" pitchFamily="18" charset="0"/>
              </a:rPr>
              <a:t> </a:t>
            </a:r>
            <a:r>
              <a:rPr lang="en-US" sz="1600" dirty="0" err="1">
                <a:latin typeface="Georgia" panose="02040502050405020303" pitchFamily="18" charset="0"/>
              </a:rPr>
              <a:t>rigtig</a:t>
            </a:r>
            <a:r>
              <a:rPr lang="en-US" sz="1600" dirty="0">
                <a:latin typeface="Georgia" panose="02040502050405020303" pitchFamily="18" charset="0"/>
              </a:rPr>
              <a:t> </a:t>
            </a:r>
            <a:r>
              <a:rPr lang="en-US" sz="1600" dirty="0" err="1">
                <a:latin typeface="Georgia" panose="02040502050405020303" pitchFamily="18" charset="0"/>
              </a:rPr>
              <a:t>eller</a:t>
            </a:r>
            <a:r>
              <a:rPr lang="en-US" sz="1600" dirty="0">
                <a:latin typeface="Georgia" panose="02040502050405020303" pitchFamily="18" charset="0"/>
              </a:rPr>
              <a:t> </a:t>
            </a:r>
            <a:r>
              <a:rPr lang="en-US" sz="1600" dirty="0" err="1">
                <a:latin typeface="Georgia" panose="02040502050405020303" pitchFamily="18" charset="0"/>
              </a:rPr>
              <a:t>forkert</a:t>
            </a:r>
            <a:r>
              <a:rPr lang="en-US" sz="1600" dirty="0">
                <a:latin typeface="Georgia" panose="02040502050405020303" pitchFamily="18" charset="0"/>
              </a:rPr>
              <a:t> </a:t>
            </a:r>
            <a:r>
              <a:rPr lang="en-US" sz="1600" dirty="0" err="1">
                <a:latin typeface="Georgia" panose="02040502050405020303" pitchFamily="18" charset="0"/>
              </a:rPr>
              <a:t>måde</a:t>
            </a:r>
            <a:r>
              <a:rPr lang="en-US" sz="1600" dirty="0">
                <a:latin typeface="Georgia" panose="02040502050405020303" pitchFamily="18" charset="0"/>
              </a:rPr>
              <a:t> at </a:t>
            </a:r>
            <a:r>
              <a:rPr lang="en-US" sz="1600" dirty="0" err="1">
                <a:latin typeface="Georgia" panose="02040502050405020303" pitchFamily="18" charset="0"/>
              </a:rPr>
              <a:t>optegne</a:t>
            </a:r>
            <a:r>
              <a:rPr lang="en-US" sz="1600" dirty="0">
                <a:latin typeface="Georgia" panose="02040502050405020303" pitchFamily="18" charset="0"/>
              </a:rPr>
              <a:t> </a:t>
            </a:r>
            <a:r>
              <a:rPr lang="en-US" sz="1600" dirty="0" err="1">
                <a:latin typeface="Georgia" panose="02040502050405020303" pitchFamily="18" charset="0"/>
              </a:rPr>
              <a:t>adfærd</a:t>
            </a:r>
            <a:r>
              <a:rPr lang="en-US" sz="1600" dirty="0">
                <a:latin typeface="Georgia" panose="02040502050405020303" pitchFamily="18" charset="0"/>
              </a:rPr>
              <a:t> </a:t>
            </a:r>
            <a:r>
              <a:rPr lang="en-US" sz="1600" dirty="0" err="1">
                <a:latin typeface="Georgia" panose="02040502050405020303" pitchFamily="18" charset="0"/>
              </a:rPr>
              <a:t>i</a:t>
            </a:r>
            <a:r>
              <a:rPr lang="en-US" sz="1600" dirty="0">
                <a:latin typeface="Georgia" panose="02040502050405020303" pitchFamily="18" charset="0"/>
              </a:rPr>
              <a:t> </a:t>
            </a:r>
            <a:r>
              <a:rPr lang="en-US" sz="1600" dirty="0" err="1">
                <a:latin typeface="Georgia" panose="02040502050405020303" pitchFamily="18" charset="0"/>
              </a:rPr>
              <a:t>byrummet</a:t>
            </a:r>
            <a:r>
              <a:rPr lang="en-US" sz="1600" dirty="0">
                <a:latin typeface="Georgia" panose="02040502050405020303" pitchFamily="18" charset="0"/>
              </a:rPr>
              <a:t> </a:t>
            </a:r>
            <a:r>
              <a:rPr lang="en-US" sz="1600" dirty="0" err="1">
                <a:latin typeface="Georgia" panose="02040502050405020303" pitchFamily="18" charset="0"/>
              </a:rPr>
              <a:t>på</a:t>
            </a:r>
            <a:r>
              <a:rPr lang="en-US" sz="1600" dirty="0">
                <a:latin typeface="Georgia" panose="02040502050405020303" pitchFamily="18" charset="0"/>
              </a:rPr>
              <a:t>. </a:t>
            </a:r>
          </a:p>
          <a:p>
            <a:pPr defTabSz="914400">
              <a:lnSpc>
                <a:spcPct val="90000"/>
              </a:lnSpc>
              <a:spcAft>
                <a:spcPts val="600"/>
              </a:spcAft>
              <a:defRPr/>
            </a:pPr>
            <a:endParaRPr lang="en-US" sz="1600" dirty="0">
              <a:latin typeface="Georgia" panose="02040502050405020303" pitchFamily="18" charset="0"/>
            </a:endParaRPr>
          </a:p>
          <a:p>
            <a:pPr defTabSz="914400">
              <a:lnSpc>
                <a:spcPct val="90000"/>
              </a:lnSpc>
              <a:spcAft>
                <a:spcPts val="600"/>
              </a:spcAft>
              <a:defRPr/>
            </a:pPr>
            <a:r>
              <a:rPr lang="en-US" sz="1600" dirty="0">
                <a:latin typeface="Georgia" panose="02040502050405020303" pitchFamily="18" charset="0"/>
              </a:rPr>
              <a:t>Her et par </a:t>
            </a:r>
            <a:r>
              <a:rPr lang="en-US" sz="1600" dirty="0" err="1">
                <a:latin typeface="Georgia" panose="02040502050405020303" pitchFamily="18" charset="0"/>
              </a:rPr>
              <a:t>forsk</a:t>
            </a:r>
            <a:r>
              <a:rPr lang="en-US" sz="1600" dirty="0">
                <a:latin typeface="Georgia" panose="02040502050405020303" pitchFamily="18" charset="0"/>
              </a:rPr>
              <a:t>. </a:t>
            </a:r>
            <a:r>
              <a:rPr lang="en-US" sz="1600" dirty="0" err="1">
                <a:latin typeface="Georgia" panose="02040502050405020303" pitchFamily="18" charset="0"/>
              </a:rPr>
              <a:t>eksempler</a:t>
            </a:r>
            <a:r>
              <a:rPr lang="en-US" sz="1600" dirty="0">
                <a:latin typeface="Georgia" panose="02040502050405020303" pitchFamily="18" charset="0"/>
              </a:rPr>
              <a:t> med </a:t>
            </a:r>
            <a:r>
              <a:rPr lang="en-US" sz="1600" dirty="0" err="1">
                <a:latin typeface="Georgia" panose="02040502050405020303" pitchFamily="18" charset="0"/>
              </a:rPr>
              <a:t>forskelligt</a:t>
            </a:r>
            <a:r>
              <a:rPr lang="en-US" sz="1600" dirty="0">
                <a:latin typeface="Georgia" panose="02040502050405020303" pitchFamily="18" charset="0"/>
              </a:rPr>
              <a:t> </a:t>
            </a:r>
            <a:r>
              <a:rPr lang="en-US" sz="1600" dirty="0" err="1">
                <a:latin typeface="Georgia" panose="02040502050405020303" pitchFamily="18" charset="0"/>
              </a:rPr>
              <a:t>fokus</a:t>
            </a:r>
            <a:r>
              <a:rPr lang="en-US" sz="1600" dirty="0">
                <a:latin typeface="Georgia" panose="02040502050405020303" pitchFamily="18" charset="0"/>
              </a:rPr>
              <a:t>.</a:t>
            </a:r>
          </a:p>
        </p:txBody>
      </p:sp>
      <p:pic>
        <p:nvPicPr>
          <p:cNvPr id="5" name="Billede 4"/>
          <p:cNvPicPr>
            <a:picLocks noChangeAspect="1"/>
          </p:cNvPicPr>
          <p:nvPr/>
        </p:nvPicPr>
        <p:blipFill>
          <a:blip r:embed="rId2"/>
          <a:stretch>
            <a:fillRect/>
          </a:stretch>
        </p:blipFill>
        <p:spPr>
          <a:xfrm>
            <a:off x="7757307" y="83460"/>
            <a:ext cx="4365191" cy="6715680"/>
          </a:xfrm>
          <a:prstGeom prst="rect">
            <a:avLst/>
          </a:prstGeom>
        </p:spPr>
      </p:pic>
      <p:pic>
        <p:nvPicPr>
          <p:cNvPr id="3" name="Billed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78812" y="2002751"/>
            <a:ext cx="3932449" cy="4274400"/>
          </a:xfrm>
          <a:prstGeom prst="rect">
            <a:avLst/>
          </a:prstGeom>
        </p:spPr>
      </p:pic>
      <p:grpSp>
        <p:nvGrpSpPr>
          <p:cNvPr id="11" name="Group 10">
            <a:extLst>
              <a:ext uri="{FF2B5EF4-FFF2-40B4-BE49-F238E27FC236}">
                <a16:creationId xmlns:a16="http://schemas.microsoft.com/office/drawing/2014/main" id="{792AA144-DDFF-C43B-6866-516C9091D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2" name="Rectangle 11">
              <a:extLst>
                <a:ext uri="{FF2B5EF4-FFF2-40B4-BE49-F238E27FC236}">
                  <a16:creationId xmlns:a16="http://schemas.microsoft.com/office/drawing/2014/main" id="{56557A69-9517-26A8-EF3F-E65057EEC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C5987E-7AB5-0A21-D727-68B38B342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8991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2089315"/>
            <a:ext cx="9144000" cy="2387600"/>
          </a:xfrm>
        </p:spPr>
        <p:txBody>
          <a:bodyPr>
            <a:noAutofit/>
          </a:bodyPr>
          <a:lstStyle/>
          <a:p>
            <a:r>
              <a:rPr lang="da-DK" sz="8000" b="1" dirty="0">
                <a:latin typeface="Georgia" panose="02040502050405020303" pitchFamily="18" charset="0"/>
              </a:rPr>
              <a:t>SERIAL VISION</a:t>
            </a:r>
            <a:br>
              <a:rPr lang="da-DK" sz="6600" b="1" dirty="0">
                <a:latin typeface="Georgia" panose="02040502050405020303" pitchFamily="18" charset="0"/>
              </a:rPr>
            </a:br>
            <a:r>
              <a:rPr lang="da-DK" sz="6600" b="1" dirty="0">
                <a:latin typeface="Georgia" panose="02040502050405020303" pitchFamily="18" charset="0"/>
              </a:rPr>
              <a:t>METODEN</a:t>
            </a:r>
          </a:p>
        </p:txBody>
      </p:sp>
      <p:sp>
        <p:nvSpPr>
          <p:cNvPr id="4" name="Rektangel 3"/>
          <p:cNvSpPr/>
          <p:nvPr/>
        </p:nvSpPr>
        <p:spPr>
          <a:xfrm>
            <a:off x="1524000" y="5063362"/>
            <a:ext cx="9144000" cy="1200329"/>
          </a:xfrm>
          <a:prstGeom prst="rect">
            <a:avLst/>
          </a:prstGeom>
          <a:solidFill>
            <a:schemeClr val="accent3">
              <a:lumMod val="20000"/>
              <a:lumOff val="80000"/>
            </a:schemeClr>
          </a:solidFill>
        </p:spPr>
        <p:txBody>
          <a:bodyPr wrap="square">
            <a:spAutoFit/>
          </a:bodyPr>
          <a:lstStyle/>
          <a:p>
            <a:pPr defTabSz="457200">
              <a:defRPr/>
            </a:pPr>
            <a:r>
              <a:rPr lang="da-DK" dirty="0">
                <a:solidFill>
                  <a:prstClr val="black"/>
                </a:solidFill>
                <a:latin typeface="Calibri" panose="020F0502020204030204"/>
              </a:rPr>
              <a:t>Betragter man et oplevet byrum som et </a:t>
            </a:r>
            <a:r>
              <a:rPr lang="da-DK" i="1" dirty="0">
                <a:solidFill>
                  <a:prstClr val="black"/>
                </a:solidFill>
                <a:latin typeface="Calibri" panose="020F0502020204030204"/>
              </a:rPr>
              <a:t>visuelt og kropsligt sanset rumforløb</a:t>
            </a:r>
            <a:r>
              <a:rPr lang="da-DK" dirty="0">
                <a:solidFill>
                  <a:prstClr val="black"/>
                </a:solidFill>
                <a:latin typeface="Calibri" panose="020F0502020204030204"/>
              </a:rPr>
              <a:t>, kan man vælge at fokusere på, hvilke </a:t>
            </a:r>
            <a:r>
              <a:rPr lang="da-DK" i="1" dirty="0">
                <a:solidFill>
                  <a:prstClr val="black"/>
                </a:solidFill>
                <a:latin typeface="Calibri" panose="020F0502020204030204"/>
              </a:rPr>
              <a:t>kontrasterende synsindtryk </a:t>
            </a:r>
            <a:r>
              <a:rPr lang="da-DK" dirty="0">
                <a:solidFill>
                  <a:prstClr val="black"/>
                </a:solidFill>
                <a:latin typeface="Calibri" panose="020F0502020204030204"/>
              </a:rPr>
              <a:t>byrummet byder på, når man rent faktisk går i det og sanser det visuelt og kropsligt. Disse indtryk kan fx opstå som kontraster fra lukket til åbent, fra lyst til mørkt, fra statisk til dynamisk, fra lille til stor skala, fra ru til glatte overflader </a:t>
            </a:r>
            <a:r>
              <a:rPr lang="da-DK" sz="1200" dirty="0">
                <a:solidFill>
                  <a:prstClr val="black"/>
                </a:solidFill>
                <a:latin typeface="Calibri" panose="020F0502020204030204"/>
              </a:rPr>
              <a:t>osv.</a:t>
            </a:r>
            <a:endParaRPr lang="da-DK" dirty="0">
              <a:solidFill>
                <a:prstClr val="black"/>
              </a:solidFill>
              <a:latin typeface="Calibri" panose="020F0502020204030204"/>
            </a:endParaRPr>
          </a:p>
        </p:txBody>
      </p:sp>
      <p:sp>
        <p:nvSpPr>
          <p:cNvPr id="3" name="Tekstfelt 2">
            <a:extLst>
              <a:ext uri="{FF2B5EF4-FFF2-40B4-BE49-F238E27FC236}">
                <a16:creationId xmlns:a16="http://schemas.microsoft.com/office/drawing/2014/main" id="{FA3BE21E-4202-460F-93DF-F5234B70EBF4}"/>
              </a:ext>
            </a:extLst>
          </p:cNvPr>
          <p:cNvSpPr txBox="1"/>
          <p:nvPr/>
        </p:nvSpPr>
        <p:spPr>
          <a:xfrm>
            <a:off x="722604" y="594309"/>
            <a:ext cx="2920482" cy="769441"/>
          </a:xfrm>
          <a:prstGeom prst="rect">
            <a:avLst/>
          </a:prstGeom>
          <a:solidFill>
            <a:schemeClr val="accent2">
              <a:lumMod val="20000"/>
              <a:lumOff val="80000"/>
            </a:schemeClr>
          </a:solidFill>
        </p:spPr>
        <p:txBody>
          <a:bodyPr wrap="square" rtlCol="0">
            <a:spAutoFit/>
          </a:bodyPr>
          <a:lstStyle/>
          <a:p>
            <a:r>
              <a:rPr lang="da-DK" sz="4400" dirty="0">
                <a:solidFill>
                  <a:schemeClr val="bg1"/>
                </a:solidFill>
              </a:rPr>
              <a:t>METODE #1</a:t>
            </a:r>
          </a:p>
        </p:txBody>
      </p:sp>
    </p:spTree>
    <p:extLst>
      <p:ext uri="{BB962C8B-B14F-4D97-AF65-F5344CB8AC3E}">
        <p14:creationId xmlns:p14="http://schemas.microsoft.com/office/powerpoint/2010/main" val="1250951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a:stretch>
            <a:fillRect/>
          </a:stretch>
        </p:blipFill>
        <p:spPr>
          <a:xfrm>
            <a:off x="1524000" y="-108389"/>
            <a:ext cx="5084956" cy="6966390"/>
          </a:xfrm>
          <a:prstGeom prst="rect">
            <a:avLst/>
          </a:prstGeom>
        </p:spPr>
      </p:pic>
      <p:sp>
        <p:nvSpPr>
          <p:cNvPr id="3" name="Rektangel 2"/>
          <p:cNvSpPr/>
          <p:nvPr/>
        </p:nvSpPr>
        <p:spPr>
          <a:xfrm>
            <a:off x="6756294" y="338556"/>
            <a:ext cx="5583044" cy="1138773"/>
          </a:xfrm>
          <a:prstGeom prst="rect">
            <a:avLst/>
          </a:prstGeom>
          <a:solidFill>
            <a:schemeClr val="bg1">
              <a:lumMod val="95000"/>
            </a:schemeClr>
          </a:solidFill>
        </p:spPr>
        <p:txBody>
          <a:bodyPr wrap="square">
            <a:spAutoFit/>
          </a:bodyPr>
          <a:lstStyle/>
          <a:p>
            <a:pPr defTabSz="457200">
              <a:defRPr/>
            </a:pPr>
            <a:r>
              <a:rPr lang="en-US" sz="1700" dirty="0">
                <a:latin typeface="Georgia" panose="02040502050405020303" pitchFamily="18" charset="0"/>
              </a:rPr>
              <a:t>Cullen </a:t>
            </a:r>
            <a:r>
              <a:rPr lang="en-US" sz="1700" dirty="0" err="1">
                <a:latin typeface="Georgia" panose="02040502050405020303" pitchFamily="18" charset="0"/>
              </a:rPr>
              <a:t>mener</a:t>
            </a:r>
            <a:r>
              <a:rPr lang="en-US" sz="1700" dirty="0">
                <a:latin typeface="Georgia" panose="02040502050405020303" pitchFamily="18" charset="0"/>
              </a:rPr>
              <a:t> … that cities should be designed from the point of view of moving people since residents </a:t>
            </a:r>
            <a:r>
              <a:rPr lang="en-US" sz="1700" b="1" dirty="0">
                <a:latin typeface="Georgia" panose="02040502050405020303" pitchFamily="18" charset="0"/>
              </a:rPr>
              <a:t>apprehend urban environments through kinesthetic experience</a:t>
            </a:r>
            <a:r>
              <a:rPr lang="en-US" sz="1700" dirty="0">
                <a:latin typeface="Georgia" panose="02040502050405020303" pitchFamily="18" charset="0"/>
              </a:rPr>
              <a:t>. (Gordon Cullen, 1961, 118).</a:t>
            </a:r>
            <a:endParaRPr lang="da-DK" sz="1700" dirty="0">
              <a:latin typeface="Georgia" panose="02040502050405020303" pitchFamily="18" charset="0"/>
            </a:endParaRPr>
          </a:p>
        </p:txBody>
      </p:sp>
      <p:pic>
        <p:nvPicPr>
          <p:cNvPr id="4" name="Billede 3"/>
          <p:cNvPicPr>
            <a:picLocks noChangeAspect="1"/>
          </p:cNvPicPr>
          <p:nvPr/>
        </p:nvPicPr>
        <p:blipFill>
          <a:blip r:embed="rId3"/>
          <a:stretch>
            <a:fillRect/>
          </a:stretch>
        </p:blipFill>
        <p:spPr>
          <a:xfrm>
            <a:off x="6429703" y="1686269"/>
            <a:ext cx="4238297" cy="5171731"/>
          </a:xfrm>
          <a:prstGeom prst="rect">
            <a:avLst/>
          </a:prstGeom>
        </p:spPr>
      </p:pic>
      <p:sp>
        <p:nvSpPr>
          <p:cNvPr id="7" name="Tekstfelt 6"/>
          <p:cNvSpPr txBox="1"/>
          <p:nvPr/>
        </p:nvSpPr>
        <p:spPr>
          <a:xfrm>
            <a:off x="1671338" y="1"/>
            <a:ext cx="3789662" cy="1477328"/>
          </a:xfrm>
          <a:prstGeom prst="rect">
            <a:avLst/>
          </a:prstGeom>
          <a:noFill/>
        </p:spPr>
        <p:txBody>
          <a:bodyPr wrap="square" rtlCol="0">
            <a:spAutoFit/>
          </a:bodyPr>
          <a:lstStyle/>
          <a:p>
            <a:pPr defTabSz="457200">
              <a:defRPr/>
            </a:pPr>
            <a:r>
              <a:rPr lang="da-DK" dirty="0">
                <a:solidFill>
                  <a:prstClr val="black"/>
                </a:solidFill>
                <a:latin typeface="Georgia" panose="02040502050405020303" pitchFamily="18" charset="0"/>
              </a:rPr>
              <a:t>Gordon </a:t>
            </a:r>
            <a:r>
              <a:rPr lang="da-DK" dirty="0" err="1">
                <a:solidFill>
                  <a:prstClr val="black"/>
                </a:solidFill>
                <a:latin typeface="Georgia" panose="02040502050405020303" pitchFamily="18" charset="0"/>
              </a:rPr>
              <a:t>Cullen</a:t>
            </a:r>
            <a:r>
              <a:rPr lang="da-DK" dirty="0">
                <a:solidFill>
                  <a:prstClr val="black"/>
                </a:solidFill>
                <a:latin typeface="Georgia" panose="02040502050405020303" pitchFamily="18" charset="0"/>
              </a:rPr>
              <a:t> (1914-1994)</a:t>
            </a:r>
          </a:p>
          <a:p>
            <a:pPr defTabSz="457200">
              <a:defRPr/>
            </a:pPr>
            <a:r>
              <a:rPr lang="da-DK" dirty="0">
                <a:solidFill>
                  <a:prstClr val="black"/>
                </a:solidFill>
                <a:latin typeface="Georgia" panose="02040502050405020303" pitchFamily="18" charset="0"/>
              </a:rPr>
              <a:t>Arkitekt og byplanlægger</a:t>
            </a:r>
          </a:p>
          <a:p>
            <a:pPr defTabSz="457200">
              <a:defRPr/>
            </a:pPr>
            <a:r>
              <a:rPr lang="da-DK" dirty="0">
                <a:solidFill>
                  <a:prstClr val="black"/>
                </a:solidFill>
                <a:latin typeface="Georgia" panose="02040502050405020303" pitchFamily="18" charset="0"/>
              </a:rPr>
              <a:t>Værket: The Concise </a:t>
            </a:r>
            <a:r>
              <a:rPr lang="da-DK" dirty="0" err="1">
                <a:solidFill>
                  <a:prstClr val="black"/>
                </a:solidFill>
                <a:latin typeface="Georgia" panose="02040502050405020303" pitchFamily="18" charset="0"/>
              </a:rPr>
              <a:t>Townscape</a:t>
            </a:r>
            <a:r>
              <a:rPr lang="da-DK" dirty="0">
                <a:solidFill>
                  <a:prstClr val="black"/>
                </a:solidFill>
                <a:latin typeface="Georgia" panose="02040502050405020303" pitchFamily="18" charset="0"/>
              </a:rPr>
              <a:t> (1961)</a:t>
            </a:r>
          </a:p>
          <a:p>
            <a:pPr defTabSz="457200">
              <a:defRPr/>
            </a:pPr>
            <a:r>
              <a:rPr lang="da-DK" dirty="0">
                <a:solidFill>
                  <a:prstClr val="black"/>
                </a:solidFill>
                <a:latin typeface="Calibri" panose="020F0502020204030204"/>
              </a:rPr>
              <a:t> </a:t>
            </a:r>
          </a:p>
        </p:txBody>
      </p:sp>
      <p:sp>
        <p:nvSpPr>
          <p:cNvPr id="8" name="Oval billedforklaring 7"/>
          <p:cNvSpPr/>
          <p:nvPr/>
        </p:nvSpPr>
        <p:spPr>
          <a:xfrm>
            <a:off x="1673709" y="4538546"/>
            <a:ext cx="3552496" cy="2319454"/>
          </a:xfrm>
          <a:prstGeom prst="wedgeEllipseCallout">
            <a:avLst>
              <a:gd name="adj1" fmla="val 20514"/>
              <a:gd name="adj2" fmla="val -72951"/>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da-DK">
              <a:solidFill>
                <a:prstClr val="white"/>
              </a:solidFill>
              <a:latin typeface="Calibri" panose="020F0502020204030204"/>
            </a:endParaRPr>
          </a:p>
        </p:txBody>
      </p:sp>
      <p:sp>
        <p:nvSpPr>
          <p:cNvPr id="9" name="Tekstfelt 8"/>
          <p:cNvSpPr txBox="1"/>
          <p:nvPr/>
        </p:nvSpPr>
        <p:spPr>
          <a:xfrm>
            <a:off x="2264725" y="4959609"/>
            <a:ext cx="2838818" cy="1323439"/>
          </a:xfrm>
          <a:prstGeom prst="rect">
            <a:avLst/>
          </a:prstGeom>
          <a:noFill/>
        </p:spPr>
        <p:txBody>
          <a:bodyPr wrap="square" rtlCol="0">
            <a:spAutoFit/>
          </a:bodyPr>
          <a:lstStyle/>
          <a:p>
            <a:pPr defTabSz="457200">
              <a:defRPr/>
            </a:pPr>
            <a:r>
              <a:rPr lang="da-DK" sz="1600" b="1" dirty="0">
                <a:solidFill>
                  <a:schemeClr val="accent2">
                    <a:lumMod val="40000"/>
                    <a:lumOff val="60000"/>
                  </a:schemeClr>
                </a:solidFill>
                <a:latin typeface="Georgia" panose="02040502050405020303" pitchFamily="18" charset="0"/>
              </a:rPr>
              <a:t>Om </a:t>
            </a:r>
            <a:r>
              <a:rPr lang="da-DK" sz="1600" b="1" dirty="0" err="1">
                <a:solidFill>
                  <a:schemeClr val="accent2">
                    <a:lumMod val="40000"/>
                    <a:lumOff val="60000"/>
                  </a:schemeClr>
                </a:solidFill>
                <a:latin typeface="Georgia" panose="02040502050405020303" pitchFamily="18" charset="0"/>
              </a:rPr>
              <a:t>serial</a:t>
            </a:r>
            <a:r>
              <a:rPr lang="da-DK" sz="1600" b="1" dirty="0">
                <a:solidFill>
                  <a:schemeClr val="accent2">
                    <a:lumMod val="40000"/>
                    <a:lumOff val="60000"/>
                  </a:schemeClr>
                </a:solidFill>
                <a:latin typeface="Georgia" panose="02040502050405020303" pitchFamily="18" charset="0"/>
              </a:rPr>
              <a:t> vision:</a:t>
            </a:r>
          </a:p>
          <a:p>
            <a:pPr defTabSz="457200">
              <a:defRPr/>
            </a:pPr>
            <a:r>
              <a:rPr lang="da-DK" sz="1600" dirty="0">
                <a:solidFill>
                  <a:schemeClr val="accent2">
                    <a:lumMod val="40000"/>
                    <a:lumOff val="60000"/>
                  </a:schemeClr>
                </a:solidFill>
                <a:latin typeface="Georgia" panose="02040502050405020303" pitchFamily="18" charset="0"/>
              </a:rPr>
              <a:t>”Urban </a:t>
            </a:r>
            <a:r>
              <a:rPr lang="da-DK" sz="1600" dirty="0" err="1">
                <a:solidFill>
                  <a:schemeClr val="accent2">
                    <a:lumMod val="40000"/>
                    <a:lumOff val="60000"/>
                  </a:schemeClr>
                </a:solidFill>
                <a:latin typeface="Georgia" panose="02040502050405020303" pitchFamily="18" charset="0"/>
              </a:rPr>
              <a:t>experience</a:t>
            </a:r>
            <a:r>
              <a:rPr lang="da-DK" sz="1600" dirty="0">
                <a:solidFill>
                  <a:schemeClr val="accent2">
                    <a:lumMod val="40000"/>
                    <a:lumOff val="60000"/>
                  </a:schemeClr>
                </a:solidFill>
                <a:latin typeface="Georgia" panose="02040502050405020303" pitchFamily="18" charset="0"/>
              </a:rPr>
              <a:t> is </a:t>
            </a:r>
            <a:r>
              <a:rPr lang="da-DK" sz="1600" dirty="0" err="1">
                <a:solidFill>
                  <a:schemeClr val="accent2">
                    <a:lumMod val="40000"/>
                    <a:lumOff val="60000"/>
                  </a:schemeClr>
                </a:solidFill>
                <a:latin typeface="Georgia" panose="02040502050405020303" pitchFamily="18" charset="0"/>
              </a:rPr>
              <a:t>one</a:t>
            </a:r>
            <a:r>
              <a:rPr lang="da-DK" sz="1600" dirty="0">
                <a:solidFill>
                  <a:schemeClr val="accent2">
                    <a:lumMod val="40000"/>
                    <a:lumOff val="60000"/>
                  </a:schemeClr>
                </a:solidFill>
                <a:latin typeface="Georgia" panose="02040502050405020303" pitchFamily="18" charset="0"/>
              </a:rPr>
              <a:t> of a series of </a:t>
            </a:r>
            <a:r>
              <a:rPr lang="da-DK" sz="1600" dirty="0" err="1">
                <a:solidFill>
                  <a:schemeClr val="accent2">
                    <a:lumMod val="40000"/>
                    <a:lumOff val="60000"/>
                  </a:schemeClr>
                </a:solidFill>
                <a:latin typeface="Georgia" panose="02040502050405020303" pitchFamily="18" charset="0"/>
              </a:rPr>
              <a:t>revelations</a:t>
            </a:r>
            <a:r>
              <a:rPr lang="da-DK" sz="1600" dirty="0">
                <a:solidFill>
                  <a:schemeClr val="accent2">
                    <a:lumMod val="40000"/>
                    <a:lumOff val="60000"/>
                  </a:schemeClr>
                </a:solidFill>
                <a:latin typeface="Georgia" panose="02040502050405020303" pitchFamily="18" charset="0"/>
              </a:rPr>
              <a:t> with </a:t>
            </a:r>
            <a:r>
              <a:rPr lang="da-DK" sz="1600" dirty="0" err="1">
                <a:solidFill>
                  <a:schemeClr val="accent2">
                    <a:lumMod val="40000"/>
                    <a:lumOff val="60000"/>
                  </a:schemeClr>
                </a:solidFill>
                <a:latin typeface="Georgia" panose="02040502050405020303" pitchFamily="18" charset="0"/>
              </a:rPr>
              <a:t>delight</a:t>
            </a:r>
            <a:r>
              <a:rPr lang="da-DK" sz="1600" dirty="0">
                <a:solidFill>
                  <a:schemeClr val="accent2">
                    <a:lumMod val="40000"/>
                    <a:lumOff val="60000"/>
                  </a:schemeClr>
                </a:solidFill>
                <a:latin typeface="Georgia" panose="02040502050405020303" pitchFamily="18" charset="0"/>
              </a:rPr>
              <a:t> and </a:t>
            </a:r>
            <a:r>
              <a:rPr lang="da-DK" sz="1600" dirty="0" err="1">
                <a:solidFill>
                  <a:schemeClr val="accent2">
                    <a:lumMod val="40000"/>
                    <a:lumOff val="60000"/>
                  </a:schemeClr>
                </a:solidFill>
                <a:latin typeface="Georgia" panose="02040502050405020303" pitchFamily="18" charset="0"/>
              </a:rPr>
              <a:t>interest</a:t>
            </a:r>
            <a:r>
              <a:rPr lang="da-DK" sz="1600" dirty="0">
                <a:solidFill>
                  <a:schemeClr val="accent2">
                    <a:lumMod val="40000"/>
                    <a:lumOff val="60000"/>
                  </a:schemeClr>
                </a:solidFill>
                <a:latin typeface="Georgia" panose="02040502050405020303" pitchFamily="18" charset="0"/>
              </a:rPr>
              <a:t> </a:t>
            </a:r>
            <a:r>
              <a:rPr lang="da-DK" sz="1600" dirty="0" err="1">
                <a:solidFill>
                  <a:schemeClr val="accent2">
                    <a:lumMod val="40000"/>
                    <a:lumOff val="60000"/>
                  </a:schemeClr>
                </a:solidFill>
                <a:latin typeface="Georgia" panose="02040502050405020303" pitchFamily="18" charset="0"/>
              </a:rPr>
              <a:t>beins</a:t>
            </a:r>
            <a:r>
              <a:rPr lang="da-DK" sz="1600" dirty="0">
                <a:solidFill>
                  <a:schemeClr val="accent2">
                    <a:lumMod val="40000"/>
                    <a:lumOff val="60000"/>
                  </a:schemeClr>
                </a:solidFill>
                <a:latin typeface="Georgia" panose="02040502050405020303" pitchFamily="18" charset="0"/>
              </a:rPr>
              <a:t> </a:t>
            </a:r>
            <a:r>
              <a:rPr lang="da-DK" sz="1600" dirty="0" err="1">
                <a:solidFill>
                  <a:schemeClr val="accent2">
                    <a:lumMod val="40000"/>
                    <a:lumOff val="60000"/>
                  </a:schemeClr>
                </a:solidFill>
                <a:latin typeface="Georgia" panose="02040502050405020303" pitchFamily="18" charset="0"/>
              </a:rPr>
              <a:t>stimulated</a:t>
            </a:r>
            <a:r>
              <a:rPr lang="da-DK" sz="1600" dirty="0">
                <a:solidFill>
                  <a:schemeClr val="accent2">
                    <a:lumMod val="40000"/>
                    <a:lumOff val="60000"/>
                  </a:schemeClr>
                </a:solidFill>
                <a:latin typeface="Georgia" panose="02040502050405020303" pitchFamily="18" charset="0"/>
              </a:rPr>
              <a:t> by </a:t>
            </a:r>
            <a:r>
              <a:rPr lang="da-DK" sz="1600" dirty="0" err="1">
                <a:solidFill>
                  <a:schemeClr val="accent2">
                    <a:lumMod val="40000"/>
                    <a:lumOff val="60000"/>
                  </a:schemeClr>
                </a:solidFill>
                <a:latin typeface="Georgia" panose="02040502050405020303" pitchFamily="18" charset="0"/>
              </a:rPr>
              <a:t>contrasts</a:t>
            </a:r>
            <a:r>
              <a:rPr lang="da-DK" sz="1600" dirty="0">
                <a:solidFill>
                  <a:schemeClr val="accent2">
                    <a:lumMod val="40000"/>
                    <a:lumOff val="60000"/>
                  </a:schemeClr>
                </a:solidFill>
                <a:latin typeface="Georgia" panose="02040502050405020303" pitchFamily="18" charset="0"/>
              </a:rPr>
              <a:t>”</a:t>
            </a:r>
          </a:p>
        </p:txBody>
      </p:sp>
    </p:spTree>
    <p:extLst>
      <p:ext uri="{BB962C8B-B14F-4D97-AF65-F5344CB8AC3E}">
        <p14:creationId xmlns:p14="http://schemas.microsoft.com/office/powerpoint/2010/main" val="882385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365127"/>
            <a:ext cx="9144000" cy="1325563"/>
          </a:xfrm>
          <a:solidFill>
            <a:schemeClr val="tx2">
              <a:lumMod val="20000"/>
              <a:lumOff val="80000"/>
            </a:schemeClr>
          </a:solidFill>
        </p:spPr>
        <p:txBody>
          <a:bodyPr>
            <a:normAutofit fontScale="90000"/>
          </a:bodyPr>
          <a:lstStyle/>
          <a:p>
            <a:r>
              <a:rPr lang="da-DK" dirty="0">
                <a:solidFill>
                  <a:schemeClr val="bg1"/>
                </a:solidFill>
                <a:latin typeface="Georgia" panose="02040502050405020303" pitchFamily="18" charset="0"/>
              </a:rPr>
              <a:t>    </a:t>
            </a:r>
            <a:r>
              <a:rPr lang="da-DK" sz="5400" dirty="0">
                <a:solidFill>
                  <a:schemeClr val="bg1"/>
                </a:solidFill>
                <a:latin typeface="Georgia" panose="02040502050405020303" pitchFamily="18" charset="0"/>
              </a:rPr>
              <a:t>SERIAL VISION-METODEN</a:t>
            </a:r>
            <a:endParaRPr lang="da-DK" dirty="0">
              <a:solidFill>
                <a:schemeClr val="bg1"/>
              </a:solidFill>
              <a:latin typeface="Georgia" panose="02040502050405020303" pitchFamily="18" charset="0"/>
            </a:endParaRPr>
          </a:p>
        </p:txBody>
      </p:sp>
      <p:sp>
        <p:nvSpPr>
          <p:cNvPr id="3" name="Rektangel 2"/>
          <p:cNvSpPr/>
          <p:nvPr/>
        </p:nvSpPr>
        <p:spPr>
          <a:xfrm>
            <a:off x="806450" y="2071689"/>
            <a:ext cx="10579100" cy="4524315"/>
          </a:xfrm>
          <a:prstGeom prst="rect">
            <a:avLst/>
          </a:prstGeom>
        </p:spPr>
        <p:txBody>
          <a:bodyPr wrap="square">
            <a:spAutoFit/>
          </a:bodyPr>
          <a:lstStyle/>
          <a:p>
            <a:pPr defTabSz="457200">
              <a:defRPr/>
            </a:pPr>
            <a:r>
              <a:rPr lang="da-DK" dirty="0">
                <a:latin typeface="Georgia" panose="02040502050405020303" pitchFamily="18" charset="0"/>
              </a:rPr>
              <a:t>Den såkaldte </a:t>
            </a:r>
            <a:r>
              <a:rPr lang="da-DK" i="1" dirty="0">
                <a:latin typeface="Georgia" panose="02040502050405020303" pitchFamily="18" charset="0"/>
              </a:rPr>
              <a:t>Serial Vision-</a:t>
            </a:r>
            <a:r>
              <a:rPr lang="da-DK" dirty="0">
                <a:latin typeface="Georgia" panose="02040502050405020303" pitchFamily="18" charset="0"/>
              </a:rPr>
              <a:t>metode blev udviklet af byplanlæggeren og arkitekten Gordon </a:t>
            </a:r>
            <a:r>
              <a:rPr lang="da-DK" dirty="0" err="1">
                <a:latin typeface="Georgia" panose="02040502050405020303" pitchFamily="18" charset="0"/>
              </a:rPr>
              <a:t>Cullen</a:t>
            </a:r>
            <a:r>
              <a:rPr lang="da-DK" dirty="0">
                <a:latin typeface="Georgia" panose="02040502050405020303" pitchFamily="18" charset="0"/>
              </a:rPr>
              <a:t> (1914-1994). Metoden har netop til formål at registrere en visuel oplevelse af den </a:t>
            </a:r>
            <a:r>
              <a:rPr lang="da-DK" i="1" dirty="0">
                <a:latin typeface="Georgia" panose="02040502050405020303" pitchFamily="18" charset="0"/>
              </a:rPr>
              <a:t>variation</a:t>
            </a:r>
            <a:r>
              <a:rPr lang="da-DK" dirty="0">
                <a:latin typeface="Georgia" panose="02040502050405020303" pitchFamily="18" charset="0"/>
              </a:rPr>
              <a:t>, man oplever, når man bevæger sig igennem en given strækning samt at </a:t>
            </a:r>
            <a:r>
              <a:rPr lang="da-DK" i="1" dirty="0">
                <a:latin typeface="Georgia" panose="02040502050405020303" pitchFamily="18" charset="0"/>
              </a:rPr>
              <a:t>gengive</a:t>
            </a:r>
            <a:r>
              <a:rPr lang="da-DK" dirty="0">
                <a:latin typeface="Georgia" panose="02040502050405020303" pitchFamily="18" charset="0"/>
              </a:rPr>
              <a:t> denne visuelle oplevelse som en slags filmsekvens, et storyboard eller en tegneserie.</a:t>
            </a:r>
          </a:p>
          <a:p>
            <a:pPr defTabSz="457200">
              <a:defRPr/>
            </a:pPr>
            <a:endParaRPr lang="da-DK" dirty="0">
              <a:latin typeface="Georgia" panose="02040502050405020303" pitchFamily="18" charset="0"/>
            </a:endParaRPr>
          </a:p>
          <a:p>
            <a:pPr defTabSz="457200">
              <a:defRPr/>
            </a:pPr>
            <a:r>
              <a:rPr lang="da-DK" dirty="0">
                <a:latin typeface="Georgia" panose="02040502050405020303" pitchFamily="18" charset="0"/>
              </a:rPr>
              <a:t>Som i fotokarteringsmetoden følger man en planlagt rute (det kan være fra centrum til periferi, fra industriområde til boligkvarter, fra høj til lav bebyggelse eller lignende). Til forskel fra fotokarteringsmetoden indsnævrer man dog sit fokus til at være lineært, sekventielt og fra samme synsvinkel. Desuden lægges der et særligt fokus på </a:t>
            </a:r>
            <a:r>
              <a:rPr lang="da-DK" i="1" dirty="0">
                <a:latin typeface="Georgia" panose="02040502050405020303" pitchFamily="18" charset="0"/>
              </a:rPr>
              <a:t>kontrast </a:t>
            </a:r>
            <a:r>
              <a:rPr lang="da-DK" dirty="0">
                <a:latin typeface="Georgia" panose="02040502050405020303" pitchFamily="18" charset="0"/>
              </a:rPr>
              <a:t>og på at registrere (og visualisere) </a:t>
            </a:r>
            <a:r>
              <a:rPr lang="da-DK" i="1" dirty="0">
                <a:latin typeface="Georgia" panose="02040502050405020303" pitchFamily="18" charset="0"/>
              </a:rPr>
              <a:t>alle </a:t>
            </a:r>
            <a:r>
              <a:rPr lang="da-DK" dirty="0">
                <a:latin typeface="Georgia" panose="02040502050405020303" pitchFamily="18" charset="0"/>
              </a:rPr>
              <a:t>byrum og deres indbyrdes </a:t>
            </a:r>
            <a:r>
              <a:rPr lang="da-DK" i="1" dirty="0">
                <a:latin typeface="Georgia" panose="02040502050405020303" pitchFamily="18" charset="0"/>
              </a:rPr>
              <a:t>overgange</a:t>
            </a:r>
            <a:r>
              <a:rPr lang="da-DK" dirty="0">
                <a:latin typeface="Georgia" panose="02040502050405020303" pitchFamily="18" charset="0"/>
              </a:rPr>
              <a:t>.</a:t>
            </a:r>
          </a:p>
          <a:p>
            <a:pPr defTabSz="457200">
              <a:defRPr/>
            </a:pPr>
            <a:endParaRPr lang="da-DK" dirty="0">
              <a:latin typeface="Georgia" panose="02040502050405020303" pitchFamily="18" charset="0"/>
            </a:endParaRPr>
          </a:p>
          <a:p>
            <a:pPr defTabSz="457200">
              <a:defRPr/>
            </a:pPr>
            <a:r>
              <a:rPr lang="da-DK" i="1" dirty="0">
                <a:latin typeface="Georgia" panose="02040502050405020303" pitchFamily="18" charset="0"/>
              </a:rPr>
              <a:t>Serial Vision-</a:t>
            </a:r>
            <a:r>
              <a:rPr lang="da-DK" dirty="0">
                <a:latin typeface="Georgia" panose="02040502050405020303" pitchFamily="18" charset="0"/>
              </a:rPr>
              <a:t>metoden er populær og anvendes ikke bare til at analysere eksisterende byrum, men også til at designe og planlægge nye byrum fra bunden. </a:t>
            </a:r>
          </a:p>
          <a:p>
            <a:pPr defTabSz="457200">
              <a:defRPr/>
            </a:pPr>
            <a:endParaRPr lang="da-DK" dirty="0">
              <a:latin typeface="Georgia" panose="02040502050405020303" pitchFamily="18" charset="0"/>
            </a:endParaRPr>
          </a:p>
          <a:p>
            <a:pPr defTabSz="457200">
              <a:defRPr/>
            </a:pPr>
            <a:endParaRPr lang="da-DK" sz="1200" dirty="0">
              <a:latin typeface="Georgia" panose="02040502050405020303" pitchFamily="18" charset="0"/>
            </a:endParaRPr>
          </a:p>
          <a:p>
            <a:pPr defTabSz="457200">
              <a:defRPr/>
            </a:pPr>
            <a:r>
              <a:rPr lang="da-DK" sz="1200" dirty="0">
                <a:latin typeface="Georgia" panose="02040502050405020303" pitchFamily="18" charset="0"/>
              </a:rPr>
              <a:t>(Det er derfor heller ikke overraskende, at man på arkitektuddannelsen uddanner de studerende i netop denne disciplin som et </a:t>
            </a:r>
            <a:r>
              <a:rPr lang="da-DK" sz="1200" i="1" dirty="0">
                <a:latin typeface="Georgia" panose="02040502050405020303" pitchFamily="18" charset="0"/>
              </a:rPr>
              <a:t>kreativt, kunstnerisk eller æstetisk visualiseringsværktøj)</a:t>
            </a:r>
            <a:endParaRPr lang="da-DK" sz="1200" dirty="0">
              <a:latin typeface="Georgia" panose="02040502050405020303" pitchFamily="18" charset="0"/>
            </a:endParaRPr>
          </a:p>
        </p:txBody>
      </p:sp>
    </p:spTree>
    <p:extLst>
      <p:ext uri="{BB962C8B-B14F-4D97-AF65-F5344CB8AC3E}">
        <p14:creationId xmlns:p14="http://schemas.microsoft.com/office/powerpoint/2010/main" val="1870633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2527300" y="191124"/>
            <a:ext cx="9144000" cy="6475751"/>
          </a:xfrm>
          <a:prstGeom prst="rect">
            <a:avLst/>
          </a:prstGeom>
        </p:spPr>
      </p:pic>
      <p:sp>
        <p:nvSpPr>
          <p:cNvPr id="3" name="Rektangel 2"/>
          <p:cNvSpPr/>
          <p:nvPr/>
        </p:nvSpPr>
        <p:spPr>
          <a:xfrm>
            <a:off x="520700" y="4342122"/>
            <a:ext cx="1803400" cy="2092881"/>
          </a:xfrm>
          <a:prstGeom prst="rect">
            <a:avLst/>
          </a:prstGeom>
        </p:spPr>
        <p:txBody>
          <a:bodyPr wrap="square">
            <a:spAutoFit/>
          </a:bodyPr>
          <a:lstStyle/>
          <a:p>
            <a:pPr defTabSz="457200">
              <a:defRPr/>
            </a:pPr>
            <a:r>
              <a:rPr lang="da-DK" sz="2800" dirty="0">
                <a:latin typeface="Georgia" panose="02040502050405020303" pitchFamily="18" charset="0"/>
              </a:rPr>
              <a:t>SERIAL VISION</a:t>
            </a:r>
          </a:p>
          <a:p>
            <a:pPr defTabSz="457200">
              <a:defRPr/>
            </a:pPr>
            <a:endParaRPr lang="da-DK" dirty="0">
              <a:latin typeface="Georgia" panose="02040502050405020303" pitchFamily="18" charset="0"/>
            </a:endParaRPr>
          </a:p>
          <a:p>
            <a:pPr defTabSz="457200">
              <a:defRPr/>
            </a:pPr>
            <a:r>
              <a:rPr lang="da-DK" sz="1400" dirty="0">
                <a:latin typeface="Georgia" panose="02040502050405020303" pitchFamily="18" charset="0"/>
              </a:rPr>
              <a:t>Illustration: Rosenpassagen, Aarhus C, 2019. Siv </a:t>
            </a:r>
            <a:r>
              <a:rPr lang="da-DK" sz="1400" dirty="0" err="1">
                <a:latin typeface="Georgia" panose="02040502050405020303" pitchFamily="18" charset="0"/>
              </a:rPr>
              <a:t>Ranvsbæk</a:t>
            </a:r>
            <a:endParaRPr lang="da-DK" sz="1400" dirty="0">
              <a:latin typeface="Georgia" panose="02040502050405020303" pitchFamily="18" charset="0"/>
            </a:endParaRPr>
          </a:p>
        </p:txBody>
      </p:sp>
    </p:spTree>
    <p:extLst>
      <p:ext uri="{BB962C8B-B14F-4D97-AF65-F5344CB8AC3E}">
        <p14:creationId xmlns:p14="http://schemas.microsoft.com/office/powerpoint/2010/main" val="576339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747627" y="2459504"/>
            <a:ext cx="6696745" cy="1719702"/>
          </a:xfrm>
          <a:prstGeom prst="rect">
            <a:avLst/>
          </a:prstGeom>
        </p:spPr>
        <p:txBody>
          <a:bodyPr wrap="square">
            <a:spAutoFit/>
          </a:bodyPr>
          <a:lstStyle/>
          <a:p>
            <a:pPr>
              <a:lnSpc>
                <a:spcPct val="150000"/>
              </a:lnSpc>
            </a:pPr>
            <a:r>
              <a:rPr lang="da-DK" dirty="0">
                <a:latin typeface="Georgia" panose="02040502050405020303" pitchFamily="18" charset="0"/>
              </a:rPr>
              <a:t>De fysiske omgivelser kommunikerer nogle muligheder, samtidig med at vi retter en perceptuel opmærksomhed mod verden, der ikke blot omfatter igangværende aktiviteter, men også retter sig mod dem vi endnu ikke har påbegyndt.</a:t>
            </a:r>
            <a:endParaRPr lang="da-DK" sz="1200" dirty="0">
              <a:latin typeface="Georgia" panose="02040502050405020303" pitchFamily="18" charset="0"/>
            </a:endParaRPr>
          </a:p>
        </p:txBody>
      </p:sp>
      <p:sp>
        <p:nvSpPr>
          <p:cNvPr id="3" name="Rektangel 2"/>
          <p:cNvSpPr/>
          <p:nvPr/>
        </p:nvSpPr>
        <p:spPr>
          <a:xfrm>
            <a:off x="9367188" y="6488668"/>
            <a:ext cx="2824812" cy="276999"/>
          </a:xfrm>
          <a:prstGeom prst="rect">
            <a:avLst/>
          </a:prstGeom>
        </p:spPr>
        <p:txBody>
          <a:bodyPr wrap="none">
            <a:spAutoFit/>
          </a:bodyPr>
          <a:lstStyle/>
          <a:p>
            <a:pPr algn="r"/>
            <a:r>
              <a:rPr lang="da-DK" sz="1200" dirty="0">
                <a:latin typeface="Univers LT Std 57 Condensed" charset="0"/>
              </a:rPr>
              <a:t>Kirkeby, </a:t>
            </a:r>
            <a:r>
              <a:rPr lang="da-DK" sz="1200" dirty="0" err="1">
                <a:latin typeface="Univers LT Std 57 Condensed" charset="0"/>
              </a:rPr>
              <a:t>Gitz</a:t>
            </a:r>
            <a:r>
              <a:rPr lang="da-DK" sz="1200" dirty="0">
                <a:latin typeface="Univers LT Std 57 Condensed" charset="0"/>
              </a:rPr>
              <a:t>-Johansen og Kampmann 2005</a:t>
            </a:r>
            <a:endParaRPr lang="da-DK" sz="1200" dirty="0">
              <a:latin typeface="Univers LT Std 57 Condensed" charset="0"/>
              <a:ea typeface="Univers LT Std 57 Condensed" charset="0"/>
              <a:cs typeface="Univers LT Std 57 Condensed" charset="0"/>
            </a:endParaRPr>
          </a:p>
        </p:txBody>
      </p:sp>
    </p:spTree>
    <p:extLst>
      <p:ext uri="{BB962C8B-B14F-4D97-AF65-F5344CB8AC3E}">
        <p14:creationId xmlns:p14="http://schemas.microsoft.com/office/powerpoint/2010/main" val="312740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8025" y="195861"/>
            <a:ext cx="10775950" cy="1325563"/>
          </a:xfrm>
        </p:spPr>
        <p:txBody>
          <a:bodyPr>
            <a:noAutofit/>
          </a:bodyPr>
          <a:lstStyle/>
          <a:p>
            <a:pPr algn="ctr"/>
            <a:r>
              <a:rPr lang="da-DK" dirty="0">
                <a:latin typeface="Georgia" panose="02040502050405020303" pitchFamily="18" charset="0"/>
              </a:rPr>
              <a:t>KONSTRASTER OG VARIATION</a:t>
            </a:r>
            <a:br>
              <a:rPr lang="da-DK" dirty="0">
                <a:latin typeface="Georgia" panose="02040502050405020303" pitchFamily="18" charset="0"/>
              </a:rPr>
            </a:br>
            <a:r>
              <a:rPr lang="da-DK" sz="2400" dirty="0">
                <a:latin typeface="Georgia" panose="02040502050405020303" pitchFamily="18" charset="0"/>
              </a:rPr>
              <a:t>ET AFSÆT FOR METODEN</a:t>
            </a:r>
          </a:p>
        </p:txBody>
      </p:sp>
      <p:pic>
        <p:nvPicPr>
          <p:cNvPr id="4" name="Pladsholder til indhold 3"/>
          <p:cNvPicPr>
            <a:picLocks noGrp="1" noChangeAspect="1"/>
          </p:cNvPicPr>
          <p:nvPr>
            <p:ph idx="1"/>
          </p:nvPr>
        </p:nvPicPr>
        <p:blipFill>
          <a:blip r:embed="rId2"/>
          <a:stretch>
            <a:fillRect/>
          </a:stretch>
        </p:blipFill>
        <p:spPr>
          <a:xfrm>
            <a:off x="2902557" y="1374310"/>
            <a:ext cx="6386887" cy="4625047"/>
          </a:xfrm>
          <a:prstGeom prst="rect">
            <a:avLst/>
          </a:prstGeom>
        </p:spPr>
      </p:pic>
      <p:sp>
        <p:nvSpPr>
          <p:cNvPr id="5" name="Tekstfelt 4"/>
          <p:cNvSpPr txBox="1"/>
          <p:nvPr/>
        </p:nvSpPr>
        <p:spPr>
          <a:xfrm>
            <a:off x="1524000" y="6191226"/>
            <a:ext cx="9144000" cy="646331"/>
          </a:xfrm>
          <a:prstGeom prst="rect">
            <a:avLst/>
          </a:prstGeom>
          <a:solidFill>
            <a:schemeClr val="accent2">
              <a:lumMod val="20000"/>
              <a:lumOff val="80000"/>
            </a:schemeClr>
          </a:solidFill>
        </p:spPr>
        <p:txBody>
          <a:bodyPr wrap="square" rtlCol="0">
            <a:spAutoFit/>
          </a:bodyPr>
          <a:lstStyle/>
          <a:p>
            <a:pPr defTabSz="457200">
              <a:defRPr/>
            </a:pPr>
            <a:r>
              <a:rPr lang="da-DK" dirty="0" err="1">
                <a:solidFill>
                  <a:prstClr val="black"/>
                </a:solidFill>
                <a:latin typeface="Georgia" panose="02040502050405020303" pitchFamily="18" charset="0"/>
              </a:rPr>
              <a:t>Cullen</a:t>
            </a:r>
            <a:r>
              <a:rPr lang="da-DK" dirty="0">
                <a:solidFill>
                  <a:prstClr val="black"/>
                </a:solidFill>
                <a:latin typeface="Georgia" panose="02040502050405020303" pitchFamily="18" charset="0"/>
              </a:rPr>
              <a:t> så en særlig </a:t>
            </a:r>
            <a:r>
              <a:rPr lang="da-DK" b="1" dirty="0">
                <a:solidFill>
                  <a:prstClr val="black"/>
                </a:solidFill>
                <a:latin typeface="Georgia" panose="02040502050405020303" pitchFamily="18" charset="0"/>
              </a:rPr>
              <a:t>spænding i feltet mellem her og der </a:t>
            </a:r>
            <a:r>
              <a:rPr lang="da-DK" dirty="0">
                <a:solidFill>
                  <a:prstClr val="black"/>
                </a:solidFill>
                <a:latin typeface="Georgia" panose="02040502050405020303" pitchFamily="18" charset="0"/>
              </a:rPr>
              <a:t>(nært og fjernt). Gennem Serial Vision kan disse spændingsfelter kortlægges.</a:t>
            </a:r>
          </a:p>
        </p:txBody>
      </p:sp>
    </p:spTree>
    <p:extLst>
      <p:ext uri="{BB962C8B-B14F-4D97-AF65-F5344CB8AC3E}">
        <p14:creationId xmlns:p14="http://schemas.microsoft.com/office/powerpoint/2010/main" val="1393350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1524000" y="406323"/>
            <a:ext cx="8965580" cy="6283078"/>
          </a:xfrm>
          <a:prstGeom prst="rect">
            <a:avLst/>
          </a:prstGeom>
        </p:spPr>
      </p:pic>
      <p:sp>
        <p:nvSpPr>
          <p:cNvPr id="3" name="Tekstfelt 2"/>
          <p:cNvSpPr txBox="1"/>
          <p:nvPr/>
        </p:nvSpPr>
        <p:spPr>
          <a:xfrm>
            <a:off x="2056780" y="5858404"/>
            <a:ext cx="8078440" cy="830997"/>
          </a:xfrm>
          <a:prstGeom prst="rect">
            <a:avLst/>
          </a:prstGeom>
          <a:solidFill>
            <a:schemeClr val="bg1"/>
          </a:solidFill>
        </p:spPr>
        <p:txBody>
          <a:bodyPr wrap="square" rtlCol="0">
            <a:spAutoFit/>
          </a:bodyPr>
          <a:lstStyle/>
          <a:p>
            <a:pPr defTabSz="457200">
              <a:defRPr/>
            </a:pPr>
            <a:r>
              <a:rPr lang="da-DK" sz="2400" dirty="0">
                <a:latin typeface="Georgia" panose="02040502050405020303" pitchFamily="18" charset="0"/>
              </a:rPr>
              <a:t>Ifølge </a:t>
            </a:r>
            <a:r>
              <a:rPr lang="da-DK" sz="2400" dirty="0" err="1">
                <a:latin typeface="Georgia" panose="02040502050405020303" pitchFamily="18" charset="0"/>
              </a:rPr>
              <a:t>Cullen</a:t>
            </a:r>
            <a:r>
              <a:rPr lang="da-DK" sz="2400" dirty="0">
                <a:latin typeface="Georgia" panose="02040502050405020303" pitchFamily="18" charset="0"/>
              </a:rPr>
              <a:t> skulle det urbane rum designes med afsæt i ”the point of </a:t>
            </a:r>
            <a:r>
              <a:rPr lang="da-DK" sz="2400" dirty="0" err="1">
                <a:latin typeface="Georgia" panose="02040502050405020303" pitchFamily="18" charset="0"/>
              </a:rPr>
              <a:t>view</a:t>
            </a:r>
            <a:r>
              <a:rPr lang="da-DK" sz="2400" dirty="0">
                <a:latin typeface="Georgia" panose="02040502050405020303" pitchFamily="18" charset="0"/>
              </a:rPr>
              <a:t> of the </a:t>
            </a:r>
            <a:r>
              <a:rPr lang="da-DK" sz="2400" dirty="0" err="1">
                <a:latin typeface="Georgia" panose="02040502050405020303" pitchFamily="18" charset="0"/>
              </a:rPr>
              <a:t>moving</a:t>
            </a:r>
            <a:r>
              <a:rPr lang="da-DK" sz="2400" dirty="0">
                <a:latin typeface="Georgia" panose="02040502050405020303" pitchFamily="18" charset="0"/>
              </a:rPr>
              <a:t> person”</a:t>
            </a:r>
          </a:p>
        </p:txBody>
      </p:sp>
    </p:spTree>
    <p:extLst>
      <p:ext uri="{BB962C8B-B14F-4D97-AF65-F5344CB8AC3E}">
        <p14:creationId xmlns:p14="http://schemas.microsoft.com/office/powerpoint/2010/main" val="1879964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1524000" y="0"/>
            <a:ext cx="9144000" cy="6766266"/>
          </a:xfrm>
          <a:prstGeom prst="rect">
            <a:avLst/>
          </a:prstGeom>
        </p:spPr>
      </p:pic>
      <p:sp>
        <p:nvSpPr>
          <p:cNvPr id="3" name="Tekstfelt 2"/>
          <p:cNvSpPr txBox="1"/>
          <p:nvPr/>
        </p:nvSpPr>
        <p:spPr>
          <a:xfrm>
            <a:off x="1624362" y="1996070"/>
            <a:ext cx="5241073" cy="2031325"/>
          </a:xfrm>
          <a:prstGeom prst="rect">
            <a:avLst/>
          </a:prstGeom>
          <a:solidFill>
            <a:schemeClr val="bg1"/>
          </a:solidFill>
        </p:spPr>
        <p:txBody>
          <a:bodyPr wrap="square" rtlCol="0">
            <a:spAutoFit/>
          </a:bodyPr>
          <a:lstStyle/>
          <a:p>
            <a:pPr defTabSz="457200">
              <a:defRPr/>
            </a:pPr>
            <a:r>
              <a:rPr lang="da-DK" dirty="0" err="1">
                <a:solidFill>
                  <a:prstClr val="black"/>
                </a:solidFill>
                <a:latin typeface="Calibri" panose="020F0502020204030204"/>
              </a:rPr>
              <a:t>Cullens</a:t>
            </a:r>
            <a:r>
              <a:rPr lang="da-DK" dirty="0">
                <a:solidFill>
                  <a:prstClr val="black"/>
                </a:solidFill>
                <a:latin typeface="Calibri" panose="020F0502020204030204"/>
              </a:rPr>
              <a:t> optegninger viser, hvordan bevægelse kan aflæses som en tegnet, seriel sekvenser gennem rum.</a:t>
            </a:r>
          </a:p>
          <a:p>
            <a:pPr defTabSz="457200">
              <a:defRPr/>
            </a:pPr>
            <a:endParaRPr lang="da-DK" dirty="0">
              <a:solidFill>
                <a:prstClr val="black"/>
              </a:solidFill>
              <a:latin typeface="Calibri" panose="020F0502020204030204"/>
            </a:endParaRPr>
          </a:p>
          <a:p>
            <a:pPr defTabSz="457200">
              <a:defRPr/>
            </a:pPr>
            <a:endParaRPr lang="da-DK" dirty="0">
              <a:solidFill>
                <a:prstClr val="black"/>
              </a:solidFill>
              <a:latin typeface="Calibri" panose="020F0502020204030204"/>
            </a:endParaRPr>
          </a:p>
          <a:p>
            <a:pPr defTabSz="457200">
              <a:defRPr/>
            </a:pPr>
            <a:r>
              <a:rPr lang="da-DK" dirty="0">
                <a:solidFill>
                  <a:prstClr val="black"/>
                </a:solidFill>
                <a:latin typeface="Calibri" panose="020F0502020204030204"/>
              </a:rPr>
              <a:t>Han viste hvordan vores perception og fornemmelse for tidens gang samt hvordan afstande, som man bevæger sig over, adskiller sig fra virkeligheden.</a:t>
            </a:r>
          </a:p>
        </p:txBody>
      </p:sp>
      <p:pic>
        <p:nvPicPr>
          <p:cNvPr id="4" name="Billede 3"/>
          <p:cNvPicPr>
            <a:picLocks noChangeAspect="1"/>
          </p:cNvPicPr>
          <p:nvPr/>
        </p:nvPicPr>
        <p:blipFill>
          <a:blip r:embed="rId3"/>
          <a:stretch>
            <a:fillRect/>
          </a:stretch>
        </p:blipFill>
        <p:spPr>
          <a:xfrm>
            <a:off x="1524000" y="1"/>
            <a:ext cx="9144000" cy="6784731"/>
          </a:xfrm>
          <a:prstGeom prst="rect">
            <a:avLst/>
          </a:prstGeom>
        </p:spPr>
      </p:pic>
      <p:pic>
        <p:nvPicPr>
          <p:cNvPr id="5" name="Billede 4"/>
          <p:cNvPicPr>
            <a:picLocks noChangeAspect="1"/>
          </p:cNvPicPr>
          <p:nvPr/>
        </p:nvPicPr>
        <p:blipFill>
          <a:blip r:embed="rId4"/>
          <a:stretch>
            <a:fillRect/>
          </a:stretch>
        </p:blipFill>
        <p:spPr>
          <a:xfrm>
            <a:off x="1524000" y="-18465"/>
            <a:ext cx="9144000" cy="6763054"/>
          </a:xfrm>
          <a:prstGeom prst="rect">
            <a:avLst/>
          </a:prstGeom>
        </p:spPr>
      </p:pic>
      <p:pic>
        <p:nvPicPr>
          <p:cNvPr id="6" name="Billede 5"/>
          <p:cNvPicPr>
            <a:picLocks noChangeAspect="1"/>
          </p:cNvPicPr>
          <p:nvPr/>
        </p:nvPicPr>
        <p:blipFill>
          <a:blip r:embed="rId5"/>
          <a:stretch>
            <a:fillRect/>
          </a:stretch>
        </p:blipFill>
        <p:spPr>
          <a:xfrm>
            <a:off x="1524000" y="-18466"/>
            <a:ext cx="9144000" cy="6799385"/>
          </a:xfrm>
          <a:prstGeom prst="rect">
            <a:avLst/>
          </a:prstGeom>
        </p:spPr>
      </p:pic>
      <p:pic>
        <p:nvPicPr>
          <p:cNvPr id="7" name="Billede 6"/>
          <p:cNvPicPr>
            <a:picLocks noChangeAspect="1"/>
          </p:cNvPicPr>
          <p:nvPr/>
        </p:nvPicPr>
        <p:blipFill>
          <a:blip r:embed="rId6"/>
          <a:stretch>
            <a:fillRect/>
          </a:stretch>
        </p:blipFill>
        <p:spPr>
          <a:xfrm>
            <a:off x="1524000" y="-22278"/>
            <a:ext cx="9144000" cy="6832232"/>
          </a:xfrm>
          <a:prstGeom prst="rect">
            <a:avLst/>
          </a:prstGeom>
        </p:spPr>
      </p:pic>
      <p:pic>
        <p:nvPicPr>
          <p:cNvPr id="8" name="Billede 7"/>
          <p:cNvPicPr>
            <a:picLocks noChangeAspect="1"/>
          </p:cNvPicPr>
          <p:nvPr/>
        </p:nvPicPr>
        <p:blipFill>
          <a:blip r:embed="rId7"/>
          <a:stretch>
            <a:fillRect/>
          </a:stretch>
        </p:blipFill>
        <p:spPr>
          <a:xfrm>
            <a:off x="1524000" y="-18467"/>
            <a:ext cx="9144000" cy="6788506"/>
          </a:xfrm>
          <a:prstGeom prst="rect">
            <a:avLst/>
          </a:prstGeom>
        </p:spPr>
      </p:pic>
      <p:pic>
        <p:nvPicPr>
          <p:cNvPr id="9" name="Billede 8"/>
          <p:cNvPicPr>
            <a:picLocks noChangeAspect="1"/>
          </p:cNvPicPr>
          <p:nvPr/>
        </p:nvPicPr>
        <p:blipFill>
          <a:blip r:embed="rId8"/>
          <a:stretch>
            <a:fillRect/>
          </a:stretch>
        </p:blipFill>
        <p:spPr>
          <a:xfrm>
            <a:off x="1524000" y="-22280"/>
            <a:ext cx="9144000" cy="6806875"/>
          </a:xfrm>
          <a:prstGeom prst="rect">
            <a:avLst/>
          </a:prstGeom>
        </p:spPr>
      </p:pic>
      <p:pic>
        <p:nvPicPr>
          <p:cNvPr id="10" name="Billede 9"/>
          <p:cNvPicPr>
            <a:picLocks noChangeAspect="1"/>
          </p:cNvPicPr>
          <p:nvPr/>
        </p:nvPicPr>
        <p:blipFill>
          <a:blip r:embed="rId9"/>
          <a:stretch>
            <a:fillRect/>
          </a:stretch>
        </p:blipFill>
        <p:spPr>
          <a:xfrm>
            <a:off x="1524000" y="-26053"/>
            <a:ext cx="9144000" cy="6792268"/>
          </a:xfrm>
          <a:prstGeom prst="rect">
            <a:avLst/>
          </a:prstGeom>
        </p:spPr>
      </p:pic>
      <p:pic>
        <p:nvPicPr>
          <p:cNvPr id="11" name="Billede 10"/>
          <p:cNvPicPr>
            <a:picLocks noChangeAspect="1"/>
          </p:cNvPicPr>
          <p:nvPr/>
        </p:nvPicPr>
        <p:blipFill>
          <a:blip r:embed="rId10"/>
          <a:stretch>
            <a:fillRect/>
          </a:stretch>
        </p:blipFill>
        <p:spPr>
          <a:xfrm>
            <a:off x="1524000" y="-29826"/>
            <a:ext cx="9144000" cy="6726115"/>
          </a:xfrm>
          <a:prstGeom prst="rect">
            <a:avLst/>
          </a:prstGeom>
        </p:spPr>
      </p:pic>
    </p:spTree>
    <p:extLst>
      <p:ext uri="{BB962C8B-B14F-4D97-AF65-F5344CB8AC3E}">
        <p14:creationId xmlns:p14="http://schemas.microsoft.com/office/powerpoint/2010/main" val="64364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1510815" y="253225"/>
            <a:ext cx="9267109" cy="6459809"/>
          </a:xfrm>
          <a:prstGeom prst="rect">
            <a:avLst/>
          </a:prstGeom>
        </p:spPr>
      </p:pic>
      <p:sp>
        <p:nvSpPr>
          <p:cNvPr id="3" name="Pladsholder til indhold 2"/>
          <p:cNvSpPr>
            <a:spLocks noGrp="1"/>
          </p:cNvSpPr>
          <p:nvPr>
            <p:ph idx="1"/>
          </p:nvPr>
        </p:nvSpPr>
        <p:spPr>
          <a:xfrm>
            <a:off x="1862718" y="915798"/>
            <a:ext cx="4645877" cy="3566993"/>
          </a:xfrm>
          <a:solidFill>
            <a:schemeClr val="bg1"/>
          </a:solidFill>
        </p:spPr>
        <p:txBody>
          <a:bodyPr>
            <a:noAutofit/>
          </a:bodyPr>
          <a:lstStyle/>
          <a:p>
            <a:pPr marL="0" indent="0">
              <a:buNone/>
            </a:pPr>
            <a:endParaRPr lang="da-DK" sz="1200" dirty="0"/>
          </a:p>
          <a:p>
            <a:pPr marL="0" indent="0">
              <a:buNone/>
            </a:pPr>
            <a:r>
              <a:rPr lang="da-DK" sz="1800" dirty="0">
                <a:latin typeface="Georgia" panose="02040502050405020303" pitchFamily="18" charset="0"/>
              </a:rPr>
              <a:t>Udviklingen af nye rejse- og transportformer har frembragt nye måder at se, percipere og udforme mentale billeder af urbane miljøer på: </a:t>
            </a:r>
          </a:p>
          <a:p>
            <a:pPr marL="0" indent="0">
              <a:buNone/>
            </a:pPr>
            <a:r>
              <a:rPr lang="da-DK" sz="1800" dirty="0">
                <a:latin typeface="Georgia" panose="02040502050405020303" pitchFamily="18" charset="0"/>
              </a:rPr>
              <a:t>Man ser fra og med forskellige hastigheder. </a:t>
            </a:r>
          </a:p>
          <a:p>
            <a:pPr marL="0" indent="0">
              <a:buNone/>
            </a:pPr>
            <a:r>
              <a:rPr lang="da-DK" sz="1800" dirty="0">
                <a:latin typeface="Georgia" panose="02040502050405020303" pitchFamily="18" charset="0"/>
              </a:rPr>
              <a:t>Man ser med forskellige grader af fokus. </a:t>
            </a:r>
          </a:p>
          <a:p>
            <a:pPr marL="0" indent="0">
              <a:buNone/>
            </a:pPr>
            <a:r>
              <a:rPr lang="da-DK" sz="1800" dirty="0">
                <a:latin typeface="Georgia" panose="02040502050405020303" pitchFamily="18" charset="0"/>
              </a:rPr>
              <a:t>Fodgængernes synsfelt akkompagneres af friheden til/muligheden for at stoppe op og engagere sig i sine omgivelser.   </a:t>
            </a:r>
          </a:p>
        </p:txBody>
      </p:sp>
    </p:spTree>
    <p:extLst>
      <p:ext uri="{BB962C8B-B14F-4D97-AF65-F5344CB8AC3E}">
        <p14:creationId xmlns:p14="http://schemas.microsoft.com/office/powerpoint/2010/main" val="893024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1713515" y="0"/>
            <a:ext cx="8880913" cy="6857414"/>
          </a:xfrm>
          <a:prstGeom prst="rect">
            <a:avLst/>
          </a:prstGeom>
        </p:spPr>
      </p:pic>
      <p:sp>
        <p:nvSpPr>
          <p:cNvPr id="3" name="Tekstfelt 2"/>
          <p:cNvSpPr txBox="1"/>
          <p:nvPr/>
        </p:nvSpPr>
        <p:spPr>
          <a:xfrm>
            <a:off x="1713514" y="78059"/>
            <a:ext cx="7281803" cy="369332"/>
          </a:xfrm>
          <a:prstGeom prst="rect">
            <a:avLst/>
          </a:prstGeom>
          <a:solidFill>
            <a:schemeClr val="accent2">
              <a:lumMod val="20000"/>
              <a:lumOff val="80000"/>
            </a:schemeClr>
          </a:solidFill>
        </p:spPr>
        <p:txBody>
          <a:bodyPr wrap="square" rtlCol="0">
            <a:spAutoFit/>
          </a:bodyPr>
          <a:lstStyle/>
          <a:p>
            <a:pPr defTabSz="457200">
              <a:defRPr/>
            </a:pPr>
            <a:r>
              <a:rPr lang="da-DK" dirty="0">
                <a:solidFill>
                  <a:prstClr val="black"/>
                </a:solidFill>
                <a:latin typeface="Calibri" panose="020F0502020204030204"/>
              </a:rPr>
              <a:t>EKSEMPEL PÅ SERIAL VISION-REGISTRERING: TEGNINGER</a:t>
            </a:r>
          </a:p>
        </p:txBody>
      </p:sp>
    </p:spTree>
    <p:extLst>
      <p:ext uri="{BB962C8B-B14F-4D97-AF65-F5344CB8AC3E}">
        <p14:creationId xmlns:p14="http://schemas.microsoft.com/office/powerpoint/2010/main" val="293781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1524001" y="358060"/>
            <a:ext cx="9244361" cy="6499941"/>
          </a:xfrm>
          <a:prstGeom prst="rect">
            <a:avLst/>
          </a:prstGeom>
        </p:spPr>
      </p:pic>
      <p:sp>
        <p:nvSpPr>
          <p:cNvPr id="3" name="Rektangel 2"/>
          <p:cNvSpPr/>
          <p:nvPr/>
        </p:nvSpPr>
        <p:spPr>
          <a:xfrm>
            <a:off x="1657815" y="78059"/>
            <a:ext cx="6577104" cy="369332"/>
          </a:xfrm>
          <a:prstGeom prst="rect">
            <a:avLst/>
          </a:prstGeom>
          <a:solidFill>
            <a:schemeClr val="accent2">
              <a:lumMod val="20000"/>
              <a:lumOff val="80000"/>
            </a:schemeClr>
          </a:solidFill>
        </p:spPr>
        <p:txBody>
          <a:bodyPr wrap="square">
            <a:spAutoFit/>
          </a:bodyPr>
          <a:lstStyle/>
          <a:p>
            <a:pPr defTabSz="457200">
              <a:defRPr/>
            </a:pPr>
            <a:r>
              <a:rPr lang="da-DK" dirty="0">
                <a:solidFill>
                  <a:prstClr val="black"/>
                </a:solidFill>
                <a:latin typeface="Calibri" panose="020F0502020204030204"/>
              </a:rPr>
              <a:t>EKSEMPEL PÅ SERIAL VISION-REGISTRERING: TEGNINGER</a:t>
            </a:r>
          </a:p>
        </p:txBody>
      </p:sp>
    </p:spTree>
    <p:extLst>
      <p:ext uri="{BB962C8B-B14F-4D97-AF65-F5344CB8AC3E}">
        <p14:creationId xmlns:p14="http://schemas.microsoft.com/office/powerpoint/2010/main" val="262696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2">
              <a:lumMod val="20000"/>
              <a:lumOff val="80000"/>
            </a:schemeClr>
          </a:solidFill>
        </p:spPr>
        <p:txBody>
          <a:bodyPr>
            <a:noAutofit/>
          </a:bodyPr>
          <a:lstStyle/>
          <a:p>
            <a:r>
              <a:rPr lang="da-DK" sz="4800" dirty="0">
                <a:solidFill>
                  <a:schemeClr val="bg1"/>
                </a:solidFill>
              </a:rPr>
              <a:t>Husk også at kortlægge ruten</a:t>
            </a:r>
          </a:p>
        </p:txBody>
      </p:sp>
      <p:sp>
        <p:nvSpPr>
          <p:cNvPr id="3" name="Pladsholder til indhold 2"/>
          <p:cNvSpPr>
            <a:spLocks noGrp="1"/>
          </p:cNvSpPr>
          <p:nvPr>
            <p:ph idx="1"/>
          </p:nvPr>
        </p:nvSpPr>
        <p:spPr>
          <a:xfrm>
            <a:off x="2152650" y="1825625"/>
            <a:ext cx="8058150" cy="4351338"/>
          </a:xfrm>
        </p:spPr>
        <p:txBody>
          <a:bodyPr/>
          <a:lstStyle/>
          <a:p>
            <a:pPr marL="0" indent="0">
              <a:buNone/>
            </a:pPr>
            <a:r>
              <a:rPr lang="da-DK" sz="2400" dirty="0">
                <a:latin typeface="Georgia" panose="02040502050405020303" pitchFamily="18" charset="0"/>
              </a:rPr>
              <a:t>Indtegn selve din vandringsrute på et oversigtskort.</a:t>
            </a:r>
          </a:p>
          <a:p>
            <a:pPr marL="0" indent="0">
              <a:buNone/>
            </a:pPr>
            <a:r>
              <a:rPr lang="da-DK" sz="2400" dirty="0">
                <a:latin typeface="Georgia" panose="02040502050405020303" pitchFamily="18" charset="0"/>
              </a:rPr>
              <a:t>Markér også dine skitserede steder med nr. på kortet.</a:t>
            </a:r>
          </a:p>
          <a:p>
            <a:pPr marL="0" indent="0">
              <a:buNone/>
            </a:pPr>
            <a:endParaRPr lang="da-DK" dirty="0"/>
          </a:p>
        </p:txBody>
      </p:sp>
      <p:pic>
        <p:nvPicPr>
          <p:cNvPr id="4" name="Billede 3"/>
          <p:cNvPicPr>
            <a:picLocks noChangeAspect="1"/>
          </p:cNvPicPr>
          <p:nvPr/>
        </p:nvPicPr>
        <p:blipFill>
          <a:blip r:embed="rId2"/>
          <a:stretch>
            <a:fillRect/>
          </a:stretch>
        </p:blipFill>
        <p:spPr>
          <a:xfrm>
            <a:off x="2252140" y="3225059"/>
            <a:ext cx="7687721" cy="2267489"/>
          </a:xfrm>
          <a:prstGeom prst="rect">
            <a:avLst/>
          </a:prstGeom>
        </p:spPr>
      </p:pic>
      <p:sp>
        <p:nvSpPr>
          <p:cNvPr id="5" name="Ellipse 4"/>
          <p:cNvSpPr/>
          <p:nvPr/>
        </p:nvSpPr>
        <p:spPr>
          <a:xfrm>
            <a:off x="3553523" y="3590694"/>
            <a:ext cx="323385" cy="345687"/>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da-DK">
              <a:solidFill>
                <a:prstClr val="white"/>
              </a:solidFill>
              <a:latin typeface="Calibri" panose="020F0502020204030204"/>
            </a:endParaRPr>
          </a:p>
        </p:txBody>
      </p:sp>
      <p:sp>
        <p:nvSpPr>
          <p:cNvPr id="6" name="Ellipse 5"/>
          <p:cNvSpPr/>
          <p:nvPr/>
        </p:nvSpPr>
        <p:spPr>
          <a:xfrm>
            <a:off x="9489457" y="4508812"/>
            <a:ext cx="323385" cy="345687"/>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da-DK">
              <a:solidFill>
                <a:prstClr val="white"/>
              </a:solidFill>
              <a:latin typeface="Calibri" panose="020F0502020204030204"/>
            </a:endParaRPr>
          </a:p>
        </p:txBody>
      </p:sp>
      <p:sp>
        <p:nvSpPr>
          <p:cNvPr id="7" name="Ellipse 6"/>
          <p:cNvSpPr/>
          <p:nvPr/>
        </p:nvSpPr>
        <p:spPr>
          <a:xfrm>
            <a:off x="7549377" y="4854499"/>
            <a:ext cx="323385" cy="345687"/>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da-DK">
              <a:solidFill>
                <a:prstClr val="white"/>
              </a:solidFill>
              <a:latin typeface="Calibri" panose="020F0502020204030204"/>
            </a:endParaRPr>
          </a:p>
        </p:txBody>
      </p:sp>
      <p:sp>
        <p:nvSpPr>
          <p:cNvPr id="8" name="Ellipse 7"/>
          <p:cNvSpPr/>
          <p:nvPr/>
        </p:nvSpPr>
        <p:spPr>
          <a:xfrm>
            <a:off x="4463278" y="4241181"/>
            <a:ext cx="323385" cy="345687"/>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da-DK">
              <a:solidFill>
                <a:prstClr val="white"/>
              </a:solidFill>
              <a:latin typeface="Calibri" panose="020F0502020204030204"/>
            </a:endParaRPr>
          </a:p>
        </p:txBody>
      </p:sp>
      <p:sp>
        <p:nvSpPr>
          <p:cNvPr id="9" name="Ellipse 8"/>
          <p:cNvSpPr/>
          <p:nvPr/>
        </p:nvSpPr>
        <p:spPr>
          <a:xfrm>
            <a:off x="6190787" y="4116658"/>
            <a:ext cx="323385" cy="345687"/>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da-DK">
              <a:solidFill>
                <a:prstClr val="white"/>
              </a:solidFill>
              <a:latin typeface="Calibri" panose="020F0502020204030204"/>
            </a:endParaRPr>
          </a:p>
        </p:txBody>
      </p:sp>
      <p:sp>
        <p:nvSpPr>
          <p:cNvPr id="10" name="Ellipse 9"/>
          <p:cNvSpPr/>
          <p:nvPr/>
        </p:nvSpPr>
        <p:spPr>
          <a:xfrm>
            <a:off x="6694761" y="3964258"/>
            <a:ext cx="323385" cy="345687"/>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da-DK">
              <a:solidFill>
                <a:prstClr val="white"/>
              </a:solidFill>
              <a:latin typeface="Calibri" panose="020F0502020204030204"/>
            </a:endParaRPr>
          </a:p>
        </p:txBody>
      </p:sp>
      <p:sp>
        <p:nvSpPr>
          <p:cNvPr id="11" name="Ellipse 10"/>
          <p:cNvSpPr/>
          <p:nvPr/>
        </p:nvSpPr>
        <p:spPr>
          <a:xfrm>
            <a:off x="6029094" y="3828451"/>
            <a:ext cx="323385" cy="345687"/>
          </a:xfrm>
          <a:prstGeom prst="ellipse">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da-DK">
              <a:solidFill>
                <a:prstClr val="white"/>
              </a:solidFill>
              <a:latin typeface="Calibri" panose="020F0502020204030204"/>
            </a:endParaRPr>
          </a:p>
        </p:txBody>
      </p:sp>
      <p:sp>
        <p:nvSpPr>
          <p:cNvPr id="12" name="Tekstfelt 11"/>
          <p:cNvSpPr txBox="1"/>
          <p:nvPr/>
        </p:nvSpPr>
        <p:spPr>
          <a:xfrm>
            <a:off x="9489456" y="4496988"/>
            <a:ext cx="223024" cy="369332"/>
          </a:xfrm>
          <a:prstGeom prst="rect">
            <a:avLst/>
          </a:prstGeom>
          <a:noFill/>
        </p:spPr>
        <p:txBody>
          <a:bodyPr wrap="square" rtlCol="0">
            <a:spAutoFit/>
          </a:bodyPr>
          <a:lstStyle/>
          <a:p>
            <a:pPr defTabSz="457200">
              <a:defRPr/>
            </a:pPr>
            <a:r>
              <a:rPr lang="da-DK" dirty="0">
                <a:solidFill>
                  <a:prstClr val="black"/>
                </a:solidFill>
                <a:latin typeface="Calibri" panose="020F0502020204030204"/>
              </a:rPr>
              <a:t>1</a:t>
            </a:r>
          </a:p>
        </p:txBody>
      </p:sp>
      <p:sp>
        <p:nvSpPr>
          <p:cNvPr id="13" name="Rektangel 12"/>
          <p:cNvSpPr/>
          <p:nvPr/>
        </p:nvSpPr>
        <p:spPr>
          <a:xfrm>
            <a:off x="7560528" y="4875587"/>
            <a:ext cx="301686" cy="369332"/>
          </a:xfrm>
          <a:prstGeom prst="rect">
            <a:avLst/>
          </a:prstGeom>
        </p:spPr>
        <p:txBody>
          <a:bodyPr wrap="none">
            <a:spAutoFit/>
          </a:bodyPr>
          <a:lstStyle/>
          <a:p>
            <a:pPr defTabSz="457200">
              <a:defRPr/>
            </a:pPr>
            <a:r>
              <a:rPr lang="da-DK" dirty="0">
                <a:solidFill>
                  <a:prstClr val="black"/>
                </a:solidFill>
                <a:latin typeface="Calibri" panose="020F0502020204030204"/>
              </a:rPr>
              <a:t>2</a:t>
            </a:r>
          </a:p>
        </p:txBody>
      </p:sp>
      <p:sp>
        <p:nvSpPr>
          <p:cNvPr id="15" name="Rektangel 14"/>
          <p:cNvSpPr/>
          <p:nvPr/>
        </p:nvSpPr>
        <p:spPr>
          <a:xfrm>
            <a:off x="6715106" y="3989471"/>
            <a:ext cx="282694" cy="369332"/>
          </a:xfrm>
          <a:prstGeom prst="rect">
            <a:avLst/>
          </a:prstGeom>
        </p:spPr>
        <p:txBody>
          <a:bodyPr wrap="square">
            <a:spAutoFit/>
          </a:bodyPr>
          <a:lstStyle/>
          <a:p>
            <a:pPr defTabSz="457200">
              <a:defRPr/>
            </a:pPr>
            <a:r>
              <a:rPr lang="da-DK" dirty="0">
                <a:solidFill>
                  <a:prstClr val="black"/>
                </a:solidFill>
                <a:latin typeface="Calibri" panose="020F0502020204030204"/>
              </a:rPr>
              <a:t>3</a:t>
            </a:r>
          </a:p>
        </p:txBody>
      </p:sp>
      <p:sp>
        <p:nvSpPr>
          <p:cNvPr id="17" name="Tekstfelt 16"/>
          <p:cNvSpPr txBox="1"/>
          <p:nvPr/>
        </p:nvSpPr>
        <p:spPr>
          <a:xfrm>
            <a:off x="6190785" y="4174137"/>
            <a:ext cx="323386" cy="369332"/>
          </a:xfrm>
          <a:prstGeom prst="rect">
            <a:avLst/>
          </a:prstGeom>
          <a:noFill/>
        </p:spPr>
        <p:txBody>
          <a:bodyPr wrap="square" rtlCol="0">
            <a:spAutoFit/>
          </a:bodyPr>
          <a:lstStyle/>
          <a:p>
            <a:pPr defTabSz="457200">
              <a:defRPr/>
            </a:pPr>
            <a:r>
              <a:rPr lang="da-DK" dirty="0">
                <a:solidFill>
                  <a:prstClr val="black"/>
                </a:solidFill>
                <a:latin typeface="Calibri" panose="020F0502020204030204"/>
              </a:rPr>
              <a:t>4</a:t>
            </a:r>
          </a:p>
        </p:txBody>
      </p:sp>
      <p:sp>
        <p:nvSpPr>
          <p:cNvPr id="18" name="Tekstfelt 17"/>
          <p:cNvSpPr txBox="1"/>
          <p:nvPr/>
        </p:nvSpPr>
        <p:spPr>
          <a:xfrm>
            <a:off x="6063768" y="3828450"/>
            <a:ext cx="309057" cy="369332"/>
          </a:xfrm>
          <a:prstGeom prst="rect">
            <a:avLst/>
          </a:prstGeom>
          <a:noFill/>
        </p:spPr>
        <p:txBody>
          <a:bodyPr wrap="square" rtlCol="0">
            <a:spAutoFit/>
          </a:bodyPr>
          <a:lstStyle/>
          <a:p>
            <a:pPr defTabSz="457200">
              <a:defRPr/>
            </a:pPr>
            <a:r>
              <a:rPr lang="da-DK" dirty="0">
                <a:solidFill>
                  <a:prstClr val="black"/>
                </a:solidFill>
                <a:latin typeface="Calibri" panose="020F0502020204030204"/>
              </a:rPr>
              <a:t>5</a:t>
            </a:r>
          </a:p>
        </p:txBody>
      </p:sp>
      <p:sp>
        <p:nvSpPr>
          <p:cNvPr id="19" name="Tekstfelt 18"/>
          <p:cNvSpPr txBox="1"/>
          <p:nvPr/>
        </p:nvSpPr>
        <p:spPr>
          <a:xfrm>
            <a:off x="4463277" y="4241180"/>
            <a:ext cx="335194" cy="369332"/>
          </a:xfrm>
          <a:prstGeom prst="rect">
            <a:avLst/>
          </a:prstGeom>
          <a:noFill/>
        </p:spPr>
        <p:txBody>
          <a:bodyPr wrap="square" rtlCol="0">
            <a:spAutoFit/>
          </a:bodyPr>
          <a:lstStyle/>
          <a:p>
            <a:pPr defTabSz="457200">
              <a:defRPr/>
            </a:pPr>
            <a:r>
              <a:rPr lang="da-DK" dirty="0">
                <a:solidFill>
                  <a:prstClr val="black"/>
                </a:solidFill>
                <a:latin typeface="Calibri" panose="020F0502020204030204"/>
              </a:rPr>
              <a:t>6</a:t>
            </a:r>
          </a:p>
        </p:txBody>
      </p:sp>
      <p:sp>
        <p:nvSpPr>
          <p:cNvPr id="20" name="Tekstfelt 19"/>
          <p:cNvSpPr txBox="1"/>
          <p:nvPr/>
        </p:nvSpPr>
        <p:spPr>
          <a:xfrm>
            <a:off x="3569473" y="3590693"/>
            <a:ext cx="327780" cy="369332"/>
          </a:xfrm>
          <a:prstGeom prst="rect">
            <a:avLst/>
          </a:prstGeom>
          <a:noFill/>
        </p:spPr>
        <p:txBody>
          <a:bodyPr wrap="square" rtlCol="0">
            <a:spAutoFit/>
          </a:bodyPr>
          <a:lstStyle/>
          <a:p>
            <a:pPr defTabSz="457200">
              <a:defRPr/>
            </a:pPr>
            <a:r>
              <a:rPr lang="da-DK" dirty="0">
                <a:solidFill>
                  <a:prstClr val="black"/>
                </a:solidFill>
                <a:latin typeface="Calibri" panose="020F0502020204030204"/>
              </a:rPr>
              <a:t>7</a:t>
            </a:r>
          </a:p>
        </p:txBody>
      </p:sp>
    </p:spTree>
    <p:extLst>
      <p:ext uri="{BB962C8B-B14F-4D97-AF65-F5344CB8AC3E}">
        <p14:creationId xmlns:p14="http://schemas.microsoft.com/office/powerpoint/2010/main" val="2062071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1524001" y="864568"/>
            <a:ext cx="9101137" cy="5993432"/>
          </a:xfrm>
          <a:prstGeom prst="rect">
            <a:avLst/>
          </a:prstGeom>
        </p:spPr>
      </p:pic>
      <p:sp>
        <p:nvSpPr>
          <p:cNvPr id="4" name="Tekstfelt 3"/>
          <p:cNvSpPr txBox="1"/>
          <p:nvPr/>
        </p:nvSpPr>
        <p:spPr>
          <a:xfrm>
            <a:off x="1524000" y="178420"/>
            <a:ext cx="9144000" cy="707886"/>
          </a:xfrm>
          <a:prstGeom prst="rect">
            <a:avLst/>
          </a:prstGeom>
          <a:solidFill>
            <a:schemeClr val="accent1">
              <a:lumMod val="20000"/>
              <a:lumOff val="80000"/>
            </a:schemeClr>
          </a:solidFill>
        </p:spPr>
        <p:txBody>
          <a:bodyPr wrap="square" rtlCol="0">
            <a:spAutoFit/>
          </a:bodyPr>
          <a:lstStyle/>
          <a:p>
            <a:pPr defTabSz="457200">
              <a:defRPr/>
            </a:pPr>
            <a:r>
              <a:rPr lang="da-DK" sz="4000" dirty="0">
                <a:solidFill>
                  <a:prstClr val="black"/>
                </a:solidFill>
                <a:latin typeface="Georgia" panose="02040502050405020303" pitchFamily="18" charset="0"/>
              </a:rPr>
              <a:t> SERIAL VISION – BUM </a:t>
            </a:r>
            <a:r>
              <a:rPr lang="da-DK" sz="4000" dirty="0" err="1">
                <a:solidFill>
                  <a:prstClr val="black"/>
                </a:solidFill>
                <a:latin typeface="Georgia" panose="02040502050405020303" pitchFamily="18" charset="0"/>
              </a:rPr>
              <a:t>BUM</a:t>
            </a:r>
            <a:r>
              <a:rPr lang="da-DK" sz="4000" dirty="0">
                <a:solidFill>
                  <a:prstClr val="black"/>
                </a:solidFill>
                <a:latin typeface="Georgia" panose="02040502050405020303" pitchFamily="18" charset="0"/>
              </a:rPr>
              <a:t> </a:t>
            </a:r>
            <a:r>
              <a:rPr lang="da-DK" sz="4000" dirty="0" err="1">
                <a:solidFill>
                  <a:prstClr val="black"/>
                </a:solidFill>
                <a:latin typeface="Georgia" panose="02040502050405020303" pitchFamily="18" charset="0"/>
              </a:rPr>
              <a:t>BUM</a:t>
            </a:r>
            <a:endParaRPr lang="da-DK" sz="4000" dirty="0">
              <a:solidFill>
                <a:prstClr val="black"/>
              </a:solidFill>
              <a:latin typeface="Georgia" panose="02040502050405020303" pitchFamily="18" charset="0"/>
            </a:endParaRPr>
          </a:p>
        </p:txBody>
      </p:sp>
    </p:spTree>
    <p:extLst>
      <p:ext uri="{BB962C8B-B14F-4D97-AF65-F5344CB8AC3E}">
        <p14:creationId xmlns:p14="http://schemas.microsoft.com/office/powerpoint/2010/main" val="1147731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92721CB-2C24-41A5-93F9-C4459E7C8DAA}"/>
              </a:ext>
            </a:extLst>
          </p:cNvPr>
          <p:cNvPicPr>
            <a:picLocks noChangeAspect="1"/>
          </p:cNvPicPr>
          <p:nvPr/>
        </p:nvPicPr>
        <p:blipFill>
          <a:blip r:embed="rId2"/>
          <a:stretch>
            <a:fillRect/>
          </a:stretch>
        </p:blipFill>
        <p:spPr>
          <a:xfrm>
            <a:off x="1524000" y="7868"/>
            <a:ext cx="9144000" cy="6842265"/>
          </a:xfrm>
          <a:prstGeom prst="rect">
            <a:avLst/>
          </a:prstGeom>
        </p:spPr>
      </p:pic>
      <p:pic>
        <p:nvPicPr>
          <p:cNvPr id="3" name="Billede 2">
            <a:extLst>
              <a:ext uri="{FF2B5EF4-FFF2-40B4-BE49-F238E27FC236}">
                <a16:creationId xmlns:a16="http://schemas.microsoft.com/office/drawing/2014/main" id="{083FB14D-C8F5-4728-BD7B-3887FA25B817}"/>
              </a:ext>
            </a:extLst>
          </p:cNvPr>
          <p:cNvPicPr>
            <a:picLocks noChangeAspect="1"/>
          </p:cNvPicPr>
          <p:nvPr/>
        </p:nvPicPr>
        <p:blipFill>
          <a:blip r:embed="rId3"/>
          <a:stretch>
            <a:fillRect/>
          </a:stretch>
        </p:blipFill>
        <p:spPr>
          <a:xfrm>
            <a:off x="1599998" y="0"/>
            <a:ext cx="8992005" cy="6858000"/>
          </a:xfrm>
          <a:prstGeom prst="rect">
            <a:avLst/>
          </a:prstGeom>
        </p:spPr>
      </p:pic>
      <p:pic>
        <p:nvPicPr>
          <p:cNvPr id="4" name="Billede 3">
            <a:extLst>
              <a:ext uri="{FF2B5EF4-FFF2-40B4-BE49-F238E27FC236}">
                <a16:creationId xmlns:a16="http://schemas.microsoft.com/office/drawing/2014/main" id="{32F381E1-A2B8-4D75-BBD9-08DD731EC771}"/>
              </a:ext>
            </a:extLst>
          </p:cNvPr>
          <p:cNvPicPr>
            <a:picLocks noChangeAspect="1"/>
          </p:cNvPicPr>
          <p:nvPr/>
        </p:nvPicPr>
        <p:blipFill>
          <a:blip r:embed="rId4"/>
          <a:stretch>
            <a:fillRect/>
          </a:stretch>
        </p:blipFill>
        <p:spPr>
          <a:xfrm>
            <a:off x="1524000" y="0"/>
            <a:ext cx="9144000" cy="6841820"/>
          </a:xfrm>
          <a:prstGeom prst="rect">
            <a:avLst/>
          </a:prstGeom>
        </p:spPr>
      </p:pic>
      <p:sp>
        <p:nvSpPr>
          <p:cNvPr id="5" name="Rektangel 4">
            <a:extLst>
              <a:ext uri="{FF2B5EF4-FFF2-40B4-BE49-F238E27FC236}">
                <a16:creationId xmlns:a16="http://schemas.microsoft.com/office/drawing/2014/main" id="{B69AD9D7-FEDA-4B87-8E88-20356F2BC0C8}"/>
              </a:ext>
            </a:extLst>
          </p:cNvPr>
          <p:cNvSpPr/>
          <p:nvPr/>
        </p:nvSpPr>
        <p:spPr>
          <a:xfrm>
            <a:off x="1599998" y="16181"/>
            <a:ext cx="6232849" cy="369332"/>
          </a:xfrm>
          <a:prstGeom prst="rect">
            <a:avLst/>
          </a:prstGeom>
          <a:solidFill>
            <a:schemeClr val="accent1">
              <a:lumMod val="75000"/>
            </a:schemeClr>
          </a:solidFill>
        </p:spPr>
        <p:txBody>
          <a:bodyPr wrap="square">
            <a:spAutoFit/>
          </a:bodyPr>
          <a:lstStyle/>
          <a:p>
            <a:r>
              <a:rPr lang="da-DK" dirty="0">
                <a:latin typeface="Georgia" panose="02040502050405020303" pitchFamily="18" charset="0"/>
              </a:rPr>
              <a:t>METODEN I PRAKSIS KONKRETE ELEVEKSEMPLER</a:t>
            </a:r>
          </a:p>
        </p:txBody>
      </p:sp>
    </p:spTree>
    <p:extLst>
      <p:ext uri="{BB962C8B-B14F-4D97-AF65-F5344CB8AC3E}">
        <p14:creationId xmlns:p14="http://schemas.microsoft.com/office/powerpoint/2010/main" val="12221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CC50DFEE-A4CF-4EB8-9567-DDBC37A297D5}"/>
              </a:ext>
            </a:extLst>
          </p:cNvPr>
          <p:cNvPicPr>
            <a:picLocks noChangeAspect="1"/>
          </p:cNvPicPr>
          <p:nvPr/>
        </p:nvPicPr>
        <p:blipFill>
          <a:blip r:embed="rId2"/>
          <a:stretch>
            <a:fillRect/>
          </a:stretch>
        </p:blipFill>
        <p:spPr>
          <a:xfrm>
            <a:off x="1480331" y="423005"/>
            <a:ext cx="9187669" cy="6629930"/>
          </a:xfrm>
          <a:prstGeom prst="rect">
            <a:avLst/>
          </a:prstGeom>
        </p:spPr>
      </p:pic>
      <p:sp>
        <p:nvSpPr>
          <p:cNvPr id="5" name="Rektangel 4">
            <a:extLst>
              <a:ext uri="{FF2B5EF4-FFF2-40B4-BE49-F238E27FC236}">
                <a16:creationId xmlns:a16="http://schemas.microsoft.com/office/drawing/2014/main" id="{B69AD9D7-FEDA-4B87-8E88-20356F2BC0C8}"/>
              </a:ext>
            </a:extLst>
          </p:cNvPr>
          <p:cNvSpPr/>
          <p:nvPr/>
        </p:nvSpPr>
        <p:spPr>
          <a:xfrm>
            <a:off x="1599998" y="16181"/>
            <a:ext cx="6232849" cy="461665"/>
          </a:xfrm>
          <a:prstGeom prst="rect">
            <a:avLst/>
          </a:prstGeom>
          <a:solidFill>
            <a:schemeClr val="accent1">
              <a:lumMod val="75000"/>
            </a:schemeClr>
          </a:solidFill>
        </p:spPr>
        <p:txBody>
          <a:bodyPr wrap="square">
            <a:spAutoFit/>
          </a:bodyPr>
          <a:lstStyle/>
          <a:p>
            <a:pPr defTabSz="457200">
              <a:defRPr/>
            </a:pPr>
            <a:r>
              <a:rPr lang="da-DK" sz="2400" dirty="0">
                <a:solidFill>
                  <a:prstClr val="white"/>
                </a:solidFill>
                <a:latin typeface="Calibri" panose="020F0502020204030204"/>
              </a:rPr>
              <a:t>METODEN I PRAKSIS KONKRETE ELEVEKSEMPLER</a:t>
            </a:r>
          </a:p>
        </p:txBody>
      </p:sp>
      <p:pic>
        <p:nvPicPr>
          <p:cNvPr id="8" name="Billede 7">
            <a:extLst>
              <a:ext uri="{FF2B5EF4-FFF2-40B4-BE49-F238E27FC236}">
                <a16:creationId xmlns:a16="http://schemas.microsoft.com/office/drawing/2014/main" id="{DF5E0555-F881-4D28-9814-B918CE75E2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61" b="94141" l="4987" r="94882">
                        <a14:foregroundMark x1="5249" y1="41818" x2="11549" y2="56768"/>
                        <a14:foregroundMark x1="11549" y1="56768" x2="14436" y2="83838"/>
                        <a14:foregroundMark x1="14436" y1="83838" x2="21129" y2="87071"/>
                        <a14:foregroundMark x1="21129" y1="87071" x2="30709" y2="82020"/>
                        <a14:foregroundMark x1="10367" y1="88283" x2="17192" y2="90707"/>
                        <a14:foregroundMark x1="17192" y1="90707" x2="23097" y2="89899"/>
                        <a14:foregroundMark x1="59449" y1="76970" x2="59449" y2="76970"/>
                        <a14:foregroundMark x1="59711" y1="79798" x2="59711" y2="79798"/>
                        <a14:foregroundMark x1="92388" y1="25253" x2="86745" y2="46465"/>
                        <a14:foregroundMark x1="86745" y1="46465" x2="90420" y2="56768"/>
                        <a14:foregroundMark x1="90420" y1="56768" x2="87795" y2="66667"/>
                        <a14:foregroundMark x1="87795" y1="66667" x2="94094" y2="33535"/>
                        <a14:foregroundMark x1="94094" y1="33535" x2="94226" y2="22626"/>
                        <a14:foregroundMark x1="94226" y1="22626" x2="54593" y2="6061"/>
                        <a14:foregroundMark x1="54593" y1="6061" x2="50525" y2="18586"/>
                        <a14:foregroundMark x1="50525" y1="18586" x2="49344" y2="26869"/>
                        <a14:foregroundMark x1="93832" y1="18788" x2="95013" y2="33131"/>
                        <a14:foregroundMark x1="95013" y1="33131" x2="93832" y2="37172"/>
                        <a14:foregroundMark x1="11024" y1="94141" x2="11024" y2="94141"/>
                      </a14:backgroundRemoval>
                    </a14:imgEffect>
                  </a14:imgLayer>
                </a14:imgProps>
              </a:ext>
            </a:extLst>
          </a:blip>
          <a:stretch>
            <a:fillRect/>
          </a:stretch>
        </p:blipFill>
        <p:spPr>
          <a:xfrm>
            <a:off x="2466975" y="1071563"/>
            <a:ext cx="7258050" cy="4714875"/>
          </a:xfrm>
          <a:prstGeom prst="rect">
            <a:avLst/>
          </a:prstGeom>
        </p:spPr>
      </p:pic>
      <p:pic>
        <p:nvPicPr>
          <p:cNvPr id="6" name="Billede 5">
            <a:extLst>
              <a:ext uri="{FF2B5EF4-FFF2-40B4-BE49-F238E27FC236}">
                <a16:creationId xmlns:a16="http://schemas.microsoft.com/office/drawing/2014/main" id="{E885DE67-FFE1-49CE-8BF6-C4A4E29703BC}"/>
              </a:ext>
            </a:extLst>
          </p:cNvPr>
          <p:cNvPicPr>
            <a:picLocks noChangeAspect="1"/>
          </p:cNvPicPr>
          <p:nvPr/>
        </p:nvPicPr>
        <p:blipFill>
          <a:blip r:embed="rId5"/>
          <a:stretch>
            <a:fillRect/>
          </a:stretch>
        </p:blipFill>
        <p:spPr>
          <a:xfrm>
            <a:off x="1524000" y="604760"/>
            <a:ext cx="9144000" cy="6059027"/>
          </a:xfrm>
          <a:prstGeom prst="rect">
            <a:avLst/>
          </a:prstGeom>
        </p:spPr>
      </p:pic>
    </p:spTree>
    <p:extLst>
      <p:ext uri="{BB962C8B-B14F-4D97-AF65-F5344CB8AC3E}">
        <p14:creationId xmlns:p14="http://schemas.microsoft.com/office/powerpoint/2010/main" val="14802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54112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51E842E3-EA89-4C21-A2E6-BB98A763E97E}"/>
              </a:ext>
            </a:extLst>
          </p:cNvPr>
          <p:cNvPicPr>
            <a:picLocks noChangeAspect="1"/>
          </p:cNvPicPr>
          <p:nvPr/>
        </p:nvPicPr>
        <p:blipFill>
          <a:blip r:embed="rId2"/>
          <a:stretch>
            <a:fillRect/>
          </a:stretch>
        </p:blipFill>
        <p:spPr>
          <a:xfrm>
            <a:off x="1524000" y="1523621"/>
            <a:ext cx="9144000" cy="5042398"/>
          </a:xfrm>
          <a:prstGeom prst="rect">
            <a:avLst/>
          </a:prstGeom>
        </p:spPr>
      </p:pic>
      <p:pic>
        <p:nvPicPr>
          <p:cNvPr id="3" name="Billede 2">
            <a:extLst>
              <a:ext uri="{FF2B5EF4-FFF2-40B4-BE49-F238E27FC236}">
                <a16:creationId xmlns:a16="http://schemas.microsoft.com/office/drawing/2014/main" id="{1B5FF201-ADE9-4CCB-BE05-FB2A0B30C282}"/>
              </a:ext>
            </a:extLst>
          </p:cNvPr>
          <p:cNvPicPr>
            <a:picLocks noChangeAspect="1"/>
          </p:cNvPicPr>
          <p:nvPr/>
        </p:nvPicPr>
        <p:blipFill>
          <a:blip r:embed="rId3"/>
          <a:stretch>
            <a:fillRect/>
          </a:stretch>
        </p:blipFill>
        <p:spPr>
          <a:xfrm>
            <a:off x="1524000" y="866220"/>
            <a:ext cx="9144000" cy="5125561"/>
          </a:xfrm>
          <a:prstGeom prst="rect">
            <a:avLst/>
          </a:prstGeom>
        </p:spPr>
      </p:pic>
      <p:pic>
        <p:nvPicPr>
          <p:cNvPr id="4" name="Billede 3">
            <a:extLst>
              <a:ext uri="{FF2B5EF4-FFF2-40B4-BE49-F238E27FC236}">
                <a16:creationId xmlns:a16="http://schemas.microsoft.com/office/drawing/2014/main" id="{7344C36E-2ABD-4A1B-96B9-CDFD245DC028}"/>
              </a:ext>
            </a:extLst>
          </p:cNvPr>
          <p:cNvPicPr>
            <a:picLocks noChangeAspect="1"/>
          </p:cNvPicPr>
          <p:nvPr/>
        </p:nvPicPr>
        <p:blipFill>
          <a:blip r:embed="rId4"/>
          <a:stretch>
            <a:fillRect/>
          </a:stretch>
        </p:blipFill>
        <p:spPr>
          <a:xfrm rot="21096821">
            <a:off x="1886201" y="1558211"/>
            <a:ext cx="4648460" cy="3900196"/>
          </a:xfrm>
          <a:prstGeom prst="rect">
            <a:avLst/>
          </a:prstGeom>
          <a:ln w="38100">
            <a:solidFill>
              <a:srgbClr val="FFFF00"/>
            </a:solidFill>
          </a:ln>
        </p:spPr>
      </p:pic>
      <p:pic>
        <p:nvPicPr>
          <p:cNvPr id="5" name="Billede 4">
            <a:extLst>
              <a:ext uri="{FF2B5EF4-FFF2-40B4-BE49-F238E27FC236}">
                <a16:creationId xmlns:a16="http://schemas.microsoft.com/office/drawing/2014/main" id="{8308E215-91D1-4CEF-9782-F5352053A3B6}"/>
              </a:ext>
            </a:extLst>
          </p:cNvPr>
          <p:cNvPicPr>
            <a:picLocks noChangeAspect="1"/>
          </p:cNvPicPr>
          <p:nvPr/>
        </p:nvPicPr>
        <p:blipFill>
          <a:blip r:embed="rId5"/>
          <a:stretch>
            <a:fillRect/>
          </a:stretch>
        </p:blipFill>
        <p:spPr>
          <a:xfrm>
            <a:off x="6238293" y="1769042"/>
            <a:ext cx="4327071" cy="3708918"/>
          </a:xfrm>
          <a:prstGeom prst="rect">
            <a:avLst/>
          </a:prstGeom>
          <a:ln w="76200">
            <a:solidFill>
              <a:srgbClr val="FFFF00"/>
            </a:solidFill>
          </a:ln>
        </p:spPr>
      </p:pic>
    </p:spTree>
    <p:extLst>
      <p:ext uri="{BB962C8B-B14F-4D97-AF65-F5344CB8AC3E}">
        <p14:creationId xmlns:p14="http://schemas.microsoft.com/office/powerpoint/2010/main" val="175988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Autofit/>
          </a:bodyPr>
          <a:lstStyle/>
          <a:p>
            <a:r>
              <a:rPr lang="da-DK" sz="11200" dirty="0"/>
              <a:t>fotokartering</a:t>
            </a:r>
          </a:p>
        </p:txBody>
      </p:sp>
      <p:sp>
        <p:nvSpPr>
          <p:cNvPr id="4" name="Rektangel 3"/>
          <p:cNvSpPr/>
          <p:nvPr/>
        </p:nvSpPr>
        <p:spPr>
          <a:xfrm>
            <a:off x="1818290" y="3357809"/>
            <a:ext cx="1847193" cy="2727926"/>
          </a:xfrm>
          <a:prstGeom prst="rect">
            <a:avLst/>
          </a:prstGeom>
          <a:solidFill>
            <a:schemeClr val="accent1">
              <a:lumMod val="40000"/>
              <a:lumOff val="60000"/>
            </a:schemeClr>
          </a:solidFill>
        </p:spPr>
        <p:txBody>
          <a:bodyPr wrap="square">
            <a:spAutoFit/>
          </a:bodyPr>
          <a:lstStyle/>
          <a:p>
            <a:pPr algn="ctr">
              <a:lnSpc>
                <a:spcPct val="90000"/>
              </a:lnSpc>
              <a:spcBef>
                <a:spcPts val="1000"/>
              </a:spcBef>
              <a:buFont typeface="Arial" panose="020B0604020202020204" pitchFamily="34" charset="0"/>
              <a:buChar char="•"/>
              <a:defRPr/>
            </a:pPr>
            <a:r>
              <a:rPr lang="da-DK" sz="2400" dirty="0">
                <a:solidFill>
                  <a:prstClr val="black"/>
                </a:solidFill>
                <a:latin typeface="Calibri" panose="020F0502020204030204"/>
              </a:rPr>
              <a:t>Udsigter</a:t>
            </a:r>
          </a:p>
          <a:p>
            <a:pPr algn="ctr">
              <a:lnSpc>
                <a:spcPct val="90000"/>
              </a:lnSpc>
              <a:spcBef>
                <a:spcPts val="1000"/>
              </a:spcBef>
              <a:buFont typeface="Arial" panose="020B0604020202020204" pitchFamily="34" charset="0"/>
              <a:buChar char="•"/>
              <a:defRPr/>
            </a:pPr>
            <a:r>
              <a:rPr lang="da-DK" sz="2400" dirty="0">
                <a:solidFill>
                  <a:prstClr val="black"/>
                </a:solidFill>
                <a:latin typeface="Calibri" panose="020F0502020204030204"/>
              </a:rPr>
              <a:t>Grænser</a:t>
            </a:r>
          </a:p>
          <a:p>
            <a:pPr algn="ctr">
              <a:lnSpc>
                <a:spcPct val="90000"/>
              </a:lnSpc>
              <a:spcBef>
                <a:spcPts val="1000"/>
              </a:spcBef>
              <a:buFont typeface="Arial" panose="020B0604020202020204" pitchFamily="34" charset="0"/>
              <a:buChar char="•"/>
              <a:defRPr/>
            </a:pPr>
            <a:r>
              <a:rPr lang="da-DK" sz="2400" dirty="0">
                <a:solidFill>
                  <a:prstClr val="black"/>
                </a:solidFill>
                <a:latin typeface="Calibri" panose="020F0502020204030204"/>
              </a:rPr>
              <a:t>Flader</a:t>
            </a:r>
          </a:p>
          <a:p>
            <a:pPr algn="ctr">
              <a:lnSpc>
                <a:spcPct val="90000"/>
              </a:lnSpc>
              <a:spcBef>
                <a:spcPts val="1000"/>
              </a:spcBef>
              <a:buFont typeface="Arial" panose="020B0604020202020204" pitchFamily="34" charset="0"/>
              <a:buChar char="•"/>
              <a:defRPr/>
            </a:pPr>
            <a:r>
              <a:rPr lang="da-DK" sz="2400" dirty="0">
                <a:solidFill>
                  <a:prstClr val="black"/>
                </a:solidFill>
                <a:latin typeface="Calibri" panose="020F0502020204030204"/>
              </a:rPr>
              <a:t>Rum</a:t>
            </a:r>
          </a:p>
          <a:p>
            <a:pPr algn="ctr">
              <a:lnSpc>
                <a:spcPct val="90000"/>
              </a:lnSpc>
              <a:spcBef>
                <a:spcPts val="1000"/>
              </a:spcBef>
              <a:buFont typeface="Arial" panose="020B0604020202020204" pitchFamily="34" charset="0"/>
              <a:buChar char="•"/>
              <a:defRPr/>
            </a:pPr>
            <a:r>
              <a:rPr lang="da-DK" sz="2400" dirty="0">
                <a:solidFill>
                  <a:prstClr val="black"/>
                </a:solidFill>
                <a:latin typeface="Calibri" panose="020F0502020204030204"/>
              </a:rPr>
              <a:t>Elementer</a:t>
            </a:r>
          </a:p>
          <a:p>
            <a:pPr algn="ctr">
              <a:lnSpc>
                <a:spcPct val="90000"/>
              </a:lnSpc>
              <a:spcBef>
                <a:spcPts val="1000"/>
              </a:spcBef>
              <a:buFont typeface="Arial" panose="020B0604020202020204" pitchFamily="34" charset="0"/>
              <a:buChar char="•"/>
              <a:defRPr/>
            </a:pPr>
            <a:r>
              <a:rPr lang="da-DK" sz="2400" dirty="0">
                <a:solidFill>
                  <a:prstClr val="black"/>
                </a:solidFill>
                <a:latin typeface="Calibri" panose="020F0502020204030204"/>
              </a:rPr>
              <a:t>Sigtelinjer</a:t>
            </a:r>
          </a:p>
        </p:txBody>
      </p:sp>
      <p:sp>
        <p:nvSpPr>
          <p:cNvPr id="5" name="Rektangel 4"/>
          <p:cNvSpPr/>
          <p:nvPr/>
        </p:nvSpPr>
        <p:spPr>
          <a:xfrm>
            <a:off x="3665483" y="3357810"/>
            <a:ext cx="7002518" cy="2713563"/>
          </a:xfrm>
          <a:prstGeom prst="rect">
            <a:avLst/>
          </a:prstGeom>
          <a:solidFill>
            <a:schemeClr val="accent1">
              <a:lumMod val="20000"/>
              <a:lumOff val="80000"/>
            </a:schemeClr>
          </a:solidFill>
        </p:spPr>
        <p:txBody>
          <a:bodyPr wrap="square">
            <a:spAutoFit/>
          </a:bodyPr>
          <a:lstStyle/>
          <a:p>
            <a:pPr>
              <a:lnSpc>
                <a:spcPct val="90000"/>
              </a:lnSpc>
              <a:spcBef>
                <a:spcPts val="1000"/>
              </a:spcBef>
              <a:defRPr/>
            </a:pPr>
            <a:r>
              <a:rPr lang="da-DK" b="1" i="1" dirty="0">
                <a:solidFill>
                  <a:prstClr val="black"/>
                </a:solidFill>
                <a:latin typeface="Calibri" panose="020F0502020204030204"/>
              </a:rPr>
              <a:t>Kartering </a:t>
            </a:r>
            <a:r>
              <a:rPr lang="da-DK" b="1" dirty="0">
                <a:solidFill>
                  <a:prstClr val="black"/>
                </a:solidFill>
                <a:latin typeface="Calibri" panose="020F0502020204030204"/>
              </a:rPr>
              <a:t>betyder kortlægning</a:t>
            </a:r>
            <a:r>
              <a:rPr lang="da-DK" dirty="0">
                <a:solidFill>
                  <a:prstClr val="black"/>
                </a:solidFill>
                <a:latin typeface="Calibri" panose="020F0502020204030204"/>
              </a:rPr>
              <a:t>. </a:t>
            </a:r>
            <a:r>
              <a:rPr lang="da-DK" i="1" dirty="0">
                <a:solidFill>
                  <a:prstClr val="black"/>
                </a:solidFill>
                <a:latin typeface="Calibri" panose="020F0502020204030204"/>
              </a:rPr>
              <a:t>Fotokartering </a:t>
            </a:r>
            <a:r>
              <a:rPr lang="da-DK" dirty="0">
                <a:solidFill>
                  <a:prstClr val="black"/>
                </a:solidFill>
                <a:latin typeface="Calibri" panose="020F0502020204030204"/>
              </a:rPr>
              <a:t>betyder således fotografisk kortlægning. Der indgår jo subjektive valg, når man fotograferer et motiv. Alligevel kan man godt bruge fotokartering som </a:t>
            </a:r>
            <a:r>
              <a:rPr lang="da-DK" b="1" dirty="0">
                <a:solidFill>
                  <a:prstClr val="black"/>
                </a:solidFill>
                <a:latin typeface="Calibri" panose="020F0502020204030204"/>
              </a:rPr>
              <a:t>en analysemetode</a:t>
            </a:r>
            <a:r>
              <a:rPr lang="da-DK" dirty="0">
                <a:solidFill>
                  <a:prstClr val="black"/>
                </a:solidFill>
                <a:latin typeface="Calibri" panose="020F0502020204030204"/>
              </a:rPr>
              <a:t>, der forsøger at registrere et område på en struktureret og nogenlunde objektiv måde. Man skal bare huske det forbehold, at det selvfølgelig vil være subjektivt betinget, hvad det er, man udvælger som sit motiv.</a:t>
            </a:r>
          </a:p>
          <a:p>
            <a:pPr>
              <a:lnSpc>
                <a:spcPct val="90000"/>
              </a:lnSpc>
              <a:spcBef>
                <a:spcPts val="1000"/>
              </a:spcBef>
              <a:defRPr/>
            </a:pPr>
            <a:r>
              <a:rPr lang="da-DK" dirty="0">
                <a:solidFill>
                  <a:prstClr val="black"/>
                </a:solidFill>
                <a:latin typeface="Calibri" panose="020F0502020204030204"/>
              </a:rPr>
              <a:t>For at fotokartering kan give </a:t>
            </a:r>
            <a:r>
              <a:rPr lang="da-DK" b="1" dirty="0">
                <a:solidFill>
                  <a:prstClr val="black"/>
                </a:solidFill>
                <a:latin typeface="Calibri" panose="020F0502020204030204"/>
              </a:rPr>
              <a:t>et struktureret overblik over et givet byrum</a:t>
            </a:r>
            <a:r>
              <a:rPr lang="da-DK" dirty="0">
                <a:solidFill>
                  <a:prstClr val="black"/>
                </a:solidFill>
                <a:latin typeface="Calibri" panose="020F0502020204030204"/>
              </a:rPr>
              <a:t> vil en typisk fotokartering følge en fast struktur. Denne struktur kan for eksempel være </a:t>
            </a:r>
            <a:r>
              <a:rPr lang="da-DK" b="1" i="1" dirty="0" err="1">
                <a:solidFill>
                  <a:prstClr val="black"/>
                </a:solidFill>
                <a:latin typeface="Calibri" panose="020F0502020204030204"/>
              </a:rPr>
              <a:t>Hexagonmodellens</a:t>
            </a:r>
            <a:r>
              <a:rPr lang="da-DK" b="1" i="1" dirty="0">
                <a:solidFill>
                  <a:prstClr val="black"/>
                </a:solidFill>
                <a:latin typeface="Calibri" panose="020F0502020204030204"/>
              </a:rPr>
              <a:t> </a:t>
            </a:r>
            <a:r>
              <a:rPr lang="da-DK" b="1" dirty="0">
                <a:solidFill>
                  <a:prstClr val="black"/>
                </a:solidFill>
                <a:latin typeface="Calibri" panose="020F0502020204030204"/>
              </a:rPr>
              <a:t>6 punkter</a:t>
            </a:r>
            <a:r>
              <a:rPr lang="da-DK" dirty="0">
                <a:solidFill>
                  <a:prstClr val="black"/>
                </a:solidFill>
                <a:latin typeface="Calibri" panose="020F0502020204030204"/>
              </a:rPr>
              <a:t>, der præciserer, hvilke aspekter af byrummet der skal kortlægges visuelt.</a:t>
            </a:r>
          </a:p>
        </p:txBody>
      </p:sp>
      <p:sp>
        <p:nvSpPr>
          <p:cNvPr id="3" name="Rektangel 2">
            <a:extLst>
              <a:ext uri="{FF2B5EF4-FFF2-40B4-BE49-F238E27FC236}">
                <a16:creationId xmlns:a16="http://schemas.microsoft.com/office/drawing/2014/main" id="{F048F545-95D0-438E-ABD2-A2D87B266168}"/>
              </a:ext>
            </a:extLst>
          </p:cNvPr>
          <p:cNvSpPr/>
          <p:nvPr/>
        </p:nvSpPr>
        <p:spPr>
          <a:xfrm>
            <a:off x="1625979" y="17188"/>
            <a:ext cx="2893806" cy="769441"/>
          </a:xfrm>
          <a:prstGeom prst="rect">
            <a:avLst/>
          </a:prstGeom>
          <a:solidFill>
            <a:schemeClr val="accent1">
              <a:lumMod val="20000"/>
              <a:lumOff val="80000"/>
            </a:schemeClr>
          </a:solidFill>
        </p:spPr>
        <p:txBody>
          <a:bodyPr wrap="none">
            <a:spAutoFit/>
          </a:bodyPr>
          <a:lstStyle/>
          <a:p>
            <a:pPr lvl="0"/>
            <a:r>
              <a:rPr lang="da-DK" sz="4400" dirty="0">
                <a:solidFill>
                  <a:prstClr val="black"/>
                </a:solidFill>
              </a:rPr>
              <a:t>METODE #2</a:t>
            </a:r>
          </a:p>
        </p:txBody>
      </p:sp>
    </p:spTree>
    <p:extLst>
      <p:ext uri="{BB962C8B-B14F-4D97-AF65-F5344CB8AC3E}">
        <p14:creationId xmlns:p14="http://schemas.microsoft.com/office/powerpoint/2010/main" val="160263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2014260" y="273270"/>
            <a:ext cx="8154827" cy="6504589"/>
          </a:xfrm>
          <a:prstGeom prst="rect">
            <a:avLst/>
          </a:prstGeom>
        </p:spPr>
      </p:pic>
      <p:sp>
        <p:nvSpPr>
          <p:cNvPr id="3" name="Rektangel 2"/>
          <p:cNvSpPr/>
          <p:nvPr/>
        </p:nvSpPr>
        <p:spPr>
          <a:xfrm>
            <a:off x="1439918" y="6553523"/>
            <a:ext cx="4572000" cy="369332"/>
          </a:xfrm>
          <a:prstGeom prst="rect">
            <a:avLst/>
          </a:prstGeom>
        </p:spPr>
        <p:txBody>
          <a:bodyPr>
            <a:spAutoFit/>
          </a:bodyPr>
          <a:lstStyle/>
          <a:p>
            <a:pPr defTabSz="457200">
              <a:defRPr/>
            </a:pPr>
            <a:r>
              <a:rPr lang="da-DK" sz="900" dirty="0" err="1">
                <a:solidFill>
                  <a:prstClr val="black"/>
                </a:solidFill>
                <a:latin typeface="Calibri" panose="020F0502020204030204"/>
              </a:rPr>
              <a:t>Hexagonmodellen</a:t>
            </a:r>
            <a:r>
              <a:rPr lang="da-DK" sz="900" dirty="0">
                <a:solidFill>
                  <a:prstClr val="black"/>
                </a:solidFill>
                <a:latin typeface="Calibri" panose="020F0502020204030204"/>
              </a:rPr>
              <a:t>, fra folderen Fotokartering.</a:t>
            </a:r>
          </a:p>
          <a:p>
            <a:pPr defTabSz="457200">
              <a:defRPr/>
            </a:pPr>
            <a:r>
              <a:rPr lang="da-DK" sz="900" dirty="0">
                <a:solidFill>
                  <a:prstClr val="black"/>
                </a:solidFill>
                <a:latin typeface="Calibri" panose="020F0502020204030204"/>
              </a:rPr>
              <a:t>Forfatter: Keld </a:t>
            </a:r>
            <a:r>
              <a:rPr lang="da-DK" sz="900" dirty="0" err="1">
                <a:solidFill>
                  <a:prstClr val="black"/>
                </a:solidFill>
                <a:latin typeface="Calibri" panose="020F0502020204030204"/>
              </a:rPr>
              <a:t>Buciek</a:t>
            </a:r>
            <a:r>
              <a:rPr lang="da-DK" sz="900" dirty="0">
                <a:solidFill>
                  <a:prstClr val="black"/>
                </a:solidFill>
                <a:latin typeface="Calibri" panose="020F0502020204030204"/>
              </a:rPr>
              <a:t>, RUC Udgiver: Dansk Byplanlaboratorium</a:t>
            </a:r>
          </a:p>
        </p:txBody>
      </p:sp>
      <p:sp>
        <p:nvSpPr>
          <p:cNvPr id="4" name="Tekstfelt 3"/>
          <p:cNvSpPr txBox="1"/>
          <p:nvPr/>
        </p:nvSpPr>
        <p:spPr>
          <a:xfrm>
            <a:off x="1650124" y="115615"/>
            <a:ext cx="3825766" cy="584775"/>
          </a:xfrm>
          <a:prstGeom prst="rect">
            <a:avLst/>
          </a:prstGeom>
          <a:solidFill>
            <a:schemeClr val="accent3">
              <a:lumMod val="20000"/>
              <a:lumOff val="80000"/>
            </a:schemeClr>
          </a:solidFill>
        </p:spPr>
        <p:txBody>
          <a:bodyPr wrap="square" rtlCol="0">
            <a:spAutoFit/>
          </a:bodyPr>
          <a:lstStyle/>
          <a:p>
            <a:pPr defTabSz="457200">
              <a:defRPr/>
            </a:pPr>
            <a:r>
              <a:rPr lang="da-DK" sz="3200" dirty="0">
                <a:solidFill>
                  <a:prstClr val="black"/>
                </a:solidFill>
                <a:latin typeface="Calibri" panose="020F0502020204030204"/>
              </a:rPr>
              <a:t>HEXAGONMODELLEN</a:t>
            </a:r>
          </a:p>
        </p:txBody>
      </p:sp>
      <p:sp>
        <p:nvSpPr>
          <p:cNvPr id="5" name="Rektangel 4"/>
          <p:cNvSpPr/>
          <p:nvPr/>
        </p:nvSpPr>
        <p:spPr>
          <a:xfrm>
            <a:off x="1723698" y="1731748"/>
            <a:ext cx="2228193" cy="2062103"/>
          </a:xfrm>
          <a:prstGeom prst="rect">
            <a:avLst/>
          </a:prstGeom>
        </p:spPr>
        <p:txBody>
          <a:bodyPr wrap="square">
            <a:spAutoFit/>
          </a:bodyPr>
          <a:lstStyle/>
          <a:p>
            <a:pPr defTabSz="457200">
              <a:defRPr/>
            </a:pPr>
            <a:endParaRPr lang="da-DK" dirty="0">
              <a:solidFill>
                <a:prstClr val="black"/>
              </a:solidFill>
              <a:latin typeface="Calibri" panose="020F0502020204030204"/>
            </a:endParaRPr>
          </a:p>
          <a:p>
            <a:pPr defTabSz="457200">
              <a:defRPr/>
            </a:pPr>
            <a:endParaRPr lang="da-DK" sz="1000" dirty="0">
              <a:solidFill>
                <a:prstClr val="black"/>
              </a:solidFill>
              <a:latin typeface="Calibri" panose="020F0502020204030204"/>
            </a:endParaRPr>
          </a:p>
          <a:p>
            <a:pPr defTabSz="457200">
              <a:defRPr/>
            </a:pPr>
            <a:r>
              <a:rPr lang="da-DK" sz="1000" dirty="0">
                <a:solidFill>
                  <a:prstClr val="black"/>
                </a:solidFill>
                <a:latin typeface="Calibri" panose="020F0502020204030204"/>
              </a:rPr>
              <a:t>Gå op på et højt punkt (evt. bygning) og fotografer og brug det til at skabe et overblik over området og til at få øje på eventuelle afgrænsende informationer, der kan forsvinde i den overvældende informationsmængde, der er på tæt hold. Skift herefter mellem det høje punkt og de nære observationer og vend tilbage til det høje punkt, hvis overblikket trues.</a:t>
            </a:r>
          </a:p>
        </p:txBody>
      </p:sp>
      <p:sp>
        <p:nvSpPr>
          <p:cNvPr id="6" name="Rektangel 5"/>
          <p:cNvSpPr/>
          <p:nvPr/>
        </p:nvSpPr>
        <p:spPr>
          <a:xfrm>
            <a:off x="4192692" y="638834"/>
            <a:ext cx="6475308" cy="861774"/>
          </a:xfrm>
          <a:prstGeom prst="rect">
            <a:avLst/>
          </a:prstGeom>
        </p:spPr>
        <p:txBody>
          <a:bodyPr wrap="square">
            <a:spAutoFit/>
          </a:bodyPr>
          <a:lstStyle/>
          <a:p>
            <a:pPr defTabSz="457200">
              <a:defRPr/>
            </a:pPr>
            <a:r>
              <a:rPr lang="da-DK" sz="1000" dirty="0">
                <a:solidFill>
                  <a:prstClr val="black"/>
                </a:solidFill>
                <a:latin typeface="Calibri" panose="020F0502020204030204"/>
              </a:rPr>
              <a:t>Fotografer det/de dominerende bymæssige træk (f.eks. </a:t>
            </a:r>
            <a:r>
              <a:rPr lang="da-DK" sz="1000" dirty="0" err="1">
                <a:solidFill>
                  <a:prstClr val="black"/>
                </a:solidFill>
                <a:latin typeface="Calibri" panose="020F0502020204030204"/>
              </a:rPr>
              <a:t>byprofiler</a:t>
            </a:r>
            <a:r>
              <a:rPr lang="da-DK" sz="1000" dirty="0">
                <a:solidFill>
                  <a:prstClr val="black"/>
                </a:solidFill>
                <a:latin typeface="Calibri" panose="020F0502020204030204"/>
              </a:rPr>
              <a:t>, </a:t>
            </a:r>
            <a:r>
              <a:rPr lang="da-DK" sz="1000" dirty="0" err="1">
                <a:solidFill>
                  <a:prstClr val="black"/>
                </a:solidFill>
                <a:latin typeface="Calibri" panose="020F0502020204030204"/>
              </a:rPr>
              <a:t>byfronter</a:t>
            </a:r>
            <a:r>
              <a:rPr lang="da-DK" sz="1000" dirty="0">
                <a:solidFill>
                  <a:prstClr val="black"/>
                </a:solidFill>
                <a:latin typeface="Calibri" panose="020F0502020204030204"/>
              </a:rPr>
              <a:t>). Fotografer hvor bygninger, </a:t>
            </a:r>
            <a:r>
              <a:rPr lang="da-DK" sz="1000" dirty="0" err="1">
                <a:solidFill>
                  <a:prstClr val="black"/>
                </a:solidFill>
                <a:latin typeface="Calibri" panose="020F0502020204030204"/>
              </a:rPr>
              <a:t>transportlinier</a:t>
            </a:r>
            <a:r>
              <a:rPr lang="da-DK" sz="1000" dirty="0">
                <a:solidFill>
                  <a:prstClr val="black"/>
                </a:solidFill>
                <a:latin typeface="Calibri" panose="020F0502020204030204"/>
              </a:rPr>
              <a:t>, kanaler, havne, funktionelle byområder, gader og pladsstrukturer mødes samt byudviklingsområder, tekniske installationer, landskabskultivering (parker mv.), og disses grænser og skel, samt overgangsrum, produktion &amp; erhverv. Fotografer tegn på overordnede strukturer, karakteristiske bebyggelsesmønstre og se efter grænser, overgange: Er de klare eller diffuse? Er der glidende overgange mellem inde og ude? Er hjemlige aktiviteter rykket ud i byrummet?</a:t>
            </a:r>
          </a:p>
        </p:txBody>
      </p:sp>
      <p:sp>
        <p:nvSpPr>
          <p:cNvPr id="7" name="Rektangel 6"/>
          <p:cNvSpPr/>
          <p:nvPr/>
        </p:nvSpPr>
        <p:spPr>
          <a:xfrm>
            <a:off x="8466083" y="2146491"/>
            <a:ext cx="2193263" cy="1477328"/>
          </a:xfrm>
          <a:prstGeom prst="rect">
            <a:avLst/>
          </a:prstGeom>
        </p:spPr>
        <p:txBody>
          <a:bodyPr wrap="square">
            <a:spAutoFit/>
          </a:bodyPr>
          <a:lstStyle/>
          <a:p>
            <a:pPr defTabSz="457200">
              <a:defRPr/>
            </a:pPr>
            <a:r>
              <a:rPr lang="da-DK" sz="1000" dirty="0">
                <a:solidFill>
                  <a:prstClr val="black"/>
                </a:solidFill>
                <a:latin typeface="Calibri" panose="020F0502020204030204"/>
              </a:rPr>
              <a:t>Fotografér højdeforskelle, særlige morfologiske træk, højdeprofil, terrænkarakter. Fotografer overflader og teksturer, både facader og fortove/gade-belægning, flader og materialer. Benyt både vidvinkel og næroptagelser. Er der genkendelige mønstre eller identitetsløse flader? Segregeret eller </a:t>
            </a:r>
            <a:r>
              <a:rPr lang="da-DK" sz="1000" dirty="0" err="1">
                <a:solidFill>
                  <a:prstClr val="black"/>
                </a:solidFill>
                <a:latin typeface="Calibri" panose="020F0502020204030204"/>
              </a:rPr>
              <a:t>diverst</a:t>
            </a:r>
            <a:r>
              <a:rPr lang="da-DK" sz="1000" dirty="0">
                <a:solidFill>
                  <a:prstClr val="black"/>
                </a:solidFill>
                <a:latin typeface="Calibri" panose="020F0502020204030204"/>
              </a:rPr>
              <a:t>?</a:t>
            </a:r>
          </a:p>
        </p:txBody>
      </p:sp>
      <p:sp>
        <p:nvSpPr>
          <p:cNvPr id="8" name="Rektangel 7"/>
          <p:cNvSpPr/>
          <p:nvPr/>
        </p:nvSpPr>
        <p:spPr>
          <a:xfrm>
            <a:off x="7583214" y="5103273"/>
            <a:ext cx="3084786" cy="1785104"/>
          </a:xfrm>
          <a:prstGeom prst="rect">
            <a:avLst/>
          </a:prstGeom>
        </p:spPr>
        <p:txBody>
          <a:bodyPr wrap="square">
            <a:spAutoFit/>
          </a:bodyPr>
          <a:lstStyle/>
          <a:p>
            <a:pPr defTabSz="457200">
              <a:defRPr/>
            </a:pPr>
            <a:r>
              <a:rPr lang="da-DK" sz="1000" dirty="0">
                <a:solidFill>
                  <a:prstClr val="black"/>
                </a:solidFill>
                <a:latin typeface="Calibri" panose="020F0502020204030204"/>
              </a:rPr>
              <a:t>Fotografér bebyggelsesmønstret på stedet (karréer, enkelthuse etc.) Er det sammenhængende helheder eller isolerede enheder? Viser rummet transparens eller lukkethed? Er der monumentale træk i området? Fotografér disse og vurder deres brug og betydning – spørg folk herom. Fotografer hvordan stedet anvendes (transit, ophold, indkøb etc.). Tag billeder af væresteder: lokalsamfund, sociale gruppers fristeder, (pladser, mødesteder, forlystelser, kulturmiljøer) åndehuller (vandområder, grønne områder)? Inviterer rummet til ophold eller til transit?</a:t>
            </a:r>
          </a:p>
        </p:txBody>
      </p:sp>
      <p:sp>
        <p:nvSpPr>
          <p:cNvPr id="9" name="Rektangel 8"/>
          <p:cNvSpPr/>
          <p:nvPr/>
        </p:nvSpPr>
        <p:spPr>
          <a:xfrm>
            <a:off x="1650124" y="3870318"/>
            <a:ext cx="2301766" cy="1015663"/>
          </a:xfrm>
          <a:prstGeom prst="rect">
            <a:avLst/>
          </a:prstGeom>
        </p:spPr>
        <p:txBody>
          <a:bodyPr wrap="square">
            <a:spAutoFit/>
          </a:bodyPr>
          <a:lstStyle/>
          <a:p>
            <a:pPr defTabSz="457200">
              <a:defRPr/>
            </a:pPr>
            <a:r>
              <a:rPr lang="da-DK" sz="1000" dirty="0">
                <a:solidFill>
                  <a:prstClr val="black"/>
                </a:solidFill>
                <a:latin typeface="Calibri" panose="020F0502020204030204"/>
              </a:rPr>
              <a:t>Indtegn på et </a:t>
            </a:r>
            <a:r>
              <a:rPr lang="da-DK" sz="1000" b="1" dirty="0">
                <a:solidFill>
                  <a:srgbClr val="5B9BD5">
                    <a:lumMod val="75000"/>
                  </a:srgbClr>
                </a:solidFill>
                <a:latin typeface="Calibri" panose="020F0502020204030204"/>
              </a:rPr>
              <a:t>kort </a:t>
            </a:r>
            <a:r>
              <a:rPr lang="da-DK" sz="1000" b="1" dirty="0" err="1">
                <a:solidFill>
                  <a:srgbClr val="5B9BD5">
                    <a:lumMod val="75000"/>
                  </a:srgbClr>
                </a:solidFill>
                <a:latin typeface="Calibri" panose="020F0502020204030204"/>
              </a:rPr>
              <a:t>sigtelinier</a:t>
            </a:r>
            <a:r>
              <a:rPr lang="da-DK" sz="1000" b="1" dirty="0">
                <a:solidFill>
                  <a:srgbClr val="5B9BD5">
                    <a:lumMod val="75000"/>
                  </a:srgbClr>
                </a:solidFill>
                <a:latin typeface="Calibri" panose="020F0502020204030204"/>
              </a:rPr>
              <a:t> </a:t>
            </a:r>
            <a:r>
              <a:rPr lang="da-DK" sz="1000" dirty="0">
                <a:solidFill>
                  <a:prstClr val="black"/>
                </a:solidFill>
                <a:latin typeface="Calibri" panose="020F0502020204030204"/>
              </a:rPr>
              <a:t>til og fra væsentlige kulturelementer (kirke, torv, fabrik mv.) og fotografer langs disse </a:t>
            </a:r>
            <a:r>
              <a:rPr lang="da-DK" sz="1000" dirty="0" err="1">
                <a:solidFill>
                  <a:prstClr val="black"/>
                </a:solidFill>
                <a:latin typeface="Calibri" panose="020F0502020204030204"/>
              </a:rPr>
              <a:t>linier</a:t>
            </a:r>
            <a:r>
              <a:rPr lang="da-DK" sz="1000" dirty="0">
                <a:solidFill>
                  <a:prstClr val="black"/>
                </a:solidFill>
                <a:latin typeface="Calibri" panose="020F0502020204030204"/>
              </a:rPr>
              <a:t>, ved brug af skiftende perspektiv (brug både vidvinkel og teleobjektiv).</a:t>
            </a:r>
          </a:p>
          <a:p>
            <a:pPr defTabSz="457200">
              <a:defRPr/>
            </a:pPr>
            <a:r>
              <a:rPr lang="da-DK" sz="1000" dirty="0">
                <a:solidFill>
                  <a:prstClr val="black"/>
                </a:solidFill>
                <a:latin typeface="Calibri" panose="020F0502020204030204"/>
              </a:rPr>
              <a:t>(Se næste slide)</a:t>
            </a:r>
          </a:p>
        </p:txBody>
      </p:sp>
      <p:sp>
        <p:nvSpPr>
          <p:cNvPr id="10" name="Rektangel 9"/>
          <p:cNvSpPr/>
          <p:nvPr/>
        </p:nvSpPr>
        <p:spPr>
          <a:xfrm>
            <a:off x="2091010" y="5103273"/>
            <a:ext cx="5415455" cy="1477328"/>
          </a:xfrm>
          <a:prstGeom prst="rect">
            <a:avLst/>
          </a:prstGeom>
        </p:spPr>
        <p:txBody>
          <a:bodyPr wrap="square">
            <a:spAutoFit/>
          </a:bodyPr>
          <a:lstStyle/>
          <a:p>
            <a:pPr defTabSz="457200">
              <a:defRPr/>
            </a:pPr>
            <a:r>
              <a:rPr lang="da-DK" sz="1000" dirty="0">
                <a:solidFill>
                  <a:prstClr val="black"/>
                </a:solidFill>
                <a:latin typeface="Calibri" panose="020F0502020204030204"/>
              </a:rPr>
              <a:t>Hvilke distinkte </a:t>
            </a:r>
            <a:r>
              <a:rPr lang="da-DK" sz="1000" b="1" dirty="0">
                <a:solidFill>
                  <a:srgbClr val="5B9BD5">
                    <a:lumMod val="75000"/>
                  </a:srgbClr>
                </a:solidFill>
                <a:latin typeface="Calibri" panose="020F0502020204030204"/>
              </a:rPr>
              <a:t>elementer </a:t>
            </a:r>
            <a:r>
              <a:rPr lang="da-DK" sz="1000" dirty="0">
                <a:solidFill>
                  <a:prstClr val="black"/>
                </a:solidFill>
                <a:latin typeface="Calibri" panose="020F0502020204030204"/>
              </a:rPr>
              <a:t>dominerer området? Tag billeder af årstal, historiske referencer, mindetavler, oplysningstavler. Spørg ældre mennesker om forandringer i byområdet. Fotografer arkitektoniske stilarter, der kan give en indikation på byggetidspunktet og den historiske kontekst. Suppler med skitser, der også angiver fotograferingssted, fotovinkel og tidspunkt. Fotografer de elementer i bebyggelsen/rummet (facader, vandløb, kunst etc.), der giver det karakter. Bliver farver anvendt til at markere særlige træk, funktioner eller stil? Fotografer dette. Hvordan anvendes lyset i byrummet? Fotografer tegn på lysets betydning i forhold til fx at skabe stemning, tryghed eller afskrækkelse. Er der tegn på bevidst brug af lys i rummet? Tænk på rummets elementer som en "møblering" – hvilke møbler dominerer rummets indretning?</a:t>
            </a:r>
          </a:p>
        </p:txBody>
      </p:sp>
    </p:spTree>
    <p:extLst>
      <p:ext uri="{BB962C8B-B14F-4D97-AF65-F5344CB8AC3E}">
        <p14:creationId xmlns:p14="http://schemas.microsoft.com/office/powerpoint/2010/main" val="598218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1965435" y="509611"/>
            <a:ext cx="8388180" cy="6559909"/>
          </a:xfrm>
          <a:prstGeom prst="rect">
            <a:avLst/>
          </a:prstGeom>
        </p:spPr>
      </p:pic>
      <p:sp>
        <p:nvSpPr>
          <p:cNvPr id="3" name="Tekstfelt 2"/>
          <p:cNvSpPr txBox="1"/>
          <p:nvPr/>
        </p:nvSpPr>
        <p:spPr>
          <a:xfrm>
            <a:off x="1524000" y="1"/>
            <a:ext cx="5327780" cy="584775"/>
          </a:xfrm>
          <a:prstGeom prst="rect">
            <a:avLst/>
          </a:prstGeom>
          <a:solidFill>
            <a:schemeClr val="accent1">
              <a:lumMod val="20000"/>
              <a:lumOff val="80000"/>
            </a:schemeClr>
          </a:solidFill>
        </p:spPr>
        <p:txBody>
          <a:bodyPr wrap="square" rtlCol="0">
            <a:spAutoFit/>
          </a:bodyPr>
          <a:lstStyle/>
          <a:p>
            <a:pPr defTabSz="457200">
              <a:defRPr/>
            </a:pPr>
            <a:r>
              <a:rPr lang="da-DK" sz="3200" dirty="0">
                <a:solidFill>
                  <a:prstClr val="black"/>
                </a:solidFill>
                <a:latin typeface="Calibri" panose="020F0502020204030204"/>
              </a:rPr>
              <a:t>Fotokartering over Superkilen</a:t>
            </a:r>
          </a:p>
        </p:txBody>
      </p:sp>
      <p:sp>
        <p:nvSpPr>
          <p:cNvPr id="4" name="Rektangel 3"/>
          <p:cNvSpPr/>
          <p:nvPr/>
        </p:nvSpPr>
        <p:spPr>
          <a:xfrm>
            <a:off x="1524000" y="6304002"/>
            <a:ext cx="4572000" cy="553998"/>
          </a:xfrm>
          <a:prstGeom prst="rect">
            <a:avLst/>
          </a:prstGeom>
        </p:spPr>
        <p:txBody>
          <a:bodyPr>
            <a:spAutoFit/>
          </a:bodyPr>
          <a:lstStyle/>
          <a:p>
            <a:pPr defTabSz="457200">
              <a:defRPr/>
            </a:pPr>
            <a:r>
              <a:rPr lang="da-DK" sz="1000" dirty="0">
                <a:solidFill>
                  <a:prstClr val="black"/>
                </a:solidFill>
                <a:latin typeface="Calibri" panose="020F0502020204030204"/>
              </a:rPr>
              <a:t>Fotokartering af </a:t>
            </a:r>
            <a:r>
              <a:rPr lang="da-DK" sz="1000" dirty="0" err="1">
                <a:solidFill>
                  <a:prstClr val="black"/>
                </a:solidFill>
                <a:latin typeface="Calibri" panose="020F0502020204030204"/>
              </a:rPr>
              <a:t>Superflex</a:t>
            </a:r>
            <a:r>
              <a:rPr lang="da-DK" sz="1000" dirty="0">
                <a:solidFill>
                  <a:prstClr val="black"/>
                </a:solidFill>
                <a:latin typeface="Calibri" panose="020F0502020204030204"/>
              </a:rPr>
              <a:t>, </a:t>
            </a:r>
            <a:r>
              <a:rPr lang="da-DK" sz="1000" i="1" dirty="0">
                <a:solidFill>
                  <a:prstClr val="black"/>
                </a:solidFill>
                <a:latin typeface="Calibri" panose="020F0502020204030204"/>
              </a:rPr>
              <a:t>Superkilen</a:t>
            </a:r>
            <a:r>
              <a:rPr lang="da-DK" sz="1000" dirty="0">
                <a:solidFill>
                  <a:prstClr val="black"/>
                </a:solidFill>
                <a:latin typeface="Calibri" panose="020F0502020204030204"/>
              </a:rPr>
              <a:t>, </a:t>
            </a:r>
          </a:p>
          <a:p>
            <a:pPr defTabSz="457200">
              <a:defRPr/>
            </a:pPr>
            <a:r>
              <a:rPr lang="da-DK" sz="1000" dirty="0">
                <a:solidFill>
                  <a:prstClr val="black"/>
                </a:solidFill>
                <a:latin typeface="Calibri" panose="020F0502020204030204"/>
              </a:rPr>
              <a:t>Nørrebro, København (visuel del)</a:t>
            </a:r>
          </a:p>
          <a:p>
            <a:pPr defTabSz="457200">
              <a:defRPr/>
            </a:pPr>
            <a:r>
              <a:rPr lang="da-DK" sz="1000" dirty="0">
                <a:solidFill>
                  <a:prstClr val="black"/>
                </a:solidFill>
                <a:latin typeface="Calibri" panose="020F0502020204030204"/>
              </a:rPr>
              <a:t>SUPERFLEX/Foto-illustration: Lise Mark, Kunstens stemmer.</a:t>
            </a:r>
          </a:p>
        </p:txBody>
      </p:sp>
    </p:spTree>
    <p:extLst>
      <p:ext uri="{BB962C8B-B14F-4D97-AF65-F5344CB8AC3E}">
        <p14:creationId xmlns:p14="http://schemas.microsoft.com/office/powerpoint/2010/main" val="1883865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1524000" y="127438"/>
            <a:ext cx="9144000" cy="6784258"/>
          </a:xfrm>
          <a:prstGeom prst="rect">
            <a:avLst/>
          </a:prstGeom>
        </p:spPr>
      </p:pic>
    </p:spTree>
    <p:extLst>
      <p:ext uri="{BB962C8B-B14F-4D97-AF65-F5344CB8AC3E}">
        <p14:creationId xmlns:p14="http://schemas.microsoft.com/office/powerpoint/2010/main" val="1771512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365127"/>
            <a:ext cx="9144000" cy="1325563"/>
          </a:xfrm>
          <a:solidFill>
            <a:schemeClr val="accent1">
              <a:lumMod val="40000"/>
              <a:lumOff val="60000"/>
            </a:schemeClr>
          </a:solidFill>
        </p:spPr>
        <p:txBody>
          <a:bodyPr/>
          <a:lstStyle/>
          <a:p>
            <a:r>
              <a:rPr lang="da-DK" dirty="0"/>
              <a:t>	OG HER MED FOKUS PÅ 	FORSKELLIGE DETALJER …</a:t>
            </a:r>
          </a:p>
        </p:txBody>
      </p:sp>
      <p:pic>
        <p:nvPicPr>
          <p:cNvPr id="3" name="Billede 2"/>
          <p:cNvPicPr>
            <a:picLocks noChangeAspect="1"/>
          </p:cNvPicPr>
          <p:nvPr/>
        </p:nvPicPr>
        <p:blipFill>
          <a:blip r:embed="rId2"/>
          <a:stretch>
            <a:fillRect/>
          </a:stretch>
        </p:blipFill>
        <p:spPr>
          <a:xfrm>
            <a:off x="2152650" y="1690689"/>
            <a:ext cx="7180536" cy="5181358"/>
          </a:xfrm>
          <a:prstGeom prst="rect">
            <a:avLst/>
          </a:prstGeom>
        </p:spPr>
      </p:pic>
      <p:sp>
        <p:nvSpPr>
          <p:cNvPr id="4" name="Rektangel 3"/>
          <p:cNvSpPr/>
          <p:nvPr/>
        </p:nvSpPr>
        <p:spPr>
          <a:xfrm>
            <a:off x="5827988" y="6366418"/>
            <a:ext cx="4840013" cy="586314"/>
          </a:xfrm>
          <a:prstGeom prst="rect">
            <a:avLst/>
          </a:prstGeom>
        </p:spPr>
        <p:txBody>
          <a:bodyPr wrap="square">
            <a:spAutoFit/>
          </a:bodyPr>
          <a:lstStyle/>
          <a:p>
            <a:pPr defTabSz="457200">
              <a:lnSpc>
                <a:spcPct val="107000"/>
              </a:lnSpc>
              <a:spcAft>
                <a:spcPts val="800"/>
              </a:spcAft>
              <a:defRPr/>
            </a:pPr>
            <a:r>
              <a:rPr lang="da-DK" sz="10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Casper Mortensen, </a:t>
            </a:r>
            <a:r>
              <a:rPr lang="da-DK"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Detaljefotos af arkitektur, </a:t>
            </a:r>
            <a:r>
              <a:rPr lang="da-DK" sz="10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2019. Besvarelse på del B af hjemmeopgaven fra optagelsesprøven til Bacheloruddannelsen på Arkitektskolen Aarhus. Kilde: Lise Mark: Kunstens stemmer. Systime, </a:t>
            </a:r>
            <a:r>
              <a:rPr lang="da-DK" sz="100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Ibog</a:t>
            </a:r>
            <a:r>
              <a:rPr lang="da-DK" sz="10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03843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417679"/>
            <a:ext cx="9144000" cy="1325563"/>
          </a:xfrm>
          <a:solidFill>
            <a:schemeClr val="accent1">
              <a:lumMod val="60000"/>
              <a:lumOff val="40000"/>
            </a:schemeClr>
          </a:solidFill>
        </p:spPr>
        <p:txBody>
          <a:bodyPr>
            <a:normAutofit/>
          </a:bodyPr>
          <a:lstStyle/>
          <a:p>
            <a:r>
              <a:rPr lang="da-DK" dirty="0"/>
              <a:t>   </a:t>
            </a:r>
            <a:r>
              <a:rPr lang="da-DK" sz="4800" b="1" dirty="0"/>
              <a:t>AT BRUGE HEXAGONMODELLEN</a:t>
            </a:r>
            <a:endParaRPr lang="da-DK" b="1" dirty="0"/>
          </a:p>
        </p:txBody>
      </p:sp>
      <p:sp>
        <p:nvSpPr>
          <p:cNvPr id="3" name="Pladsholder til indhold 2"/>
          <p:cNvSpPr>
            <a:spLocks noGrp="1"/>
          </p:cNvSpPr>
          <p:nvPr>
            <p:ph idx="1"/>
          </p:nvPr>
        </p:nvSpPr>
        <p:spPr>
          <a:xfrm>
            <a:off x="2048532" y="2846694"/>
            <a:ext cx="8094936" cy="2717528"/>
          </a:xfrm>
          <a:solidFill>
            <a:schemeClr val="accent1">
              <a:lumMod val="20000"/>
              <a:lumOff val="80000"/>
            </a:schemeClr>
          </a:solidFill>
        </p:spPr>
        <p:txBody>
          <a:bodyPr/>
          <a:lstStyle/>
          <a:p>
            <a:pPr marL="0" indent="0">
              <a:buNone/>
            </a:pPr>
            <a:r>
              <a:rPr lang="da-DK" dirty="0"/>
              <a:t>FØLG ANVISNINGERNE UNDER HEXAGONMODELLENS</a:t>
            </a:r>
          </a:p>
          <a:p>
            <a:pPr marL="0" indent="0">
              <a:buNone/>
            </a:pPr>
            <a:r>
              <a:rPr lang="da-DK" dirty="0"/>
              <a:t>6 FORSKELLIGE PUNKTER: </a:t>
            </a:r>
            <a:r>
              <a:rPr lang="da-DK" sz="1200" dirty="0"/>
              <a:t>UDSIGT – GRÆNSE – FLADE – RUM – ELEMENT – SIGTELINJE </a:t>
            </a:r>
          </a:p>
          <a:p>
            <a:pPr marL="0" indent="0">
              <a:buNone/>
            </a:pPr>
            <a:endParaRPr lang="da-DK" sz="1200" dirty="0"/>
          </a:p>
          <a:p>
            <a:pPr marL="0" indent="0">
              <a:buNone/>
            </a:pPr>
            <a:r>
              <a:rPr lang="da-DK" dirty="0"/>
              <a:t>SØRG FOR AT SKRIVE NOTER </a:t>
            </a:r>
            <a:r>
              <a:rPr lang="da-DK" i="1" dirty="0"/>
              <a:t>ON SITE </a:t>
            </a:r>
            <a:r>
              <a:rPr lang="da-DK" dirty="0"/>
              <a:t>OG INDDRAGE DISSE I JERES ENDELIGE KARTERING.</a:t>
            </a:r>
          </a:p>
        </p:txBody>
      </p:sp>
    </p:spTree>
    <p:extLst>
      <p:ext uri="{BB962C8B-B14F-4D97-AF65-F5344CB8AC3E}">
        <p14:creationId xmlns:p14="http://schemas.microsoft.com/office/powerpoint/2010/main" val="185049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69AD9D7-FEDA-4B87-8E88-20356F2BC0C8}"/>
              </a:ext>
            </a:extLst>
          </p:cNvPr>
          <p:cNvSpPr/>
          <p:nvPr/>
        </p:nvSpPr>
        <p:spPr>
          <a:xfrm>
            <a:off x="1599998" y="16181"/>
            <a:ext cx="9068003" cy="461665"/>
          </a:xfrm>
          <a:prstGeom prst="rect">
            <a:avLst/>
          </a:prstGeom>
          <a:solidFill>
            <a:schemeClr val="accent1">
              <a:lumMod val="75000"/>
            </a:schemeClr>
          </a:solidFill>
        </p:spPr>
        <p:txBody>
          <a:bodyPr wrap="square">
            <a:spAutoFit/>
          </a:bodyPr>
          <a:lstStyle/>
          <a:p>
            <a:pPr defTabSz="457200">
              <a:defRPr/>
            </a:pPr>
            <a:r>
              <a:rPr lang="da-DK" sz="2400" dirty="0">
                <a:solidFill>
                  <a:prstClr val="white"/>
                </a:solidFill>
                <a:latin typeface="Calibri" panose="020F0502020204030204"/>
              </a:rPr>
              <a:t>METODEN I PRAKSIS - NEDSLAG I KONKRET ELEVEKSEMPEL</a:t>
            </a:r>
          </a:p>
        </p:txBody>
      </p:sp>
      <p:pic>
        <p:nvPicPr>
          <p:cNvPr id="6" name="Billede 5">
            <a:extLst>
              <a:ext uri="{FF2B5EF4-FFF2-40B4-BE49-F238E27FC236}">
                <a16:creationId xmlns:a16="http://schemas.microsoft.com/office/drawing/2014/main" id="{D9BD40D7-06C0-4FE9-8FEE-9406AF3B04B4}"/>
              </a:ext>
            </a:extLst>
          </p:cNvPr>
          <p:cNvPicPr>
            <a:picLocks noChangeAspect="1"/>
          </p:cNvPicPr>
          <p:nvPr/>
        </p:nvPicPr>
        <p:blipFill>
          <a:blip r:embed="rId2"/>
          <a:stretch>
            <a:fillRect/>
          </a:stretch>
        </p:blipFill>
        <p:spPr>
          <a:xfrm>
            <a:off x="1524000" y="1248903"/>
            <a:ext cx="9144000" cy="5106642"/>
          </a:xfrm>
          <a:prstGeom prst="rect">
            <a:avLst/>
          </a:prstGeom>
        </p:spPr>
      </p:pic>
      <p:pic>
        <p:nvPicPr>
          <p:cNvPr id="7" name="Billede 6">
            <a:extLst>
              <a:ext uri="{FF2B5EF4-FFF2-40B4-BE49-F238E27FC236}">
                <a16:creationId xmlns:a16="http://schemas.microsoft.com/office/drawing/2014/main" id="{A9DF39DC-3AEF-4585-BB6E-08479574CB4D}"/>
              </a:ext>
            </a:extLst>
          </p:cNvPr>
          <p:cNvPicPr>
            <a:picLocks noChangeAspect="1"/>
          </p:cNvPicPr>
          <p:nvPr/>
        </p:nvPicPr>
        <p:blipFill>
          <a:blip r:embed="rId3"/>
          <a:stretch>
            <a:fillRect/>
          </a:stretch>
        </p:blipFill>
        <p:spPr>
          <a:xfrm>
            <a:off x="1223064" y="1248903"/>
            <a:ext cx="9745872" cy="5106642"/>
          </a:xfrm>
          <a:prstGeom prst="rect">
            <a:avLst/>
          </a:prstGeom>
        </p:spPr>
      </p:pic>
      <p:pic>
        <p:nvPicPr>
          <p:cNvPr id="9" name="Billede 8">
            <a:extLst>
              <a:ext uri="{FF2B5EF4-FFF2-40B4-BE49-F238E27FC236}">
                <a16:creationId xmlns:a16="http://schemas.microsoft.com/office/drawing/2014/main" id="{C6EE71F2-60D3-4757-B73C-ABFFD234B377}"/>
              </a:ext>
            </a:extLst>
          </p:cNvPr>
          <p:cNvPicPr>
            <a:picLocks noChangeAspect="1"/>
          </p:cNvPicPr>
          <p:nvPr/>
        </p:nvPicPr>
        <p:blipFill>
          <a:blip r:embed="rId4"/>
          <a:stretch>
            <a:fillRect/>
          </a:stretch>
        </p:blipFill>
        <p:spPr>
          <a:xfrm>
            <a:off x="1524000" y="1248903"/>
            <a:ext cx="9144000" cy="5106642"/>
          </a:xfrm>
          <a:prstGeom prst="rect">
            <a:avLst/>
          </a:prstGeom>
        </p:spPr>
      </p:pic>
      <p:pic>
        <p:nvPicPr>
          <p:cNvPr id="10" name="Billede 9">
            <a:extLst>
              <a:ext uri="{FF2B5EF4-FFF2-40B4-BE49-F238E27FC236}">
                <a16:creationId xmlns:a16="http://schemas.microsoft.com/office/drawing/2014/main" id="{90B92F61-58D5-4601-AAB5-8C5D5FE64CC8}"/>
              </a:ext>
            </a:extLst>
          </p:cNvPr>
          <p:cNvPicPr>
            <a:picLocks noChangeAspect="1"/>
          </p:cNvPicPr>
          <p:nvPr/>
        </p:nvPicPr>
        <p:blipFill>
          <a:blip r:embed="rId5"/>
          <a:stretch>
            <a:fillRect/>
          </a:stretch>
        </p:blipFill>
        <p:spPr>
          <a:xfrm>
            <a:off x="1524000" y="1248903"/>
            <a:ext cx="9144000" cy="5016804"/>
          </a:xfrm>
          <a:prstGeom prst="rect">
            <a:avLst/>
          </a:prstGeom>
        </p:spPr>
      </p:pic>
      <p:pic>
        <p:nvPicPr>
          <p:cNvPr id="11" name="Billede 10">
            <a:extLst>
              <a:ext uri="{FF2B5EF4-FFF2-40B4-BE49-F238E27FC236}">
                <a16:creationId xmlns:a16="http://schemas.microsoft.com/office/drawing/2014/main" id="{0EBEDF92-E923-4DC7-835B-F9EEEA6F19B9}"/>
              </a:ext>
            </a:extLst>
          </p:cNvPr>
          <p:cNvPicPr>
            <a:picLocks noChangeAspect="1"/>
          </p:cNvPicPr>
          <p:nvPr/>
        </p:nvPicPr>
        <p:blipFill>
          <a:blip r:embed="rId6"/>
          <a:stretch>
            <a:fillRect/>
          </a:stretch>
        </p:blipFill>
        <p:spPr>
          <a:xfrm>
            <a:off x="879671" y="1332624"/>
            <a:ext cx="9986628" cy="4939200"/>
          </a:xfrm>
          <a:prstGeom prst="rect">
            <a:avLst/>
          </a:prstGeom>
        </p:spPr>
      </p:pic>
    </p:spTree>
    <p:extLst>
      <p:ext uri="{BB962C8B-B14F-4D97-AF65-F5344CB8AC3E}">
        <p14:creationId xmlns:p14="http://schemas.microsoft.com/office/powerpoint/2010/main" val="57015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CC5620D-5647-013B-F8D2-B3FFE50F99DF}"/>
              </a:ext>
            </a:extLst>
          </p:cNvPr>
          <p:cNvSpPr>
            <a:spLocks noGrp="1"/>
          </p:cNvSpPr>
          <p:nvPr>
            <p:ph type="title"/>
          </p:nvPr>
        </p:nvSpPr>
        <p:spPr>
          <a:xfrm>
            <a:off x="466722" y="586855"/>
            <a:ext cx="3201366" cy="3387497"/>
          </a:xfrm>
        </p:spPr>
        <p:txBody>
          <a:bodyPr anchor="b">
            <a:normAutofit/>
          </a:bodyPr>
          <a:lstStyle/>
          <a:p>
            <a:pPr algn="r"/>
            <a:r>
              <a:rPr lang="da-DK" sz="4000" dirty="0">
                <a:solidFill>
                  <a:srgbClr val="FFFFFF"/>
                </a:solidFill>
              </a:rPr>
              <a:t>Praktisk øvelse: </a:t>
            </a:r>
            <a:br>
              <a:rPr lang="da-DK" sz="4000" dirty="0">
                <a:solidFill>
                  <a:srgbClr val="FFFFFF"/>
                </a:solidFill>
              </a:rPr>
            </a:br>
            <a:r>
              <a:rPr lang="da-DK" sz="4000" dirty="0">
                <a:solidFill>
                  <a:srgbClr val="FFFFFF"/>
                </a:solidFill>
              </a:rPr>
              <a:t>Byens rum - med kroppen som redskab</a:t>
            </a:r>
          </a:p>
        </p:txBody>
      </p:sp>
      <p:sp>
        <p:nvSpPr>
          <p:cNvPr id="3" name="Pladsholder til indhold 2">
            <a:extLst>
              <a:ext uri="{FF2B5EF4-FFF2-40B4-BE49-F238E27FC236}">
                <a16:creationId xmlns:a16="http://schemas.microsoft.com/office/drawing/2014/main" id="{6EFF5E76-FFE0-0009-019A-045B9D9D2041}"/>
              </a:ext>
            </a:extLst>
          </p:cNvPr>
          <p:cNvSpPr>
            <a:spLocks noGrp="1"/>
          </p:cNvSpPr>
          <p:nvPr>
            <p:ph idx="1"/>
          </p:nvPr>
        </p:nvSpPr>
        <p:spPr>
          <a:xfrm>
            <a:off x="4905054" y="785071"/>
            <a:ext cx="6555347" cy="5885811"/>
          </a:xfrm>
        </p:spPr>
        <p:txBody>
          <a:bodyPr anchor="ctr">
            <a:normAutofit/>
          </a:bodyPr>
          <a:lstStyle/>
          <a:p>
            <a:pPr marL="0" indent="0">
              <a:buNone/>
            </a:pPr>
            <a:r>
              <a:rPr lang="da-DK" sz="2000" dirty="0"/>
              <a:t>Lav en visuel analyse af én rute i Viborg, som du selv vælger. Vælg gerne én, du særlig holder af. Læg i din analyse fokus på, hvordan ruten opleves rent kropsligt, når man bevæger sig ad den.</a:t>
            </a:r>
          </a:p>
          <a:p>
            <a:pPr marL="0" indent="0">
              <a:buNone/>
            </a:pPr>
            <a:endParaRPr lang="da-DK" sz="2000" dirty="0"/>
          </a:p>
          <a:p>
            <a:pPr marL="0" indent="0">
              <a:buNone/>
            </a:pPr>
            <a:r>
              <a:rPr lang="da-DK" sz="2000" dirty="0"/>
              <a:t>Du bestemmer selv, om du vil bruge </a:t>
            </a:r>
            <a:r>
              <a:rPr lang="da-DK" sz="2000" i="1" dirty="0" err="1"/>
              <a:t>serial</a:t>
            </a:r>
            <a:r>
              <a:rPr lang="da-DK" sz="2000" i="1" dirty="0"/>
              <a:t> </a:t>
            </a:r>
            <a:r>
              <a:rPr lang="da-DK" sz="2000" i="1" dirty="0" err="1"/>
              <a:t>vison</a:t>
            </a:r>
            <a:r>
              <a:rPr lang="da-DK" sz="2000" i="1" dirty="0"/>
              <a:t>- </a:t>
            </a:r>
            <a:r>
              <a:rPr lang="da-DK" sz="2000" dirty="0"/>
              <a:t>eller fotokarteringsmetoden. Læs dig grundigt ind på den (på siderne herover) inden du går i gang og se eksemplerne igennem. Brug din viden fra filmen ”livet mellem husene” til at få øje på karakteristiske træk ved den rute byrummet, du har valgt.</a:t>
            </a:r>
          </a:p>
          <a:p>
            <a:pPr marL="0" indent="0">
              <a:buNone/>
            </a:pPr>
            <a:endParaRPr lang="da-DK" sz="2000" dirty="0"/>
          </a:p>
          <a:p>
            <a:pPr lvl="1">
              <a:buFont typeface="Wingdings" pitchFamily="2" charset="2"/>
              <a:buChar char="Ø"/>
            </a:pPr>
            <a:r>
              <a:rPr lang="da-DK" sz="2000" dirty="0"/>
              <a:t>Hvis du bruger </a:t>
            </a:r>
            <a:r>
              <a:rPr lang="da-DK" sz="2000" i="1" dirty="0" err="1"/>
              <a:t>serial</a:t>
            </a:r>
            <a:r>
              <a:rPr lang="da-DK" sz="2000" i="1" dirty="0"/>
              <a:t> vision</a:t>
            </a:r>
            <a:r>
              <a:rPr lang="da-DK" sz="2000" dirty="0"/>
              <a:t>-metoden er det særlig de kropslige kontraster, du skal iagttage og visualisere i din kortlægning.</a:t>
            </a:r>
          </a:p>
          <a:p>
            <a:pPr lvl="1">
              <a:buFont typeface="Wingdings" pitchFamily="2" charset="2"/>
              <a:buChar char="Ø"/>
            </a:pPr>
            <a:r>
              <a:rPr lang="da-DK" sz="2000" dirty="0"/>
              <a:t>Hvis du vælger at lave en fotokartering skal du tage udgangspunkt i de seks parametre i </a:t>
            </a:r>
            <a:r>
              <a:rPr lang="da-DK" sz="2000" i="1" dirty="0" err="1"/>
              <a:t>hexagonmodellen</a:t>
            </a:r>
            <a:r>
              <a:rPr lang="da-DK" sz="2000" dirty="0"/>
              <a:t>: udsigter, grænser, flader, rum, elementer og sigtelinjer.</a:t>
            </a:r>
          </a:p>
          <a:p>
            <a:pPr marL="0" indent="0">
              <a:buNone/>
            </a:pPr>
            <a:endParaRPr lang="da-DK" sz="2000" dirty="0"/>
          </a:p>
          <a:p>
            <a:pPr marL="0" indent="0">
              <a:buNone/>
            </a:pPr>
            <a:endParaRPr lang="da-DK" sz="2000" dirty="0"/>
          </a:p>
        </p:txBody>
      </p:sp>
    </p:spTree>
    <p:extLst>
      <p:ext uri="{BB962C8B-B14F-4D97-AF65-F5344CB8AC3E}">
        <p14:creationId xmlns:p14="http://schemas.microsoft.com/office/powerpoint/2010/main" val="132168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res-skitse.jpg"/>
          <p:cNvPicPr>
            <a:picLocks noChangeAspect="1"/>
          </p:cNvPicPr>
          <p:nvPr/>
        </p:nvPicPr>
        <p:blipFill>
          <a:blip r:embed="rId2">
            <a:duotone>
              <a:prstClr val="black"/>
              <a:schemeClr val="tx2">
                <a:tint val="45000"/>
                <a:satMod val="400000"/>
              </a:schemeClr>
            </a:duotone>
            <a:alphaModFix amt="31000"/>
          </a:blip>
          <a:srcRect r="3069"/>
          <a:stretch>
            <a:fillRect/>
          </a:stretch>
        </p:blipFill>
        <p:spPr>
          <a:xfrm>
            <a:off x="1524000" y="0"/>
            <a:ext cx="9144001" cy="6858000"/>
          </a:xfrm>
          <a:prstGeom prst="rect">
            <a:avLst/>
          </a:prstGeom>
        </p:spPr>
      </p:pic>
      <p:sp>
        <p:nvSpPr>
          <p:cNvPr id="24578" name="Rectangle 3"/>
          <p:cNvSpPr>
            <a:spLocks noChangeArrowheads="1"/>
          </p:cNvSpPr>
          <p:nvPr/>
        </p:nvSpPr>
        <p:spPr bwMode="auto">
          <a:xfrm>
            <a:off x="3142489" y="2397948"/>
            <a:ext cx="6084887" cy="2215991"/>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da-DK" altLang="da-DK" sz="1800" dirty="0">
                <a:latin typeface="Georgia" panose="02040502050405020303" pitchFamily="18" charset="0"/>
              </a:rPr>
              <a:t>”Betragter vi det som bygningskunstens opgave at skabe rammen om menneskers liv, </a:t>
            </a:r>
            <a:r>
              <a:rPr lang="da-DK" altLang="da-DK" sz="1800" dirty="0" err="1">
                <a:latin typeface="Georgia" panose="02040502050405020303" pitchFamily="18" charset="0"/>
              </a:rPr>
              <a:t>saa</a:t>
            </a:r>
            <a:r>
              <a:rPr lang="da-DK" altLang="da-DK" sz="1800" dirty="0">
                <a:latin typeface="Georgia" panose="02040502050405020303" pitchFamily="18" charset="0"/>
              </a:rPr>
              <a:t> </a:t>
            </a:r>
            <a:r>
              <a:rPr lang="da-DK" altLang="da-DK" sz="1800" dirty="0" err="1">
                <a:latin typeface="Georgia" panose="02040502050405020303" pitchFamily="18" charset="0"/>
              </a:rPr>
              <a:t>maa</a:t>
            </a:r>
            <a:r>
              <a:rPr lang="da-DK" altLang="da-DK" sz="1800" dirty="0">
                <a:latin typeface="Georgia" panose="02040502050405020303" pitchFamily="18" charset="0"/>
              </a:rPr>
              <a:t> rummene og deres indbyrdes sammenhæng være bestemt af, hvordan mennesker </a:t>
            </a:r>
            <a:r>
              <a:rPr lang="da-DK" altLang="da-DK" sz="1800" dirty="0" err="1">
                <a:latin typeface="Georgia" panose="02040502050405020303" pitchFamily="18" charset="0"/>
              </a:rPr>
              <a:t>maattes</a:t>
            </a:r>
            <a:r>
              <a:rPr lang="da-DK" altLang="da-DK" sz="1800" dirty="0">
                <a:latin typeface="Georgia" panose="02040502050405020303" pitchFamily="18" charset="0"/>
              </a:rPr>
              <a:t> tænkes at leve i dem og bevæge sig gennem dem”</a:t>
            </a:r>
          </a:p>
          <a:p>
            <a:pPr eaLnBrk="1" hangingPunct="1"/>
            <a:r>
              <a:rPr lang="da-DK" altLang="da-DK" sz="1600" dirty="0">
                <a:latin typeface="Univers LT Std 57 Condensed" charset="0"/>
              </a:rPr>
              <a:t>				</a:t>
            </a:r>
          </a:p>
          <a:p>
            <a:pPr algn="r" eaLnBrk="1" hangingPunct="1"/>
            <a:r>
              <a:rPr lang="da-DK" altLang="da-DK" sz="1600" dirty="0">
                <a:latin typeface="Univers LT Std 57 Condensed" charset="0"/>
              </a:rPr>
              <a:t>				   							 		</a:t>
            </a:r>
            <a:endParaRPr lang="da-DK" altLang="da-DK" sz="1200" dirty="0">
              <a:latin typeface="Univers LT Std 57 Condensed" charset="0"/>
            </a:endParaRPr>
          </a:p>
        </p:txBody>
      </p:sp>
      <p:sp>
        <p:nvSpPr>
          <p:cNvPr id="2" name="Rektangel 1"/>
          <p:cNvSpPr/>
          <p:nvPr/>
        </p:nvSpPr>
        <p:spPr>
          <a:xfrm>
            <a:off x="10598295" y="6581001"/>
            <a:ext cx="1593705" cy="276999"/>
          </a:xfrm>
          <a:prstGeom prst="rect">
            <a:avLst/>
          </a:prstGeom>
        </p:spPr>
        <p:txBody>
          <a:bodyPr wrap="none">
            <a:spAutoFit/>
          </a:bodyPr>
          <a:lstStyle/>
          <a:p>
            <a:pPr algn="r"/>
            <a:r>
              <a:rPr lang="da-DK" altLang="da-DK" sz="1200">
                <a:latin typeface="Univers LT Std 57 Condensed" charset="0"/>
              </a:rPr>
              <a:t>Steen Ejler Rasmussen</a:t>
            </a:r>
            <a:endParaRPr lang="da-DK" altLang="da-DK" sz="1200" dirty="0">
              <a:latin typeface="Univers LT Std 57 Condensed" charset="0"/>
            </a:endParaRPr>
          </a:p>
        </p:txBody>
      </p:sp>
    </p:spTree>
    <p:extLst>
      <p:ext uri="{BB962C8B-B14F-4D97-AF65-F5344CB8AC3E}">
        <p14:creationId xmlns:p14="http://schemas.microsoft.com/office/powerpoint/2010/main" val="391079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can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593" y="-13011"/>
            <a:ext cx="10652813" cy="687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194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can0002"/>
          <p:cNvPicPr>
            <a:picLocks noChangeAspect="1" noChangeArrowheads="1"/>
          </p:cNvPicPr>
          <p:nvPr/>
        </p:nvPicPr>
        <p:blipFill>
          <a:blip r:embed="rId2">
            <a:extLst>
              <a:ext uri="{28A0092B-C50C-407E-A947-70E740481C1C}">
                <a14:useLocalDpi xmlns:a14="http://schemas.microsoft.com/office/drawing/2010/main" val="0"/>
              </a:ext>
            </a:extLst>
          </a:blip>
          <a:srcRect l="9496" r="8907"/>
          <a:stretch>
            <a:fillRect/>
          </a:stretch>
        </p:blipFill>
        <p:spPr bwMode="auto">
          <a:xfrm>
            <a:off x="0" y="408070"/>
            <a:ext cx="12275522" cy="604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3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497279" y="3639904"/>
            <a:ext cx="9197439" cy="1304203"/>
          </a:xfrm>
          <a:prstGeom prst="rect">
            <a:avLst/>
          </a:prstGeom>
        </p:spPr>
        <p:txBody>
          <a:bodyPr wrap="square">
            <a:spAutoFit/>
          </a:bodyPr>
          <a:lstStyle/>
          <a:p>
            <a:pPr>
              <a:lnSpc>
                <a:spcPct val="150000"/>
              </a:lnSpc>
              <a:spcBef>
                <a:spcPts val="1000"/>
              </a:spcBef>
              <a:spcAft>
                <a:spcPts val="0"/>
              </a:spcAft>
            </a:pPr>
            <a:r>
              <a:rPr lang="da-DK" dirty="0" err="1">
                <a:latin typeface="Georgia" panose="02040502050405020303" pitchFamily="18" charset="0"/>
                <a:ea typeface="Univers LT Std 57 Condensed" charset="0"/>
                <a:cs typeface="Times New Roman" charset="0"/>
              </a:rPr>
              <a:t>Liveability</a:t>
            </a:r>
            <a:r>
              <a:rPr lang="da-DK" dirty="0">
                <a:latin typeface="Georgia" panose="02040502050405020303" pitchFamily="18" charset="0"/>
                <a:ea typeface="Univers LT Std 57 Condensed" charset="0"/>
                <a:cs typeface="Times New Roman" charset="0"/>
              </a:rPr>
              <a:t> henviser til livskvalitet i det gode byrum. Livskvalitet er en relativ størrelse, som man ikke, uden konsekvenser, kan standardisere og generalisere. Derfor må man behandle livskvalitet i byrummet forskelligt fra byrum til byrum, fra bruger til bruger. </a:t>
            </a:r>
          </a:p>
        </p:txBody>
      </p:sp>
      <p:sp>
        <p:nvSpPr>
          <p:cNvPr id="2" name="Rektangel 1"/>
          <p:cNvSpPr/>
          <p:nvPr/>
        </p:nvSpPr>
        <p:spPr>
          <a:xfrm>
            <a:off x="11196215" y="6511751"/>
            <a:ext cx="995785" cy="346249"/>
          </a:xfrm>
          <a:prstGeom prst="rect">
            <a:avLst/>
          </a:prstGeom>
        </p:spPr>
        <p:txBody>
          <a:bodyPr wrap="none">
            <a:spAutoFit/>
          </a:bodyPr>
          <a:lstStyle/>
          <a:p>
            <a:pPr algn="r">
              <a:lnSpc>
                <a:spcPct val="150000"/>
              </a:lnSpc>
              <a:spcAft>
                <a:spcPts val="0"/>
              </a:spcAft>
            </a:pPr>
            <a:r>
              <a:rPr lang="da-DK" sz="1200" dirty="0">
                <a:latin typeface="Univers LT Std 57 Condensed" charset="0"/>
                <a:ea typeface="Univers LT Std 57 Condensed" charset="0"/>
                <a:cs typeface="Univers LT Std 57 Condensed" charset="0"/>
              </a:rPr>
              <a:t>Holde, Weiss</a:t>
            </a:r>
          </a:p>
        </p:txBody>
      </p:sp>
    </p:spTree>
    <p:extLst>
      <p:ext uri="{BB962C8B-B14F-4D97-AF65-F5344CB8AC3E}">
        <p14:creationId xmlns:p14="http://schemas.microsoft.com/office/powerpoint/2010/main" val="1183861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58041" y="1790090"/>
            <a:ext cx="10675918" cy="3365858"/>
          </a:xfrm>
          <a:prstGeom prst="rect">
            <a:avLst/>
          </a:prstGeom>
        </p:spPr>
        <p:txBody>
          <a:bodyPr wrap="square">
            <a:spAutoFit/>
          </a:bodyPr>
          <a:lstStyle/>
          <a:p>
            <a:pPr algn="just">
              <a:lnSpc>
                <a:spcPct val="150000"/>
              </a:lnSpc>
              <a:spcAft>
                <a:spcPts val="0"/>
              </a:spcAft>
            </a:pPr>
            <a:r>
              <a:rPr lang="da-DK" dirty="0">
                <a:latin typeface="Georgia" panose="02040502050405020303" pitchFamily="18" charset="0"/>
                <a:ea typeface="Univers LT Std 57 Condensed" charset="0"/>
                <a:cs typeface="Times New Roman" charset="0"/>
              </a:rPr>
              <a:t>Steder er sanselige på den måde, at mennesket sanser steder med dets krop; det kropsliggør stedet. </a:t>
            </a:r>
          </a:p>
          <a:p>
            <a:pPr algn="just">
              <a:lnSpc>
                <a:spcPct val="150000"/>
              </a:lnSpc>
              <a:spcAft>
                <a:spcPts val="0"/>
              </a:spcAft>
            </a:pPr>
            <a:endParaRPr lang="da-DK" dirty="0">
              <a:latin typeface="Georgia" panose="02040502050405020303" pitchFamily="18" charset="0"/>
              <a:ea typeface="Univers LT Std 57 Condensed" charset="0"/>
              <a:cs typeface="Times New Roman" charset="0"/>
            </a:endParaRPr>
          </a:p>
          <a:p>
            <a:pPr algn="just">
              <a:lnSpc>
                <a:spcPct val="150000"/>
              </a:lnSpc>
              <a:spcAft>
                <a:spcPts val="0"/>
              </a:spcAft>
            </a:pPr>
            <a:r>
              <a:rPr lang="da-DK" dirty="0">
                <a:latin typeface="Georgia" panose="02040502050405020303" pitchFamily="18" charset="0"/>
                <a:ea typeface="Univers LT Std 57 Condensed" charset="0"/>
                <a:cs typeface="Times New Roman" charset="0"/>
              </a:rPr>
              <a:t>Mennesket personificerer stedet, når det træder ind i stedet med dets personlige oplevelser og erindringer. </a:t>
            </a:r>
          </a:p>
          <a:p>
            <a:pPr algn="just">
              <a:lnSpc>
                <a:spcPct val="150000"/>
              </a:lnSpc>
              <a:spcAft>
                <a:spcPts val="0"/>
              </a:spcAft>
            </a:pPr>
            <a:endParaRPr lang="da-DK" dirty="0">
              <a:latin typeface="Georgia" panose="02040502050405020303" pitchFamily="18" charset="0"/>
              <a:ea typeface="Univers LT Std 57 Condensed" charset="0"/>
              <a:cs typeface="Times New Roman" charset="0"/>
            </a:endParaRPr>
          </a:p>
          <a:p>
            <a:pPr algn="just">
              <a:lnSpc>
                <a:spcPct val="150000"/>
              </a:lnSpc>
              <a:spcAft>
                <a:spcPts val="0"/>
              </a:spcAft>
            </a:pPr>
            <a:r>
              <a:rPr lang="da-DK" dirty="0">
                <a:latin typeface="Georgia" panose="02040502050405020303" pitchFamily="18" charset="0"/>
                <a:ea typeface="Univers LT Std 57 Condensed" charset="0"/>
                <a:cs typeface="Times New Roman" charset="0"/>
              </a:rPr>
              <a:t>Mennesket investerer altså noget af sig selv i stedet, og omvendt investerer stedet også noget i mennesket. Stedets relative karakter ligger i forlængelse heraf, altså at steder ikke nødvendigvis har den samme betydning for forskellige mennesker. </a:t>
            </a:r>
          </a:p>
        </p:txBody>
      </p:sp>
      <p:sp>
        <p:nvSpPr>
          <p:cNvPr id="3" name="Rektangel 2"/>
          <p:cNvSpPr/>
          <p:nvPr/>
        </p:nvSpPr>
        <p:spPr>
          <a:xfrm>
            <a:off x="11024694" y="6511751"/>
            <a:ext cx="1167306" cy="346249"/>
          </a:xfrm>
          <a:prstGeom prst="rect">
            <a:avLst/>
          </a:prstGeom>
        </p:spPr>
        <p:txBody>
          <a:bodyPr wrap="none">
            <a:spAutoFit/>
          </a:bodyPr>
          <a:lstStyle/>
          <a:p>
            <a:pPr algn="r">
              <a:lnSpc>
                <a:spcPct val="150000"/>
              </a:lnSpc>
              <a:spcAft>
                <a:spcPts val="0"/>
              </a:spcAft>
            </a:pPr>
            <a:r>
              <a:rPr lang="da-DK" sz="1200">
                <a:latin typeface="Univers LT Std 57 Condensed" charset="0"/>
                <a:ea typeface="Univers LT Std 57 Condensed" charset="0"/>
                <a:cs typeface="Times New Roman" charset="0"/>
              </a:rPr>
              <a:t>Holde, Mønster.</a:t>
            </a:r>
            <a:endParaRPr lang="da-DK" sz="1200" dirty="0">
              <a:latin typeface="Univers LT Std 57 Condensed" charset="0"/>
              <a:ea typeface="Univers LT Std 57 Condensed" charset="0"/>
              <a:cs typeface="Times New Roman" charset="0"/>
            </a:endParaRPr>
          </a:p>
        </p:txBody>
      </p:sp>
    </p:spTree>
    <p:extLst>
      <p:ext uri="{BB962C8B-B14F-4D97-AF65-F5344CB8AC3E}">
        <p14:creationId xmlns:p14="http://schemas.microsoft.com/office/powerpoint/2010/main" val="109087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026722" y="2344087"/>
            <a:ext cx="8138556" cy="2534861"/>
          </a:xfrm>
          <a:prstGeom prst="rect">
            <a:avLst/>
          </a:prstGeom>
        </p:spPr>
        <p:txBody>
          <a:bodyPr wrap="square">
            <a:spAutoFit/>
          </a:bodyPr>
          <a:lstStyle/>
          <a:p>
            <a:pPr>
              <a:lnSpc>
                <a:spcPct val="150000"/>
              </a:lnSpc>
            </a:pPr>
            <a:r>
              <a:rPr lang="da-DK" dirty="0">
                <a:latin typeface="Georgia" panose="02040502050405020303" pitchFamily="18" charset="0"/>
              </a:rPr>
              <a:t>Ligesom en del af vores bevidsthed dannes i interaktion med andre mennesker, </a:t>
            </a:r>
          </a:p>
          <a:p>
            <a:pPr>
              <a:lnSpc>
                <a:spcPct val="150000"/>
              </a:lnSpc>
            </a:pPr>
            <a:r>
              <a:rPr lang="da-DK" dirty="0">
                <a:latin typeface="Georgia" panose="02040502050405020303" pitchFamily="18" charset="0"/>
              </a:rPr>
              <a:t>dannes en del af vores bevidsthed i interaktion med de fysiske omgivelser.</a:t>
            </a:r>
          </a:p>
          <a:p>
            <a:pPr>
              <a:lnSpc>
                <a:spcPct val="150000"/>
              </a:lnSpc>
            </a:pPr>
            <a:endParaRPr lang="da-DK" dirty="0">
              <a:latin typeface="Georgia" panose="02040502050405020303" pitchFamily="18" charset="0"/>
            </a:endParaRPr>
          </a:p>
          <a:p>
            <a:pPr>
              <a:lnSpc>
                <a:spcPct val="150000"/>
              </a:lnSpc>
            </a:pPr>
            <a:r>
              <a:rPr lang="da-DK" dirty="0">
                <a:latin typeface="Georgia" panose="02040502050405020303" pitchFamily="18" charset="0"/>
              </a:rPr>
              <a:t>At opfatte omgivelserne og at opfatte sig selv er to sider af sammen sag.</a:t>
            </a:r>
          </a:p>
          <a:p>
            <a:pPr>
              <a:lnSpc>
                <a:spcPct val="150000"/>
              </a:lnSpc>
            </a:pPr>
            <a:endParaRPr lang="da-DK" dirty="0">
              <a:latin typeface="Georgia" panose="02040502050405020303" pitchFamily="18" charset="0"/>
            </a:endParaRPr>
          </a:p>
        </p:txBody>
      </p:sp>
    </p:spTree>
    <p:extLst>
      <p:ext uri="{BB962C8B-B14F-4D97-AF65-F5344CB8AC3E}">
        <p14:creationId xmlns:p14="http://schemas.microsoft.com/office/powerpoint/2010/main" val="125782628"/>
      </p:ext>
    </p:extLst>
  </p:cSld>
  <p:clrMapOvr>
    <a:masterClrMapping/>
  </p:clrMapOvr>
</p:sld>
</file>

<file path=ppt/theme/theme1.xml><?xml version="1.0" encoding="utf-8"?>
<a:theme xmlns:a="http://schemas.openxmlformats.org/drawingml/2006/main" name="Office 2013 – 2022 Tema">
  <a:themeElements>
    <a:clrScheme name="Office 2013 – 2022 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3326</TotalTime>
  <Words>2082</Words>
  <Application>Microsoft Macintosh PowerPoint</Application>
  <PresentationFormat>Widescreen</PresentationFormat>
  <Paragraphs>142</Paragraphs>
  <Slides>38</Slides>
  <Notes>7</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38</vt:i4>
      </vt:variant>
    </vt:vector>
  </HeadingPairs>
  <TitlesOfParts>
    <vt:vector size="45" baseType="lpstr">
      <vt:lpstr>Arial</vt:lpstr>
      <vt:lpstr>Calibri</vt:lpstr>
      <vt:lpstr>Calibri Light</vt:lpstr>
      <vt:lpstr>Georgia</vt:lpstr>
      <vt:lpstr>Univers LT Std 57 Condensed</vt:lpstr>
      <vt:lpstr>Wingdings</vt:lpstr>
      <vt:lpstr>Office 2013 – 2022 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AT REGISTRERE BRUGERADFÆRD</vt:lpstr>
      <vt:lpstr>SERIAL VISION METODEN</vt:lpstr>
      <vt:lpstr>PowerPoint-præsentation</vt:lpstr>
      <vt:lpstr>    SERIAL VISION-METODEN</vt:lpstr>
      <vt:lpstr>PowerPoint-præsentation</vt:lpstr>
      <vt:lpstr>KONSTRASTER OG VARIATION ET AFSÆT FOR METODEN</vt:lpstr>
      <vt:lpstr>PowerPoint-præsentation</vt:lpstr>
      <vt:lpstr>PowerPoint-præsentation</vt:lpstr>
      <vt:lpstr>PowerPoint-præsentation</vt:lpstr>
      <vt:lpstr>PowerPoint-præsentation</vt:lpstr>
      <vt:lpstr>PowerPoint-præsentation</vt:lpstr>
      <vt:lpstr>Husk også at kortlægge ruten</vt:lpstr>
      <vt:lpstr>PowerPoint-præsentation</vt:lpstr>
      <vt:lpstr>PowerPoint-præsentation</vt:lpstr>
      <vt:lpstr>PowerPoint-præsentation</vt:lpstr>
      <vt:lpstr>PowerPoint-præsentation</vt:lpstr>
      <vt:lpstr>fotokartering</vt:lpstr>
      <vt:lpstr>PowerPoint-præsentation</vt:lpstr>
      <vt:lpstr>PowerPoint-præsentation</vt:lpstr>
      <vt:lpstr>PowerPoint-præsentation</vt:lpstr>
      <vt:lpstr> OG HER MED FOKUS PÅ  FORSKELLIGE DETALJER …</vt:lpstr>
      <vt:lpstr>   AT BRUGE HEXAGONMODELLEN</vt:lpstr>
      <vt:lpstr>PowerPoint-præsentation</vt:lpstr>
      <vt:lpstr>Praktisk øvelse:  Byens rum - med kroppen som redskab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Microsoft Office-bruger</dc:creator>
  <cp:lastModifiedBy>Ditte Bang Skovgård-Hansen</cp:lastModifiedBy>
  <cp:revision>86</cp:revision>
  <cp:lastPrinted>2021-11-12T04:51:42Z</cp:lastPrinted>
  <dcterms:created xsi:type="dcterms:W3CDTF">2021-10-12T08:45:20Z</dcterms:created>
  <dcterms:modified xsi:type="dcterms:W3CDTF">2026-03-26T13:34:14Z</dcterms:modified>
</cp:coreProperties>
</file>