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32"/>
  </p:notesMasterIdLst>
  <p:sldIdLst>
    <p:sldId id="256" r:id="rId2"/>
    <p:sldId id="393" r:id="rId3"/>
    <p:sldId id="273" r:id="rId4"/>
    <p:sldId id="269" r:id="rId5"/>
    <p:sldId id="279" r:id="rId6"/>
    <p:sldId id="259" r:id="rId7"/>
    <p:sldId id="261" r:id="rId8"/>
    <p:sldId id="271" r:id="rId9"/>
    <p:sldId id="272" r:id="rId10"/>
    <p:sldId id="264" r:id="rId11"/>
    <p:sldId id="270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345" r:id="rId21"/>
    <p:sldId id="375" r:id="rId22"/>
    <p:sldId id="386" r:id="rId23"/>
    <p:sldId id="387" r:id="rId24"/>
    <p:sldId id="388" r:id="rId25"/>
    <p:sldId id="389" r:id="rId26"/>
    <p:sldId id="390" r:id="rId27"/>
    <p:sldId id="384" r:id="rId28"/>
    <p:sldId id="385" r:id="rId29"/>
    <p:sldId id="391" r:id="rId30"/>
    <p:sldId id="392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080B2B-E473-EF4D-A842-46B732D79945}" v="64" dt="2025-03-23T15:53:59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8" autoAdjust="0"/>
    <p:restoredTop sz="92743"/>
  </p:normalViewPr>
  <p:slideViewPr>
    <p:cSldViewPr snapToGrid="0">
      <p:cViewPr varScale="1">
        <p:scale>
          <a:sx n="110" d="100"/>
          <a:sy n="110" d="100"/>
        </p:scale>
        <p:origin x="132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8T19:25:50.307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298157.875"/>
      <inkml:brushProperty name="anchorY" value="-139220.28125"/>
      <inkml:brushProperty name="scaleFactor" value="0.5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8T19:25:52.998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320175.125"/>
      <inkml:brushProperty name="anchorY" value="-177743.45313"/>
      <inkml:brushProperty name="scaleFactor" value="0.5"/>
    </inkml:brush>
  </inkml:definitions>
  <inkml:trace contextRef="#ctx0" brushRef="#br0">1 20 24575,'5'-8'0,"0"1"0,-2 4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B150D-BF47-C141-86D5-8813A6BF86E1}" type="datetimeFigureOut">
              <a:rPr lang="da-DK" smtClean="0"/>
              <a:t>22.04.2026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1DBBF-A2B7-594F-ADD9-3D248896084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83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NB: Oplæg på baggrund af Temaer i kunsten 1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1DBBF-A2B7-594F-ADD9-3D248896084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648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4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6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0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2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4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5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1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3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8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6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75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linehojgaardporse/Library/Group%20Containers/UBF8T346G9.ms/WebArchiveCopyPasteTempFiles/com.microsoft.Word/Abraham-Mignon-Oesters-frugter-og-et-vinglas-paa-et-stenbord-1671-1679.-tilhoerer-SMK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images.squarespace-cdn.com/content/v1/57867c3203596edb2dc8e554/1489389343608-HZFP3KG6LAPTK1P8QD1L/image-asset.jpe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s://medie.information.dk/s--Cx3OSVRZ--/ar_3:2,c_crop/c_scale,w_1920/f_auto/q_auto/v1/migrate/390d536f0709c3bf10dcae4489fc3457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linehojgaardporse/Library/Group%20Containers/UBF8T346G9.ms/WebArchiveCopyPasteTempFiles/com.microsoft.Word/4062b692-bcc7-4bf6-902c-aa6524b966a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linehojgaardporse/Library/Group%20Containers/UBF8T346G9.ms/WebArchiveCopyPasteTempFiles/com.microsoft.Word/3_BeyonceKnowles_DanBannino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linehojgaardporse/Library/Group%20Containers/UBF8T346G9.ms/WebArchiveCopyPasteTempFiles/com.microsoft.Word/5KateMoss_DanBannino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backend.artreview.com/wp-content/uploads/2024/05/Jumex-1st-Floor-Skulls-and-Blossoms-View-08-1230x1640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3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icolaes van Gelder - Wikipedia">
            <a:extLst>
              <a:ext uri="{FF2B5EF4-FFF2-40B4-BE49-F238E27FC236}">
                <a16:creationId xmlns:a16="http://schemas.microsoft.com/office/drawing/2014/main" id="{9B16B238-916A-6D49-89A3-0185118BA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9" b="22153"/>
          <a:stretch>
            <a:fillRect/>
          </a:stretch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3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da-DK" sz="5200">
                <a:solidFill>
                  <a:srgbClr val="FFFFFF"/>
                </a:solidFill>
              </a:rPr>
              <a:t>Måltidets betydning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da-DK" dirty="0">
                <a:solidFill>
                  <a:srgbClr val="FFFFFF"/>
                </a:solidFill>
              </a:rPr>
              <a:t>En undersøgelse af stillebenmotivet i barokken og senere</a:t>
            </a: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40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da-DK" sz="4000" dirty="0"/>
              <a:t>Form- og indholdsanalyse af stilleben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DC5FCA3-F72E-874E-9D5C-A6132DF80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2" y="1907599"/>
            <a:ext cx="4396338" cy="576262"/>
          </a:xfrm>
        </p:spPr>
        <p:txBody>
          <a:bodyPr/>
          <a:lstStyle/>
          <a:p>
            <a:r>
              <a:rPr lang="da-DK" dirty="0"/>
              <a:t>1. Formanalyse (denotativ)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>
          <a:xfrm>
            <a:off x="646111" y="2708001"/>
            <a:ext cx="4396339" cy="374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Foretag en formanalyse af ‘</a:t>
            </a:r>
            <a:r>
              <a:rPr lang="da-DK" sz="2000" dirty="0" err="1"/>
              <a:t>Adriaen</a:t>
            </a:r>
            <a:r>
              <a:rPr lang="da-DK" sz="2000" dirty="0"/>
              <a:t> van Utrecht: </a:t>
            </a:r>
            <a:r>
              <a:rPr lang="da-DK" sz="2000" i="1" dirty="0"/>
              <a:t>Et festmåltid</a:t>
            </a:r>
            <a:r>
              <a:rPr lang="da-DK" sz="2000" dirty="0"/>
              <a:t>, 1644, med fokus på lys/skygge, perspektiv, komposition (brug analyseskemaet)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413954F-4FE7-4945-91EA-06A1E8146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5189517" cy="576262"/>
          </a:xfrm>
        </p:spPr>
        <p:txBody>
          <a:bodyPr/>
          <a:lstStyle/>
          <a:p>
            <a:r>
              <a:rPr lang="da-DK" dirty="0"/>
              <a:t>2. Indholdsanalyse (konnotativ)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4006B158-7C05-F645-89B0-CD8082C43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7526" y="2708001"/>
            <a:ext cx="4396339" cy="374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Foretag en indholdsanalyse af ‘</a:t>
            </a:r>
            <a:r>
              <a:rPr lang="da-DK" sz="2000" dirty="0" err="1"/>
              <a:t>Adriaen</a:t>
            </a:r>
            <a:r>
              <a:rPr lang="da-DK" sz="2000" dirty="0"/>
              <a:t> van Utrecht: </a:t>
            </a:r>
            <a:r>
              <a:rPr lang="da-DK" sz="2000" i="1" dirty="0"/>
              <a:t>Et festmåltid</a:t>
            </a:r>
            <a:r>
              <a:rPr lang="da-DK" sz="2000" dirty="0"/>
              <a:t>, 1644, med fokus på, hvilken betydning genstandende på maleriet har – og på maleriet som helhed</a:t>
            </a:r>
          </a:p>
        </p:txBody>
      </p:sp>
    </p:spTree>
    <p:extLst>
      <p:ext uri="{BB962C8B-B14F-4D97-AF65-F5344CB8AC3E}">
        <p14:creationId xmlns:p14="http://schemas.microsoft.com/office/powerpoint/2010/main" val="112003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117" y="5838938"/>
            <a:ext cx="2616200" cy="1325563"/>
          </a:xfrm>
        </p:spPr>
        <p:txBody>
          <a:bodyPr>
            <a:normAutofit/>
          </a:bodyPr>
          <a:lstStyle/>
          <a:p>
            <a:pPr algn="r"/>
            <a:r>
              <a:rPr lang="da-DK" sz="1400" dirty="0">
                <a:latin typeface="+mn-lt"/>
              </a:rPr>
              <a:t>Adrian van Utrecht: </a:t>
            </a:r>
            <a:br>
              <a:rPr lang="da-DK" sz="1400" dirty="0">
                <a:latin typeface="+mn-lt"/>
              </a:rPr>
            </a:br>
            <a:r>
              <a:rPr lang="da-DK" sz="1400" i="1" dirty="0">
                <a:latin typeface="+mn-lt"/>
              </a:rPr>
              <a:t>Et festmåltid</a:t>
            </a:r>
            <a:r>
              <a:rPr lang="da-DK" sz="1400" dirty="0">
                <a:latin typeface="+mn-lt"/>
              </a:rPr>
              <a:t>, 1644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17" y="173521"/>
            <a:ext cx="8531966" cy="65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uide til gode madfotografier - gør det selv">
            <a:extLst>
              <a:ext uri="{FF2B5EF4-FFF2-40B4-BE49-F238E27FC236}">
                <a16:creationId xmlns:a16="http://schemas.microsoft.com/office/drawing/2014/main" id="{558E86E5-AD91-E8DC-FBBE-CBFA678D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-1" b="-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15CE2F-F737-10F0-5BC0-633F17D7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Praktisk øvelse: Fotografi af stilleben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99D318-4B51-BA83-4FFA-2498255D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>
                <a:solidFill>
                  <a:srgbClr val="FFFFFF"/>
                </a:solidFill>
              </a:rPr>
              <a:t>I skal skabe en moderne fortolkning af stillebengenren af jeres ret – inspireret af barokkens iscenesættelse.</a:t>
            </a:r>
          </a:p>
          <a:p>
            <a:pPr marL="0" indent="0">
              <a:buNone/>
            </a:pPr>
            <a:endParaRPr lang="da-DK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1800" dirty="0">
                <a:solidFill>
                  <a:srgbClr val="00B050"/>
                </a:solidFill>
              </a:rPr>
              <a:t>Gør følgende:</a:t>
            </a:r>
          </a:p>
          <a:p>
            <a:pPr marL="0" lvl="0" indent="0">
              <a:buNone/>
            </a:pPr>
            <a:r>
              <a:rPr lang="da-DK" sz="1800" dirty="0">
                <a:solidFill>
                  <a:srgbClr val="FFFFFF"/>
                </a:solidFill>
              </a:rPr>
              <a:t>Overvej, hvilke genstande, der vil passe ind i et moderne stilleben? Hvilke luksussymboler, vil I anvende? Hvordan kan I udtrykke forgængelighed, forfængelighed og ’husk, at du skal dø’?</a:t>
            </a:r>
          </a:p>
          <a:p>
            <a:pPr marL="0" indent="0">
              <a:buNone/>
            </a:pPr>
            <a:endParaRPr lang="da-DK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1800" dirty="0">
                <a:solidFill>
                  <a:srgbClr val="FFFFFF"/>
                </a:solidFill>
              </a:rPr>
              <a:t>Sæt jeres opstilling op – jeres ret skal indgå – i de små fotobokse (eller den store i designlokalet) og affotografer opstillingen. Arbejd med baggrundene i forskellige farver, arbejd med lyssætning etc. Lad jer gerne inspirere af barokke og moderne stillebens på de følgende sider.</a:t>
            </a:r>
          </a:p>
          <a:p>
            <a:pPr marL="0" indent="0">
              <a:buNone/>
            </a:pPr>
            <a:endParaRPr lang="da-DK" sz="1800" dirty="0">
              <a:solidFill>
                <a:srgbClr val="FFFFFF"/>
              </a:solidFill>
            </a:endParaRPr>
          </a:p>
          <a:p>
            <a:pPr marL="0" lvl="0" indent="0">
              <a:buNone/>
            </a:pPr>
            <a:r>
              <a:rPr lang="da-DK" sz="1800" dirty="0">
                <a:solidFill>
                  <a:srgbClr val="FFFFFF"/>
                </a:solidFill>
              </a:rPr>
              <a:t>Tag mange forskellige fotos af forskellige kompositioner (gem dem i jeres </a:t>
            </a:r>
            <a:r>
              <a:rPr lang="da-DK" sz="1800" dirty="0" err="1">
                <a:solidFill>
                  <a:srgbClr val="FFFFFF"/>
                </a:solidFill>
              </a:rPr>
              <a:t>portfolio</a:t>
            </a:r>
            <a:r>
              <a:rPr lang="da-DK" sz="1800" dirty="0">
                <a:solidFill>
                  <a:srgbClr val="FFFFFF"/>
                </a:solidFill>
              </a:rPr>
              <a:t>).</a:t>
            </a:r>
            <a:br>
              <a:rPr lang="da-DK" sz="1800" dirty="0">
                <a:solidFill>
                  <a:srgbClr val="FFFFFF"/>
                </a:solidFill>
              </a:rPr>
            </a:br>
            <a:endParaRPr lang="da-DK" sz="1800" dirty="0">
              <a:solidFill>
                <a:srgbClr val="FFFFFF"/>
              </a:solidFill>
            </a:endParaRPr>
          </a:p>
          <a:p>
            <a:pPr marL="0" lvl="0" indent="0">
              <a:buNone/>
            </a:pPr>
            <a:r>
              <a:rPr lang="da-DK" sz="1800" dirty="0">
                <a:solidFill>
                  <a:srgbClr val="FFFFFF"/>
                </a:solidFill>
              </a:rPr>
              <a:t>Vælg ét værk, som I tager med i jeres PPT, hvor I præsenterer retten.</a:t>
            </a:r>
          </a:p>
          <a:p>
            <a:pPr marL="0" indent="0">
              <a:buNone/>
            </a:pPr>
            <a:endParaRPr lang="da-DK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4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agtstilleben med Holbeinskål, Nautilus- og glaspokal og frugtskål">
            <a:extLst>
              <a:ext uri="{FF2B5EF4-FFF2-40B4-BE49-F238E27FC236}">
                <a16:creationId xmlns:a16="http://schemas.microsoft.com/office/drawing/2014/main" id="{38F5D79F-04CC-5B63-28BF-51F323BD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7" y="0"/>
            <a:ext cx="5635625" cy="6858000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2C11A73-9BB5-4704-8528-D9981D534DBB}"/>
              </a:ext>
            </a:extLst>
          </p:cNvPr>
          <p:cNvSpPr txBox="1"/>
          <p:nvPr/>
        </p:nvSpPr>
        <p:spPr>
          <a:xfrm>
            <a:off x="119605" y="5976357"/>
            <a:ext cx="3048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  <a:buNone/>
            </a:pP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Willem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Kalf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Pragtstilleben med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Holbeinskål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Nautilus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og glaspokal og frugtskål, 1678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3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08C4A5-B2D6-3201-C44E-61B78BC3F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2049" name="Billede 10" descr="Gl. Holtegaard – MAD MAD MAD">
            <a:extLst>
              <a:ext uri="{FF2B5EF4-FFF2-40B4-BE49-F238E27FC236}">
                <a16:creationId xmlns:a16="http://schemas.microsoft.com/office/drawing/2014/main" id="{5EA7F483-B3E0-5092-9A23-307CFDFEA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57150"/>
            <a:ext cx="52197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1B1E72F-EF7F-2DD2-A397-89A7ACF5D969}"/>
              </a:ext>
            </a:extLst>
          </p:cNvPr>
          <p:cNvSpPr txBox="1"/>
          <p:nvPr/>
        </p:nvSpPr>
        <p:spPr>
          <a:xfrm>
            <a:off x="513144" y="5832008"/>
            <a:ext cx="2866663" cy="135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  <a:buNone/>
            </a:pPr>
            <a:r>
              <a:rPr lang="da-DK" sz="1400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Abraham Mignon, ‘Østers, frugter og et vinglas på et stenbord’, (1671-1679). Tilhører Statens Museum for Kunst. SMK 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None/>
            </a:pPr>
            <a:r>
              <a:rPr lang="da-DK" sz="1800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da-DK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307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0" name="Rectangle 307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3" name="Billede 11" descr="Rebecca Louise Law &quot;Balthasar Van der Ast, Decayed&quot;, 2014 | Photo: Tom Hartford.">
            <a:extLst>
              <a:ext uri="{FF2B5EF4-FFF2-40B4-BE49-F238E27FC236}">
                <a16:creationId xmlns:a16="http://schemas.microsoft.com/office/drawing/2014/main" id="{B8833737-46AC-EE88-89E0-98A1D2A1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"/>
          <a:stretch>
            <a:fillRect/>
          </a:stretch>
        </p:blipFill>
        <p:spPr bwMode="auto">
          <a:xfrm>
            <a:off x="1882006" y="569843"/>
            <a:ext cx="8450714" cy="56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C142AF6-CE05-A2BC-CED4-C99FE1AA1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2CC70E8-0A33-B8BA-2C57-DB975EFEB792}"/>
              </a:ext>
            </a:extLst>
          </p:cNvPr>
          <p:cNvSpPr txBox="1"/>
          <p:nvPr/>
        </p:nvSpPr>
        <p:spPr>
          <a:xfrm>
            <a:off x="1859279" y="6219824"/>
            <a:ext cx="7770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da-DK" sz="1400" spc="2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Rebecca Louise Law "</a:t>
            </a:r>
            <a:r>
              <a:rPr lang="da-DK" sz="1400" i="1" spc="2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Balthasar Van der </a:t>
            </a:r>
            <a:r>
              <a:rPr lang="da-DK" sz="1400" i="1" spc="25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Ast</a:t>
            </a:r>
            <a:r>
              <a:rPr lang="da-DK" sz="1400" i="1" spc="2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da-DK" sz="1400" i="1" spc="25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Decayed</a:t>
            </a:r>
            <a:r>
              <a:rPr lang="da-DK" sz="1400" spc="2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", 2014 | Photo: Tom Hartford.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769D7C6-FC8C-D97F-BF42-87B003917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068" y="481851"/>
            <a:ext cx="19127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097" name="Billede 12" descr="Pieter Claesz: ’Opstilling med skinke’ (1625).">
            <a:extLst>
              <a:ext uri="{FF2B5EF4-FFF2-40B4-BE49-F238E27FC236}">
                <a16:creationId xmlns:a16="http://schemas.microsoft.com/office/drawing/2014/main" id="{A4B118B2-F0AD-5912-4C02-605573C3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68" y="481851"/>
            <a:ext cx="8866208" cy="59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6984F40-990E-28EC-FDF6-6C36C58C0D71}"/>
              </a:ext>
            </a:extLst>
          </p:cNvPr>
          <p:cNvSpPr txBox="1"/>
          <p:nvPr/>
        </p:nvSpPr>
        <p:spPr>
          <a:xfrm>
            <a:off x="1767068" y="6399298"/>
            <a:ext cx="10446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Pieter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Claesz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’Opstilling med skinke’ (1625).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5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Billede 13" descr="Stilleben. Måltidsstykke i en stenniche">
            <a:extLst>
              <a:ext uri="{FF2B5EF4-FFF2-40B4-BE49-F238E27FC236}">
                <a16:creationId xmlns:a16="http://schemas.microsoft.com/office/drawing/2014/main" id="{6431F1BE-A159-ECA5-9F69-1034A2E9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8618" y="180678"/>
            <a:ext cx="5294764" cy="649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55C03D3-D6A2-4BFA-0877-28E0C471F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7172" y="-462789"/>
            <a:ext cx="142175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E1F806F-D50E-07A2-7813-6868B8EB3B85}"/>
              </a:ext>
            </a:extLst>
          </p:cNvPr>
          <p:cNvSpPr txBox="1"/>
          <p:nvPr/>
        </p:nvSpPr>
        <p:spPr>
          <a:xfrm>
            <a:off x="598731" y="6154102"/>
            <a:ext cx="2665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  <a:buNone/>
            </a:pP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Ukendt, Stilleben. Måltidsstykke i en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stenniche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1640 – 1649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06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Billede 14" descr="3_BeyonceKnowles_DanBannino">
            <a:extLst>
              <a:ext uri="{FF2B5EF4-FFF2-40B4-BE49-F238E27FC236}">
                <a16:creationId xmlns:a16="http://schemas.microsoft.com/office/drawing/2014/main" id="{1EBB2393-E6EB-956B-6FFC-C5B11B90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487" y="643466"/>
            <a:ext cx="8315025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718A189-177F-0E10-B0F1-A2B2EFF7A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D367722-3E31-4CDE-7646-05D9D9C43970}"/>
              </a:ext>
            </a:extLst>
          </p:cNvPr>
          <p:cNvSpPr txBox="1"/>
          <p:nvPr/>
        </p:nvSpPr>
        <p:spPr>
          <a:xfrm>
            <a:off x="1938487" y="6335172"/>
            <a:ext cx="8075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da-DK" sz="1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Beyoncè</a:t>
            </a:r>
            <a:r>
              <a:rPr lang="da-DK" sz="1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1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Knowles</a:t>
            </a:r>
            <a:r>
              <a:rPr lang="da-DK" sz="1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“Master </a:t>
            </a:r>
            <a:r>
              <a:rPr lang="da-DK" sz="1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Cleanse</a:t>
            </a:r>
            <a:r>
              <a:rPr lang="da-DK" sz="1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Diet”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©Dan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Bannino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2012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23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Billede 15" descr="Et billede, der indeholder flaske, drike, Alkoholisk drik, Barudstyr&#10;&#10;Indhold genereret af kunstig intelligens kan være forkert.">
            <a:extLst>
              <a:ext uri="{FF2B5EF4-FFF2-40B4-BE49-F238E27FC236}">
                <a16:creationId xmlns:a16="http://schemas.microsoft.com/office/drawing/2014/main" id="{DE747D6C-D43D-CD30-B0B0-C7A5B881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5495" y="643466"/>
            <a:ext cx="8441010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DAC3B66-3870-2D8D-0678-921F5FE70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A70A3A3-0957-A6DD-C641-DE8621D5C210}"/>
              </a:ext>
            </a:extLst>
          </p:cNvPr>
          <p:cNvSpPr txBox="1"/>
          <p:nvPr/>
        </p:nvSpPr>
        <p:spPr>
          <a:xfrm>
            <a:off x="1774785" y="6306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da-DK" sz="1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Kate Moss “Hollywood Diet”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©Dan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Bannino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Alcohol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&amp; </a:t>
            </a:r>
            <a:r>
              <a:rPr lang="da-DK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cigarettes</a:t>
            </a:r>
            <a:r>
              <a:rPr lang="da-DK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., 2012</a:t>
            </a:r>
            <a:endParaRPr lang="da-DK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2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1E6B6-840B-5C29-3698-16F6ACB9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38" y="943859"/>
            <a:ext cx="3143491" cy="1325563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Vanitas</a:t>
            </a:r>
            <a:r>
              <a:rPr lang="da-DK" dirty="0"/>
              <a:t> og Memento Mori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7EBE85-59DC-97B0-41CC-E2D6792E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8" y="2534856"/>
            <a:ext cx="2593769" cy="3005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Forklar på baggrund af dagens tekst de to begreber for hinanden.</a:t>
            </a:r>
          </a:p>
        </p:txBody>
      </p:sp>
      <p:pic>
        <p:nvPicPr>
          <p:cNvPr id="1028" name="Picture 4" descr="kunst für alle Art Print/Poster: Pieter Claesz Vanitas-Stilleben Picture,  Fine Art Poster, 23.6x15.7 inch / 60x40 cm : Amazon.co.uk: Home &amp; Kitchen">
            <a:extLst>
              <a:ext uri="{FF2B5EF4-FFF2-40B4-BE49-F238E27FC236}">
                <a16:creationId xmlns:a16="http://schemas.microsoft.com/office/drawing/2014/main" id="{B99CC9C2-6466-55A0-0C92-9E34CF47C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06" y="804393"/>
            <a:ext cx="8091323" cy="52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438B353E-B33F-B888-8115-C780DBA755A7}"/>
              </a:ext>
            </a:extLst>
          </p:cNvPr>
          <p:cNvSpPr txBox="1"/>
          <p:nvPr/>
        </p:nvSpPr>
        <p:spPr>
          <a:xfrm>
            <a:off x="3895106" y="6308209"/>
            <a:ext cx="6097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Pieter </a:t>
            </a:r>
            <a:r>
              <a:rPr lang="da-DK" sz="1400" dirty="0" err="1"/>
              <a:t>Claesz</a:t>
            </a:r>
            <a:r>
              <a:rPr lang="da-DK" sz="1400" dirty="0"/>
              <a:t>: S</a:t>
            </a:r>
            <a:r>
              <a:rPr lang="da-DK" sz="1400" i="1" dirty="0"/>
              <a:t>tilleben</a:t>
            </a:r>
            <a:r>
              <a:rPr lang="da-DK" sz="1400" dirty="0"/>
              <a:t>, 1643</a:t>
            </a:r>
          </a:p>
        </p:txBody>
      </p:sp>
    </p:spTree>
    <p:extLst>
      <p:ext uri="{BB962C8B-B14F-4D97-AF65-F5344CB8AC3E}">
        <p14:creationId xmlns:p14="http://schemas.microsoft.com/office/powerpoint/2010/main" val="2355496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hristian Lemmerz - Scene - Esbjerg kunstmuseum">
            <a:extLst>
              <a:ext uri="{FF2B5EF4-FFF2-40B4-BE49-F238E27FC236}">
                <a16:creationId xmlns:a16="http://schemas.microsoft.com/office/drawing/2014/main" id="{15B908BD-C0B2-B06C-ED97-CCEBDB76D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9" r="-2" b="5763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blikumsreaktioner på samtidskunst, 1998-99 - Esbjerg kunstmuseum">
            <a:extLst>
              <a:ext uri="{FF2B5EF4-FFF2-40B4-BE49-F238E27FC236}">
                <a16:creationId xmlns:a16="http://schemas.microsoft.com/office/drawing/2014/main" id="{F92C35DA-3A91-7F99-0BB5-9657F2B60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8" r="-2" b="14809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ian Lemmerz - Scene - Esbjerg kunstmuseum">
            <a:extLst>
              <a:ext uri="{FF2B5EF4-FFF2-40B4-BE49-F238E27FC236}">
                <a16:creationId xmlns:a16="http://schemas.microsoft.com/office/drawing/2014/main" id="{655CDC81-9D1F-FDD8-F2F4-16991C629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4" r="-1" b="16967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AD26B5C-9DAE-106C-9FAB-3A54AED993AE}"/>
              </a:ext>
            </a:extLst>
          </p:cNvPr>
          <p:cNvSpPr txBox="1"/>
          <p:nvPr/>
        </p:nvSpPr>
        <p:spPr>
          <a:xfrm>
            <a:off x="229552" y="6351766"/>
            <a:ext cx="11732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effectLst/>
                <a:latin typeface="LLCircularWeb-Book"/>
              </a:rPr>
              <a:t>Udstillingsview fra værket </a:t>
            </a:r>
            <a:r>
              <a:rPr lang="da-DK" sz="1400" i="1" dirty="0">
                <a:latin typeface="LLCircularWeb-Book"/>
              </a:rPr>
              <a:t>Scene </a:t>
            </a:r>
            <a:r>
              <a:rPr lang="da-DK" sz="1400" dirty="0">
                <a:latin typeface="LLCircularWeb-Book"/>
              </a:rPr>
              <a:t>fra 1994</a:t>
            </a:r>
            <a:r>
              <a:rPr lang="da-DK" sz="1400" i="1" dirty="0">
                <a:latin typeface="LLCircularWeb-Book"/>
              </a:rPr>
              <a:t> </a:t>
            </a:r>
            <a:r>
              <a:rPr lang="da-DK" sz="1400" dirty="0">
                <a:latin typeface="LLCircularWeb-Book"/>
              </a:rPr>
              <a:t>af kunstneren </a:t>
            </a:r>
            <a:r>
              <a:rPr lang="da-DK" sz="1400" b="0" i="0" dirty="0">
                <a:effectLst/>
                <a:latin typeface="LLCircularWeb-Book"/>
              </a:rPr>
              <a:t>Christians </a:t>
            </a:r>
            <a:r>
              <a:rPr lang="da-DK" sz="1400" b="0" i="0" dirty="0" err="1">
                <a:effectLst/>
                <a:latin typeface="LLCircularWeb-Book"/>
              </a:rPr>
              <a:t>Lemmertz</a:t>
            </a:r>
            <a:r>
              <a:rPr lang="da-DK" sz="1400" dirty="0">
                <a:latin typeface="LLCircularWeb-Book"/>
              </a:rPr>
              <a:t>, udstillet på </a:t>
            </a:r>
            <a:r>
              <a:rPr lang="da-DK" sz="1400" b="0" i="0" dirty="0">
                <a:effectLst/>
                <a:latin typeface="LLCircularWeb-Book"/>
              </a:rPr>
              <a:t>på Esbjerg Kunstmuseum , hvor manipulerede og rådnende svinekroppe og blod udgjorde materialerne. 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595527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E9DD97A-CF1F-E15E-9146-7C8C31CFD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3073" name="Billede 4" descr="Does Damien Hirst Dream of Expensive Sheep? - ArtReview">
            <a:extLst>
              <a:ext uri="{FF2B5EF4-FFF2-40B4-BE49-F238E27FC236}">
                <a16:creationId xmlns:a16="http://schemas.microsoft.com/office/drawing/2014/main" id="{385116D4-BD24-F116-5856-D24E9E9A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ED699B7-6418-8C68-87C3-424CF1DC9703}"/>
              </a:ext>
            </a:extLst>
          </p:cNvPr>
          <p:cNvSpPr txBox="1"/>
          <p:nvPr/>
        </p:nvSpPr>
        <p:spPr>
          <a:xfrm>
            <a:off x="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Damien </a:t>
            </a:r>
            <a:r>
              <a:rPr lang="da-DK" sz="14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Hirst</a:t>
            </a:r>
            <a:r>
              <a:rPr lang="da-DK" sz="14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da-DK" sz="1400" i="1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 the Love of God</a:t>
            </a:r>
            <a:r>
              <a:rPr lang="da-DK" sz="14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2007</a:t>
            </a:r>
            <a:r>
              <a:rPr lang="da-DK" sz="1400" dirty="0">
                <a:effectLst/>
              </a:rPr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744917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672D5-8C18-1307-1753-732B9BB7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da-DK" sz="4000">
                <a:solidFill>
                  <a:schemeClr val="bg1"/>
                </a:solidFill>
              </a:rPr>
              <a:t>Refleksionsøvelse: stilleben og vanitas.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5A5694-59A9-7963-3649-6AF028FD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a-DK" sz="2400" dirty="0"/>
              <a:t>Sammenlign de barokke stillebenmalere på de foregående slides med de moderne malerier af Picasso, </a:t>
            </a:r>
            <a:r>
              <a:rPr lang="en-US" sz="2400" dirty="0"/>
              <a:t>Cézanne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da-DK" sz="2400" dirty="0"/>
              <a:t>Lichtenstein på de næste fore slides. Hvordan vil du i overordnede træk beskrive forskellighederne? Brug så meget fagsprog som muligt.</a:t>
            </a:r>
          </a:p>
          <a:p>
            <a:pPr marL="514350" indent="-514350">
              <a:buAutoNum type="arabicPeriod"/>
            </a:pPr>
            <a:r>
              <a:rPr lang="da-DK" sz="2400" dirty="0"/>
              <a:t>Sammenlign derefter værkerne af Wolfgang </a:t>
            </a:r>
            <a:r>
              <a:rPr lang="da-DK" sz="2400" dirty="0" err="1"/>
              <a:t>Tilmanns</a:t>
            </a:r>
            <a:r>
              <a:rPr lang="da-DK" sz="2400" dirty="0"/>
              <a:t> og Laura </a:t>
            </a:r>
            <a:r>
              <a:rPr lang="da-DK" sz="2400" dirty="0" err="1"/>
              <a:t>Letinsy</a:t>
            </a:r>
            <a:r>
              <a:rPr lang="da-DK" sz="2400" dirty="0"/>
              <a:t> på de følgende slides med de barokke stilleben-malere.</a:t>
            </a:r>
          </a:p>
        </p:txBody>
      </p:sp>
    </p:spTree>
    <p:extLst>
      <p:ext uri="{BB962C8B-B14F-4D97-AF65-F5344CB8AC3E}">
        <p14:creationId xmlns:p14="http://schemas.microsoft.com/office/powerpoint/2010/main" val="3834798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3461" y="5684837"/>
            <a:ext cx="1818409" cy="1325563"/>
          </a:xfrm>
        </p:spPr>
        <p:txBody>
          <a:bodyPr>
            <a:normAutofit/>
          </a:bodyPr>
          <a:lstStyle/>
          <a:p>
            <a:pPr algn="r"/>
            <a:r>
              <a:rPr lang="da-DK" sz="1400" dirty="0">
                <a:latin typeface="+mn-lt"/>
              </a:rPr>
              <a:t>Picasso: Stilleben med emaljeret kasserolle, 1945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70" y="234597"/>
            <a:ext cx="8171729" cy="63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58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178" y="6038025"/>
            <a:ext cx="2451100" cy="1325563"/>
          </a:xfrm>
        </p:spPr>
        <p:txBody>
          <a:bodyPr>
            <a:normAutofit/>
          </a:bodyPr>
          <a:lstStyle/>
          <a:p>
            <a:pPr algn="r"/>
            <a:r>
              <a:rPr lang="en-US" sz="1400" dirty="0">
                <a:latin typeface="+mn-lt"/>
              </a:rPr>
              <a:t>Paul Cézanne: </a:t>
            </a:r>
            <a:r>
              <a:rPr lang="en-US" sz="1400" i="1" dirty="0" err="1">
                <a:latin typeface="+mn-lt"/>
              </a:rPr>
              <a:t>Stilleben</a:t>
            </a:r>
            <a:r>
              <a:rPr lang="en-US" sz="1400" i="1" dirty="0">
                <a:latin typeface="+mn-lt"/>
              </a:rPr>
              <a:t> med </a:t>
            </a:r>
            <a:r>
              <a:rPr lang="en-US" sz="1400" i="1" dirty="0" err="1">
                <a:latin typeface="+mn-lt"/>
              </a:rPr>
              <a:t>frugtkurv</a:t>
            </a:r>
            <a:r>
              <a:rPr lang="en-US" sz="1400" dirty="0">
                <a:latin typeface="+mn-lt"/>
              </a:rPr>
              <a:t>, 1880-1890 </a:t>
            </a:r>
            <a:endParaRPr lang="da-DK" sz="1400" dirty="0">
              <a:latin typeface="+mn-lt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45" y="367689"/>
            <a:ext cx="7737910" cy="61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14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4383" y="5621771"/>
            <a:ext cx="1968536" cy="1325563"/>
          </a:xfrm>
        </p:spPr>
        <p:txBody>
          <a:bodyPr>
            <a:normAutofit/>
          </a:bodyPr>
          <a:lstStyle/>
          <a:p>
            <a:pPr algn="r"/>
            <a:r>
              <a:rPr lang="da-DK" sz="1400" dirty="0">
                <a:latin typeface="+mn-lt"/>
              </a:rPr>
              <a:t>Pablo Picasso: </a:t>
            </a:r>
            <a:r>
              <a:rPr lang="da-DK" sz="1400" i="1" dirty="0">
                <a:latin typeface="+mn-lt"/>
              </a:rPr>
              <a:t>Stilleben med skål og frugt</a:t>
            </a:r>
            <a:r>
              <a:rPr lang="da-DK" sz="1400" dirty="0">
                <a:latin typeface="+mn-lt"/>
              </a:rPr>
              <a:t>, kul, olie, akvarel og avisudklip, 1912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19" y="213591"/>
            <a:ext cx="4867634" cy="64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6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9217" y="5894964"/>
            <a:ext cx="2777023" cy="1325563"/>
          </a:xfrm>
        </p:spPr>
        <p:txBody>
          <a:bodyPr>
            <a:normAutofit/>
          </a:bodyPr>
          <a:lstStyle/>
          <a:p>
            <a:pPr algn="r"/>
            <a:r>
              <a:rPr lang="da-DK" sz="1400" dirty="0">
                <a:latin typeface="+mn-lt"/>
              </a:rPr>
              <a:t>Roy Lichtenstein: </a:t>
            </a:r>
            <a:r>
              <a:rPr lang="da-DK" sz="1400" i="1" dirty="0">
                <a:latin typeface="+mn-lt"/>
              </a:rPr>
              <a:t>Stilleben med krystalskål</a:t>
            </a:r>
            <a:r>
              <a:rPr lang="da-DK" sz="1400" dirty="0">
                <a:latin typeface="+mn-lt"/>
              </a:rPr>
              <a:t>, 1973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40" y="128157"/>
            <a:ext cx="5320959" cy="66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8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79261">
            <a:extLst>
              <a:ext uri="{FF2B5EF4-FFF2-40B4-BE49-F238E27FC236}">
                <a16:creationId xmlns:a16="http://schemas.microsoft.com/office/drawing/2014/main" id="{4518882D-766C-0435-698E-57CB5189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0"/>
            <a:ext cx="912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456AE71-E55D-CF95-59F5-F61C35523BAF}"/>
              </a:ext>
            </a:extLst>
          </p:cNvPr>
          <p:cNvSpPr txBox="1"/>
          <p:nvPr/>
        </p:nvSpPr>
        <p:spPr>
          <a:xfrm>
            <a:off x="249238" y="6026835"/>
            <a:ext cx="2108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da-DK" sz="1400" b="0" i="0" dirty="0">
                <a:solidFill>
                  <a:srgbClr val="1A1A1A"/>
                </a:solidFill>
                <a:effectLst/>
              </a:rPr>
              <a:t>Wolfgang </a:t>
            </a:r>
            <a:r>
              <a:rPr lang="da-DK" sz="1400" b="0" i="0" dirty="0" err="1">
                <a:solidFill>
                  <a:srgbClr val="1A1A1A"/>
                </a:solidFill>
                <a:effectLst/>
              </a:rPr>
              <a:t>Tilmanns</a:t>
            </a:r>
            <a:r>
              <a:rPr lang="da-DK" sz="1400" b="0" i="0" dirty="0">
                <a:solidFill>
                  <a:srgbClr val="1A1A1A"/>
                </a:solidFill>
                <a:effectLst/>
              </a:rPr>
              <a:t>: </a:t>
            </a:r>
            <a:r>
              <a:rPr lang="da-DK" sz="1400" b="0" i="1" dirty="0">
                <a:solidFill>
                  <a:srgbClr val="1A1A1A"/>
                </a:solidFill>
                <a:effectLst/>
              </a:rPr>
              <a:t>Stilleben </a:t>
            </a:r>
            <a:r>
              <a:rPr lang="da-DK" sz="1400" b="0" i="1" dirty="0" err="1">
                <a:solidFill>
                  <a:srgbClr val="1A1A1A"/>
                </a:solidFill>
                <a:effectLst/>
              </a:rPr>
              <a:t>Markstrasse</a:t>
            </a:r>
            <a:endParaRPr lang="da-DK" sz="1400" b="0" i="1" dirty="0">
              <a:solidFill>
                <a:srgbClr val="1A1A1A"/>
              </a:solidFill>
              <a:effectLst/>
            </a:endParaRPr>
          </a:p>
          <a:p>
            <a:pPr algn="r">
              <a:buNone/>
            </a:pPr>
            <a:r>
              <a:rPr lang="da-DK" sz="1400" b="0" i="0" dirty="0">
                <a:solidFill>
                  <a:srgbClr val="1A1A1A"/>
                </a:solidFill>
                <a:effectLst/>
              </a:rPr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1395967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quot;Still life, Lucca. 1993&quot;">
            <a:extLst>
              <a:ext uri="{FF2B5EF4-FFF2-40B4-BE49-F238E27FC236}">
                <a16:creationId xmlns:a16="http://schemas.microsoft.com/office/drawing/2014/main" id="{C9B9BFA4-CF00-407C-E894-B4C05381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" y="0"/>
            <a:ext cx="1015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839E69E-F09C-F287-D3A0-CD1D9C3F4984}"/>
              </a:ext>
            </a:extLst>
          </p:cNvPr>
          <p:cNvSpPr txBox="1"/>
          <p:nvPr/>
        </p:nvSpPr>
        <p:spPr>
          <a:xfrm>
            <a:off x="1155700" y="6442501"/>
            <a:ext cx="5816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1400" b="0" i="0" dirty="0">
                <a:solidFill>
                  <a:schemeClr val="bg1"/>
                </a:solidFill>
                <a:effectLst/>
              </a:rPr>
              <a:t>Wolfgang </a:t>
            </a:r>
            <a:r>
              <a:rPr lang="da-DK" sz="1400" b="0" i="0" dirty="0" err="1">
                <a:solidFill>
                  <a:schemeClr val="bg1"/>
                </a:solidFill>
                <a:effectLst/>
              </a:rPr>
              <a:t>Tilmanns</a:t>
            </a:r>
            <a:r>
              <a:rPr lang="da-DK" sz="1400" b="0" i="0" dirty="0">
                <a:solidFill>
                  <a:schemeClr val="bg1"/>
                </a:solidFill>
                <a:effectLst/>
              </a:rPr>
              <a:t>: </a:t>
            </a:r>
            <a:r>
              <a:rPr lang="da-DK" sz="1400" b="0" i="1" dirty="0">
                <a:solidFill>
                  <a:schemeClr val="bg1"/>
                </a:solidFill>
                <a:effectLst/>
              </a:rPr>
              <a:t>Stil Life, Lucca</a:t>
            </a:r>
            <a:r>
              <a:rPr lang="da-DK" sz="1400" i="1" dirty="0">
                <a:solidFill>
                  <a:schemeClr val="bg1"/>
                </a:solidFill>
              </a:rPr>
              <a:t>,</a:t>
            </a:r>
            <a:r>
              <a:rPr lang="da-DK" sz="1400" b="0" i="0" dirty="0">
                <a:solidFill>
                  <a:schemeClr val="bg1"/>
                </a:solidFill>
                <a:effectLst/>
              </a:rPr>
              <a:t>1993</a:t>
            </a:r>
          </a:p>
        </p:txBody>
      </p:sp>
    </p:spTree>
    <p:extLst>
      <p:ext uri="{BB962C8B-B14F-4D97-AF65-F5344CB8AC3E}">
        <p14:creationId xmlns:p14="http://schemas.microsoft.com/office/powerpoint/2010/main" val="427517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8398" y="5792282"/>
            <a:ext cx="1907126" cy="1325563"/>
          </a:xfrm>
        </p:spPr>
        <p:txBody>
          <a:bodyPr>
            <a:normAutofit/>
          </a:bodyPr>
          <a:lstStyle/>
          <a:p>
            <a:pPr algn="r"/>
            <a:r>
              <a:rPr lang="da-DK" sz="1400" dirty="0">
                <a:latin typeface="+mn-lt"/>
              </a:rPr>
              <a:t>Laura </a:t>
            </a:r>
            <a:r>
              <a:rPr lang="da-DK" sz="1400" dirty="0" err="1">
                <a:latin typeface="+mn-lt"/>
              </a:rPr>
              <a:t>Letinsky</a:t>
            </a:r>
            <a:r>
              <a:rPr lang="da-DK" sz="1400" dirty="0">
                <a:latin typeface="+mn-lt"/>
              </a:rPr>
              <a:t>: </a:t>
            </a:r>
            <a:r>
              <a:rPr lang="da-DK" sz="1400" i="1" dirty="0" err="1">
                <a:latin typeface="+mn-lt"/>
              </a:rPr>
              <a:t>Untitled</a:t>
            </a:r>
            <a:r>
              <a:rPr lang="da-DK" sz="1400" dirty="0">
                <a:latin typeface="+mn-lt"/>
              </a:rPr>
              <a:t>, 2002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28" y="198968"/>
            <a:ext cx="9515398" cy="64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40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r>
              <a:rPr lang="da-DK" dirty="0"/>
              <a:t>Barokkens stilleben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900"/>
              <a:t>I barokken i 1600 fik </a:t>
            </a:r>
            <a:r>
              <a:rPr lang="da-DK" sz="1900" b="1"/>
              <a:t>stilleben </a:t>
            </a:r>
            <a:r>
              <a:rPr lang="da-DK" sz="1900"/>
              <a:t>en kæmpe opblomstring.</a:t>
            </a:r>
          </a:p>
          <a:p>
            <a:pPr>
              <a:lnSpc>
                <a:spcPct val="90000"/>
              </a:lnSpc>
            </a:pPr>
            <a:r>
              <a:rPr lang="da-DK" sz="1900"/>
              <a:t>Specielt i Nederlandene.</a:t>
            </a:r>
          </a:p>
          <a:p>
            <a:pPr>
              <a:lnSpc>
                <a:spcPct val="90000"/>
              </a:lnSpc>
            </a:pPr>
            <a:r>
              <a:rPr lang="da-DK" sz="1900"/>
              <a:t>Tidligere havde kirken og kongemagten været aftagere for kunsten. Det stadig mere velhavende handelsborgerskab bliver aftagere for kunsten og det bliver prestigefyldt at have kunst i sin private bolig.</a:t>
            </a:r>
          </a:p>
          <a:p>
            <a:pPr>
              <a:lnSpc>
                <a:spcPct val="90000"/>
              </a:lnSpc>
            </a:pPr>
            <a:r>
              <a:rPr lang="da-DK" sz="1900"/>
              <a:t>Religionskrig mellem det katolske Flandern og det protestantiske Holland.</a:t>
            </a:r>
          </a:p>
          <a:p>
            <a:pPr>
              <a:lnSpc>
                <a:spcPct val="90000"/>
              </a:lnSpc>
            </a:pPr>
            <a:r>
              <a:rPr lang="da-DK" sz="1900"/>
              <a:t>Stilleben har ikke et direkte religiøst indhold. Enkelte referencer til bibelske fortællinger. Relativt harmløse i forhold til religionskonflikterne</a:t>
            </a:r>
          </a:p>
          <a:p>
            <a:pPr>
              <a:lnSpc>
                <a:spcPct val="90000"/>
              </a:lnSpc>
            </a:pPr>
            <a:r>
              <a:rPr lang="da-DK" sz="1900"/>
              <a:t>Fælles for alle: Det jordiske liv, den materielle verden, livet er kort, livets flygtighed, dødens nærvær</a:t>
            </a:r>
          </a:p>
        </p:txBody>
      </p:sp>
    </p:spTree>
    <p:extLst>
      <p:ext uri="{BB962C8B-B14F-4D97-AF65-F5344CB8AC3E}">
        <p14:creationId xmlns:p14="http://schemas.microsoft.com/office/powerpoint/2010/main" val="242342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573" y="5721061"/>
            <a:ext cx="2204027" cy="1325563"/>
          </a:xfrm>
        </p:spPr>
        <p:txBody>
          <a:bodyPr>
            <a:normAutofit/>
          </a:bodyPr>
          <a:lstStyle/>
          <a:p>
            <a:pPr algn="r"/>
            <a:r>
              <a:rPr lang="da-DK" sz="1400" dirty="0">
                <a:latin typeface="+mn-lt"/>
              </a:rPr>
              <a:t>Laura </a:t>
            </a:r>
            <a:r>
              <a:rPr lang="da-DK" sz="1400" dirty="0" err="1">
                <a:latin typeface="+mn-lt"/>
              </a:rPr>
              <a:t>Letinsky</a:t>
            </a:r>
            <a:r>
              <a:rPr lang="da-DK" sz="1400" dirty="0">
                <a:latin typeface="+mn-lt"/>
              </a:rPr>
              <a:t>, </a:t>
            </a:r>
            <a:br>
              <a:rPr lang="da-DK" sz="1400" dirty="0">
                <a:latin typeface="+mn-lt"/>
              </a:rPr>
            </a:br>
            <a:r>
              <a:rPr lang="da-DK" sz="1400" i="1" dirty="0" err="1">
                <a:latin typeface="+mn-lt"/>
              </a:rPr>
              <a:t>Untitled</a:t>
            </a:r>
            <a:r>
              <a:rPr lang="da-DK" sz="1400" i="1" dirty="0">
                <a:latin typeface="+mn-lt"/>
              </a:rPr>
              <a:t> #3</a:t>
            </a:r>
            <a:r>
              <a:rPr lang="da-DK" sz="1400" dirty="0">
                <a:latin typeface="+mn-lt"/>
              </a:rPr>
              <a:t>, 1997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268928"/>
            <a:ext cx="8140700" cy="6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1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84E9E-71A4-1DC7-3651-D3FA4884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Vigtige ord og begreber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80D0E7-F66C-53E8-61B2-850B0CE04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sz="2000" dirty="0"/>
          </a:p>
          <a:p>
            <a:r>
              <a:rPr lang="da-DK" sz="2000" b="1" dirty="0">
                <a:solidFill>
                  <a:srgbClr val="FFC000"/>
                </a:solidFill>
              </a:rPr>
              <a:t>Stilleben</a:t>
            </a:r>
            <a:r>
              <a:rPr lang="da-DK" sz="2000" dirty="0"/>
              <a:t>. Stilleben (via tysk: Still-leben, "stille liv") fra nederlandsk: </a:t>
            </a:r>
            <a:r>
              <a:rPr lang="da-DK" sz="2000" dirty="0" err="1"/>
              <a:t>stilleven</a:t>
            </a:r>
            <a:r>
              <a:rPr lang="da-DK" sz="2000" dirty="0"/>
              <a:t>.</a:t>
            </a:r>
          </a:p>
          <a:p>
            <a:r>
              <a:rPr lang="da-DK" sz="2000" dirty="0"/>
              <a:t>På fransk </a:t>
            </a:r>
            <a:r>
              <a:rPr lang="da-DK" sz="2000" b="1" dirty="0">
                <a:solidFill>
                  <a:srgbClr val="FFC000"/>
                </a:solidFill>
              </a:rPr>
              <a:t>nature morte</a:t>
            </a:r>
            <a:r>
              <a:rPr lang="da-DK" sz="2000" dirty="0"/>
              <a:t>, "død natur") er en foto- og malerteknisk stilart, der viser opsætninger af livløse genstande – oftest smukt dækkede borde eller blomster.</a:t>
            </a:r>
          </a:p>
          <a:p>
            <a:r>
              <a:rPr lang="da-DK" sz="2000" dirty="0"/>
              <a:t>En </a:t>
            </a:r>
            <a:r>
              <a:rPr lang="da-DK" sz="2000" b="1" dirty="0">
                <a:solidFill>
                  <a:srgbClr val="FFC000"/>
                </a:solidFill>
              </a:rPr>
              <a:t>allegori</a:t>
            </a:r>
            <a:r>
              <a:rPr lang="da-DK" sz="2000" dirty="0"/>
              <a:t> (græsk: </a:t>
            </a:r>
            <a:r>
              <a:rPr lang="da-DK" sz="2000" dirty="0" err="1"/>
              <a:t>allegoria</a:t>
            </a:r>
            <a:r>
              <a:rPr lang="da-DK" sz="2000" dirty="0"/>
              <a:t>) er en fortælling, et digt eller et billede, hvis personer og begivenheder er symboler på noget andet, fx tålmodighed, misundelse eller sandhed; som regel brugt i moralsk, religiøs eller politisk sammenhæng.</a:t>
            </a:r>
          </a:p>
          <a:p>
            <a:r>
              <a:rPr lang="da-DK" sz="2000" dirty="0"/>
              <a:t>Begrebet </a:t>
            </a:r>
            <a:r>
              <a:rPr lang="da-DK" sz="2000" b="1" dirty="0" err="1">
                <a:solidFill>
                  <a:srgbClr val="FFC000"/>
                </a:solidFill>
              </a:rPr>
              <a:t>vanitas</a:t>
            </a:r>
            <a:r>
              <a:rPr lang="da-DK" sz="2000" dirty="0"/>
              <a:t> (af latin: forfængelighed) bruges inden for malerkunsten og billedhuggerkunsten om en særlig fremstilling i forbindelse med stilleben (opstillinger), der henviser til livets </a:t>
            </a:r>
            <a:r>
              <a:rPr lang="da-DK" sz="2000" b="1" dirty="0">
                <a:solidFill>
                  <a:srgbClr val="FFC000"/>
                </a:solidFill>
              </a:rPr>
              <a:t>forfængelighed</a:t>
            </a:r>
            <a:r>
              <a:rPr lang="da-DK" sz="2000" dirty="0"/>
              <a:t>, som i barokken var lig med </a:t>
            </a:r>
            <a:r>
              <a:rPr lang="da-DK" sz="2000" b="1" dirty="0">
                <a:solidFill>
                  <a:srgbClr val="FFC000"/>
                </a:solidFill>
              </a:rPr>
              <a:t>forgængelighed</a:t>
            </a:r>
          </a:p>
          <a:p>
            <a:r>
              <a:rPr lang="da-DK" sz="2000" b="1" dirty="0">
                <a:solidFill>
                  <a:srgbClr val="FFC000"/>
                </a:solidFill>
              </a:rPr>
              <a:t>memento mori</a:t>
            </a:r>
            <a:r>
              <a:rPr lang="da-DK" sz="2000" b="1" dirty="0"/>
              <a:t>, </a:t>
            </a:r>
            <a:r>
              <a:rPr lang="da-DK" sz="2000" dirty="0"/>
              <a:t>(</a:t>
            </a:r>
            <a:r>
              <a:rPr lang="da-DK" sz="2000" dirty="0" err="1"/>
              <a:t>lat</a:t>
            </a:r>
            <a:r>
              <a:rPr lang="da-DK" sz="2000" dirty="0"/>
              <a:t>. 'husk, at (du skal) dø'), påmindelse om livets korthed.</a:t>
            </a: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98147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2B07-DA2A-2892-4ECD-91B2EB60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704321CD-7E95-DD65-980D-A106743DCFB6}"/>
              </a:ext>
            </a:extLst>
          </p:cNvPr>
          <p:cNvSpPr txBox="1"/>
          <p:nvPr/>
        </p:nvSpPr>
        <p:spPr>
          <a:xfrm>
            <a:off x="662151" y="702602"/>
            <a:ext cx="509470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+mj-lt"/>
              </a:rPr>
              <a:t>Vigtige ord og begreber</a:t>
            </a:r>
          </a:p>
          <a:p>
            <a:endParaRPr lang="da-DK" sz="2000" dirty="0"/>
          </a:p>
          <a:p>
            <a:r>
              <a:rPr lang="da-DK" sz="2000" b="1" dirty="0">
                <a:solidFill>
                  <a:srgbClr val="FFC000"/>
                </a:solidFill>
              </a:rPr>
              <a:t>Stilleben:</a:t>
            </a:r>
          </a:p>
          <a:p>
            <a:pPr marL="285750" indent="-285750">
              <a:buFontTx/>
              <a:buChar char="-"/>
            </a:pPr>
            <a:r>
              <a:rPr lang="da-DK" sz="2000" dirty="0"/>
              <a:t>En opstilling af genstande </a:t>
            </a:r>
          </a:p>
          <a:p>
            <a:pPr marL="285750" indent="-285750">
              <a:buFontTx/>
              <a:buChar char="-"/>
            </a:pPr>
            <a:r>
              <a:rPr lang="da-DK" sz="2000" dirty="0"/>
              <a:t>Genstandene er typisk blomster, frugt, porcelæn</a:t>
            </a:r>
          </a:p>
          <a:p>
            <a:pPr marL="285750" indent="-285750">
              <a:buFontTx/>
              <a:buChar char="-"/>
            </a:pPr>
            <a:r>
              <a:rPr lang="da-DK" sz="2000" dirty="0"/>
              <a:t>Afbilleder typisk ikke levende mennesker (og dyr)</a:t>
            </a:r>
          </a:p>
          <a:p>
            <a:pPr marL="285750" indent="-285750">
              <a:buFontTx/>
              <a:buChar char="-"/>
            </a:pPr>
            <a:r>
              <a:rPr lang="da-DK" sz="2000" dirty="0"/>
              <a:t>Genstandene er altså typisk mad- og drikkevarer og service, og opstillingen antyder, at der har siddet nogle ved bordet, men ikke længere er tilstede</a:t>
            </a:r>
          </a:p>
          <a:p>
            <a:pPr marL="285750" indent="-285750">
              <a:buFontTx/>
              <a:buChar char="-"/>
            </a:pPr>
            <a:r>
              <a:rPr lang="da-DK" sz="2000" dirty="0"/>
              <a:t>En mangel på handling og en tomhed i maleriet – på samme tid en </a:t>
            </a:r>
            <a:r>
              <a:rPr lang="da-DK" sz="2000" dirty="0" err="1"/>
              <a:t>dvælen</a:t>
            </a:r>
            <a:r>
              <a:rPr lang="da-DK" sz="2000" dirty="0"/>
              <a:t> ved det luksuriøse og fascinationen heraf</a:t>
            </a:r>
          </a:p>
          <a:p>
            <a:pPr marL="285750" indent="-285750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26" name="Picture 2" descr="Pragtstilleben med Holbeinskål, Nautilus- og glaspokal og frugtskål">
            <a:extLst>
              <a:ext uri="{FF2B5EF4-FFF2-40B4-BE49-F238E27FC236}">
                <a16:creationId xmlns:a16="http://schemas.microsoft.com/office/drawing/2014/main" id="{38F5D79F-04CC-5B63-28BF-51F323BDE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0"/>
            <a:ext cx="563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60E7FC9-F0DA-D4C3-B8B3-9FFA00BED74F}"/>
              </a:ext>
            </a:extLst>
          </p:cNvPr>
          <p:cNvSpPr txBox="1"/>
          <p:nvPr/>
        </p:nvSpPr>
        <p:spPr>
          <a:xfrm>
            <a:off x="3046537" y="6165636"/>
            <a:ext cx="3886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da-DK" sz="1400" i="0" u="none" strike="noStrike" dirty="0">
                <a:solidFill>
                  <a:srgbClr val="F5F5F5"/>
                </a:solidFill>
                <a:effectLst/>
                <a:latin typeface="Hill"/>
              </a:rPr>
              <a:t>Willem </a:t>
            </a:r>
            <a:r>
              <a:rPr lang="da-DK" sz="1400" i="0" u="none" strike="noStrike" dirty="0" err="1">
                <a:solidFill>
                  <a:srgbClr val="F5F5F5"/>
                </a:solidFill>
                <a:effectLst/>
                <a:latin typeface="Hill"/>
              </a:rPr>
              <a:t>Kalf</a:t>
            </a:r>
            <a:r>
              <a:rPr lang="da-DK" sz="1400" i="0" u="none" strike="noStrike" dirty="0">
                <a:solidFill>
                  <a:srgbClr val="F5F5F5"/>
                </a:solidFill>
                <a:effectLst/>
                <a:latin typeface="Hill"/>
              </a:rPr>
              <a:t>:</a:t>
            </a:r>
            <a:r>
              <a:rPr lang="da-DK" sz="1400" dirty="0">
                <a:solidFill>
                  <a:srgbClr val="F5F5F5"/>
                </a:solidFill>
                <a:latin typeface="Hill"/>
              </a:rPr>
              <a:t> </a:t>
            </a:r>
            <a:r>
              <a:rPr lang="da-DK" sz="1400" i="1" u="none" strike="noStrike" dirty="0">
                <a:solidFill>
                  <a:srgbClr val="F5F5F5"/>
                </a:solidFill>
                <a:effectLst/>
                <a:latin typeface="Hill"/>
              </a:rPr>
              <a:t>Pragtstilleben med </a:t>
            </a:r>
            <a:r>
              <a:rPr lang="da-DK" sz="1400" i="1" u="none" strike="noStrike" dirty="0" err="1">
                <a:solidFill>
                  <a:srgbClr val="F5F5F5"/>
                </a:solidFill>
                <a:effectLst/>
                <a:latin typeface="Hill"/>
              </a:rPr>
              <a:t>Holbeinskål</a:t>
            </a:r>
            <a:r>
              <a:rPr lang="da-DK" sz="1400" i="1" u="none" strike="noStrike" dirty="0">
                <a:solidFill>
                  <a:srgbClr val="F5F5F5"/>
                </a:solidFill>
                <a:effectLst/>
                <a:latin typeface="Hill"/>
              </a:rPr>
              <a:t>, </a:t>
            </a:r>
            <a:r>
              <a:rPr lang="da-DK" sz="1400" i="1" u="none" strike="noStrike" dirty="0" err="1">
                <a:solidFill>
                  <a:srgbClr val="F5F5F5"/>
                </a:solidFill>
                <a:effectLst/>
                <a:latin typeface="Hill"/>
              </a:rPr>
              <a:t>Nautilus</a:t>
            </a:r>
            <a:r>
              <a:rPr lang="da-DK" sz="1400" i="1" u="none" strike="noStrike" dirty="0">
                <a:solidFill>
                  <a:srgbClr val="F5F5F5"/>
                </a:solidFill>
                <a:effectLst/>
                <a:latin typeface="Hill"/>
              </a:rPr>
              <a:t>- og glaspokal og frugtskål</a:t>
            </a:r>
            <a:r>
              <a:rPr lang="da-DK" sz="1400" i="0" u="none" strike="noStrike" dirty="0">
                <a:solidFill>
                  <a:srgbClr val="F5F5F5"/>
                </a:solidFill>
                <a:effectLst/>
                <a:latin typeface="Hill"/>
              </a:rPr>
              <a:t>, 1678</a:t>
            </a:r>
          </a:p>
        </p:txBody>
      </p:sp>
    </p:spTree>
    <p:extLst>
      <p:ext uri="{BB962C8B-B14F-4D97-AF65-F5344CB8AC3E}">
        <p14:creationId xmlns:p14="http://schemas.microsoft.com/office/powerpoint/2010/main" val="318259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12188" y="861778"/>
            <a:ext cx="4396339" cy="5028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latin typeface="+mj-lt"/>
              </a:rPr>
              <a:t>Maletekniske karakteristika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  <a:p>
            <a:r>
              <a:rPr lang="da-DK" sz="1800" dirty="0"/>
              <a:t>Realistiske farver og strukturer</a:t>
            </a:r>
          </a:p>
          <a:p>
            <a:r>
              <a:rPr lang="da-DK" sz="1800" dirty="0"/>
              <a:t>Livagtighed – kontraster: projektørlys og sort baggrund (</a:t>
            </a:r>
            <a:r>
              <a:rPr lang="da-DK" sz="1800" i="1" dirty="0" err="1"/>
              <a:t>clair</a:t>
            </a:r>
            <a:r>
              <a:rPr lang="da-DK" sz="1800" i="1" dirty="0"/>
              <a:t> </a:t>
            </a:r>
            <a:r>
              <a:rPr lang="da-DK" sz="1800" i="1" dirty="0" err="1"/>
              <a:t>obscure</a:t>
            </a:r>
            <a:r>
              <a:rPr lang="da-DK" sz="1800" dirty="0"/>
              <a:t>)</a:t>
            </a:r>
          </a:p>
          <a:p>
            <a:r>
              <a:rPr lang="da-DK" sz="1800" dirty="0"/>
              <a:t>Genstandene har </a:t>
            </a:r>
            <a:r>
              <a:rPr lang="da-DK" sz="1800" dirty="0" err="1"/>
              <a:t>egenskygge</a:t>
            </a:r>
            <a:r>
              <a:rPr lang="da-DK" sz="1800" dirty="0"/>
              <a:t> og slagskygge</a:t>
            </a:r>
          </a:p>
          <a:p>
            <a:r>
              <a:rPr lang="da-DK" sz="1800" dirty="0"/>
              <a:t>Rum i maleriet – men rummet tager ikke fokus væk fra genstandene i forgrunden</a:t>
            </a:r>
          </a:p>
          <a:p>
            <a:pPr lvl="1"/>
            <a:r>
              <a:rPr lang="da-DK" sz="1600" dirty="0"/>
              <a:t>Overlapning</a:t>
            </a:r>
          </a:p>
          <a:p>
            <a:pPr lvl="1"/>
            <a:r>
              <a:rPr lang="da-DK" sz="1600" dirty="0"/>
              <a:t>Forhæng (skaber </a:t>
            </a:r>
            <a:r>
              <a:rPr lang="da-DK" sz="1600" dirty="0" err="1"/>
              <a:t>repoussior</a:t>
            </a:r>
            <a:r>
              <a:rPr lang="da-DK" sz="1600" dirty="0"/>
              <a:t>)</a:t>
            </a:r>
          </a:p>
          <a:p>
            <a:r>
              <a:rPr lang="da-DK" sz="1800" dirty="0"/>
              <a:t>Ægthed i genstandene</a:t>
            </a:r>
          </a:p>
          <a:p>
            <a:pPr lvl="1"/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2067688" y="6029232"/>
            <a:ext cx="3164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400" dirty="0"/>
              <a:t>Pieter </a:t>
            </a:r>
            <a:r>
              <a:rPr lang="da-DK" sz="1400" dirty="0" err="1"/>
              <a:t>Aertsen</a:t>
            </a:r>
            <a:r>
              <a:rPr lang="da-DK" sz="1400" dirty="0"/>
              <a:t>: </a:t>
            </a:r>
            <a:r>
              <a:rPr lang="da-DK" sz="1400" i="1" dirty="0"/>
              <a:t>Slagterbod med den Hellige Familie i baggrunden</a:t>
            </a:r>
            <a:r>
              <a:rPr lang="da-DK" sz="1400" dirty="0"/>
              <a:t>, 1551. Olie på træ 115,5 x 169,0 cm (udsnit)</a:t>
            </a:r>
          </a:p>
        </p:txBody>
      </p:sp>
      <p:pic>
        <p:nvPicPr>
          <p:cNvPr id="3074" name="Picture 2" descr="En kødbod med den hellige familie, der giver almisse af Pieter Aertsen">
            <a:extLst>
              <a:ext uri="{FF2B5EF4-FFF2-40B4-BE49-F238E27FC236}">
                <a16:creationId xmlns:a16="http://schemas.microsoft.com/office/drawing/2014/main" id="{E81D38F5-EBC1-8D04-24BD-FB915C37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82" y="0"/>
            <a:ext cx="9853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5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142" y="1825625"/>
            <a:ext cx="7357716" cy="4351338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2378560" y="6366588"/>
            <a:ext cx="6013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Pieter </a:t>
            </a:r>
            <a:r>
              <a:rPr lang="da-DK" sz="1400" dirty="0" err="1"/>
              <a:t>Claesz</a:t>
            </a:r>
            <a:r>
              <a:rPr lang="da-DK" sz="1400" dirty="0"/>
              <a:t>: </a:t>
            </a:r>
            <a:r>
              <a:rPr lang="da-DK" sz="1400" i="1" dirty="0"/>
              <a:t>Stilleben med violin og glaskugle</a:t>
            </a:r>
            <a:r>
              <a:rPr lang="da-DK" sz="1400" dirty="0"/>
              <a:t>, 1628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10107827" y="783681"/>
            <a:ext cx="199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Væltet glas tømt for indhold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Knækket nød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Lommeur med indre mekanik</a:t>
            </a:r>
          </a:p>
          <a:p>
            <a:r>
              <a:rPr lang="da-DK" sz="1600" dirty="0"/>
              <a:t>= referencer til tiden og menneskets forfængelighed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10023364" y="4460419"/>
            <a:ext cx="2084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Violin og fjerpen = musikken og litteraturen, der savner en menneskelig tilstedeværelse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39421" y="1522345"/>
            <a:ext cx="1853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Glaskuglen: Kunstneren – dvs. kunstneren er til stede + rumfornemmelse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642550" y="3700800"/>
            <a:ext cx="14416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Kranie: refererer til kortere levealder = selv ikke penge kan rede mennesket fra døden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9C4D00B-F459-2003-78AD-8D0D16218017}"/>
              </a:ext>
            </a:extLst>
          </p:cNvPr>
          <p:cNvSpPr txBox="1"/>
          <p:nvPr/>
        </p:nvSpPr>
        <p:spPr>
          <a:xfrm>
            <a:off x="334850" y="306746"/>
            <a:ext cx="614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/>
              <a:t>FOKUS: INDHOLDSANALYSE</a:t>
            </a:r>
          </a:p>
        </p:txBody>
      </p:sp>
    </p:spTree>
    <p:extLst>
      <p:ext uri="{BB962C8B-B14F-4D97-AF65-F5344CB8AC3E}">
        <p14:creationId xmlns:p14="http://schemas.microsoft.com/office/powerpoint/2010/main" val="301838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9234544" y="477511"/>
            <a:ext cx="280397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Lyskeglen</a:t>
            </a:r>
            <a:r>
              <a:rPr lang="da-DK" sz="1400" dirty="0"/>
              <a:t>: skaber ligevægt og fokus på kraniet.</a:t>
            </a:r>
          </a:p>
          <a:p>
            <a:endParaRPr lang="da-DK" sz="1400" dirty="0"/>
          </a:p>
          <a:p>
            <a:r>
              <a:rPr lang="da-DK" sz="1400" b="1" dirty="0"/>
              <a:t>Den tomme konkylie</a:t>
            </a:r>
            <a:r>
              <a:rPr lang="da-DK" sz="1400" dirty="0"/>
              <a:t>: symbol på jordisk rigdom, eksotiske rejser, skrøbelighed, samlerobjekt</a:t>
            </a:r>
          </a:p>
          <a:p>
            <a:endParaRPr lang="da-DK" sz="1400" dirty="0"/>
          </a:p>
          <a:p>
            <a:r>
              <a:rPr lang="da-DK" sz="1400" b="1" dirty="0"/>
              <a:t>Miniature-ur</a:t>
            </a:r>
            <a:r>
              <a:rPr lang="da-DK" sz="1400" dirty="0"/>
              <a:t>: vor tid på jorden er begrænset/ kronometer</a:t>
            </a:r>
          </a:p>
          <a:p>
            <a:endParaRPr lang="da-DK" sz="1400" dirty="0"/>
          </a:p>
          <a:p>
            <a:r>
              <a:rPr lang="da-DK" sz="1400" b="1" dirty="0"/>
              <a:t>Japansk sværd</a:t>
            </a:r>
            <a:r>
              <a:rPr lang="da-DK" sz="1400" dirty="0"/>
              <a:t>: jordisk magt, selv det bedste våben kan ikke overvinde døden.</a:t>
            </a:r>
          </a:p>
          <a:p>
            <a:endParaRPr lang="da-DK" sz="1400" dirty="0"/>
          </a:p>
          <a:p>
            <a:r>
              <a:rPr lang="da-DK" sz="1400" b="1" dirty="0"/>
              <a:t>Fløjte og musikinstrumenter</a:t>
            </a:r>
            <a:r>
              <a:rPr lang="da-DK" sz="1400" dirty="0"/>
              <a:t>: fallossymboler, repræsenterer de erotiske glæder og forlystelsesliv.</a:t>
            </a:r>
          </a:p>
          <a:p>
            <a:endParaRPr lang="da-DK" sz="1400" dirty="0"/>
          </a:p>
          <a:p>
            <a:r>
              <a:rPr lang="da-DK" sz="1400" b="1" dirty="0"/>
              <a:t>Kraniet: </a:t>
            </a:r>
            <a:r>
              <a:rPr lang="da-DK" sz="1400" dirty="0"/>
              <a:t>Memento Mori. Husk du skal dø. Dødens uundgåelighed.</a:t>
            </a:r>
          </a:p>
          <a:p>
            <a:endParaRPr lang="da-DK" sz="1400" dirty="0"/>
          </a:p>
          <a:p>
            <a:r>
              <a:rPr lang="da-DK" sz="1400" b="1" dirty="0"/>
              <a:t>Bøger: </a:t>
            </a:r>
            <a:r>
              <a:rPr lang="da-DK" sz="1400" dirty="0"/>
              <a:t>Lærdom og viden </a:t>
            </a:r>
          </a:p>
          <a:p>
            <a:endParaRPr lang="da-DK" sz="1400" b="1" dirty="0"/>
          </a:p>
          <a:p>
            <a:r>
              <a:rPr lang="da-DK" sz="1400" b="1" dirty="0"/>
              <a:t>Vinkrukken</a:t>
            </a:r>
            <a:r>
              <a:rPr lang="da-DK" sz="1400" dirty="0"/>
              <a:t>: drukkenskab</a:t>
            </a:r>
          </a:p>
          <a:p>
            <a:endParaRPr lang="da-DK" sz="1400" dirty="0"/>
          </a:p>
          <a:p>
            <a:r>
              <a:rPr lang="da-DK" sz="1400" b="1" dirty="0"/>
              <a:t>Slukket olielampe</a:t>
            </a:r>
            <a:r>
              <a:rPr lang="da-DK" sz="1400" dirty="0"/>
              <a:t>: svag røgsøjle viser at lampen lige er blevet slukket</a:t>
            </a:r>
          </a:p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</p:txBody>
      </p:sp>
      <p:pic>
        <p:nvPicPr>
          <p:cNvPr id="4" name="Picture 2" descr="illedresultat for steenwyck vanitas 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9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11141" y="6550223"/>
            <a:ext cx="83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Harmen </a:t>
            </a:r>
            <a:r>
              <a:rPr lang="da-DK" sz="1400" dirty="0" err="1"/>
              <a:t>Steenwyck</a:t>
            </a:r>
            <a:r>
              <a:rPr lang="da-DK" sz="1400" dirty="0"/>
              <a:t>: </a:t>
            </a:r>
            <a:r>
              <a:rPr lang="da-DK" sz="1400" i="1" dirty="0"/>
              <a:t>Tilværelsens forfængelighed</a:t>
            </a:r>
            <a:r>
              <a:rPr lang="da-DK" sz="1400" dirty="0"/>
              <a:t>, </a:t>
            </a:r>
            <a:r>
              <a:rPr lang="da-DK" sz="1400" dirty="0" err="1"/>
              <a:t>ca</a:t>
            </a:r>
            <a:r>
              <a:rPr lang="da-DK" sz="1400" dirty="0"/>
              <a:t> .1645, 39x51 cm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F4100F-9F90-872F-0DCC-79BFC76D3FC0}"/>
              </a:ext>
            </a:extLst>
          </p:cNvPr>
          <p:cNvSpPr txBox="1"/>
          <p:nvPr/>
        </p:nvSpPr>
        <p:spPr>
          <a:xfrm>
            <a:off x="334850" y="306746"/>
            <a:ext cx="614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/>
              <a:t>FOKUS: INDHOLDSANALYSE</a:t>
            </a:r>
          </a:p>
        </p:txBody>
      </p:sp>
    </p:spTree>
    <p:extLst>
      <p:ext uri="{BB962C8B-B14F-4D97-AF65-F5344CB8AC3E}">
        <p14:creationId xmlns:p14="http://schemas.microsoft.com/office/powerpoint/2010/main" val="125242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lledresultat for steenwyck vanitas 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27" y="1006997"/>
            <a:ext cx="6286113" cy="484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441331" y="1467371"/>
            <a:ext cx="46899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De enkelte dele i opstillingen forekommer tilfældigt placeret.</a:t>
            </a:r>
          </a:p>
          <a:p>
            <a:r>
              <a:rPr lang="da-DK" sz="1400" dirty="0"/>
              <a:t>Måske lidt skødesløst og rodet og er lige ved at vælte ud over bordkanten, men bag den tilsyneladende tilfældighed gemmer sig en stram billedkomposition.</a:t>
            </a:r>
          </a:p>
          <a:p>
            <a:endParaRPr lang="da-DK" sz="1400" dirty="0"/>
          </a:p>
          <a:p>
            <a:r>
              <a:rPr lang="da-DK" sz="1400" dirty="0"/>
              <a:t>Den diagonale linje, som dannes af de enkelte genstande, modsvares af lyskeglen.</a:t>
            </a:r>
          </a:p>
          <a:p>
            <a:r>
              <a:rPr lang="da-DK" sz="1400" dirty="0"/>
              <a:t>Linjerne danner et kryds, hvor kraniets øjenhuler kommer i fokus.</a:t>
            </a:r>
          </a:p>
          <a:p>
            <a:endParaRPr lang="da-DK" sz="1400" dirty="0"/>
          </a:p>
          <a:p>
            <a:r>
              <a:rPr lang="da-DK" sz="1400" dirty="0"/>
              <a:t>Kraftig lys-mørk kontrast. Claire </a:t>
            </a:r>
            <a:r>
              <a:rPr lang="da-DK" sz="1400" dirty="0" err="1"/>
              <a:t>obscure</a:t>
            </a:r>
            <a:r>
              <a:rPr lang="da-DK" sz="1400" dirty="0"/>
              <a:t>. Spot på kraniet, døden, der ler til os. Tomme sorte øjenhuler danner maximal lys/mørk kontrast overfor kraniets lyse farve.</a:t>
            </a:r>
          </a:p>
          <a:p>
            <a:r>
              <a:rPr lang="da-DK" sz="1400" dirty="0"/>
              <a:t>Motivet fortsætter udenfor billedrammen, vi ser kun et udsnit.</a:t>
            </a:r>
          </a:p>
          <a:p>
            <a:endParaRPr lang="da-DK" sz="1400" dirty="0"/>
          </a:p>
          <a:p>
            <a:r>
              <a:rPr lang="da-DK" sz="1400" dirty="0"/>
              <a:t>Komplementærkontrast mellem det røde og grønne draperede stof. Den blålige tone i dele af stoffet står også i komplementærkontrast til de orangebrune elementer i billedet. </a:t>
            </a:r>
          </a:p>
          <a:p>
            <a:endParaRPr lang="da-DK" sz="1400" dirty="0"/>
          </a:p>
          <a:p>
            <a:r>
              <a:rPr lang="da-DK" sz="1400" dirty="0"/>
              <a:t>Rummet skabes primært ved hjælp af overlapning, skyggepartier og dramatisk lyssætning. Ukendt lyskilde.</a:t>
            </a:r>
          </a:p>
          <a:p>
            <a:endParaRPr lang="da-DK" sz="1400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1E9E6C7F-BDC9-AC41-8691-4C241C150858}"/>
                  </a:ext>
                </a:extLst>
              </p14:cNvPr>
              <p14:cNvContentPartPr/>
              <p14:nvPr/>
            </p14:nvContentPartPr>
            <p14:xfrm>
              <a:off x="3140466" y="5673209"/>
              <a:ext cx="360" cy="36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1E9E6C7F-BDC9-AC41-8691-4C241C1508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2826" y="56552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1" name="Håndskrift 20">
                <a:extLst>
                  <a:ext uri="{FF2B5EF4-FFF2-40B4-BE49-F238E27FC236}">
                    <a16:creationId xmlns:a16="http://schemas.microsoft.com/office/drawing/2014/main" id="{3E8E75B3-3C92-B549-937D-27A2EEDE8BAE}"/>
                  </a:ext>
                </a:extLst>
              </p14:cNvPr>
              <p14:cNvContentPartPr/>
              <p14:nvPr/>
            </p14:nvContentPartPr>
            <p14:xfrm>
              <a:off x="3811146" y="5882009"/>
              <a:ext cx="5760" cy="7200"/>
            </p14:xfrm>
          </p:contentPart>
        </mc:Choice>
        <mc:Fallback xmlns="">
          <p:pic>
            <p:nvPicPr>
              <p:cNvPr id="21" name="Håndskrift 20">
                <a:extLst>
                  <a:ext uri="{FF2B5EF4-FFF2-40B4-BE49-F238E27FC236}">
                    <a16:creationId xmlns:a16="http://schemas.microsoft.com/office/drawing/2014/main" id="{3E8E75B3-3C92-B549-937D-27A2EEDE8B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93506" y="5864369"/>
                <a:ext cx="41400" cy="428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felt 5">
            <a:extLst>
              <a:ext uri="{FF2B5EF4-FFF2-40B4-BE49-F238E27FC236}">
                <a16:creationId xmlns:a16="http://schemas.microsoft.com/office/drawing/2014/main" id="{C0276383-2856-C93A-C404-38528D273ED0}"/>
              </a:ext>
            </a:extLst>
          </p:cNvPr>
          <p:cNvSpPr txBox="1"/>
          <p:nvPr/>
        </p:nvSpPr>
        <p:spPr>
          <a:xfrm>
            <a:off x="441331" y="441564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dirty="0"/>
              <a:t>FOKUS: FORMANALYSE</a:t>
            </a:r>
          </a:p>
        </p:txBody>
      </p:sp>
    </p:spTree>
    <p:extLst>
      <p:ext uri="{BB962C8B-B14F-4D97-AF65-F5344CB8AC3E}">
        <p14:creationId xmlns:p14="http://schemas.microsoft.com/office/powerpoint/2010/main" val="1971968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– 2022 Tema">
  <a:themeElements>
    <a:clrScheme name="Office 2013 – 2022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4322</TotalTime>
  <Words>1294</Words>
  <Application>Microsoft Macintosh PowerPoint</Application>
  <PresentationFormat>Widescreen</PresentationFormat>
  <Paragraphs>122</Paragraphs>
  <Slides>30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Georgia</vt:lpstr>
      <vt:lpstr>Hill</vt:lpstr>
      <vt:lpstr>LLCircularWeb-Book</vt:lpstr>
      <vt:lpstr>Office 2013 – 2022 Tema</vt:lpstr>
      <vt:lpstr>Måltidets betydning</vt:lpstr>
      <vt:lpstr>Vanitas og Memento Mori</vt:lpstr>
      <vt:lpstr>Barokkens stilleben</vt:lpstr>
      <vt:lpstr>Vigtige ord og begreber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Form- og indholdsanalyse af stilleben</vt:lpstr>
      <vt:lpstr>Adrian van Utrecht:  Et festmåltid, 1644</vt:lpstr>
      <vt:lpstr>Praktisk øvelse: Fotografi af stilleben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Refleksionsøvelse: stilleben og vanitas.</vt:lpstr>
      <vt:lpstr>Picasso: Stilleben med emaljeret kasserolle, 1945</vt:lpstr>
      <vt:lpstr>Paul Cézanne: Stilleben med frugtkurv, 1880-1890 </vt:lpstr>
      <vt:lpstr>Pablo Picasso: Stilleben med skål og frugt, kul, olie, akvarel og avisudklip, 1912</vt:lpstr>
      <vt:lpstr>Roy Lichtenstein: Stilleben med krystalskål, 1973</vt:lpstr>
      <vt:lpstr>PowerPoint-præsentation</vt:lpstr>
      <vt:lpstr>PowerPoint-præsentation</vt:lpstr>
      <vt:lpstr>Laura Letinsky: Untitled, 2002</vt:lpstr>
      <vt:lpstr>Laura Letinsky,  Untitled #3, 1997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BAROKKEN</dc:title>
  <dc:creator>LH</dc:creator>
  <cp:lastModifiedBy>Ditte Bang Skovgård-Hansen</cp:lastModifiedBy>
  <cp:revision>52</cp:revision>
  <cp:lastPrinted>2016-01-12T13:51:59Z</cp:lastPrinted>
  <dcterms:created xsi:type="dcterms:W3CDTF">2016-01-10T10:33:23Z</dcterms:created>
  <dcterms:modified xsi:type="dcterms:W3CDTF">2026-04-22T08:36:35Z</dcterms:modified>
</cp:coreProperties>
</file>