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2" r:id="rId1"/>
  </p:sldMasterIdLst>
  <p:notesMasterIdLst>
    <p:notesMasterId r:id="rId13"/>
  </p:notesMasterIdLst>
  <p:sldIdLst>
    <p:sldId id="256" r:id="rId2"/>
    <p:sldId id="275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57" r:id="rId11"/>
    <p:sldId id="326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88"/>
    <p:restoredTop sz="94473"/>
  </p:normalViewPr>
  <p:slideViewPr>
    <p:cSldViewPr snapToGrid="0">
      <p:cViewPr varScale="1">
        <p:scale>
          <a:sx n="113" d="100"/>
          <a:sy n="113" d="100"/>
        </p:scale>
        <p:origin x="18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A16AA-CE93-1C44-BD4F-2601AA7C4241}" type="datetimeFigureOut">
              <a:rPr lang="da-DK" smtClean="0"/>
              <a:t>22.04.2026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E2F6E-1C26-AD4A-A810-76BA97049B8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387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1CD6D28B-5FEB-CD43-8C51-20ABEC33C761}" type="datetime1">
              <a:rPr lang="da-DK" smtClean="0"/>
              <a:t>22.04.2026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8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359F-BB06-5C44-B0E2-A9A3C6EDB255}" type="datetime1">
              <a:rPr lang="da-DK" smtClean="0"/>
              <a:t>22.04.2026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2F8A-49B5-D149-B3DA-857567BE88A3}" type="datetime1">
              <a:rPr lang="da-DK" smtClean="0"/>
              <a:t>22.04.2026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7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4AFF-8FBF-004B-829A-8D73DF9DA734}" type="datetime1">
              <a:rPr lang="da-DK" smtClean="0"/>
              <a:t>22.04.2026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A343-E631-BF42-BD02-FFC5D2DE42FB}" type="datetime1">
              <a:rPr lang="da-DK" smtClean="0"/>
              <a:t>22.04.2026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0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A1711-AF1C-5248-99DF-0282F1E32204}" type="datetime1">
              <a:rPr lang="da-DK" smtClean="0"/>
              <a:t>22.04.2026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9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6F0-2410-7647-BDE2-12092DA41A35}" type="datetime1">
              <a:rPr lang="da-DK" smtClean="0"/>
              <a:t>22.04.2026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5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FDD6-2F4B-1D43-BA21-2FC0EFFAF619}" type="datetime1">
              <a:rPr lang="da-DK" smtClean="0"/>
              <a:t>22.04.2026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4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1C22-0704-F345-B3F9-4A73772395E8}" type="datetime1">
              <a:rPr lang="da-DK" smtClean="0"/>
              <a:t>22.04.2026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6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A4627-C44E-1D46-A158-D6C44F5A3B85}" type="datetime1">
              <a:rPr lang="da-DK" smtClean="0"/>
              <a:t>22.04.2026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7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CCBA-B0A4-C442-B8BE-63B4C899652A}" type="datetime1">
              <a:rPr lang="da-DK" smtClean="0"/>
              <a:t>22.04.2026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Mikkel Guldhammer Sparsø: 'Filosofi og teknologi 2. Teknologien og det moderne mennske', Systime 2016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D1B6701-EF5C-1149-BF7F-49A246C15D02}" type="datetime1">
              <a:rPr lang="da-DK" smtClean="0"/>
              <a:t>22.04.2026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Mikkel Guldhammer Sparsø: 'Filosofi og teknologi 2. Teknologien og det moderne mennske', Systime 2016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2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5D20674-CF0C-4687-81B6-A613F871A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26" name="Picture 2" descr="Les origines intellectuelles du transhumanisme - Nonfiction.fr le portail  des livres et des idées">
            <a:extLst>
              <a:ext uri="{FF2B5EF4-FFF2-40B4-BE49-F238E27FC236}">
                <a16:creationId xmlns:a16="http://schemas.microsoft.com/office/drawing/2014/main" id="{656D325F-3A0D-E734-E0D2-D6C6CC9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" b="279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C819BFF-25C5-425C-8CD1-789F7A30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1840754"/>
            <a:ext cx="12188952" cy="501724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B0FD58-CF4D-D771-85B8-9DA5AD821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3688205"/>
            <a:ext cx="8731683" cy="116046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6000" dirty="0">
                <a:solidFill>
                  <a:srgbClr val="FFFFFF"/>
                </a:solidFill>
              </a:rPr>
              <a:t>Menneske og teknologi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23DEE5A-023D-0339-B71D-9AC9154EB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5121835"/>
            <a:ext cx="8731683" cy="615577"/>
          </a:xfrm>
        </p:spPr>
        <p:txBody>
          <a:bodyPr anchor="t"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Hvad er et menneske – set i lyset af fremtidens teknologiske muligheder?</a:t>
            </a:r>
          </a:p>
        </p:txBody>
      </p:sp>
    </p:spTree>
    <p:extLst>
      <p:ext uri="{BB962C8B-B14F-4D97-AF65-F5344CB8AC3E}">
        <p14:creationId xmlns:p14="http://schemas.microsoft.com/office/powerpoint/2010/main" val="24685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E6FDE22-1F54-452D-A9BA-1BE9FDB53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F06127CE-6F15-49AE-9751-398F3AC6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8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0153BD-45EE-C3FD-DA36-77513560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1337"/>
            <a:ext cx="5858687" cy="2447613"/>
          </a:xfrm>
        </p:spPr>
        <p:txBody>
          <a:bodyPr anchor="b">
            <a:normAutofit/>
          </a:bodyPr>
          <a:lstStyle/>
          <a:p>
            <a:r>
              <a:rPr lang="da-DK" dirty="0"/>
              <a:t>Hvad er </a:t>
            </a:r>
            <a:r>
              <a:rPr lang="da-DK" dirty="0" err="1"/>
              <a:t>transhumanisme</a:t>
            </a:r>
            <a:r>
              <a:rPr lang="da-DK" dirty="0"/>
              <a:t>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7856A61-86AB-23A6-3869-19A1BB8533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199" y="3133725"/>
            <a:ext cx="5858687" cy="30432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da-DK" altLang="da-DK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En ideologi og bevægelse, der ser teknologien som et middel til at overskride menneskets biologiske begrænsninger og har til formål </a:t>
            </a:r>
            <a:r>
              <a:rPr lang="da-DK" altLang="da-DK" dirty="0">
                <a:latin typeface="Arial" panose="020B0604020202020204" pitchFamily="34" charset="0"/>
              </a:rPr>
              <a:t>a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 forbedre menneskets livskvalitet, forlænge levetiden og i nogle visioner helt eliminere aldring og død.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da-DK" altLang="da-DK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da-DK" altLang="da-DK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Transhumanismen er en filosofi, der mener, at </a:t>
            </a:r>
            <a:r>
              <a:rPr kumimoji="0" lang="da-DK" altLang="da-DK" b="0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hvis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vi er i stand til at forbedre mennesket, så indebærer det, at vi også </a:t>
            </a:r>
            <a:r>
              <a:rPr kumimoji="0" lang="da-DK" altLang="da-DK" b="0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bør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gøre det.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da-DK" altLang="da-DK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da-DK" altLang="da-DK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Læs introduktionen til </a:t>
            </a:r>
            <a:r>
              <a:rPr kumimoji="0" lang="da-DK" altLang="da-DK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transhumanisme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på det vedhæftede dokument på </a:t>
            </a:r>
            <a:r>
              <a:rPr kumimoji="0" lang="da-DK" altLang="da-DK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lectio</a:t>
            </a:r>
            <a:r>
              <a:rPr kumimoji="0" lang="da-DK" altLang="da-DK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– og besvar de tilhørende spørgsmål.</a:t>
            </a:r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CA1D068A-9BF0-4617-964A-7099003F0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3816" y="-6437"/>
            <a:ext cx="4133500" cy="6864437"/>
            <a:chOff x="7433816" y="-6437"/>
            <a:chExt cx="4133500" cy="6864437"/>
          </a:xfrm>
        </p:grpSpPr>
        <p:cxnSp>
          <p:nvCxnSpPr>
            <p:cNvPr id="3084" name="Straight Connector 3083">
              <a:extLst>
                <a:ext uri="{FF2B5EF4-FFF2-40B4-BE49-F238E27FC236}">
                  <a16:creationId xmlns:a16="http://schemas.microsoft.com/office/drawing/2014/main" id="{74F6B7C5-FA24-492E-A324-A37D3E083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9498848" y="581337"/>
              <a:ext cx="0" cy="5695397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7" name="Straight Connector 3084">
              <a:extLst>
                <a:ext uri="{FF2B5EF4-FFF2-40B4-BE49-F238E27FC236}">
                  <a16:creationId xmlns:a16="http://schemas.microsoft.com/office/drawing/2014/main" id="{3129ABF1-4CE0-48FD-8C93-7733310EB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3816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6" name="Straight Connector 3085">
              <a:extLst>
                <a:ext uri="{FF2B5EF4-FFF2-40B4-BE49-F238E27FC236}">
                  <a16:creationId xmlns:a16="http://schemas.microsoft.com/office/drawing/2014/main" id="{4F0EC414-2415-4517-9FA3-50D3FAC16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7" name="Straight Connector 3086">
              <a:extLst>
                <a:ext uri="{FF2B5EF4-FFF2-40B4-BE49-F238E27FC236}">
                  <a16:creationId xmlns:a16="http://schemas.microsoft.com/office/drawing/2014/main" id="{D659EE85-BC19-4BD4-BC6A-E48915349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4228" y="581337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8" name="Straight Connector 3087">
              <a:extLst>
                <a:ext uri="{FF2B5EF4-FFF2-40B4-BE49-F238E27FC236}">
                  <a16:creationId xmlns:a16="http://schemas.microsoft.com/office/drawing/2014/main" id="{1712D9CB-9DAF-43F9-8311-49E3F9763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4228" y="6276734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Usbek &amp; Rica - Le transhumanisme est-il l'avenir de l'inégalité ?">
            <a:extLst>
              <a:ext uri="{FF2B5EF4-FFF2-40B4-BE49-F238E27FC236}">
                <a16:creationId xmlns:a16="http://schemas.microsoft.com/office/drawing/2014/main" id="{095D53C6-22E2-05D3-51FC-8F5A0230A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r="18799"/>
          <a:stretch>
            <a:fillRect/>
          </a:stretch>
        </p:blipFill>
        <p:spPr bwMode="auto">
          <a:xfrm>
            <a:off x="7753567" y="1419117"/>
            <a:ext cx="3522718" cy="3955759"/>
          </a:xfrm>
          <a:custGeom>
            <a:avLst/>
            <a:gdLst/>
            <a:ahLst/>
            <a:cxnLst/>
            <a:rect l="l" t="t" r="r" b="b"/>
            <a:pathLst>
              <a:path w="3401568" h="3819716">
                <a:moveTo>
                  <a:pt x="1701355" y="0"/>
                </a:moveTo>
                <a:cubicBezTo>
                  <a:pt x="2640357" y="0"/>
                  <a:pt x="3401568" y="761211"/>
                  <a:pt x="3401568" y="1700213"/>
                </a:cubicBezTo>
                <a:lnTo>
                  <a:pt x="3401568" y="2305050"/>
                </a:lnTo>
                <a:lnTo>
                  <a:pt x="3401568" y="2918476"/>
                </a:lnTo>
                <a:lnTo>
                  <a:pt x="3401568" y="2920565"/>
                </a:lnTo>
                <a:lnTo>
                  <a:pt x="3401568" y="3819716"/>
                </a:lnTo>
                <a:lnTo>
                  <a:pt x="0" y="3819716"/>
                </a:lnTo>
                <a:lnTo>
                  <a:pt x="0" y="2918476"/>
                </a:lnTo>
                <a:lnTo>
                  <a:pt x="1142" y="2918476"/>
                </a:lnTo>
                <a:lnTo>
                  <a:pt x="1142" y="1700213"/>
                </a:lnTo>
                <a:cubicBezTo>
                  <a:pt x="1142" y="761211"/>
                  <a:pt x="762353" y="0"/>
                  <a:pt x="1701355" y="0"/>
                </a:cubicBezTo>
                <a:close/>
              </a:path>
            </a:pathLst>
          </a:custGeom>
          <a:noFill/>
          <a:ln w="127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22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Billede 5">
            <a:extLst>
              <a:ext uri="{FF2B5EF4-FFF2-40B4-BE49-F238E27FC236}">
                <a16:creationId xmlns:a16="http://schemas.microsoft.com/office/drawing/2014/main" id="{0A30B09A-BF3C-7649-9C8C-105678303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0" y="1739056"/>
            <a:ext cx="4708192" cy="511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5B447B-05AF-6743-905C-DDA3DCBE2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302" y="2837053"/>
            <a:ext cx="6703915" cy="5118944"/>
          </a:xfrm>
        </p:spPr>
        <p:txBody>
          <a:bodyPr>
            <a:normAutofit/>
          </a:bodyPr>
          <a:lstStyle/>
          <a:p>
            <a:pPr marL="187517" indent="0">
              <a:buNone/>
              <a:defRPr/>
            </a:pPr>
            <a:endParaRPr lang="da-DK" sz="1600" dirty="0"/>
          </a:p>
          <a:p>
            <a:pPr marL="187517" indent="0">
              <a:buNone/>
              <a:defRPr/>
            </a:pPr>
            <a:r>
              <a:rPr lang="da-DK" sz="2800" b="1" dirty="0"/>
              <a:t>Patricia </a:t>
            </a:r>
            <a:r>
              <a:rPr lang="da-DK" sz="2800" b="1" dirty="0" err="1"/>
              <a:t>Piccinini</a:t>
            </a:r>
            <a:endParaRPr lang="da-DK" sz="2800" b="1" dirty="0"/>
          </a:p>
          <a:p>
            <a:pPr>
              <a:defRPr/>
            </a:pPr>
            <a:r>
              <a:rPr lang="da-DK" sz="1400" dirty="0"/>
              <a:t>‘Læs afsnittet ”Et sanseligt kropskabinet” i kataloget til udstillingen med værker. </a:t>
            </a:r>
          </a:p>
          <a:p>
            <a:pPr>
              <a:defRPr/>
            </a:pPr>
            <a:r>
              <a:rPr lang="da-DK" sz="1400" dirty="0"/>
              <a:t>Kig I billederne i kataloget igennem, og skriv ord ned, der beskriver og karakteriserer værkerne. Brug begreber og ord fra katalogteksten og diskutér, hvad de betyder, og hvordan det konkret kommer til udtryk i skulpturerne. </a:t>
            </a:r>
          </a:p>
          <a:p>
            <a:pPr>
              <a:defRPr/>
            </a:pPr>
            <a:r>
              <a:rPr lang="da-DK" sz="1400" dirty="0"/>
              <a:t>Vælg en skulptur i kataloget og lav en analyse og fortolkning af den. Diskutér, hvordan I synes, skulpturen forholder sig til begreberne </a:t>
            </a:r>
            <a:r>
              <a:rPr lang="da-DK" sz="1400" i="1" dirty="0"/>
              <a:t>menneske og teknologi</a:t>
            </a:r>
            <a:r>
              <a:rPr lang="da-DK" sz="1400" dirty="0"/>
              <a:t>. Overvej, hvilken betydning materialerne og fremstillingsformen har </a:t>
            </a:r>
            <a:r>
              <a:rPr lang="da-DK" sz="1400"/>
              <a:t>for skulpturen. </a:t>
            </a:r>
            <a:endParaRPr lang="da-DK" sz="1400" dirty="0"/>
          </a:p>
        </p:txBody>
      </p:sp>
      <p:pic>
        <p:nvPicPr>
          <p:cNvPr id="63491" name="Billede 4">
            <a:extLst>
              <a:ext uri="{FF2B5EF4-FFF2-40B4-BE49-F238E27FC236}">
                <a16:creationId xmlns:a16="http://schemas.microsoft.com/office/drawing/2014/main" id="{DA85A790-083F-0545-9CAE-7CA27D51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565" y="-34161"/>
            <a:ext cx="4401234" cy="329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A81EC2C-626E-F740-B290-0881E8009D73}"/>
              </a:ext>
            </a:extLst>
          </p:cNvPr>
          <p:cNvSpPr/>
          <p:nvPr/>
        </p:nvSpPr>
        <p:spPr>
          <a:xfrm>
            <a:off x="532961" y="472999"/>
            <a:ext cx="43460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7517" indent="0">
              <a:buNone/>
              <a:defRPr/>
            </a:pPr>
            <a:r>
              <a:rPr lang="da-DK" sz="4400" dirty="0"/>
              <a:t>Analyseopgave</a:t>
            </a:r>
            <a:endParaRPr lang="da-DK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47B8FC-F4A3-975E-0DBC-8584D504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27323"/>
            <a:ext cx="5490073" cy="1914277"/>
          </a:xfrm>
        </p:spPr>
        <p:txBody>
          <a:bodyPr anchor="b">
            <a:normAutofit/>
          </a:bodyPr>
          <a:lstStyle/>
          <a:p>
            <a:r>
              <a:rPr lang="da-DK" dirty="0"/>
              <a:t>Posthumanisme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39CC23-AA04-C89C-7F75-35BE75C68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88920"/>
            <a:ext cx="5490073" cy="33880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dirty="0"/>
              <a:t>Genlæs teoriteksten om posthumanisme (som I læste i forbindelse med forløbet om natur og det </a:t>
            </a:r>
            <a:r>
              <a:rPr lang="da-DK" sz="1700" dirty="0" err="1"/>
              <a:t>antropocæne</a:t>
            </a:r>
            <a:r>
              <a:rPr lang="da-DK" sz="1700" dirty="0"/>
              <a:t>, s. 75-78). 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da-DK" sz="1700" dirty="0"/>
              <a:t>Hvordan forholder posthumanisme sig til dette forløbs tema?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da-DK" sz="1700" dirty="0"/>
              <a:t>Der findes et væld af film og serier, der omhandler det posthumane og etiske spørgsmål, fx </a:t>
            </a:r>
            <a:r>
              <a:rPr lang="da-DK" sz="1700" i="1" dirty="0"/>
              <a:t>Blade </a:t>
            </a:r>
            <a:r>
              <a:rPr lang="da-DK" sz="1700" i="1" dirty="0" err="1"/>
              <a:t>Runner</a:t>
            </a:r>
            <a:r>
              <a:rPr lang="da-DK" sz="1700" i="1" dirty="0"/>
              <a:t>, Black </a:t>
            </a:r>
            <a:r>
              <a:rPr lang="da-DK" sz="1700" i="1" dirty="0" err="1"/>
              <a:t>Mirror</a:t>
            </a:r>
            <a:r>
              <a:rPr lang="da-DK" sz="1700" i="1" dirty="0"/>
              <a:t> og West World. </a:t>
            </a:r>
            <a:r>
              <a:rPr lang="da-DK" sz="1700" dirty="0"/>
              <a:t>Læs præsentationer af filmene å nettet og find stillbilleder fra dem og diskuter, hvordan de forholder sig til emnet.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endParaRPr lang="da-DK" sz="1700" dirty="0"/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53C7C3B1-A762-4683-8DC0-FDE202C7D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3816" y="-6437"/>
            <a:ext cx="4133500" cy="6864437"/>
            <a:chOff x="7433816" y="-6437"/>
            <a:chExt cx="4133500" cy="6864437"/>
          </a:xfrm>
        </p:grpSpPr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719ED225-F3C7-4528-920C-245DFBA2E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3816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F4990343-EA5D-4B3B-8816-6084C5BE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D6B7FCFF-F925-4BD3-9747-281D76020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4228" y="581337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7256022A-471C-402E-8FB7-07349DE5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4228" y="6276734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Westworld | Rotten Tomatoes">
            <a:extLst>
              <a:ext uri="{FF2B5EF4-FFF2-40B4-BE49-F238E27FC236}">
                <a16:creationId xmlns:a16="http://schemas.microsoft.com/office/drawing/2014/main" id="{0808678C-CBDC-F5EB-3944-6BDCE8405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5482" y="862620"/>
            <a:ext cx="3849624" cy="513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9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D9937C-C637-50E6-6D26-DEFC3864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3798436" cy="191427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3400"/>
              <a:t>Opstart: Udstillingsbesøg på Viborg Kunsthal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075C18-0F7C-1F60-3F39-CEA30AF12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8920"/>
            <a:ext cx="3798436" cy="3388042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da-DK" dirty="0"/>
              <a:t>Hvordan præsenterer Viborg Kunsthal udstillingen?</a:t>
            </a:r>
          </a:p>
          <a:p>
            <a:pPr marL="342900" indent="-342900">
              <a:buAutoNum type="arabicPeriod"/>
            </a:pPr>
            <a:r>
              <a:rPr lang="da-DK" dirty="0"/>
              <a:t>Præsenter jeres analyse. Brug billederne på de næste slides.</a:t>
            </a:r>
          </a:p>
          <a:p>
            <a:pPr marL="342900" indent="-342900">
              <a:buAutoNum type="arabicPeriod"/>
            </a:pPr>
            <a:r>
              <a:rPr lang="da-DK" dirty="0"/>
              <a:t>Stine Deja siger i filmen, I så, at hun med udstillingen håber, hun kan starte en samtale. Hvilke spørgsmål, mener I, udstillingen lægger op til?</a:t>
            </a:r>
          </a:p>
          <a:p>
            <a:pPr marL="342900" indent="-342900">
              <a:buAutoNum type="arabicPeriod"/>
            </a:pPr>
            <a:endParaRPr lang="da-DK" dirty="0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87CB8D36-9DE0-44D4-B67A-16D4F2121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43B47A15-9292-4357-AA25-E187AC16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1266E215-42AC-4D6A-A37F-B0C2E2FB9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1037">
              <a:extLst>
                <a:ext uri="{FF2B5EF4-FFF2-40B4-BE49-F238E27FC236}">
                  <a16:creationId xmlns:a16="http://schemas.microsoft.com/office/drawing/2014/main" id="{0DC49225-8670-4B30-BEA8-3CDE3C6D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212D652B-23A7-429E-A3E1-62ABA17B8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2C9D13-3C37-0516-07EA-757D850B0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2647" y="1381080"/>
            <a:ext cx="5830480" cy="40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61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1B63EEE-B5E3-42ED-90DF-2948123C7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0DC7BE8-B819-4865-ACAD-6EE9C9721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B9F066-F473-9362-C357-8AACDB86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b="9558"/>
          <a:stretch>
            <a:fillRect/>
          </a:stretch>
        </p:blipFill>
        <p:spPr bwMode="auto">
          <a:xfrm>
            <a:off x="1" y="10"/>
            <a:ext cx="11561612" cy="685799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8819CDFD-2FDC-46EE-9A4C-57D5B40E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132657" y="3424306"/>
            <a:ext cx="685791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99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BBDC378-9EA7-3950-6EFA-53C99CB3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976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61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ED90316-31E4-855C-DAA5-F492BE8D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976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29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51B63EEE-B5E3-42ED-90DF-2948123C7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D6F0A11-A452-0C94-4F34-800DD716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" b="14607"/>
          <a:stretch>
            <a:fillRect/>
          </a:stretch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9" name="Group 5128">
            <a:extLst>
              <a:ext uri="{FF2B5EF4-FFF2-40B4-BE49-F238E27FC236}">
                <a16:creationId xmlns:a16="http://schemas.microsoft.com/office/drawing/2014/main" id="{4FDF32A1-6FC1-40DD-BBCC-24AE7E10E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5130" name="Straight Connector 5129">
              <a:extLst>
                <a:ext uri="{FF2B5EF4-FFF2-40B4-BE49-F238E27FC236}">
                  <a16:creationId xmlns:a16="http://schemas.microsoft.com/office/drawing/2014/main" id="{4D1AA04A-5D49-4177-87CA-649F208B3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1" name="Straight Connector 5130">
              <a:extLst>
                <a:ext uri="{FF2B5EF4-FFF2-40B4-BE49-F238E27FC236}">
                  <a16:creationId xmlns:a16="http://schemas.microsoft.com/office/drawing/2014/main" id="{B3497BC7-5628-4CFE-AFCE-83F840D1C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2" name="Straight Connector 5131">
              <a:extLst>
                <a:ext uri="{FF2B5EF4-FFF2-40B4-BE49-F238E27FC236}">
                  <a16:creationId xmlns:a16="http://schemas.microsoft.com/office/drawing/2014/main" id="{7432B82D-075D-4471-9C2B-C1557FF64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3" name="Straight Connector 5132">
              <a:extLst>
                <a:ext uri="{FF2B5EF4-FFF2-40B4-BE49-F238E27FC236}">
                  <a16:creationId xmlns:a16="http://schemas.microsoft.com/office/drawing/2014/main" id="{7AE17543-DC61-4B2B-9D77-C3B372C14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4" name="Graphic 33">
              <a:extLst>
                <a:ext uri="{FF2B5EF4-FFF2-40B4-BE49-F238E27FC236}">
                  <a16:creationId xmlns:a16="http://schemas.microsoft.com/office/drawing/2014/main" id="{F49071BF-E6F5-4545-9E65-65CE74C68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35" name="Graphic 33">
              <a:extLst>
                <a:ext uri="{FF2B5EF4-FFF2-40B4-BE49-F238E27FC236}">
                  <a16:creationId xmlns:a16="http://schemas.microsoft.com/office/drawing/2014/main" id="{7B98AB34-64F9-47E7-8276-E2A50CA0B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557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F94FAFB-0270-E752-7855-FAA80FFE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976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1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A8323A0-4E81-9B2E-1904-C058BF43F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976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264744"/>
      </p:ext>
    </p:extLst>
  </p:cSld>
  <p:clrMapOvr>
    <a:masterClrMapping/>
  </p:clrMapOvr>
</p:sld>
</file>

<file path=ppt/theme/theme1.xml><?xml version="1.0" encoding="utf-8"?>
<a:theme xmlns:a="http://schemas.openxmlformats.org/drawingml/2006/main" name="ArchVTI">
  <a:themeElements>
    <a:clrScheme name="Custom 42">
      <a:dk1>
        <a:sysClr val="windowText" lastClr="000000"/>
      </a:dk1>
      <a:lt1>
        <a:sysClr val="window" lastClr="FFFFFF"/>
      </a:lt1>
      <a:dk2>
        <a:srgbClr val="642626"/>
      </a:dk2>
      <a:lt2>
        <a:srgbClr val="F3F0E9"/>
      </a:lt2>
      <a:accent1>
        <a:srgbClr val="556D6F"/>
      </a:accent1>
      <a:accent2>
        <a:srgbClr val="C05050"/>
      </a:accent2>
      <a:accent3>
        <a:srgbClr val="BF873A"/>
      </a:accent3>
      <a:accent4>
        <a:srgbClr val="D8897E"/>
      </a:accent4>
      <a:accent5>
        <a:srgbClr val="A4976B"/>
      </a:accent5>
      <a:accent6>
        <a:srgbClr val="D49D8C"/>
      </a:accent6>
      <a:hlink>
        <a:srgbClr val="D13D6E"/>
      </a:hlink>
      <a:folHlink>
        <a:srgbClr val="6C9D92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339</Words>
  <Application>Microsoft Macintosh PowerPoint</Application>
  <PresentationFormat>Widescreen</PresentationFormat>
  <Paragraphs>22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7" baseType="lpstr">
      <vt:lpstr>Aptos</vt:lpstr>
      <vt:lpstr>Arial</vt:lpstr>
      <vt:lpstr>Avenir Next LT Pro</vt:lpstr>
      <vt:lpstr>AvenirNext LT Pro Medium</vt:lpstr>
      <vt:lpstr>Footlight MT Light</vt:lpstr>
      <vt:lpstr>ArchVTI</vt:lpstr>
      <vt:lpstr>Menneske og teknologi</vt:lpstr>
      <vt:lpstr>Posthumanisme</vt:lpstr>
      <vt:lpstr>Opstart: Udstillingsbesøg på Viborg Kunsthal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Hvad er transhumanisme?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Ditte Bang Skovgård-Hansen</dc:creator>
  <cp:lastModifiedBy>Ditte Bang Skovgård-Hansen</cp:lastModifiedBy>
  <cp:revision>28</cp:revision>
  <dcterms:created xsi:type="dcterms:W3CDTF">2025-12-06T18:37:17Z</dcterms:created>
  <dcterms:modified xsi:type="dcterms:W3CDTF">2026-04-22T10:52:39Z</dcterms:modified>
</cp:coreProperties>
</file>