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479" r:id="rId3"/>
    <p:sldId id="435" r:id="rId4"/>
    <p:sldId id="436" r:id="rId5"/>
    <p:sldId id="437" r:id="rId6"/>
    <p:sldId id="438" r:id="rId7"/>
    <p:sldId id="439" r:id="rId8"/>
    <p:sldId id="417" r:id="rId9"/>
    <p:sldId id="440" r:id="rId10"/>
    <p:sldId id="419" r:id="rId11"/>
    <p:sldId id="418" r:id="rId12"/>
    <p:sldId id="420" r:id="rId13"/>
    <p:sldId id="422" r:id="rId14"/>
    <p:sldId id="421" r:id="rId15"/>
    <p:sldId id="424" r:id="rId16"/>
    <p:sldId id="443" r:id="rId17"/>
    <p:sldId id="442" r:id="rId18"/>
    <p:sldId id="449" r:id="rId19"/>
    <p:sldId id="448" r:id="rId20"/>
    <p:sldId id="423" r:id="rId21"/>
    <p:sldId id="427" r:id="rId22"/>
    <p:sldId id="428" r:id="rId23"/>
    <p:sldId id="445" r:id="rId24"/>
    <p:sldId id="429" r:id="rId25"/>
    <p:sldId id="446" r:id="rId26"/>
    <p:sldId id="430" r:id="rId27"/>
    <p:sldId id="456" r:id="rId28"/>
    <p:sldId id="447" r:id="rId29"/>
    <p:sldId id="452" r:id="rId30"/>
    <p:sldId id="451" r:id="rId31"/>
    <p:sldId id="453" r:id="rId32"/>
    <p:sldId id="454" r:id="rId33"/>
    <p:sldId id="455" r:id="rId34"/>
    <p:sldId id="433" r:id="rId35"/>
    <p:sldId id="469" r:id="rId36"/>
    <p:sldId id="476" r:id="rId37"/>
    <p:sldId id="467" r:id="rId38"/>
    <p:sldId id="468" r:id="rId39"/>
    <p:sldId id="470" r:id="rId40"/>
    <p:sldId id="471" r:id="rId41"/>
    <p:sldId id="472" r:id="rId42"/>
    <p:sldId id="444" r:id="rId43"/>
    <p:sldId id="450" r:id="rId44"/>
    <p:sldId id="431" r:id="rId45"/>
    <p:sldId id="457" r:id="rId46"/>
    <p:sldId id="458" r:id="rId47"/>
    <p:sldId id="465" r:id="rId48"/>
    <p:sldId id="475" r:id="rId49"/>
    <p:sldId id="477" r:id="rId50"/>
    <p:sldId id="478" r:id="rId51"/>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B2D505-3A3C-9948-93A0-94C3DDC74C24}" v="17" dt="2026-04-28T11:01:12.4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478"/>
    <p:restoredTop sz="95680"/>
  </p:normalViewPr>
  <p:slideViewPr>
    <p:cSldViewPr snapToGrid="0" snapToObjects="1">
      <p:cViewPr varScale="1">
        <p:scale>
          <a:sx n="105" d="100"/>
          <a:sy n="105" d="100"/>
        </p:scale>
        <p:origin x="192" y="8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tte Bang Skovgård-Hansen" userId="2ecc742d-40b5-4ecf-8593-a01907cfef00" providerId="ADAL" clId="{5661BF81-AC54-5660-8BBE-D62E3F1D9569}"/>
    <pc:docChg chg="custSel addSld delSld modSld sldOrd">
      <pc:chgData name="Ditte Bang Skovgård-Hansen" userId="2ecc742d-40b5-4ecf-8593-a01907cfef00" providerId="ADAL" clId="{5661BF81-AC54-5660-8BBE-D62E3F1D9569}" dt="2026-04-29T12:04:15.518" v="412" actId="26606"/>
      <pc:docMkLst>
        <pc:docMk/>
      </pc:docMkLst>
      <pc:sldChg chg="modSp">
        <pc:chgData name="Ditte Bang Skovgård-Hansen" userId="2ecc742d-40b5-4ecf-8593-a01907cfef00" providerId="ADAL" clId="{5661BF81-AC54-5660-8BBE-D62E3F1D9569}" dt="2026-04-23T11:08:21.956" v="14" actId="403"/>
        <pc:sldMkLst>
          <pc:docMk/>
          <pc:sldMk cId="2885580469" sldId="256"/>
        </pc:sldMkLst>
        <pc:spChg chg="mod">
          <ac:chgData name="Ditte Bang Skovgård-Hansen" userId="2ecc742d-40b5-4ecf-8593-a01907cfef00" providerId="ADAL" clId="{5661BF81-AC54-5660-8BBE-D62E3F1D9569}" dt="2026-04-23T11:08:21.956" v="14" actId="403"/>
          <ac:spMkLst>
            <pc:docMk/>
            <pc:sldMk cId="2885580469" sldId="256"/>
            <ac:spMk id="2" creationId="{396896BB-38C0-A671-CBA1-2DB991252513}"/>
          </ac:spMkLst>
        </pc:spChg>
      </pc:sldChg>
      <pc:sldChg chg="addSp mod">
        <pc:chgData name="Ditte Bang Skovgård-Hansen" userId="2ecc742d-40b5-4ecf-8593-a01907cfef00" providerId="ADAL" clId="{5661BF81-AC54-5660-8BBE-D62E3F1D9569}" dt="2026-04-23T11:09:21.128" v="16" actId="9405"/>
        <pc:sldMkLst>
          <pc:docMk/>
          <pc:sldMk cId="1982908709" sldId="423"/>
        </pc:sldMkLst>
        <pc:inkChg chg="add">
          <ac:chgData name="Ditte Bang Skovgård-Hansen" userId="2ecc742d-40b5-4ecf-8593-a01907cfef00" providerId="ADAL" clId="{5661BF81-AC54-5660-8BBE-D62E3F1D9569}" dt="2026-04-23T11:09:16.067" v="15" actId="9405"/>
          <ac:inkMkLst>
            <pc:docMk/>
            <pc:sldMk cId="1982908709" sldId="423"/>
            <ac:inkMk id="4" creationId="{F8566EC9-D7D2-DBFB-9297-CC6A163BBD80}"/>
          </ac:inkMkLst>
        </pc:inkChg>
        <pc:inkChg chg="add">
          <ac:chgData name="Ditte Bang Skovgård-Hansen" userId="2ecc742d-40b5-4ecf-8593-a01907cfef00" providerId="ADAL" clId="{5661BF81-AC54-5660-8BBE-D62E3F1D9569}" dt="2026-04-23T11:09:21.128" v="16" actId="9405"/>
          <ac:inkMkLst>
            <pc:docMk/>
            <pc:sldMk cId="1982908709" sldId="423"/>
            <ac:inkMk id="5" creationId="{A99EB00F-CDEB-8466-FFCC-F22062F547FB}"/>
          </ac:inkMkLst>
        </pc:inkChg>
      </pc:sldChg>
      <pc:sldChg chg="ord">
        <pc:chgData name="Ditte Bang Skovgård-Hansen" userId="2ecc742d-40b5-4ecf-8593-a01907cfef00" providerId="ADAL" clId="{5661BF81-AC54-5660-8BBE-D62E3F1D9569}" dt="2026-04-23T11:09:31.526" v="20" actId="20578"/>
        <pc:sldMkLst>
          <pc:docMk/>
          <pc:sldMk cId="2870017502" sldId="424"/>
        </pc:sldMkLst>
      </pc:sldChg>
      <pc:sldChg chg="ord">
        <pc:chgData name="Ditte Bang Skovgård-Hansen" userId="2ecc742d-40b5-4ecf-8593-a01907cfef00" providerId="ADAL" clId="{5661BF81-AC54-5660-8BBE-D62E3F1D9569}" dt="2026-04-23T11:09:33.149" v="21" actId="20578"/>
        <pc:sldMkLst>
          <pc:docMk/>
          <pc:sldMk cId="3953491443" sldId="442"/>
        </pc:sldMkLst>
      </pc:sldChg>
      <pc:sldChg chg="ord">
        <pc:chgData name="Ditte Bang Skovgård-Hansen" userId="2ecc742d-40b5-4ecf-8593-a01907cfef00" providerId="ADAL" clId="{5661BF81-AC54-5660-8BBE-D62E3F1D9569}" dt="2026-04-23T11:10:03.391" v="26" actId="20578"/>
        <pc:sldMkLst>
          <pc:docMk/>
          <pc:sldMk cId="1528476756" sldId="443"/>
        </pc:sldMkLst>
      </pc:sldChg>
      <pc:sldChg chg="del">
        <pc:chgData name="Ditte Bang Skovgård-Hansen" userId="2ecc742d-40b5-4ecf-8593-a01907cfef00" providerId="ADAL" clId="{5661BF81-AC54-5660-8BBE-D62E3F1D9569}" dt="2026-04-28T10:59:57.335" v="198" actId="2696"/>
        <pc:sldMkLst>
          <pc:docMk/>
          <pc:sldMk cId="798923421" sldId="444"/>
        </pc:sldMkLst>
      </pc:sldChg>
      <pc:sldChg chg="addSp delSp modSp add mod setBg delDesignElem">
        <pc:chgData name="Ditte Bang Skovgård-Hansen" userId="2ecc742d-40b5-4ecf-8593-a01907cfef00" providerId="ADAL" clId="{5661BF81-AC54-5660-8BBE-D62E3F1D9569}" dt="2026-04-29T12:04:15.518" v="412" actId="26606"/>
        <pc:sldMkLst>
          <pc:docMk/>
          <pc:sldMk cId="1238618977" sldId="444"/>
        </pc:sldMkLst>
        <pc:spChg chg="mod">
          <ac:chgData name="Ditte Bang Skovgård-Hansen" userId="2ecc742d-40b5-4ecf-8593-a01907cfef00" providerId="ADAL" clId="{5661BF81-AC54-5660-8BBE-D62E3F1D9569}" dt="2026-04-29T12:04:15.518" v="412" actId="26606"/>
          <ac:spMkLst>
            <pc:docMk/>
            <pc:sldMk cId="1238618977" sldId="444"/>
            <ac:spMk id="2" creationId="{5A7AB4DA-C8F5-7200-42EF-4795A08FA351}"/>
          </ac:spMkLst>
        </pc:spChg>
        <pc:spChg chg="mod">
          <ac:chgData name="Ditte Bang Skovgård-Hansen" userId="2ecc742d-40b5-4ecf-8593-a01907cfef00" providerId="ADAL" clId="{5661BF81-AC54-5660-8BBE-D62E3F1D9569}" dt="2026-04-29T12:04:15.518" v="412" actId="26606"/>
          <ac:spMkLst>
            <pc:docMk/>
            <pc:sldMk cId="1238618977" sldId="444"/>
            <ac:spMk id="3" creationId="{AFA489A8-5C25-07ED-5D7E-587FC2E840C5}"/>
          </ac:spMkLst>
        </pc:spChg>
        <pc:spChg chg="add del">
          <ac:chgData name="Ditte Bang Skovgård-Hansen" userId="2ecc742d-40b5-4ecf-8593-a01907cfef00" providerId="ADAL" clId="{5661BF81-AC54-5660-8BBE-D62E3F1D9569}" dt="2026-04-29T12:04:15.518" v="412" actId="26606"/>
          <ac:spMkLst>
            <pc:docMk/>
            <pc:sldMk cId="1238618977" sldId="444"/>
            <ac:spMk id="7172" creationId="{1CDD8E39-EA14-4679-9655-1BFF5A7B63EE}"/>
          </ac:spMkLst>
        </pc:spChg>
        <pc:spChg chg="add">
          <ac:chgData name="Ditte Bang Skovgård-Hansen" userId="2ecc742d-40b5-4ecf-8593-a01907cfef00" providerId="ADAL" clId="{5661BF81-AC54-5660-8BBE-D62E3F1D9569}" dt="2026-04-29T12:04:15.518" v="412" actId="26606"/>
          <ac:spMkLst>
            <pc:docMk/>
            <pc:sldMk cId="1238618977" sldId="444"/>
            <ac:spMk id="7174" creationId="{1CDD8E39-EA14-4679-9655-1BFF5A7B63EE}"/>
          </ac:spMkLst>
        </pc:spChg>
        <pc:spChg chg="del">
          <ac:chgData name="Ditte Bang Skovgård-Hansen" userId="2ecc742d-40b5-4ecf-8593-a01907cfef00" providerId="ADAL" clId="{5661BF81-AC54-5660-8BBE-D62E3F1D9569}" dt="2026-04-28T11:01:12.478" v="200"/>
          <ac:spMkLst>
            <pc:docMk/>
            <pc:sldMk cId="1238618977" sldId="444"/>
            <ac:spMk id="7175" creationId="{AE754301-7D1D-F81F-59C4-0F9C35816DA6}"/>
          </ac:spMkLst>
        </pc:spChg>
        <pc:picChg chg="mod">
          <ac:chgData name="Ditte Bang Skovgård-Hansen" userId="2ecc742d-40b5-4ecf-8593-a01907cfef00" providerId="ADAL" clId="{5661BF81-AC54-5660-8BBE-D62E3F1D9569}" dt="2026-04-28T11:01:47.259" v="201" actId="26606"/>
          <ac:picMkLst>
            <pc:docMk/>
            <pc:sldMk cId="1238618977" sldId="444"/>
            <ac:picMk id="7170" creationId="{035F6585-274D-87FB-4A67-0BF51F83A35F}"/>
          </ac:picMkLst>
        </pc:picChg>
        <pc:cxnChg chg="del">
          <ac:chgData name="Ditte Bang Skovgård-Hansen" userId="2ecc742d-40b5-4ecf-8593-a01907cfef00" providerId="ADAL" clId="{5661BF81-AC54-5660-8BBE-D62E3F1D9569}" dt="2026-04-28T11:01:12.478" v="200"/>
          <ac:cxnSpMkLst>
            <pc:docMk/>
            <pc:sldMk cId="1238618977" sldId="444"/>
            <ac:cxnSpMk id="7177" creationId="{22E8CD70-D1C6-E940-D1F5-6B69318BDB28}"/>
          </ac:cxnSpMkLst>
        </pc:cxnChg>
      </pc:sldChg>
      <pc:sldChg chg="delSp add setBg delDesignElem">
        <pc:chgData name="Ditte Bang Skovgård-Hansen" userId="2ecc742d-40b5-4ecf-8593-a01907cfef00" providerId="ADAL" clId="{5661BF81-AC54-5660-8BBE-D62E3F1D9569}" dt="2026-04-23T12:12:54.104" v="40"/>
        <pc:sldMkLst>
          <pc:docMk/>
          <pc:sldMk cId="1826568800" sldId="448"/>
        </pc:sldMkLst>
      </pc:sldChg>
      <pc:sldChg chg="delSp add setBg delDesignElem">
        <pc:chgData name="Ditte Bang Skovgård-Hansen" userId="2ecc742d-40b5-4ecf-8593-a01907cfef00" providerId="ADAL" clId="{5661BF81-AC54-5660-8BBE-D62E3F1D9569}" dt="2026-04-23T12:12:54.104" v="40"/>
        <pc:sldMkLst>
          <pc:docMk/>
          <pc:sldMk cId="373118084" sldId="449"/>
        </pc:sldMkLst>
      </pc:sldChg>
      <pc:sldChg chg="modSp mod">
        <pc:chgData name="Ditte Bang Skovgård-Hansen" userId="2ecc742d-40b5-4ecf-8593-a01907cfef00" providerId="ADAL" clId="{5661BF81-AC54-5660-8BBE-D62E3F1D9569}" dt="2026-04-28T08:33:03.538" v="196" actId="20577"/>
        <pc:sldMkLst>
          <pc:docMk/>
          <pc:sldMk cId="3565205833" sldId="455"/>
        </pc:sldMkLst>
        <pc:spChg chg="mod">
          <ac:chgData name="Ditte Bang Skovgård-Hansen" userId="2ecc742d-40b5-4ecf-8593-a01907cfef00" providerId="ADAL" clId="{5661BF81-AC54-5660-8BBE-D62E3F1D9569}" dt="2026-04-28T08:33:03.538" v="196" actId="20577"/>
          <ac:spMkLst>
            <pc:docMk/>
            <pc:sldMk cId="3565205833" sldId="455"/>
            <ac:spMk id="3" creationId="{654F0E85-1D90-22C4-4F1A-74858B1B826E}"/>
          </ac:spMkLst>
        </pc:spChg>
      </pc:sldChg>
      <pc:sldChg chg="modSp mod">
        <pc:chgData name="Ditte Bang Skovgård-Hansen" userId="2ecc742d-40b5-4ecf-8593-a01907cfef00" providerId="ADAL" clId="{5661BF81-AC54-5660-8BBE-D62E3F1D9569}" dt="2026-04-23T11:11:05.115" v="32" actId="20577"/>
        <pc:sldMkLst>
          <pc:docMk/>
          <pc:sldMk cId="1858439012" sldId="456"/>
        </pc:sldMkLst>
        <pc:spChg chg="mod">
          <ac:chgData name="Ditte Bang Skovgård-Hansen" userId="2ecc742d-40b5-4ecf-8593-a01907cfef00" providerId="ADAL" clId="{5661BF81-AC54-5660-8BBE-D62E3F1D9569}" dt="2026-04-23T11:11:05.115" v="32" actId="20577"/>
          <ac:spMkLst>
            <pc:docMk/>
            <pc:sldMk cId="1858439012" sldId="456"/>
            <ac:spMk id="4" creationId="{C87825F4-FD4C-3287-6079-8DE60670E27F}"/>
          </ac:spMkLst>
        </pc:spChg>
      </pc:sldChg>
      <pc:sldChg chg="del">
        <pc:chgData name="Ditte Bang Skovgård-Hansen" userId="2ecc742d-40b5-4ecf-8593-a01907cfef00" providerId="ADAL" clId="{5661BF81-AC54-5660-8BBE-D62E3F1D9569}" dt="2026-04-28T10:59:24.780" v="197" actId="2696"/>
        <pc:sldMkLst>
          <pc:docMk/>
          <pc:sldMk cId="3857776395" sldId="47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CA1EA8-257F-4B9A-89B2-35DA1166C33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C748113-D877-4C90-BF87-B6B7539945B6}">
      <dgm:prSet custT="1"/>
      <dgm:spPr/>
      <dgm:t>
        <a:bodyPr/>
        <a:lstStyle/>
        <a:p>
          <a:pPr algn="l"/>
          <a:r>
            <a:rPr lang="da-DK" sz="1800" b="1" i="0" dirty="0">
              <a:solidFill>
                <a:srgbClr val="FFC000"/>
              </a:solidFill>
            </a:rPr>
            <a:t>Omnibusaviser</a:t>
          </a:r>
          <a:r>
            <a:rPr lang="da-DK" sz="1200" b="0" i="0" dirty="0"/>
            <a:t> </a:t>
          </a:r>
        </a:p>
        <a:p>
          <a:pPr algn="l"/>
          <a:r>
            <a:rPr lang="da-DK" sz="1200" b="0" i="0" dirty="0"/>
            <a:t>Omfatter de store landsdækkende morgenaviser - Politiken, </a:t>
          </a:r>
          <a:r>
            <a:rPr lang="da-DK" sz="1200" b="0" i="0" dirty="0" err="1"/>
            <a:t>JyllandsPosten</a:t>
          </a:r>
          <a:r>
            <a:rPr lang="da-DK" sz="1200" b="0" i="0" dirty="0"/>
            <a:t> og Berlingske Tidende - hvor nyhedsdækningen ofte suppleres med betydelige mængder baggrundsstof og specielle temasektioner om økonomi, kultur og livsstil. </a:t>
          </a:r>
          <a:endParaRPr lang="en-US" sz="1200" dirty="0"/>
        </a:p>
      </dgm:t>
    </dgm:pt>
    <dgm:pt modelId="{9E8C63AE-70F8-48E1-8FEC-0C4ADF0BA64F}" type="parTrans" cxnId="{E0D619C0-C4D8-446D-90B4-0B064BC1145E}">
      <dgm:prSet/>
      <dgm:spPr/>
      <dgm:t>
        <a:bodyPr/>
        <a:lstStyle/>
        <a:p>
          <a:endParaRPr lang="en-US"/>
        </a:p>
      </dgm:t>
    </dgm:pt>
    <dgm:pt modelId="{BEFCFD13-DAFC-44C4-B335-E977FE3F3C12}" type="sibTrans" cxnId="{E0D619C0-C4D8-446D-90B4-0B064BC1145E}">
      <dgm:prSet/>
      <dgm:spPr/>
      <dgm:t>
        <a:bodyPr/>
        <a:lstStyle/>
        <a:p>
          <a:endParaRPr lang="en-US"/>
        </a:p>
      </dgm:t>
    </dgm:pt>
    <dgm:pt modelId="{25FCD9BB-0339-4A87-BF88-92FD1BF8434D}">
      <dgm:prSet custT="1"/>
      <dgm:spPr/>
      <dgm:t>
        <a:bodyPr/>
        <a:lstStyle/>
        <a:p>
          <a:pPr algn="l"/>
          <a:r>
            <a:rPr lang="da-DK" sz="1800" b="1" i="0" dirty="0" err="1">
              <a:solidFill>
                <a:srgbClr val="FFC000"/>
              </a:solidFill>
            </a:rPr>
            <a:t>Tabloid-aviser</a:t>
          </a:r>
          <a:r>
            <a:rPr lang="da-DK" sz="1800" b="1" i="0" dirty="0">
              <a:solidFill>
                <a:srgbClr val="FFC000"/>
              </a:solidFill>
            </a:rPr>
            <a:t> </a:t>
          </a:r>
        </a:p>
        <a:p>
          <a:pPr algn="l"/>
          <a:r>
            <a:rPr lang="da-DK" sz="1200" b="0" i="0" dirty="0"/>
            <a:t>Omfatter de landsdækkende formiddagsaviser. Ordet tabloid henviser til avisernes format. I </a:t>
          </a:r>
          <a:r>
            <a:rPr lang="da-DK" sz="1200" b="0" i="0" dirty="0" err="1"/>
            <a:t>tabloid-avisen</a:t>
          </a:r>
          <a:r>
            <a:rPr lang="da-DK" sz="1200" b="0" i="0" dirty="0"/>
            <a:t> er der typisk fokus på kriminalitet og sport og på nyhedsreportager med individet i fokus. </a:t>
          </a:r>
          <a:r>
            <a:rPr lang="da-DK" sz="1200" b="0" i="0" dirty="0" err="1"/>
            <a:t>Tabloid-aviser</a:t>
          </a:r>
          <a:r>
            <a:rPr lang="da-DK" sz="1200" b="0" i="0" dirty="0"/>
            <a:t> omtales ofte som sensationsaviser. Det udenrigspolitiske stof og baggrundsstoffet er ikke prioriteret højt. Et eksempel på en </a:t>
          </a:r>
          <a:r>
            <a:rPr lang="da-DK" sz="1200" b="0" i="0" dirty="0" err="1"/>
            <a:t>tabloid-avis</a:t>
          </a:r>
          <a:r>
            <a:rPr lang="da-DK" sz="1200" b="0" i="0" dirty="0"/>
            <a:t> er </a:t>
          </a:r>
          <a:r>
            <a:rPr lang="da-DK" sz="1200" b="0" i="0" dirty="0" err="1"/>
            <a:t>Ekstra-bladet</a:t>
          </a:r>
          <a:r>
            <a:rPr lang="da-DK" sz="1200" b="0" i="0" dirty="0"/>
            <a:t>.</a:t>
          </a:r>
          <a:endParaRPr lang="en-US" sz="1200" dirty="0"/>
        </a:p>
      </dgm:t>
    </dgm:pt>
    <dgm:pt modelId="{21AC7051-723F-45F5-920C-38ED42B0185A}" type="parTrans" cxnId="{045AAAA5-26AD-4978-B7C2-A33CC192D6F6}">
      <dgm:prSet/>
      <dgm:spPr/>
      <dgm:t>
        <a:bodyPr/>
        <a:lstStyle/>
        <a:p>
          <a:endParaRPr lang="en-US"/>
        </a:p>
      </dgm:t>
    </dgm:pt>
    <dgm:pt modelId="{8289D1D4-3273-4F54-8C20-C2A5E6B1EF3E}" type="sibTrans" cxnId="{045AAAA5-26AD-4978-B7C2-A33CC192D6F6}">
      <dgm:prSet/>
      <dgm:spPr/>
      <dgm:t>
        <a:bodyPr/>
        <a:lstStyle/>
        <a:p>
          <a:endParaRPr lang="en-US"/>
        </a:p>
      </dgm:t>
    </dgm:pt>
    <dgm:pt modelId="{8A897DDC-DFE1-4FAD-A97F-C6436421D0E9}">
      <dgm:prSet custT="1"/>
      <dgm:spPr/>
      <dgm:t>
        <a:bodyPr/>
        <a:lstStyle/>
        <a:p>
          <a:pPr algn="l"/>
          <a:r>
            <a:rPr lang="da-DK" sz="1800" b="1" i="0" dirty="0">
              <a:solidFill>
                <a:srgbClr val="FFC000"/>
              </a:solidFill>
            </a:rPr>
            <a:t>Nicheaviser</a:t>
          </a:r>
          <a:r>
            <a:rPr lang="da-DK" sz="1800" b="1" i="0" dirty="0"/>
            <a:t> </a:t>
          </a:r>
        </a:p>
        <a:p>
          <a:pPr algn="l"/>
          <a:r>
            <a:rPr lang="da-DK" sz="1200" b="0" i="0" dirty="0"/>
            <a:t>Omfatter aviser med et fokus på bestemte områder, som henvender sig til bestemte segmenter. Information og Weekendavisen henvender sig primært til akademikere henholdsvis til venstre og højre for midten i det politiske liv. Kristeligt Dagblad henvender sig til læsere, der er interesseret i moral og religion. Avisen Børsen henvender sig til folk fra erhvervslivet.</a:t>
          </a:r>
          <a:endParaRPr lang="en-US" sz="1200" dirty="0"/>
        </a:p>
      </dgm:t>
    </dgm:pt>
    <dgm:pt modelId="{F355AB4A-4C1F-471F-A1CA-3870A3D5B795}" type="parTrans" cxnId="{6C648F4E-98C1-454D-B8A8-857883BBBC19}">
      <dgm:prSet/>
      <dgm:spPr/>
      <dgm:t>
        <a:bodyPr/>
        <a:lstStyle/>
        <a:p>
          <a:endParaRPr lang="en-US"/>
        </a:p>
      </dgm:t>
    </dgm:pt>
    <dgm:pt modelId="{F79148DA-36F1-4B87-81FE-E7098E795DEE}" type="sibTrans" cxnId="{6C648F4E-98C1-454D-B8A8-857883BBBC19}">
      <dgm:prSet/>
      <dgm:spPr/>
      <dgm:t>
        <a:bodyPr/>
        <a:lstStyle/>
        <a:p>
          <a:endParaRPr lang="en-US"/>
        </a:p>
      </dgm:t>
    </dgm:pt>
    <dgm:pt modelId="{39A9D29D-D355-42DB-AADD-6C4ACF4B7709}">
      <dgm:prSet custT="1"/>
      <dgm:spPr/>
      <dgm:t>
        <a:bodyPr/>
        <a:lstStyle/>
        <a:p>
          <a:pPr algn="l"/>
          <a:r>
            <a:rPr lang="da-DK" sz="1800" b="1" i="0" dirty="0">
              <a:solidFill>
                <a:srgbClr val="FFC000"/>
              </a:solidFill>
            </a:rPr>
            <a:t>Regional- og lokalaviser </a:t>
          </a:r>
        </a:p>
        <a:p>
          <a:pPr algn="l"/>
          <a:r>
            <a:rPr lang="da-DK" sz="1200" b="0" i="0" dirty="0"/>
            <a:t>Omfatter aviser knyttet til en bestemt landsdel/region eller til et bestemt lokalområde med nyheder og informationer primært knyttet til begivenheder i området. Eksempler på regionalaviser er f.eks. Århus Stiftstidende og Fyns Amtsavis, mens eksempler på lokalaviser, der har et endnu mindre udbredelsesområde er Skive Folkeblad og den lille lokalavis i en mindre by eller bydel.</a:t>
          </a:r>
          <a:endParaRPr lang="en-US" sz="1200" dirty="0"/>
        </a:p>
      </dgm:t>
    </dgm:pt>
    <dgm:pt modelId="{A6BA05BC-E6D2-4AF3-A7C1-9BA37F30FE94}" type="parTrans" cxnId="{23B99FF0-3516-4C0E-8C31-032EF1DD6009}">
      <dgm:prSet/>
      <dgm:spPr/>
      <dgm:t>
        <a:bodyPr/>
        <a:lstStyle/>
        <a:p>
          <a:endParaRPr lang="en-US"/>
        </a:p>
      </dgm:t>
    </dgm:pt>
    <dgm:pt modelId="{7FEBB44B-8B4F-4FDE-9977-C22E808871F9}" type="sibTrans" cxnId="{23B99FF0-3516-4C0E-8C31-032EF1DD6009}">
      <dgm:prSet/>
      <dgm:spPr/>
      <dgm:t>
        <a:bodyPr/>
        <a:lstStyle/>
        <a:p>
          <a:endParaRPr lang="en-US"/>
        </a:p>
      </dgm:t>
    </dgm:pt>
    <dgm:pt modelId="{9CD5E815-56FE-4D73-933E-E7254383B6EB}">
      <dgm:prSet custT="1"/>
      <dgm:spPr/>
      <dgm:t>
        <a:bodyPr/>
        <a:lstStyle/>
        <a:p>
          <a:pPr algn="l"/>
          <a:r>
            <a:rPr lang="da-DK" sz="1800" b="1" i="0" dirty="0">
              <a:solidFill>
                <a:srgbClr val="FFC000"/>
              </a:solidFill>
            </a:rPr>
            <a:t>Netaviser</a:t>
          </a:r>
          <a:r>
            <a:rPr lang="da-DK" sz="1200" b="0" i="1" dirty="0"/>
            <a:t> </a:t>
          </a:r>
          <a:endParaRPr lang="da-DK" sz="1200" b="0" i="0" dirty="0"/>
        </a:p>
        <a:p>
          <a:pPr algn="l"/>
          <a:r>
            <a:rPr lang="da-DK" sz="1200" b="0" i="0" dirty="0"/>
            <a:t>Omfatter for det første helt selvstændige netaviser som f.eks. MSN-nyheder, BT-netavis og Zetland. I den sidste skriver journalisterne såkaldte singler, der er længere end en traditionel nyhedsartikel, men kortere end en bog. </a:t>
          </a:r>
        </a:p>
        <a:p>
          <a:pPr algn="l"/>
          <a:r>
            <a:rPr lang="da-DK" sz="1200" b="0" i="0" dirty="0"/>
            <a:t>For det andet omfatter netaviserne dels net-udgaver af de store aviser, dels de netaviser, der er tilknyttet de store tv-stationer, f.eks. DR-nyheder.</a:t>
          </a:r>
          <a:endParaRPr lang="en-US" sz="1200" dirty="0"/>
        </a:p>
      </dgm:t>
    </dgm:pt>
    <dgm:pt modelId="{1E5A9524-00F3-4039-8C8A-DCF75DA7AA84}" type="parTrans" cxnId="{3EA36915-5E59-495E-A6A0-F975EECAA06C}">
      <dgm:prSet/>
      <dgm:spPr/>
      <dgm:t>
        <a:bodyPr/>
        <a:lstStyle/>
        <a:p>
          <a:endParaRPr lang="en-US"/>
        </a:p>
      </dgm:t>
    </dgm:pt>
    <dgm:pt modelId="{2961EAC6-CF2A-443F-8B66-3722872EB617}" type="sibTrans" cxnId="{3EA36915-5E59-495E-A6A0-F975EECAA06C}">
      <dgm:prSet/>
      <dgm:spPr/>
      <dgm:t>
        <a:bodyPr/>
        <a:lstStyle/>
        <a:p>
          <a:endParaRPr lang="en-US"/>
        </a:p>
      </dgm:t>
    </dgm:pt>
    <dgm:pt modelId="{FD86E50D-4B7C-4B40-8ACB-72667501DA11}">
      <dgm:prSet custT="1"/>
      <dgm:spPr/>
      <dgm:t>
        <a:bodyPr/>
        <a:lstStyle/>
        <a:p>
          <a:pPr algn="l"/>
          <a:r>
            <a:rPr lang="da-DK" sz="1800" b="1" i="0" dirty="0">
              <a:solidFill>
                <a:srgbClr val="FFC000"/>
              </a:solidFill>
            </a:rPr>
            <a:t>Gratisaviser</a:t>
          </a:r>
          <a:r>
            <a:rPr lang="da-DK" sz="1800" b="1" i="0" dirty="0"/>
            <a:t> </a:t>
          </a:r>
        </a:p>
        <a:p>
          <a:pPr algn="l"/>
          <a:r>
            <a:rPr lang="da-DK" sz="1200" b="0" i="0" dirty="0"/>
            <a:t>Omfatter, som navnet siger, gratis aviser, der bliver uddelt, hvor folk færdes mest. Grundlaget for dem er annoncerne, der helt og holdent skal bære avisens økonomi. Gratisaviserne forsøger at nå ud til så bred og stor en gruppe mennesker som muligt, og forsøger at opdatere dem med helt aktuelle nyheder. De indeholder derfor mange små nyhedstelegrammer. De har ikke så meget baggrundsstof, og de prioriterer kulturstof og servicestof over politisk stof.</a:t>
          </a:r>
          <a:endParaRPr lang="en-US" sz="1200" dirty="0"/>
        </a:p>
      </dgm:t>
    </dgm:pt>
    <dgm:pt modelId="{24615204-341E-49BC-8B48-A29B9A6812EE}" type="parTrans" cxnId="{7FE6DE3B-93BE-436D-A152-06F741D0D512}">
      <dgm:prSet/>
      <dgm:spPr/>
      <dgm:t>
        <a:bodyPr/>
        <a:lstStyle/>
        <a:p>
          <a:endParaRPr lang="en-US"/>
        </a:p>
      </dgm:t>
    </dgm:pt>
    <dgm:pt modelId="{4679F6D6-0E74-4BDA-9308-D4880A35C4B8}" type="sibTrans" cxnId="{7FE6DE3B-93BE-436D-A152-06F741D0D512}">
      <dgm:prSet/>
      <dgm:spPr/>
      <dgm:t>
        <a:bodyPr/>
        <a:lstStyle/>
        <a:p>
          <a:endParaRPr lang="en-US"/>
        </a:p>
      </dgm:t>
    </dgm:pt>
    <dgm:pt modelId="{5B5AE0A7-05FF-594D-A907-B86DF41FDD81}" type="pres">
      <dgm:prSet presAssocID="{25CA1EA8-257F-4B9A-89B2-35DA1166C33D}" presName="diagram" presStyleCnt="0">
        <dgm:presLayoutVars>
          <dgm:dir/>
          <dgm:resizeHandles val="exact"/>
        </dgm:presLayoutVars>
      </dgm:prSet>
      <dgm:spPr/>
    </dgm:pt>
    <dgm:pt modelId="{7B70352A-A51E-BC41-AA8E-D4D02B2F3D2A}" type="pres">
      <dgm:prSet presAssocID="{6C748113-D877-4C90-BF87-B6B7539945B6}" presName="node" presStyleLbl="node1" presStyleIdx="0" presStyleCnt="6">
        <dgm:presLayoutVars>
          <dgm:bulletEnabled val="1"/>
        </dgm:presLayoutVars>
      </dgm:prSet>
      <dgm:spPr/>
    </dgm:pt>
    <dgm:pt modelId="{8A160E16-3B45-2B42-9148-B840942B7039}" type="pres">
      <dgm:prSet presAssocID="{BEFCFD13-DAFC-44C4-B335-E977FE3F3C12}" presName="sibTrans" presStyleCnt="0"/>
      <dgm:spPr/>
    </dgm:pt>
    <dgm:pt modelId="{075B2907-B1DB-AC48-96DB-527C95DB7480}" type="pres">
      <dgm:prSet presAssocID="{25FCD9BB-0339-4A87-BF88-92FD1BF8434D}" presName="node" presStyleLbl="node1" presStyleIdx="1" presStyleCnt="6">
        <dgm:presLayoutVars>
          <dgm:bulletEnabled val="1"/>
        </dgm:presLayoutVars>
      </dgm:prSet>
      <dgm:spPr/>
    </dgm:pt>
    <dgm:pt modelId="{91777913-8CB0-C946-ADB8-CA0E1174DC32}" type="pres">
      <dgm:prSet presAssocID="{8289D1D4-3273-4F54-8C20-C2A5E6B1EF3E}" presName="sibTrans" presStyleCnt="0"/>
      <dgm:spPr/>
    </dgm:pt>
    <dgm:pt modelId="{979A26A0-5777-AC45-8D98-850ED6C8D21E}" type="pres">
      <dgm:prSet presAssocID="{8A897DDC-DFE1-4FAD-A97F-C6436421D0E9}" presName="node" presStyleLbl="node1" presStyleIdx="2" presStyleCnt="6">
        <dgm:presLayoutVars>
          <dgm:bulletEnabled val="1"/>
        </dgm:presLayoutVars>
      </dgm:prSet>
      <dgm:spPr/>
    </dgm:pt>
    <dgm:pt modelId="{B76EBD89-3C1C-9D44-945E-A7DC91AECCFB}" type="pres">
      <dgm:prSet presAssocID="{F79148DA-36F1-4B87-81FE-E7098E795DEE}" presName="sibTrans" presStyleCnt="0"/>
      <dgm:spPr/>
    </dgm:pt>
    <dgm:pt modelId="{E9770C9E-1093-B944-94AF-6B737BC44934}" type="pres">
      <dgm:prSet presAssocID="{39A9D29D-D355-42DB-AADD-6C4ACF4B7709}" presName="node" presStyleLbl="node1" presStyleIdx="3" presStyleCnt="6">
        <dgm:presLayoutVars>
          <dgm:bulletEnabled val="1"/>
        </dgm:presLayoutVars>
      </dgm:prSet>
      <dgm:spPr/>
    </dgm:pt>
    <dgm:pt modelId="{44801463-FEAA-2E4E-B5D0-216FB2BCC593}" type="pres">
      <dgm:prSet presAssocID="{7FEBB44B-8B4F-4FDE-9977-C22E808871F9}" presName="sibTrans" presStyleCnt="0"/>
      <dgm:spPr/>
    </dgm:pt>
    <dgm:pt modelId="{FF66D226-CC4E-344A-8C4D-2124CDF8A15C}" type="pres">
      <dgm:prSet presAssocID="{9CD5E815-56FE-4D73-933E-E7254383B6EB}" presName="node" presStyleLbl="node1" presStyleIdx="4" presStyleCnt="6">
        <dgm:presLayoutVars>
          <dgm:bulletEnabled val="1"/>
        </dgm:presLayoutVars>
      </dgm:prSet>
      <dgm:spPr/>
    </dgm:pt>
    <dgm:pt modelId="{066D2579-A0CC-EB47-BC2E-386480A62FF3}" type="pres">
      <dgm:prSet presAssocID="{2961EAC6-CF2A-443F-8B66-3722872EB617}" presName="sibTrans" presStyleCnt="0"/>
      <dgm:spPr/>
    </dgm:pt>
    <dgm:pt modelId="{3B4B56A3-AB3F-3449-81F8-AF67AAA071CB}" type="pres">
      <dgm:prSet presAssocID="{FD86E50D-4B7C-4B40-8ACB-72667501DA11}" presName="node" presStyleLbl="node1" presStyleIdx="5" presStyleCnt="6">
        <dgm:presLayoutVars>
          <dgm:bulletEnabled val="1"/>
        </dgm:presLayoutVars>
      </dgm:prSet>
      <dgm:spPr/>
    </dgm:pt>
  </dgm:ptLst>
  <dgm:cxnLst>
    <dgm:cxn modelId="{3EA36915-5E59-495E-A6A0-F975EECAA06C}" srcId="{25CA1EA8-257F-4B9A-89B2-35DA1166C33D}" destId="{9CD5E815-56FE-4D73-933E-E7254383B6EB}" srcOrd="4" destOrd="0" parTransId="{1E5A9524-00F3-4039-8C8A-DCF75DA7AA84}" sibTransId="{2961EAC6-CF2A-443F-8B66-3722872EB617}"/>
    <dgm:cxn modelId="{7FE6DE3B-93BE-436D-A152-06F741D0D512}" srcId="{25CA1EA8-257F-4B9A-89B2-35DA1166C33D}" destId="{FD86E50D-4B7C-4B40-8ACB-72667501DA11}" srcOrd="5" destOrd="0" parTransId="{24615204-341E-49BC-8B48-A29B9A6812EE}" sibTransId="{4679F6D6-0E74-4BDA-9308-D4880A35C4B8}"/>
    <dgm:cxn modelId="{6C648F4E-98C1-454D-B8A8-857883BBBC19}" srcId="{25CA1EA8-257F-4B9A-89B2-35DA1166C33D}" destId="{8A897DDC-DFE1-4FAD-A97F-C6436421D0E9}" srcOrd="2" destOrd="0" parTransId="{F355AB4A-4C1F-471F-A1CA-3870A3D5B795}" sibTransId="{F79148DA-36F1-4B87-81FE-E7098E795DEE}"/>
    <dgm:cxn modelId="{FBFBB152-B6C8-1D4D-8491-C61E508C04D7}" type="presOf" srcId="{8A897DDC-DFE1-4FAD-A97F-C6436421D0E9}" destId="{979A26A0-5777-AC45-8D98-850ED6C8D21E}" srcOrd="0" destOrd="0" presId="urn:microsoft.com/office/officeart/2005/8/layout/default"/>
    <dgm:cxn modelId="{4C140559-D857-9040-949F-FAD47CE502A4}" type="presOf" srcId="{39A9D29D-D355-42DB-AADD-6C4ACF4B7709}" destId="{E9770C9E-1093-B944-94AF-6B737BC44934}" srcOrd="0" destOrd="0" presId="urn:microsoft.com/office/officeart/2005/8/layout/default"/>
    <dgm:cxn modelId="{127DB066-CDAC-CE43-B358-C983B5A00227}" type="presOf" srcId="{25CA1EA8-257F-4B9A-89B2-35DA1166C33D}" destId="{5B5AE0A7-05FF-594D-A907-B86DF41FDD81}" srcOrd="0" destOrd="0" presId="urn:microsoft.com/office/officeart/2005/8/layout/default"/>
    <dgm:cxn modelId="{93AA608F-580D-004B-9084-89450D721150}" type="presOf" srcId="{9CD5E815-56FE-4D73-933E-E7254383B6EB}" destId="{FF66D226-CC4E-344A-8C4D-2124CDF8A15C}" srcOrd="0" destOrd="0" presId="urn:microsoft.com/office/officeart/2005/8/layout/default"/>
    <dgm:cxn modelId="{045AAAA5-26AD-4978-B7C2-A33CC192D6F6}" srcId="{25CA1EA8-257F-4B9A-89B2-35DA1166C33D}" destId="{25FCD9BB-0339-4A87-BF88-92FD1BF8434D}" srcOrd="1" destOrd="0" parTransId="{21AC7051-723F-45F5-920C-38ED42B0185A}" sibTransId="{8289D1D4-3273-4F54-8C20-C2A5E6B1EF3E}"/>
    <dgm:cxn modelId="{E0D619C0-C4D8-446D-90B4-0B064BC1145E}" srcId="{25CA1EA8-257F-4B9A-89B2-35DA1166C33D}" destId="{6C748113-D877-4C90-BF87-B6B7539945B6}" srcOrd="0" destOrd="0" parTransId="{9E8C63AE-70F8-48E1-8FEC-0C4ADF0BA64F}" sibTransId="{BEFCFD13-DAFC-44C4-B335-E977FE3F3C12}"/>
    <dgm:cxn modelId="{BE58ACC8-4859-A24C-B0A1-731CF4B611E4}" type="presOf" srcId="{6C748113-D877-4C90-BF87-B6B7539945B6}" destId="{7B70352A-A51E-BC41-AA8E-D4D02B2F3D2A}" srcOrd="0" destOrd="0" presId="urn:microsoft.com/office/officeart/2005/8/layout/default"/>
    <dgm:cxn modelId="{904FABCE-AB57-5549-8F73-21F20486BE98}" type="presOf" srcId="{FD86E50D-4B7C-4B40-8ACB-72667501DA11}" destId="{3B4B56A3-AB3F-3449-81F8-AF67AAA071CB}" srcOrd="0" destOrd="0" presId="urn:microsoft.com/office/officeart/2005/8/layout/default"/>
    <dgm:cxn modelId="{DA8C7FEE-27F3-6241-A233-BE135B04B815}" type="presOf" srcId="{25FCD9BB-0339-4A87-BF88-92FD1BF8434D}" destId="{075B2907-B1DB-AC48-96DB-527C95DB7480}" srcOrd="0" destOrd="0" presId="urn:microsoft.com/office/officeart/2005/8/layout/default"/>
    <dgm:cxn modelId="{23B99FF0-3516-4C0E-8C31-032EF1DD6009}" srcId="{25CA1EA8-257F-4B9A-89B2-35DA1166C33D}" destId="{39A9D29D-D355-42DB-AADD-6C4ACF4B7709}" srcOrd="3" destOrd="0" parTransId="{A6BA05BC-E6D2-4AF3-A7C1-9BA37F30FE94}" sibTransId="{7FEBB44B-8B4F-4FDE-9977-C22E808871F9}"/>
    <dgm:cxn modelId="{6E4A1301-2A07-3D4E-B4C8-467B0FC0C40B}" type="presParOf" srcId="{5B5AE0A7-05FF-594D-A907-B86DF41FDD81}" destId="{7B70352A-A51E-BC41-AA8E-D4D02B2F3D2A}" srcOrd="0" destOrd="0" presId="urn:microsoft.com/office/officeart/2005/8/layout/default"/>
    <dgm:cxn modelId="{06F949B7-1D4F-C744-B334-9A9FC6D2B841}" type="presParOf" srcId="{5B5AE0A7-05FF-594D-A907-B86DF41FDD81}" destId="{8A160E16-3B45-2B42-9148-B840942B7039}" srcOrd="1" destOrd="0" presId="urn:microsoft.com/office/officeart/2005/8/layout/default"/>
    <dgm:cxn modelId="{54F5E549-8C4E-2F4A-A0CE-C9CF54F22615}" type="presParOf" srcId="{5B5AE0A7-05FF-594D-A907-B86DF41FDD81}" destId="{075B2907-B1DB-AC48-96DB-527C95DB7480}" srcOrd="2" destOrd="0" presId="urn:microsoft.com/office/officeart/2005/8/layout/default"/>
    <dgm:cxn modelId="{60AF9E49-998C-514B-8200-1C4391DD336B}" type="presParOf" srcId="{5B5AE0A7-05FF-594D-A907-B86DF41FDD81}" destId="{91777913-8CB0-C946-ADB8-CA0E1174DC32}" srcOrd="3" destOrd="0" presId="urn:microsoft.com/office/officeart/2005/8/layout/default"/>
    <dgm:cxn modelId="{2F9463E5-DBC7-6E42-ACFB-AF42540C046C}" type="presParOf" srcId="{5B5AE0A7-05FF-594D-A907-B86DF41FDD81}" destId="{979A26A0-5777-AC45-8D98-850ED6C8D21E}" srcOrd="4" destOrd="0" presId="urn:microsoft.com/office/officeart/2005/8/layout/default"/>
    <dgm:cxn modelId="{87FD7C7C-8E31-7449-BF95-308483445736}" type="presParOf" srcId="{5B5AE0A7-05FF-594D-A907-B86DF41FDD81}" destId="{B76EBD89-3C1C-9D44-945E-A7DC91AECCFB}" srcOrd="5" destOrd="0" presId="urn:microsoft.com/office/officeart/2005/8/layout/default"/>
    <dgm:cxn modelId="{A7620DFC-A6DF-AC4F-8BCC-A9DEF4DE1C09}" type="presParOf" srcId="{5B5AE0A7-05FF-594D-A907-B86DF41FDD81}" destId="{E9770C9E-1093-B944-94AF-6B737BC44934}" srcOrd="6" destOrd="0" presId="urn:microsoft.com/office/officeart/2005/8/layout/default"/>
    <dgm:cxn modelId="{3BA5785F-5519-9346-B7C1-C32F90FA5DC4}" type="presParOf" srcId="{5B5AE0A7-05FF-594D-A907-B86DF41FDD81}" destId="{44801463-FEAA-2E4E-B5D0-216FB2BCC593}" srcOrd="7" destOrd="0" presId="urn:microsoft.com/office/officeart/2005/8/layout/default"/>
    <dgm:cxn modelId="{B38E1309-5D82-2F48-82EA-2F1FC51FA5A1}" type="presParOf" srcId="{5B5AE0A7-05FF-594D-A907-B86DF41FDD81}" destId="{FF66D226-CC4E-344A-8C4D-2124CDF8A15C}" srcOrd="8" destOrd="0" presId="urn:microsoft.com/office/officeart/2005/8/layout/default"/>
    <dgm:cxn modelId="{5440F5BF-BC20-FA40-8E56-8A636A09D14E}" type="presParOf" srcId="{5B5AE0A7-05FF-594D-A907-B86DF41FDD81}" destId="{066D2579-A0CC-EB47-BC2E-386480A62FF3}" srcOrd="9" destOrd="0" presId="urn:microsoft.com/office/officeart/2005/8/layout/default"/>
    <dgm:cxn modelId="{4DB3F34F-3806-7B4D-ABBB-D75BD016A17D}" type="presParOf" srcId="{5B5AE0A7-05FF-594D-A907-B86DF41FDD81}" destId="{3B4B56A3-AB3F-3449-81F8-AF67AAA071CB}"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15AFE8-FFC9-4F82-9EA4-CF839F3E0C1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7050841-7321-4B70-92AB-53C274AD3D24}">
      <dgm:prSet custT="1"/>
      <dgm:spPr/>
      <dgm:t>
        <a:bodyPr/>
        <a:lstStyle/>
        <a:p>
          <a:pPr algn="l"/>
          <a:r>
            <a:rPr lang="da-DK" sz="1800" b="1" dirty="0">
              <a:solidFill>
                <a:schemeClr val="accent1">
                  <a:lumMod val="75000"/>
                </a:schemeClr>
              </a:solidFill>
            </a:rPr>
            <a:t>Nyhedsstof/Indland</a:t>
          </a:r>
        </a:p>
        <a:p>
          <a:pPr algn="l"/>
          <a:r>
            <a:rPr lang="da-DK" sz="1700" b="0" i="0" dirty="0"/>
            <a:t>politisk stof, erhvervsstof, socialstof, forbrugsstof, miljøstof, uddannelsesstof, sundhedsstof, kriminalitetsstof.</a:t>
          </a:r>
          <a:endParaRPr lang="en-US" sz="1700" dirty="0"/>
        </a:p>
      </dgm:t>
    </dgm:pt>
    <dgm:pt modelId="{E93554C8-0A1B-4D96-A2F0-A810E9778777}" type="parTrans" cxnId="{DFB643B9-129E-46C9-A269-2A0B1D725F91}">
      <dgm:prSet/>
      <dgm:spPr/>
      <dgm:t>
        <a:bodyPr/>
        <a:lstStyle/>
        <a:p>
          <a:endParaRPr lang="en-US"/>
        </a:p>
      </dgm:t>
    </dgm:pt>
    <dgm:pt modelId="{E5946159-8D99-4ACD-8417-029D195683F4}" type="sibTrans" cxnId="{DFB643B9-129E-46C9-A269-2A0B1D725F91}">
      <dgm:prSet/>
      <dgm:spPr/>
      <dgm:t>
        <a:bodyPr/>
        <a:lstStyle/>
        <a:p>
          <a:endParaRPr lang="en-US"/>
        </a:p>
      </dgm:t>
    </dgm:pt>
    <dgm:pt modelId="{F3783CA3-3388-4191-9E96-464116A1B66B}">
      <dgm:prSet custT="1"/>
      <dgm:spPr/>
      <dgm:t>
        <a:bodyPr/>
        <a:lstStyle/>
        <a:p>
          <a:pPr algn="l"/>
          <a:r>
            <a:rPr lang="da-DK" sz="1800" b="1" dirty="0">
              <a:solidFill>
                <a:schemeClr val="accent1">
                  <a:lumMod val="75000"/>
                </a:schemeClr>
              </a:solidFill>
            </a:rPr>
            <a:t>Nyhedsstof/Udland</a:t>
          </a:r>
        </a:p>
        <a:p>
          <a:pPr algn="l"/>
          <a:r>
            <a:rPr lang="da-DK" sz="1700" b="0" i="0" dirty="0"/>
            <a:t>politisk stof, økonomisk stof, miljøstof m.m.</a:t>
          </a:r>
          <a:endParaRPr lang="en-US" sz="1700" dirty="0"/>
        </a:p>
      </dgm:t>
    </dgm:pt>
    <dgm:pt modelId="{B08548EA-FA01-44A6-87F5-640855DE11A1}" type="parTrans" cxnId="{DEEBBA12-0176-48FC-B40D-9EF3CE2F85B1}">
      <dgm:prSet/>
      <dgm:spPr/>
      <dgm:t>
        <a:bodyPr/>
        <a:lstStyle/>
        <a:p>
          <a:endParaRPr lang="en-US"/>
        </a:p>
      </dgm:t>
    </dgm:pt>
    <dgm:pt modelId="{ED3838D0-922C-404B-B323-DF59F655AD16}" type="sibTrans" cxnId="{DEEBBA12-0176-48FC-B40D-9EF3CE2F85B1}">
      <dgm:prSet/>
      <dgm:spPr/>
      <dgm:t>
        <a:bodyPr/>
        <a:lstStyle/>
        <a:p>
          <a:endParaRPr lang="en-US"/>
        </a:p>
      </dgm:t>
    </dgm:pt>
    <dgm:pt modelId="{669025C1-88A0-45FF-8E22-4A31E5F326E3}">
      <dgm:prSet custT="1"/>
      <dgm:spPr/>
      <dgm:t>
        <a:bodyPr/>
        <a:lstStyle/>
        <a:p>
          <a:pPr algn="l"/>
          <a:r>
            <a:rPr lang="da-DK" sz="1800" b="1" dirty="0">
              <a:solidFill>
                <a:schemeClr val="accent1">
                  <a:lumMod val="75000"/>
                </a:schemeClr>
              </a:solidFill>
            </a:rPr>
            <a:t>Kulturstof</a:t>
          </a:r>
        </a:p>
        <a:p>
          <a:pPr algn="l"/>
          <a:r>
            <a:rPr lang="da-DK" sz="1700" b="0" i="0" dirty="0"/>
            <a:t>anmeldelser af bøger, film, teater, sport m.m.</a:t>
          </a:r>
          <a:endParaRPr lang="en-US" sz="1700" dirty="0"/>
        </a:p>
      </dgm:t>
    </dgm:pt>
    <dgm:pt modelId="{C2771082-6CF0-4884-9368-38E9540620BF}" type="parTrans" cxnId="{AA34CE3F-3FC7-4A26-98EC-D3D11C0C4C9E}">
      <dgm:prSet/>
      <dgm:spPr/>
      <dgm:t>
        <a:bodyPr/>
        <a:lstStyle/>
        <a:p>
          <a:endParaRPr lang="en-US"/>
        </a:p>
      </dgm:t>
    </dgm:pt>
    <dgm:pt modelId="{E811A032-8DC3-47D9-8262-66D141FCE911}" type="sibTrans" cxnId="{AA34CE3F-3FC7-4A26-98EC-D3D11C0C4C9E}">
      <dgm:prSet/>
      <dgm:spPr/>
      <dgm:t>
        <a:bodyPr/>
        <a:lstStyle/>
        <a:p>
          <a:endParaRPr lang="en-US"/>
        </a:p>
      </dgm:t>
    </dgm:pt>
    <dgm:pt modelId="{FF17E7BB-1E45-4BF4-804D-229F38E006FF}">
      <dgm:prSet custT="1"/>
      <dgm:spPr/>
      <dgm:t>
        <a:bodyPr/>
        <a:lstStyle/>
        <a:p>
          <a:pPr algn="l"/>
          <a:r>
            <a:rPr lang="da-DK" sz="1800" b="1" dirty="0">
              <a:solidFill>
                <a:schemeClr val="accent1">
                  <a:lumMod val="75000"/>
                </a:schemeClr>
              </a:solidFill>
            </a:rPr>
            <a:t>Meningsstof</a:t>
          </a:r>
        </a:p>
        <a:p>
          <a:pPr algn="l"/>
          <a:r>
            <a:rPr lang="da-DK" sz="1700" b="0" i="0" dirty="0"/>
            <a:t>kommentarer, læserbreve, klummer, kronikker, leder.</a:t>
          </a:r>
          <a:endParaRPr lang="en-US" sz="1700" dirty="0"/>
        </a:p>
      </dgm:t>
    </dgm:pt>
    <dgm:pt modelId="{B6C16710-76EC-4710-8439-0293AD36765B}" type="parTrans" cxnId="{FB72096A-CB9C-4535-8E3A-CA9246E973BF}">
      <dgm:prSet/>
      <dgm:spPr/>
      <dgm:t>
        <a:bodyPr/>
        <a:lstStyle/>
        <a:p>
          <a:endParaRPr lang="en-US"/>
        </a:p>
      </dgm:t>
    </dgm:pt>
    <dgm:pt modelId="{F20BF021-1381-47E3-8939-9F756F2012FD}" type="sibTrans" cxnId="{FB72096A-CB9C-4535-8E3A-CA9246E973BF}">
      <dgm:prSet/>
      <dgm:spPr/>
      <dgm:t>
        <a:bodyPr/>
        <a:lstStyle/>
        <a:p>
          <a:endParaRPr lang="en-US"/>
        </a:p>
      </dgm:t>
    </dgm:pt>
    <dgm:pt modelId="{397D74A2-CC61-486E-891C-C6D43C04079F}">
      <dgm:prSet custT="1"/>
      <dgm:spPr/>
      <dgm:t>
        <a:bodyPr/>
        <a:lstStyle/>
        <a:p>
          <a:pPr algn="l"/>
          <a:r>
            <a:rPr lang="da-DK" sz="1800" b="1" dirty="0">
              <a:solidFill>
                <a:schemeClr val="accent1">
                  <a:lumMod val="75000"/>
                </a:schemeClr>
              </a:solidFill>
            </a:rPr>
            <a:t>Service- og livsstilsstof</a:t>
          </a:r>
        </a:p>
        <a:p>
          <a:pPr algn="l"/>
          <a:r>
            <a:rPr lang="da-DK" sz="1700" b="0" i="0" dirty="0"/>
            <a:t>tv-programmer, vejrudsigt, praktiske råd om madlavning, børneopdragelse og sundhed, reportager om rejser, mad, karriere, byliv, boligindretning, biler m.m.</a:t>
          </a:r>
          <a:endParaRPr lang="en-US" sz="1700" dirty="0"/>
        </a:p>
      </dgm:t>
    </dgm:pt>
    <dgm:pt modelId="{E9068ACF-F4C2-4392-BF95-6F3E8C145D51}" type="parTrans" cxnId="{7D6EF635-54BC-475F-8842-76BD824B29DA}">
      <dgm:prSet/>
      <dgm:spPr/>
      <dgm:t>
        <a:bodyPr/>
        <a:lstStyle/>
        <a:p>
          <a:endParaRPr lang="en-US"/>
        </a:p>
      </dgm:t>
    </dgm:pt>
    <dgm:pt modelId="{322BE521-B98C-4DB0-A78A-8E438D6C3B50}" type="sibTrans" cxnId="{7D6EF635-54BC-475F-8842-76BD824B29DA}">
      <dgm:prSet/>
      <dgm:spPr/>
      <dgm:t>
        <a:bodyPr/>
        <a:lstStyle/>
        <a:p>
          <a:endParaRPr lang="en-US"/>
        </a:p>
      </dgm:t>
    </dgm:pt>
    <dgm:pt modelId="{A2BFE740-0273-4A11-BC87-16ED0E56EEDD}">
      <dgm:prSet custT="1"/>
      <dgm:spPr/>
      <dgm:t>
        <a:bodyPr/>
        <a:lstStyle/>
        <a:p>
          <a:pPr algn="l"/>
          <a:r>
            <a:rPr lang="da-DK" sz="1800" b="1" dirty="0">
              <a:solidFill>
                <a:schemeClr val="accent1">
                  <a:lumMod val="75000"/>
                </a:schemeClr>
              </a:solidFill>
            </a:rPr>
            <a:t>Petitstof</a:t>
          </a:r>
        </a:p>
        <a:p>
          <a:pPr algn="l"/>
          <a:r>
            <a:rPr lang="da-DK" sz="1700" b="0" i="0" dirty="0"/>
            <a:t>vittigheder, tegneserier m.m.</a:t>
          </a:r>
          <a:endParaRPr lang="en-US" sz="1700" dirty="0"/>
        </a:p>
      </dgm:t>
    </dgm:pt>
    <dgm:pt modelId="{ABAFB9CD-6CC0-4487-AD19-2761C0AA5EEB}" type="parTrans" cxnId="{8AE09047-6124-4F7D-AA3D-4B4D704E96CE}">
      <dgm:prSet/>
      <dgm:spPr/>
      <dgm:t>
        <a:bodyPr/>
        <a:lstStyle/>
        <a:p>
          <a:endParaRPr lang="en-US"/>
        </a:p>
      </dgm:t>
    </dgm:pt>
    <dgm:pt modelId="{CB5E8F14-3CA0-402B-A44A-C2C084C87646}" type="sibTrans" cxnId="{8AE09047-6124-4F7D-AA3D-4B4D704E96CE}">
      <dgm:prSet/>
      <dgm:spPr/>
      <dgm:t>
        <a:bodyPr/>
        <a:lstStyle/>
        <a:p>
          <a:endParaRPr lang="en-US"/>
        </a:p>
      </dgm:t>
    </dgm:pt>
    <dgm:pt modelId="{876ED14A-7936-4143-B8A5-CA96126722EB}" type="pres">
      <dgm:prSet presAssocID="{3715AFE8-FFC9-4F82-9EA4-CF839F3E0C13}" presName="diagram" presStyleCnt="0">
        <dgm:presLayoutVars>
          <dgm:dir/>
          <dgm:resizeHandles val="exact"/>
        </dgm:presLayoutVars>
      </dgm:prSet>
      <dgm:spPr/>
    </dgm:pt>
    <dgm:pt modelId="{E48AD8E1-4AC9-F048-84C0-87E3110309B6}" type="pres">
      <dgm:prSet presAssocID="{87050841-7321-4B70-92AB-53C274AD3D24}" presName="node" presStyleLbl="node1" presStyleIdx="0" presStyleCnt="6">
        <dgm:presLayoutVars>
          <dgm:bulletEnabled val="1"/>
        </dgm:presLayoutVars>
      </dgm:prSet>
      <dgm:spPr/>
    </dgm:pt>
    <dgm:pt modelId="{24BCEBED-6438-1642-8154-EE6CCE51707C}" type="pres">
      <dgm:prSet presAssocID="{E5946159-8D99-4ACD-8417-029D195683F4}" presName="sibTrans" presStyleCnt="0"/>
      <dgm:spPr/>
    </dgm:pt>
    <dgm:pt modelId="{89052ACD-9A6B-0D41-88FE-B692E8A23A5F}" type="pres">
      <dgm:prSet presAssocID="{F3783CA3-3388-4191-9E96-464116A1B66B}" presName="node" presStyleLbl="node1" presStyleIdx="1" presStyleCnt="6">
        <dgm:presLayoutVars>
          <dgm:bulletEnabled val="1"/>
        </dgm:presLayoutVars>
      </dgm:prSet>
      <dgm:spPr/>
    </dgm:pt>
    <dgm:pt modelId="{BBFE80DF-4248-0748-A999-67AF036CCAA5}" type="pres">
      <dgm:prSet presAssocID="{ED3838D0-922C-404B-B323-DF59F655AD16}" presName="sibTrans" presStyleCnt="0"/>
      <dgm:spPr/>
    </dgm:pt>
    <dgm:pt modelId="{39743D47-5E53-154B-AE70-F4956C4B3704}" type="pres">
      <dgm:prSet presAssocID="{669025C1-88A0-45FF-8E22-4A31E5F326E3}" presName="node" presStyleLbl="node1" presStyleIdx="2" presStyleCnt="6">
        <dgm:presLayoutVars>
          <dgm:bulletEnabled val="1"/>
        </dgm:presLayoutVars>
      </dgm:prSet>
      <dgm:spPr/>
    </dgm:pt>
    <dgm:pt modelId="{D2331E74-8B55-814D-8F58-5A2B65DC5EF6}" type="pres">
      <dgm:prSet presAssocID="{E811A032-8DC3-47D9-8262-66D141FCE911}" presName="sibTrans" presStyleCnt="0"/>
      <dgm:spPr/>
    </dgm:pt>
    <dgm:pt modelId="{8D4127CF-20A4-4A4D-A522-656F7AE1B085}" type="pres">
      <dgm:prSet presAssocID="{FF17E7BB-1E45-4BF4-804D-229F38E006FF}" presName="node" presStyleLbl="node1" presStyleIdx="3" presStyleCnt="6">
        <dgm:presLayoutVars>
          <dgm:bulletEnabled val="1"/>
        </dgm:presLayoutVars>
      </dgm:prSet>
      <dgm:spPr/>
    </dgm:pt>
    <dgm:pt modelId="{0F04B63F-1B73-9D4B-97E9-DB28F160A279}" type="pres">
      <dgm:prSet presAssocID="{F20BF021-1381-47E3-8939-9F756F2012FD}" presName="sibTrans" presStyleCnt="0"/>
      <dgm:spPr/>
    </dgm:pt>
    <dgm:pt modelId="{5DC7C8D2-C711-844A-80AA-3AA96820DE70}" type="pres">
      <dgm:prSet presAssocID="{397D74A2-CC61-486E-891C-C6D43C04079F}" presName="node" presStyleLbl="node1" presStyleIdx="4" presStyleCnt="6">
        <dgm:presLayoutVars>
          <dgm:bulletEnabled val="1"/>
        </dgm:presLayoutVars>
      </dgm:prSet>
      <dgm:spPr/>
    </dgm:pt>
    <dgm:pt modelId="{6FF515D5-2891-DC42-835F-9CB74A5EB7E2}" type="pres">
      <dgm:prSet presAssocID="{322BE521-B98C-4DB0-A78A-8E438D6C3B50}" presName="sibTrans" presStyleCnt="0"/>
      <dgm:spPr/>
    </dgm:pt>
    <dgm:pt modelId="{1D0FD510-1F0A-D740-A1C4-A521E395B5D6}" type="pres">
      <dgm:prSet presAssocID="{A2BFE740-0273-4A11-BC87-16ED0E56EEDD}" presName="node" presStyleLbl="node1" presStyleIdx="5" presStyleCnt="6">
        <dgm:presLayoutVars>
          <dgm:bulletEnabled val="1"/>
        </dgm:presLayoutVars>
      </dgm:prSet>
      <dgm:spPr/>
    </dgm:pt>
  </dgm:ptLst>
  <dgm:cxnLst>
    <dgm:cxn modelId="{DEEBBA12-0176-48FC-B40D-9EF3CE2F85B1}" srcId="{3715AFE8-FFC9-4F82-9EA4-CF839F3E0C13}" destId="{F3783CA3-3388-4191-9E96-464116A1B66B}" srcOrd="1" destOrd="0" parTransId="{B08548EA-FA01-44A6-87F5-640855DE11A1}" sibTransId="{ED3838D0-922C-404B-B323-DF59F655AD16}"/>
    <dgm:cxn modelId="{42953331-D957-664E-96A2-432AC9DE0065}" type="presOf" srcId="{87050841-7321-4B70-92AB-53C274AD3D24}" destId="{E48AD8E1-4AC9-F048-84C0-87E3110309B6}" srcOrd="0" destOrd="0" presId="urn:microsoft.com/office/officeart/2005/8/layout/default"/>
    <dgm:cxn modelId="{7D6EF635-54BC-475F-8842-76BD824B29DA}" srcId="{3715AFE8-FFC9-4F82-9EA4-CF839F3E0C13}" destId="{397D74A2-CC61-486E-891C-C6D43C04079F}" srcOrd="4" destOrd="0" parTransId="{E9068ACF-F4C2-4392-BF95-6F3E8C145D51}" sibTransId="{322BE521-B98C-4DB0-A78A-8E438D6C3B50}"/>
    <dgm:cxn modelId="{AA34CE3F-3FC7-4A26-98EC-D3D11C0C4C9E}" srcId="{3715AFE8-FFC9-4F82-9EA4-CF839F3E0C13}" destId="{669025C1-88A0-45FF-8E22-4A31E5F326E3}" srcOrd="2" destOrd="0" parTransId="{C2771082-6CF0-4884-9368-38E9540620BF}" sibTransId="{E811A032-8DC3-47D9-8262-66D141FCE911}"/>
    <dgm:cxn modelId="{8AE09047-6124-4F7D-AA3D-4B4D704E96CE}" srcId="{3715AFE8-FFC9-4F82-9EA4-CF839F3E0C13}" destId="{A2BFE740-0273-4A11-BC87-16ED0E56EEDD}" srcOrd="5" destOrd="0" parTransId="{ABAFB9CD-6CC0-4487-AD19-2761C0AA5EEB}" sibTransId="{CB5E8F14-3CA0-402B-A44A-C2C084C87646}"/>
    <dgm:cxn modelId="{2463AA5C-4853-6B45-823B-03B8400DB781}" type="presOf" srcId="{A2BFE740-0273-4A11-BC87-16ED0E56EEDD}" destId="{1D0FD510-1F0A-D740-A1C4-A521E395B5D6}" srcOrd="0" destOrd="0" presId="urn:microsoft.com/office/officeart/2005/8/layout/default"/>
    <dgm:cxn modelId="{FB72096A-CB9C-4535-8E3A-CA9246E973BF}" srcId="{3715AFE8-FFC9-4F82-9EA4-CF839F3E0C13}" destId="{FF17E7BB-1E45-4BF4-804D-229F38E006FF}" srcOrd="3" destOrd="0" parTransId="{B6C16710-76EC-4710-8439-0293AD36765B}" sibTransId="{F20BF021-1381-47E3-8939-9F756F2012FD}"/>
    <dgm:cxn modelId="{347CDB83-342C-404B-9357-4BED4DA8436D}" type="presOf" srcId="{F3783CA3-3388-4191-9E96-464116A1B66B}" destId="{89052ACD-9A6B-0D41-88FE-B692E8A23A5F}" srcOrd="0" destOrd="0" presId="urn:microsoft.com/office/officeart/2005/8/layout/default"/>
    <dgm:cxn modelId="{DFB643B9-129E-46C9-A269-2A0B1D725F91}" srcId="{3715AFE8-FFC9-4F82-9EA4-CF839F3E0C13}" destId="{87050841-7321-4B70-92AB-53C274AD3D24}" srcOrd="0" destOrd="0" parTransId="{E93554C8-0A1B-4D96-A2F0-A810E9778777}" sibTransId="{E5946159-8D99-4ACD-8417-029D195683F4}"/>
    <dgm:cxn modelId="{5AA570B9-D621-0A43-A187-166A78E2FA60}" type="presOf" srcId="{3715AFE8-FFC9-4F82-9EA4-CF839F3E0C13}" destId="{876ED14A-7936-4143-B8A5-CA96126722EB}" srcOrd="0" destOrd="0" presId="urn:microsoft.com/office/officeart/2005/8/layout/default"/>
    <dgm:cxn modelId="{8703BDCA-360C-1E4C-94A2-4EA3089BAB76}" type="presOf" srcId="{669025C1-88A0-45FF-8E22-4A31E5F326E3}" destId="{39743D47-5E53-154B-AE70-F4956C4B3704}" srcOrd="0" destOrd="0" presId="urn:microsoft.com/office/officeart/2005/8/layout/default"/>
    <dgm:cxn modelId="{73E494D2-650E-5048-9F4E-1FE9405176C6}" type="presOf" srcId="{397D74A2-CC61-486E-891C-C6D43C04079F}" destId="{5DC7C8D2-C711-844A-80AA-3AA96820DE70}" srcOrd="0" destOrd="0" presId="urn:microsoft.com/office/officeart/2005/8/layout/default"/>
    <dgm:cxn modelId="{EE21DDD9-D402-6C4F-88B9-71E5BC88913B}" type="presOf" srcId="{FF17E7BB-1E45-4BF4-804D-229F38E006FF}" destId="{8D4127CF-20A4-4A4D-A522-656F7AE1B085}" srcOrd="0" destOrd="0" presId="urn:microsoft.com/office/officeart/2005/8/layout/default"/>
    <dgm:cxn modelId="{C0238F87-72B1-4B4C-B4BE-8654E49783F2}" type="presParOf" srcId="{876ED14A-7936-4143-B8A5-CA96126722EB}" destId="{E48AD8E1-4AC9-F048-84C0-87E3110309B6}" srcOrd="0" destOrd="0" presId="urn:microsoft.com/office/officeart/2005/8/layout/default"/>
    <dgm:cxn modelId="{EA86678D-3096-8148-B059-137267A68C83}" type="presParOf" srcId="{876ED14A-7936-4143-B8A5-CA96126722EB}" destId="{24BCEBED-6438-1642-8154-EE6CCE51707C}" srcOrd="1" destOrd="0" presId="urn:microsoft.com/office/officeart/2005/8/layout/default"/>
    <dgm:cxn modelId="{D6CF7C27-9F26-0545-AAA2-EDA66A092CB6}" type="presParOf" srcId="{876ED14A-7936-4143-B8A5-CA96126722EB}" destId="{89052ACD-9A6B-0D41-88FE-B692E8A23A5F}" srcOrd="2" destOrd="0" presId="urn:microsoft.com/office/officeart/2005/8/layout/default"/>
    <dgm:cxn modelId="{36C96E6B-72DD-094B-932E-5B1C425D73E5}" type="presParOf" srcId="{876ED14A-7936-4143-B8A5-CA96126722EB}" destId="{BBFE80DF-4248-0748-A999-67AF036CCAA5}" srcOrd="3" destOrd="0" presId="urn:microsoft.com/office/officeart/2005/8/layout/default"/>
    <dgm:cxn modelId="{B947BE3D-256D-C542-92CC-202F52DFCCC5}" type="presParOf" srcId="{876ED14A-7936-4143-B8A5-CA96126722EB}" destId="{39743D47-5E53-154B-AE70-F4956C4B3704}" srcOrd="4" destOrd="0" presId="urn:microsoft.com/office/officeart/2005/8/layout/default"/>
    <dgm:cxn modelId="{1B711FA8-2811-BB46-8EDF-735FB20E4766}" type="presParOf" srcId="{876ED14A-7936-4143-B8A5-CA96126722EB}" destId="{D2331E74-8B55-814D-8F58-5A2B65DC5EF6}" srcOrd="5" destOrd="0" presId="urn:microsoft.com/office/officeart/2005/8/layout/default"/>
    <dgm:cxn modelId="{82C7E00F-201C-9D4F-B497-3A10787DBB4A}" type="presParOf" srcId="{876ED14A-7936-4143-B8A5-CA96126722EB}" destId="{8D4127CF-20A4-4A4D-A522-656F7AE1B085}" srcOrd="6" destOrd="0" presId="urn:microsoft.com/office/officeart/2005/8/layout/default"/>
    <dgm:cxn modelId="{5DF6416F-78BE-E547-A9AE-F02DACB95EE4}" type="presParOf" srcId="{876ED14A-7936-4143-B8A5-CA96126722EB}" destId="{0F04B63F-1B73-9D4B-97E9-DB28F160A279}" srcOrd="7" destOrd="0" presId="urn:microsoft.com/office/officeart/2005/8/layout/default"/>
    <dgm:cxn modelId="{10ACB820-2007-F949-84BA-713A9364BCC6}" type="presParOf" srcId="{876ED14A-7936-4143-B8A5-CA96126722EB}" destId="{5DC7C8D2-C711-844A-80AA-3AA96820DE70}" srcOrd="8" destOrd="0" presId="urn:microsoft.com/office/officeart/2005/8/layout/default"/>
    <dgm:cxn modelId="{A1015152-9404-0E43-98AF-0CB0DDE0ABB9}" type="presParOf" srcId="{876ED14A-7936-4143-B8A5-CA96126722EB}" destId="{6FF515D5-2891-DC42-835F-9CB74A5EB7E2}" srcOrd="9" destOrd="0" presId="urn:microsoft.com/office/officeart/2005/8/layout/default"/>
    <dgm:cxn modelId="{7BB45437-3CD9-B944-BD63-F05009E70B03}" type="presParOf" srcId="{876ED14A-7936-4143-B8A5-CA96126722EB}" destId="{1D0FD510-1F0A-D740-A1C4-A521E395B5D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70352A-A51E-BC41-AA8E-D4D02B2F3D2A}">
      <dsp:nvSpPr>
        <dsp:cNvPr id="0" name=""/>
        <dsp:cNvSpPr/>
      </dsp:nvSpPr>
      <dsp:spPr>
        <a:xfrm>
          <a:off x="51117" y="2665"/>
          <a:ext cx="3375884" cy="20255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b="1" i="0" kern="1200" dirty="0">
              <a:solidFill>
                <a:srgbClr val="FFC000"/>
              </a:solidFill>
            </a:rPr>
            <a:t>Omnibusaviser</a:t>
          </a:r>
          <a:r>
            <a:rPr lang="da-DK" sz="1200" b="0" i="0" kern="1200" dirty="0"/>
            <a:t> </a:t>
          </a:r>
        </a:p>
        <a:p>
          <a:pPr marL="0" lvl="0" indent="0" algn="l" defTabSz="800100">
            <a:lnSpc>
              <a:spcPct val="90000"/>
            </a:lnSpc>
            <a:spcBef>
              <a:spcPct val="0"/>
            </a:spcBef>
            <a:spcAft>
              <a:spcPct val="35000"/>
            </a:spcAft>
            <a:buNone/>
          </a:pPr>
          <a:r>
            <a:rPr lang="da-DK" sz="1200" b="0" i="0" kern="1200" dirty="0"/>
            <a:t>Omfatter de store landsdækkende morgenaviser - Politiken, </a:t>
          </a:r>
          <a:r>
            <a:rPr lang="da-DK" sz="1200" b="0" i="0" kern="1200" dirty="0" err="1"/>
            <a:t>JyllandsPosten</a:t>
          </a:r>
          <a:r>
            <a:rPr lang="da-DK" sz="1200" b="0" i="0" kern="1200" dirty="0"/>
            <a:t> og Berlingske Tidende - hvor nyhedsdækningen ofte suppleres med betydelige mængder baggrundsstof og specielle temasektioner om økonomi, kultur og livsstil. </a:t>
          </a:r>
          <a:endParaRPr lang="en-US" sz="1200" kern="1200" dirty="0"/>
        </a:p>
      </dsp:txBody>
      <dsp:txXfrm>
        <a:off x="51117" y="2665"/>
        <a:ext cx="3375884" cy="2025530"/>
      </dsp:txXfrm>
    </dsp:sp>
    <dsp:sp modelId="{075B2907-B1DB-AC48-96DB-527C95DB7480}">
      <dsp:nvSpPr>
        <dsp:cNvPr id="0" name=""/>
        <dsp:cNvSpPr/>
      </dsp:nvSpPr>
      <dsp:spPr>
        <a:xfrm>
          <a:off x="3764590" y="2665"/>
          <a:ext cx="3375884" cy="20255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b="1" i="0" kern="1200" dirty="0" err="1">
              <a:solidFill>
                <a:srgbClr val="FFC000"/>
              </a:solidFill>
            </a:rPr>
            <a:t>Tabloid-aviser</a:t>
          </a:r>
          <a:r>
            <a:rPr lang="da-DK" sz="1800" b="1" i="0" kern="1200" dirty="0">
              <a:solidFill>
                <a:srgbClr val="FFC000"/>
              </a:solidFill>
            </a:rPr>
            <a:t> </a:t>
          </a:r>
        </a:p>
        <a:p>
          <a:pPr marL="0" lvl="0" indent="0" algn="l" defTabSz="800100">
            <a:lnSpc>
              <a:spcPct val="90000"/>
            </a:lnSpc>
            <a:spcBef>
              <a:spcPct val="0"/>
            </a:spcBef>
            <a:spcAft>
              <a:spcPct val="35000"/>
            </a:spcAft>
            <a:buNone/>
          </a:pPr>
          <a:r>
            <a:rPr lang="da-DK" sz="1200" b="0" i="0" kern="1200" dirty="0"/>
            <a:t>Omfatter de landsdækkende formiddagsaviser. Ordet tabloid henviser til avisernes format. I </a:t>
          </a:r>
          <a:r>
            <a:rPr lang="da-DK" sz="1200" b="0" i="0" kern="1200" dirty="0" err="1"/>
            <a:t>tabloid-avisen</a:t>
          </a:r>
          <a:r>
            <a:rPr lang="da-DK" sz="1200" b="0" i="0" kern="1200" dirty="0"/>
            <a:t> er der typisk fokus på kriminalitet og sport og på nyhedsreportager med individet i fokus. </a:t>
          </a:r>
          <a:r>
            <a:rPr lang="da-DK" sz="1200" b="0" i="0" kern="1200" dirty="0" err="1"/>
            <a:t>Tabloid-aviser</a:t>
          </a:r>
          <a:r>
            <a:rPr lang="da-DK" sz="1200" b="0" i="0" kern="1200" dirty="0"/>
            <a:t> omtales ofte som sensationsaviser. Det udenrigspolitiske stof og baggrundsstoffet er ikke prioriteret højt. Et eksempel på en </a:t>
          </a:r>
          <a:r>
            <a:rPr lang="da-DK" sz="1200" b="0" i="0" kern="1200" dirty="0" err="1"/>
            <a:t>tabloid-avis</a:t>
          </a:r>
          <a:r>
            <a:rPr lang="da-DK" sz="1200" b="0" i="0" kern="1200" dirty="0"/>
            <a:t> er </a:t>
          </a:r>
          <a:r>
            <a:rPr lang="da-DK" sz="1200" b="0" i="0" kern="1200" dirty="0" err="1"/>
            <a:t>Ekstra-bladet</a:t>
          </a:r>
          <a:r>
            <a:rPr lang="da-DK" sz="1200" b="0" i="0" kern="1200" dirty="0"/>
            <a:t>.</a:t>
          </a:r>
          <a:endParaRPr lang="en-US" sz="1200" kern="1200" dirty="0"/>
        </a:p>
      </dsp:txBody>
      <dsp:txXfrm>
        <a:off x="3764590" y="2665"/>
        <a:ext cx="3375884" cy="2025530"/>
      </dsp:txXfrm>
    </dsp:sp>
    <dsp:sp modelId="{979A26A0-5777-AC45-8D98-850ED6C8D21E}">
      <dsp:nvSpPr>
        <dsp:cNvPr id="0" name=""/>
        <dsp:cNvSpPr/>
      </dsp:nvSpPr>
      <dsp:spPr>
        <a:xfrm>
          <a:off x="7478063" y="2665"/>
          <a:ext cx="3375884" cy="20255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b="1" i="0" kern="1200" dirty="0">
              <a:solidFill>
                <a:srgbClr val="FFC000"/>
              </a:solidFill>
            </a:rPr>
            <a:t>Nicheaviser</a:t>
          </a:r>
          <a:r>
            <a:rPr lang="da-DK" sz="1800" b="1" i="0" kern="1200" dirty="0"/>
            <a:t> </a:t>
          </a:r>
        </a:p>
        <a:p>
          <a:pPr marL="0" lvl="0" indent="0" algn="l" defTabSz="800100">
            <a:lnSpc>
              <a:spcPct val="90000"/>
            </a:lnSpc>
            <a:spcBef>
              <a:spcPct val="0"/>
            </a:spcBef>
            <a:spcAft>
              <a:spcPct val="35000"/>
            </a:spcAft>
            <a:buNone/>
          </a:pPr>
          <a:r>
            <a:rPr lang="da-DK" sz="1200" b="0" i="0" kern="1200" dirty="0"/>
            <a:t>Omfatter aviser med et fokus på bestemte områder, som henvender sig til bestemte segmenter. Information og Weekendavisen henvender sig primært til akademikere henholdsvis til venstre og højre for midten i det politiske liv. Kristeligt Dagblad henvender sig til læsere, der er interesseret i moral og religion. Avisen Børsen henvender sig til folk fra erhvervslivet.</a:t>
          </a:r>
          <a:endParaRPr lang="en-US" sz="1200" kern="1200" dirty="0"/>
        </a:p>
      </dsp:txBody>
      <dsp:txXfrm>
        <a:off x="7478063" y="2665"/>
        <a:ext cx="3375884" cy="2025530"/>
      </dsp:txXfrm>
    </dsp:sp>
    <dsp:sp modelId="{E9770C9E-1093-B944-94AF-6B737BC44934}">
      <dsp:nvSpPr>
        <dsp:cNvPr id="0" name=""/>
        <dsp:cNvSpPr/>
      </dsp:nvSpPr>
      <dsp:spPr>
        <a:xfrm>
          <a:off x="51117" y="2365785"/>
          <a:ext cx="3375884" cy="20255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b="1" i="0" kern="1200" dirty="0">
              <a:solidFill>
                <a:srgbClr val="FFC000"/>
              </a:solidFill>
            </a:rPr>
            <a:t>Regional- og lokalaviser </a:t>
          </a:r>
        </a:p>
        <a:p>
          <a:pPr marL="0" lvl="0" indent="0" algn="l" defTabSz="800100">
            <a:lnSpc>
              <a:spcPct val="90000"/>
            </a:lnSpc>
            <a:spcBef>
              <a:spcPct val="0"/>
            </a:spcBef>
            <a:spcAft>
              <a:spcPct val="35000"/>
            </a:spcAft>
            <a:buNone/>
          </a:pPr>
          <a:r>
            <a:rPr lang="da-DK" sz="1200" b="0" i="0" kern="1200" dirty="0"/>
            <a:t>Omfatter aviser knyttet til en bestemt landsdel/region eller til et bestemt lokalområde med nyheder og informationer primært knyttet til begivenheder i området. Eksempler på regionalaviser er f.eks. Århus Stiftstidende og Fyns Amtsavis, mens eksempler på lokalaviser, der har et endnu mindre udbredelsesområde er Skive Folkeblad og den lille lokalavis i en mindre by eller bydel.</a:t>
          </a:r>
          <a:endParaRPr lang="en-US" sz="1200" kern="1200" dirty="0"/>
        </a:p>
      </dsp:txBody>
      <dsp:txXfrm>
        <a:off x="51117" y="2365785"/>
        <a:ext cx="3375884" cy="2025530"/>
      </dsp:txXfrm>
    </dsp:sp>
    <dsp:sp modelId="{FF66D226-CC4E-344A-8C4D-2124CDF8A15C}">
      <dsp:nvSpPr>
        <dsp:cNvPr id="0" name=""/>
        <dsp:cNvSpPr/>
      </dsp:nvSpPr>
      <dsp:spPr>
        <a:xfrm>
          <a:off x="3764590" y="2365785"/>
          <a:ext cx="3375884" cy="20255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b="1" i="0" kern="1200" dirty="0">
              <a:solidFill>
                <a:srgbClr val="FFC000"/>
              </a:solidFill>
            </a:rPr>
            <a:t>Netaviser</a:t>
          </a:r>
          <a:r>
            <a:rPr lang="da-DK" sz="1200" b="0" i="1" kern="1200" dirty="0"/>
            <a:t> </a:t>
          </a:r>
          <a:endParaRPr lang="da-DK" sz="1200" b="0" i="0" kern="1200" dirty="0"/>
        </a:p>
        <a:p>
          <a:pPr marL="0" lvl="0" indent="0" algn="l" defTabSz="800100">
            <a:lnSpc>
              <a:spcPct val="90000"/>
            </a:lnSpc>
            <a:spcBef>
              <a:spcPct val="0"/>
            </a:spcBef>
            <a:spcAft>
              <a:spcPct val="35000"/>
            </a:spcAft>
            <a:buNone/>
          </a:pPr>
          <a:r>
            <a:rPr lang="da-DK" sz="1200" b="0" i="0" kern="1200" dirty="0"/>
            <a:t>Omfatter for det første helt selvstændige netaviser som f.eks. MSN-nyheder, BT-netavis og Zetland. I den sidste skriver journalisterne såkaldte singler, der er længere end en traditionel nyhedsartikel, men kortere end en bog. </a:t>
          </a:r>
        </a:p>
        <a:p>
          <a:pPr marL="0" lvl="0" indent="0" algn="l" defTabSz="800100">
            <a:lnSpc>
              <a:spcPct val="90000"/>
            </a:lnSpc>
            <a:spcBef>
              <a:spcPct val="0"/>
            </a:spcBef>
            <a:spcAft>
              <a:spcPct val="35000"/>
            </a:spcAft>
            <a:buNone/>
          </a:pPr>
          <a:r>
            <a:rPr lang="da-DK" sz="1200" b="0" i="0" kern="1200" dirty="0"/>
            <a:t>For det andet omfatter netaviserne dels net-udgaver af de store aviser, dels de netaviser, der er tilknyttet de store tv-stationer, f.eks. DR-nyheder.</a:t>
          </a:r>
          <a:endParaRPr lang="en-US" sz="1200" kern="1200" dirty="0"/>
        </a:p>
      </dsp:txBody>
      <dsp:txXfrm>
        <a:off x="3764590" y="2365785"/>
        <a:ext cx="3375884" cy="2025530"/>
      </dsp:txXfrm>
    </dsp:sp>
    <dsp:sp modelId="{3B4B56A3-AB3F-3449-81F8-AF67AAA071CB}">
      <dsp:nvSpPr>
        <dsp:cNvPr id="0" name=""/>
        <dsp:cNvSpPr/>
      </dsp:nvSpPr>
      <dsp:spPr>
        <a:xfrm>
          <a:off x="7478063" y="2365785"/>
          <a:ext cx="3375884" cy="20255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b="1" i="0" kern="1200" dirty="0">
              <a:solidFill>
                <a:srgbClr val="FFC000"/>
              </a:solidFill>
            </a:rPr>
            <a:t>Gratisaviser</a:t>
          </a:r>
          <a:r>
            <a:rPr lang="da-DK" sz="1800" b="1" i="0" kern="1200" dirty="0"/>
            <a:t> </a:t>
          </a:r>
        </a:p>
        <a:p>
          <a:pPr marL="0" lvl="0" indent="0" algn="l" defTabSz="800100">
            <a:lnSpc>
              <a:spcPct val="90000"/>
            </a:lnSpc>
            <a:spcBef>
              <a:spcPct val="0"/>
            </a:spcBef>
            <a:spcAft>
              <a:spcPct val="35000"/>
            </a:spcAft>
            <a:buNone/>
          </a:pPr>
          <a:r>
            <a:rPr lang="da-DK" sz="1200" b="0" i="0" kern="1200" dirty="0"/>
            <a:t>Omfatter, som navnet siger, gratis aviser, der bliver uddelt, hvor folk færdes mest. Grundlaget for dem er annoncerne, der helt og holdent skal bære avisens økonomi. Gratisaviserne forsøger at nå ud til så bred og stor en gruppe mennesker som muligt, og forsøger at opdatere dem med helt aktuelle nyheder. De indeholder derfor mange små nyhedstelegrammer. De har ikke så meget baggrundsstof, og de prioriterer kulturstof og servicestof over politisk stof.</a:t>
          </a:r>
          <a:endParaRPr lang="en-US" sz="1200" kern="1200" dirty="0"/>
        </a:p>
      </dsp:txBody>
      <dsp:txXfrm>
        <a:off x="7478063" y="2365785"/>
        <a:ext cx="3375884" cy="20255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AD8E1-4AC9-F048-84C0-87E3110309B6}">
      <dsp:nvSpPr>
        <dsp:cNvPr id="0" name=""/>
        <dsp:cNvSpPr/>
      </dsp:nvSpPr>
      <dsp:spPr>
        <a:xfrm>
          <a:off x="0" y="39687"/>
          <a:ext cx="3286125" cy="19716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b="1" kern="1200" dirty="0">
              <a:solidFill>
                <a:schemeClr val="accent1">
                  <a:lumMod val="75000"/>
                </a:schemeClr>
              </a:solidFill>
            </a:rPr>
            <a:t>Nyhedsstof/Indland</a:t>
          </a:r>
        </a:p>
        <a:p>
          <a:pPr marL="0" lvl="0" indent="0" algn="l" defTabSz="800100">
            <a:lnSpc>
              <a:spcPct val="90000"/>
            </a:lnSpc>
            <a:spcBef>
              <a:spcPct val="0"/>
            </a:spcBef>
            <a:spcAft>
              <a:spcPct val="35000"/>
            </a:spcAft>
            <a:buNone/>
          </a:pPr>
          <a:r>
            <a:rPr lang="da-DK" sz="1700" b="0" i="0" kern="1200" dirty="0"/>
            <a:t>politisk stof, erhvervsstof, socialstof, forbrugsstof, miljøstof, uddannelsesstof, sundhedsstof, kriminalitetsstof.</a:t>
          </a:r>
          <a:endParaRPr lang="en-US" sz="1700" kern="1200" dirty="0"/>
        </a:p>
      </dsp:txBody>
      <dsp:txXfrm>
        <a:off x="0" y="39687"/>
        <a:ext cx="3286125" cy="1971675"/>
      </dsp:txXfrm>
    </dsp:sp>
    <dsp:sp modelId="{89052ACD-9A6B-0D41-88FE-B692E8A23A5F}">
      <dsp:nvSpPr>
        <dsp:cNvPr id="0" name=""/>
        <dsp:cNvSpPr/>
      </dsp:nvSpPr>
      <dsp:spPr>
        <a:xfrm>
          <a:off x="3614737" y="39687"/>
          <a:ext cx="3286125" cy="1971675"/>
        </a:xfrm>
        <a:prstGeom prst="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b="1" kern="1200" dirty="0">
              <a:solidFill>
                <a:schemeClr val="accent1">
                  <a:lumMod val="75000"/>
                </a:schemeClr>
              </a:solidFill>
            </a:rPr>
            <a:t>Nyhedsstof/Udland</a:t>
          </a:r>
        </a:p>
        <a:p>
          <a:pPr marL="0" lvl="0" indent="0" algn="l" defTabSz="800100">
            <a:lnSpc>
              <a:spcPct val="90000"/>
            </a:lnSpc>
            <a:spcBef>
              <a:spcPct val="0"/>
            </a:spcBef>
            <a:spcAft>
              <a:spcPct val="35000"/>
            </a:spcAft>
            <a:buNone/>
          </a:pPr>
          <a:r>
            <a:rPr lang="da-DK" sz="1700" b="0" i="0" kern="1200" dirty="0"/>
            <a:t>politisk stof, økonomisk stof, miljøstof m.m.</a:t>
          </a:r>
          <a:endParaRPr lang="en-US" sz="1700" kern="1200" dirty="0"/>
        </a:p>
      </dsp:txBody>
      <dsp:txXfrm>
        <a:off x="3614737" y="39687"/>
        <a:ext cx="3286125" cy="1971675"/>
      </dsp:txXfrm>
    </dsp:sp>
    <dsp:sp modelId="{39743D47-5E53-154B-AE70-F4956C4B3704}">
      <dsp:nvSpPr>
        <dsp:cNvPr id="0" name=""/>
        <dsp:cNvSpPr/>
      </dsp:nvSpPr>
      <dsp:spPr>
        <a:xfrm>
          <a:off x="7229475" y="39687"/>
          <a:ext cx="3286125" cy="1971675"/>
        </a:xfrm>
        <a:prstGeom prst="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b="1" kern="1200" dirty="0">
              <a:solidFill>
                <a:schemeClr val="accent1">
                  <a:lumMod val="75000"/>
                </a:schemeClr>
              </a:solidFill>
            </a:rPr>
            <a:t>Kulturstof</a:t>
          </a:r>
        </a:p>
        <a:p>
          <a:pPr marL="0" lvl="0" indent="0" algn="l" defTabSz="800100">
            <a:lnSpc>
              <a:spcPct val="90000"/>
            </a:lnSpc>
            <a:spcBef>
              <a:spcPct val="0"/>
            </a:spcBef>
            <a:spcAft>
              <a:spcPct val="35000"/>
            </a:spcAft>
            <a:buNone/>
          </a:pPr>
          <a:r>
            <a:rPr lang="da-DK" sz="1700" b="0" i="0" kern="1200" dirty="0"/>
            <a:t>anmeldelser af bøger, film, teater, sport m.m.</a:t>
          </a:r>
          <a:endParaRPr lang="en-US" sz="1700" kern="1200" dirty="0"/>
        </a:p>
      </dsp:txBody>
      <dsp:txXfrm>
        <a:off x="7229475" y="39687"/>
        <a:ext cx="3286125" cy="1971675"/>
      </dsp:txXfrm>
    </dsp:sp>
    <dsp:sp modelId="{8D4127CF-20A4-4A4D-A522-656F7AE1B085}">
      <dsp:nvSpPr>
        <dsp:cNvPr id="0" name=""/>
        <dsp:cNvSpPr/>
      </dsp:nvSpPr>
      <dsp:spPr>
        <a:xfrm>
          <a:off x="0" y="2339975"/>
          <a:ext cx="3286125" cy="1971675"/>
        </a:xfrm>
        <a:prstGeom prst="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b="1" kern="1200" dirty="0">
              <a:solidFill>
                <a:schemeClr val="accent1">
                  <a:lumMod val="75000"/>
                </a:schemeClr>
              </a:solidFill>
            </a:rPr>
            <a:t>Meningsstof</a:t>
          </a:r>
        </a:p>
        <a:p>
          <a:pPr marL="0" lvl="0" indent="0" algn="l" defTabSz="800100">
            <a:lnSpc>
              <a:spcPct val="90000"/>
            </a:lnSpc>
            <a:spcBef>
              <a:spcPct val="0"/>
            </a:spcBef>
            <a:spcAft>
              <a:spcPct val="35000"/>
            </a:spcAft>
            <a:buNone/>
          </a:pPr>
          <a:r>
            <a:rPr lang="da-DK" sz="1700" b="0" i="0" kern="1200" dirty="0"/>
            <a:t>kommentarer, læserbreve, klummer, kronikker, leder.</a:t>
          </a:r>
          <a:endParaRPr lang="en-US" sz="1700" kern="1200" dirty="0"/>
        </a:p>
      </dsp:txBody>
      <dsp:txXfrm>
        <a:off x="0" y="2339975"/>
        <a:ext cx="3286125" cy="1971675"/>
      </dsp:txXfrm>
    </dsp:sp>
    <dsp:sp modelId="{5DC7C8D2-C711-844A-80AA-3AA96820DE70}">
      <dsp:nvSpPr>
        <dsp:cNvPr id="0" name=""/>
        <dsp:cNvSpPr/>
      </dsp:nvSpPr>
      <dsp:spPr>
        <a:xfrm>
          <a:off x="3614737" y="2339975"/>
          <a:ext cx="3286125" cy="1971675"/>
        </a:xfrm>
        <a:prstGeom prst="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b="1" kern="1200" dirty="0">
              <a:solidFill>
                <a:schemeClr val="accent1">
                  <a:lumMod val="75000"/>
                </a:schemeClr>
              </a:solidFill>
            </a:rPr>
            <a:t>Service- og livsstilsstof</a:t>
          </a:r>
        </a:p>
        <a:p>
          <a:pPr marL="0" lvl="0" indent="0" algn="l" defTabSz="800100">
            <a:lnSpc>
              <a:spcPct val="90000"/>
            </a:lnSpc>
            <a:spcBef>
              <a:spcPct val="0"/>
            </a:spcBef>
            <a:spcAft>
              <a:spcPct val="35000"/>
            </a:spcAft>
            <a:buNone/>
          </a:pPr>
          <a:r>
            <a:rPr lang="da-DK" sz="1700" b="0" i="0" kern="1200" dirty="0"/>
            <a:t>tv-programmer, vejrudsigt, praktiske råd om madlavning, børneopdragelse og sundhed, reportager om rejser, mad, karriere, byliv, boligindretning, biler m.m.</a:t>
          </a:r>
          <a:endParaRPr lang="en-US" sz="1700" kern="1200" dirty="0"/>
        </a:p>
      </dsp:txBody>
      <dsp:txXfrm>
        <a:off x="3614737" y="2339975"/>
        <a:ext cx="3286125" cy="1971675"/>
      </dsp:txXfrm>
    </dsp:sp>
    <dsp:sp modelId="{1D0FD510-1F0A-D740-A1C4-A521E395B5D6}">
      <dsp:nvSpPr>
        <dsp:cNvPr id="0" name=""/>
        <dsp:cNvSpPr/>
      </dsp:nvSpPr>
      <dsp:spPr>
        <a:xfrm>
          <a:off x="7229475" y="2339975"/>
          <a:ext cx="3286125" cy="1971675"/>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b="1" kern="1200" dirty="0">
              <a:solidFill>
                <a:schemeClr val="accent1">
                  <a:lumMod val="75000"/>
                </a:schemeClr>
              </a:solidFill>
            </a:rPr>
            <a:t>Petitstof</a:t>
          </a:r>
        </a:p>
        <a:p>
          <a:pPr marL="0" lvl="0" indent="0" algn="l" defTabSz="800100">
            <a:lnSpc>
              <a:spcPct val="90000"/>
            </a:lnSpc>
            <a:spcBef>
              <a:spcPct val="0"/>
            </a:spcBef>
            <a:spcAft>
              <a:spcPct val="35000"/>
            </a:spcAft>
            <a:buNone/>
          </a:pPr>
          <a:r>
            <a:rPr lang="da-DK" sz="1700" b="0" i="0" kern="1200" dirty="0"/>
            <a:t>vittigheder, tegneserier m.m.</a:t>
          </a:r>
          <a:endParaRPr lang="en-US" sz="1700" kern="1200" dirty="0"/>
        </a:p>
      </dsp:txBody>
      <dsp:txXfrm>
        <a:off x="7229475"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3T11:09:16.065"/>
    </inkml:context>
    <inkml:brush xml:id="br0">
      <inkml:brushProperty name="width" value="0.1" units="cm"/>
      <inkml:brushProperty name="height" value="0.1" units="cm"/>
      <inkml:brushProperty name="color" value="#008C3A"/>
    </inkml:brush>
  </inkml:definitions>
  <inkml:trace contextRef="#ctx0" brushRef="#br0">10753 5069 24575,'-36'0'0,"-58"0"0,28 0-453,6 0 1,-1 0 452,-21 0 0,14 0 0,-3 0 0,14 0 0,-2 0-576,-19-1 1,-1-1 575,18 0 0,2 0 0,-5-2 0,-1 0 0,0-1 0,1-1 0,7 2 0,-1-1 0,-5-2 0,1-1 0,5 1 0,3 1 0,-44-6 0,1 1 226,23 5-226,-6 0 0,-5-1 0,4 0 0,2 0 0,5 0 0,5 3 0,0-2 426,1 2-426,-1 0 1114,-2 1-1114,2 3 290,1-1-290,-4 1 0,5 0 0,-1 0 0,3 0 0,4 0 0,-22 0 0,25 0 0,-18 0 0,28 0 0,-6 0 0,0 0 0,2 0 0,-2-3 0,-1 0 0,-4 0 0,-3 0 0,-1 3 0,0-1 0,0 1 0,-4 0 0,-1 0 0,1 0 0,1 0 0,4 0 0,1 2 0,4 2 0,-7 1 0,1 3 0,-2 1 0,-5 2 0,2 1 0,-5-2 0,-9 1 0,2-1 0,-13 1-522,-4 0 522,10-3 0,-3-1 0,2-3 0,-7 0 0,1 2 0,43-4 0,1-1 0,-48 2 0,9 0 0,-4-3 0,35 2 0,0 1 0,-26-1 0,26 1 0,0 0 0,-19-1-109,-1 1 109,0 0 0,-6 3 0,-7-2 0,4 1 0,0-2 0,9-2 0,3-1 0,-2 0 0,0 0 0,4 0 0,5 0 0,1 0 0,5 0 0,1 0 0,0 0 0,6 0 518,4 0-518,1 0 113,0 0-113,-8 0 0,-2 0 0,-3 0 0,0 0 0,0 0 0,0 0 0,-1 0 0,-3 0 0,0 0 0,-1-2 0,1-2 0,3 1 0,1-3 0,1 3 0,0-4 0,1 1 0,-22 1 0,23-2 0,-21 1 0,26-3 0,-6 0 0,-1 2 0,2-2 0,1 0 0,0 2 0,2-2 0,-1 1 0,2 0 0,4 0 0,2-1 0,2 2 0,5-1 0,1 3 0,3-1 0,4 1 0,1 2 0,6-1 0,0 2 0,1 0 0,-1-1 0,-3 2 0,-3 1 0,-1-1 0,-1 1 0,0 0 0,3-2 0,-2-1 0,-1 0 0,0 1 0,0 2 0,4-1 0,-1-1 0,1-1 0,0 0 0,1 1 0,3-1 0,-9 1 0,12-3 0,-8 1 0,10 1 0,-1-1 0,0 1 0,2 0 0,3 1 0,2-1 0,2 0 0,2 1 0,2-1 0,1 3 0,3-2 0,2-2 0,3-2 0,2-1 0,0-1 0,1 0 0,3 1 0,1 1 0,3-1 0,1 2 0,-1 0 0,-1 1 0,-2-1 0,-3-3 0,-2-21 0,0 2 0,0-22 0,0-8 0,0-15 0,0-8 0,0-3 0,0 5 0,0 0 0,0-3 0,0 4 0,0 3 0,0 2 0,0 3 0,0-13 0,0-5 0,0 2-498,0-14 498,0 14 0,0 2 0,0-1 0,0 22 0,0 3 0,0 8 0,0 6 0,0 1 0,0 4 0,0 3 498,2 0-498,1 1 0,2-3 0,1-7 0,0-1 0,-1-6 0,1-5 0,0 2 0,-2-2 0,1 3 0,-2 4 0,1 2 0,-2 4 0,-2-16 0,2 13 0,1-18 0,0 15 0,0-9 0,0-1 0,0-2 0,0 3 0,0 1 0,0 3 0,0 4 0,0 4 0,2 4 0,-2 1 0,3-1 0,2-2 0,-2-1 0,3 2 0,-1-4 0,1 0 0,1 3 0,-2 3 0,-1 6 0,0 2 0,-1 2 0,0 5 0,-3 4 0,-2 4 0,-1 4 0,2 5 0,0 3 0,1 2 0,-2-4 0,2-6 0,0-14 0,2-10 0,3-14 0,1-4 0,8-29 0,-5 28 0,4-20 0,-6 37 0,1 1 0,-2 8 0,-1 7 0,-2 6 0,-3 6 0,0-2 0,-3-1 0,2-8 0,3-5 0,5-12 0,3-1 0,0 3 0,-3 6 0,-3 14 0,0 6 0,0 6 0,0 6 0,0 2 0,1 0 0,2 0 0,3 0 0,5 0 0,6 0 0,4 0 0,6 0 0,4 0 0,5 0 0,3 0 0,4 0 0,1 0 0,3 0 0,3 0 0,-4 2 0,-2 1 0,-2 0 0,0 2 0,6-2 0,8 0 0,3 1 0,7 0 0,7 0 0,5-1 0,5-3 0,1 1 0,-7-1 0,-1 0 0,-1 0 0,-2 0-533,19 0 533,-7 0 0,-2 0 0,9 0 0,-17 0 0,-15 0 0,1 0 0,21 0 0,-26 0 0,0 0 0,22 0 0,6 0 0,-2 0 0,-9 0 0,-1 0 0,14 0 0,-2 0 0,-4 0 0,-4 0 0,-15 0 0,1 0 0,-2 0 0,0 0 0,0 0 0,0 0 533,-1 0-533,-5 0 0,-1 0 0,-4 0 0,-3 0 0,4 0 0,2 0 0,9 0 0,13 0 0,5 0 0,-2 0 0,6 0 0,-9 0 0,0 0 0,4 0 0,-6 0 0,-1 0 0,-2 0 0,-3 0 0,-2 0 0,12 0 0,-4 2 0,2 1 0,-28-1 0,0 1 0,17 2 0,-18-2 0,0 0 0,19 3 0,8-2 0,1 2 0,1-2 0,1 0 0,7-1 0,-4-2-440,7 2 440,-3 1 0,-7 0 0,13-1 0,-13-2 0,1-1 0,-4 0 0,-7 0 0,3 0 0,-9 0 0,-5 0 0,-4 0 0,5 0 0,4 0 0,0 0 0,1 2 440,-2 1-440,2 0 0,1 0 0,0 0 0,-1 0 0,-3 1 0,-4 1 0,-1-2 0,0 3 0,0 0 0,4-3 0,-2 3 0,1-3 0,18 0 0,-24 0 0,20-1 0,-25 1 0,11 0 0,4 0 0,1-3 0,4 1 0,0 1 0,2 2 0,2-1 0,1 3 0,-2-2 0,2-1 0,-3 0 0,-4 0 0,2 1 0,-4-1 0,-1 0 0,-1-3 0,-4 2 0,-6 2 0,-2-1 0,0 2 0,2-2 0,6 2 0,4 1 0,2 0 0,1 2 0,-1 1 0,0 1 0,2-1 0,2-2 0,1-1 0,1 0 0,3-2 0,-3-1 0,2-3 0,-4 0 0,0 0 0,-2 0 0,21 0 0,-22 0 0,17 0 0,-26 0 0,4 0 0,0 0 0,-3 0 0,-1 0 0,0 0 0,-2 0 0,1 0 0,1 0 0,8 0 0,10 0 0,4 3 0,4 4 0,0 0 0,4 2 0,-4-2 0,-1 0 0,-11 0 0,-3-2 0,3 1 0,3 0 0,1 0 0,-4 0 0,-4 0 0,-7-2 0,-7 0 0,-10-2 0,-10 1 0,-6 0 0,-6 0 0,-3-3 0,-2 0 0,-4 0 0,0 0 0,-3 0 0,1 0 0,6 0 0,-8 0 0,5 0 0,-7 0 0,0 0 0,0-2 0,-3-3 0,-2-4 0,-3-1 0,1 0 0,-1 6 0,0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7T13:51:56.892"/>
    </inkml:context>
    <inkml:brush xml:id="br0">
      <inkml:brushProperty name="width" value="0.05" units="cm"/>
      <inkml:brushProperty name="height" value="0.05" units="cm"/>
    </inkml:brush>
  </inkml:definitions>
  <inkml:trace contextRef="#ctx0" brushRef="#br0">1 0 24575,'0'0'0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7T13:53:26.558"/>
    </inkml:context>
    <inkml:brush xml:id="br0">
      <inkml:brushProperty name="width" value="0.05" units="cm"/>
      <inkml:brushProperty name="height" value="0.05" units="cm"/>
      <inkml:brushProperty name="color" value="#E71224"/>
    </inkml:brush>
  </inkml:definitions>
  <inkml:trace contextRef="#ctx0" brushRef="#br0">5050 56 24575,'-85'0'0,"31"0"0,-6 0 0,-18 0 0,-7 0 0,17 0 0,-3 0 0,-2 0-1256,-11-2 0,-2-1 0,-3 0 1256,-7-2 0,-2 0 0,-1 0 0,18 2 0,0-1 0,-2 0 0,1 0 0,-4 0 0,0 1 0,0-1 0,-1 2 0,-2 0 0,0 1 0,-1 0 0,0 1 0,0-1 0,-1 1 0,0 1 0,0 0 0,2 1 0,0 0 0,0 2 0,2 1 0,5 0 0,1 2 0,1 1 0,1 2 48,-17 4 0,2 2 1,2 2-49,9 2 0,1 1 0,2 1 0,7 1 0,1 1 0,2 0 224,5 0 1,0 0 0,2 0-225,-26 12 0,3 0 0,9 0 0,3 0 0,8-3 0,4 1 938,6-3 0,2 2-938,9-3 0,2 1 880,-28 24-880,13 2 193,9 3-193,11 10 0,10 11 0,12 12 0,10-41 0,4 2 0,9 7 0,9 2 0,13 8 0,11 0 0,17 8 0,12-3-453,-10-20 0,7-1 0,4-2 453,-10-10 0,2-1 0,4-2 0,2 0-535,11 1 1,2 0 0,3-2 0,3-2 534,-9-5 0,2-2 0,2-1 0,2-1 0,2 0-621,-5-4 0,1-1 1,2 0-1,1-2 1,2 1-1,1-2 621,-4-1 0,2 0 0,1-2 0,2 1 0,0-2 0,2 1 0,0-1-459,-4-2 0,1 1 0,0-2 1,2 1-1,0-1 0,1 0 1,1-1-1,0 1 459,-5-2 0,0 1 0,2-1 0,0 0 0,0 0 0,1 0 0,0 0 0,1-1 0,0 0-265,3 0 0,1 0 0,0 0 0,1-1 0,0 1 0,0-1 0,0 0 0,0 0 0,0-1 265,-2 1 0,0-1 0,1 0 0,-1 0 0,1 0 0,-1 0 0,0 0 0,-1-1 0,1 0 0,-2 0 0,0 0 0,-1 0 0,1 0 0,-1-1 0,0 0 0,0 0 0,0 0 0,0 0-150,8 0 1,1 0 0,-1 0 0,1-1-1,-2 1 1,1-1 0,-1 0 0,-1-1 149,-5 0 0,1 0 0,-2 0 0,1-1 0,-1 1 0,-1-1 0,0-1 0,-1 1 44,8 0 1,0 0 0,0-1 0,-2 0 0,0 0 0,-2-1 0,-3-1-45,4-1 0,-2 0 0,-1 0 0,-3-2 0,-1-1 0,-3-1 352,1-2 1,-2 0-1,-2-2 1,-3-2-1,-4-1-352,29-9 0,-7-3 0,-6-5 1065,-17-1 0,-4-3 0,-4 0-1065,19-12 0,-7-2 1971,-18 3 0,-7 0-1971,-12 5 0,-5 1 3305,16-35-3305,-15-1 1510,-13 0-1510,-10-3 441,-6-3-441,-6-3 0,-5-4 0,-14-8 0,0 43 0,-5-1 0,-14-7 0,-8-1 0,-16-5 0,-11 1 0,12 19 0,-5 1 0,-4 1-552,-15-3 0,-4 1 0,-5 2 552,13 9 0,-3 2 0,-2 0 0,-2 1-536,9 5 0,-1 1 0,-1 1 1,-2 0-1,0 0 536,-6 0 0,-1 0 0,-1 0 0,-1 1 0,-1 1 0,-3-1 0,-2 0 0,0 1 0,-1 0 0,0 1 0,16 3 0,0 1 0,0 0 0,0 1 0,-1-1 0,1 1 0,-1 0 0,0-1 0,1 1 0,-1 0 0,1 1 0,-1 0 0,-14-3 0,-1 1 0,0 0 0,1 0 0,1 2 0,5 1 0,0 0 0,1 1 0,1 1 0,0 0-327,4 1 0,0 1 1,1 0-1,2 1 1,0 1 326,-9 0 0,1 1 0,2 1 0,2 1-190,-16 0 1,4 1-1,2 2 190,13 0 0,3 1 0,3 2 613,-15 0 0,7 1-613,17 1 0,6 1 2517,-22 5-2517,35 1 497,23-3 1,15-2 0,7-4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7T13:53:40.825"/>
    </inkml:context>
    <inkml:brush xml:id="br0">
      <inkml:brushProperty name="width" value="0.05" units="cm"/>
      <inkml:brushProperty name="height" value="0.05" units="cm"/>
      <inkml:brushProperty name="color" value="#E71224"/>
    </inkml:brush>
  </inkml:definitions>
  <inkml:trace contextRef="#ctx0" brushRef="#br0">6189 250 24575,'-25'0'0,"-31"0"0,0-1 0,-9 0 0,-28-4 0,-10-1 0,15 1 0,-5-2 0,-4 0-804,10 0 1,-2-2 0,-3 1 0,0-1 803,11 1 0,-1-1 0,-1 1 0,-1-1 0,-1 0-401,-6 0 1,-2 0 0,0 0 0,-1 0 0,0 1 400,-5-1 0,0 0 0,0 0 0,-1 1 0,1 0 0,-1 1 0,0 1 0,1 0 0,-1 0 0,0 1 0,16 2 0,1-1 0,-1 1 0,0 1 0,1-1 0,0 1 0,-16 0 0,0 0 0,0 1 0,1 1 0,0-1 0,3 0 0,0 1 0,1 0 0,0 0 0,1 2 0,3 0 0,0 1 0,0 1 0,2 1 0,2 1-267,-12 2 1,1 1-1,3 2 1,3 2 266,11 1 0,1 1 0,3 3 0,3 1 0,-10 8 0,3 2 0,5 3 0,-13 14 0,7 3 0,15-1 0,8 4 969,14-2 1,9 1-970,11-2 0,6 1 2911,-3 47-2911,14-6 1430,6-5-1430,7-1 0,24 8 0,-1-38 0,10 1 0,18 10 0,12 0-667,-9-14 1,8-1 0,7-1 666,1-6 0,6-1 0,5-2 0,5-1-699,-16-9 1,3-1-1,3-1 1,3-1 0,2 0-1,2-2 699,-1-1 0,4-1 0,1-1 0,3-1 0,1 0 0,2-2 0,1 0-514,-13-3 1,2-2-1,1 0 1,1 0 0,1-1-1,1-1 1,1 0 0,0-1-1,0 1 514,-3-2 0,0 0 0,1-1 0,0 0 0,2-1 0,-1 0 0,1 0 0,1 0 0,0-1 0,1-1-292,-4 0 1,0 0 0,1-1 0,1-1 0,0 1 0,1-1 0,-1 0 0,2-1 0,-1 1-1,1-1 1,0 0 291,-3 0 0,-1 0 0,1-1 0,1 0 0,-1 0 0,2 0 0,-1-1 0,0 1 0,1-1 0,0 0 0,1 0 0,-1 0-129,-4 0 0,1 0 0,-1 0 1,1-1-1,0 0 0,0 0 0,1 1 1,-1-1-1,1-1 0,0 1 0,0 0 1,0 0-1,0-1 129,2 1 0,1-1 0,-1 1 0,1-1 0,0 0 0,0 0 0,0 0 0,0 0 0,0 0 0,0 0 0,-1 0 0,1 0 0,0 0-50,-2 0 0,0 0 0,1 0 0,-1 0 1,0 0-1,1 0 0,-1 0 0,0 0 1,-1 0-1,1 0 0,0 0 0,-1-1 1,0 1 49,6-1 0,0 0 0,0 0 0,-1 0 0,1 0 0,-1 0 0,0-1 0,0 1 0,-1 0 0,-1-1 0,0 0 0,-1 1 17,1-1 1,0 0-1,-1 0 1,0 0-1,-1 0 1,-1 0 0,0-1-1,0 1 1,-1 0-1,-1-1 1,0 0-18,2 0 0,-1 0 0,0 0 0,-1-1 0,-1 1 0,0-1 0,0 0 0,-2 1 0,1-1 0,-2 0 0,14-1 0,0 0 0,-1 0 0,-1 0 0,-1 0 0,-1 0 0,-1-1 0,-1 1 0,3-1 0,-2 1 0,0-1 0,-2 1 0,0-1 0,-2 0 0,-1 0 214,5-1 1,0-1-1,-1 1 1,-2 0-1,-3-1 1,-2 0-215,3-1 0,-3 0 0,-3 0 0,-2-1 0,-3 0 623,3-2 1,-3 0 0,-4-1-1,-3 0-623,4-2 0,-6 0 0,-3-1 2011,13-5 0,-9-2-2011,19-17 5003,-40 0-5003,-27-2 2627,-13-10-2627,-6-12 709,-5-11-709,0-7 0,-17-9 0,-8 41 0,-12 1 0,-22-7 0,-16 3-668,2 10 0,-8 1 1,-7 2 667,6 5 0,-4 2 0,-5 0 0,-5 1-635,17 6 1,-3 0 0,-4 1 0,-2-1 0,-1 2 0,-1-1 634,5 2 0,-2 1 0,-2-1 0,0 1 0,-2 1 0,0 0 0,0 0-551,-4 1 1,0 0 0,-1 1 0,-1 0-1,-1 1 1,-1 0 0,0 1 550,5 2 0,-1 0 0,-1 0 0,0 1 0,-1 0 0,0 1 0,0 0 0,1 1 0,2 1 0,0 1 0,1 0 0,-1 1 0,0 0 0,0 1 0,0 1 0,-1-1 0,-2 1 0,-1 1 0,0 0 0,-1 1 0,0 0 0,0 0 0,0 1 0,1-1 0,-1 1 0,-1 0 0,1 1 0,-1-1 0,1 1 0,0 0 0,1 1 0,0 0 0,5 0 0,1 1 0,0 0 0,0 0 0,1 1 0,0-1 0,0 1 0,0 0 0,0 0 0,0 0 0,1-1 0,0 2 0,-1-1 0,2 0 0,0 1 0,0 1-315,-7 0 1,0 0 0,1 0 0,1 1 0,0 1 0,1 0 0,0 1 314,5 0 0,0 0 0,0 1 0,1 1 0,1 0 0,1 1 0,1 0-39,-7 1 0,2 1 0,0 1 1,1 0-1,3 0 0,1 1 39,-4 1 0,3 0 0,1 1 0,3 0 0,1 0 410,-6 1 1,2 0-1,3-1 1,3 1-411,-7 0 0,3 0 0,5 0 1785,-14 2 1,7-1-1786,18-3 0,6-2 3468,-14-1-3468,39-7 594,17-3 0,15 0 1,1 0-1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5T15:49:07.144"/>
    </inkml:context>
    <inkml:brush xml:id="br0">
      <inkml:brushProperty name="width" value="0.1" units="cm"/>
      <inkml:brushProperty name="height" value="0.1" units="cm"/>
      <inkml:brushProperty name="color" value="#AE198D"/>
      <inkml:brushProperty name="inkEffects" value="galaxy"/>
      <inkml:brushProperty name="anchorX" value="-106072.32813"/>
      <inkml:brushProperty name="anchorY" value="-132570.6875"/>
      <inkml:brushProperty name="scaleFactor" value="0.5"/>
    </inkml:brush>
  </inkml:definitions>
  <inkml:trace contextRef="#ctx0" brushRef="#br0">0 296 24575,'57'10'0,"30"11"0,-22-6 0,6 1 0,18 3 0,5 0 0,-23-7 0,2 0 0,2-2 0,7-1 0,1-1 0,2-1-1008,9-1 1,2-1 0,2-2 1007,-19-1 0,2 0 0,1-1 0,2 0-480,6-1 1,3 0 0,1 0 0,1 0 479,-12 0 0,1 0 0,1 0 0,1 0 0,1 0-285,4 0 1,1 0 0,1 0 0,1 0 0,0 0 284,4 0 0,0 0 0,1 0 0,1 0 0,0 0 0,-15 0 0,1 0 0,0 0 0,0 0 0,1 0 0,0 0-438,4 0 0,1 0 0,0 0 0,0 0 0,1 0 0,-1 0 438,2 0 0,0 0 0,-1 0 0,1 0 0,1 0 0,-1 0 0,1-1 0,0 1 0,0-1 0,0 0 0,0 0 0,-1 1 0,0-1 0,-1 0 0,0 0 0,0 0 0,-1 0 0,-2 0-128,-4 0 1,-1 0 0,-1 0 0,0 0 0,-1 1 0,-1-1 127,10-1 0,0 1 0,-2 0 0,-1 0 0,-3 1 165,8 1 1,-3 1 0,-2 1 0,-2 2-166,14 2 0,-4 3 0,-4 2 599,-14 1 1,-4 2-1,-3 2-599,23 12 0,-5 2 1508,-8-1 1,-6 0-1509,-18-6 0,-4 0 2595,31 13-2595,-34-13 1306,-19-7-1306,-18-10 372,0 1-372,-3-4 0,7 5 0,-6-4 0,2 2 0,-12-5 0,0 2 0,-2-1 0,0 1 0,-2-1 0,-2-6 0,-4-6 0,-4-9 0,-12-13 0,-22-23 0,12 15 0,-4-2 0,-6-6 0,-2 0 0,-3-3 0,0 2 0,4 5 0,1 2 0,-28-22 0,17 18 0,21 17 0,14 10 0,7 0 0,2-5 0,-6-10 0,-6-6 0,-1 1 0,0 8 0,5 11 0,7 9 0,5 6 0,4 2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5T15:49:08.894"/>
    </inkml:context>
    <inkml:brush xml:id="br0">
      <inkml:brushProperty name="width" value="0.1" units="cm"/>
      <inkml:brushProperty name="height" value="0.1" units="cm"/>
      <inkml:brushProperty name="color" value="#AE198D"/>
      <inkml:brushProperty name="inkEffects" value="galaxy"/>
      <inkml:brushProperty name="anchorX" value="-124773.25781"/>
      <inkml:brushProperty name="anchorY" value="-151118.15625"/>
      <inkml:brushProperty name="scaleFactor" value="0.5"/>
    </inkml:brush>
  </inkml:definitions>
  <inkml:trace contextRef="#ctx0" brushRef="#br0">1016 0 24575,'-22'0'0,"-21"0"0,-32 3 0,19 1 0,-4 4 0,-12 2 0,-2 3 0,-3 3 0,0 4 0,2 1 0,2 1 0,11-2 0,3-1 0,-29 11 0,27-10 0,36-10 0,11-3 0,12-6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5T16:03:37.593"/>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6033 177 24575,'-41'0'0,"-25"0"0,-31 0 0,32 0 0,-6 0 0,-7-2 0,-7 0 0,9 1 0,-5 0 0,-3-1-536,-7 0 1,-2-2 0,-2 0 535,-2 0 0,-1-1 0,0 0 0,0 0 0,0-1 0,3-1 0,13 0 0,2-1 0,1-1-88,0 1 1,0-1 0,0 1 87,1-1 0,0 1 0,-1-1 0,0 1 0,-1 0 0,-1 1 0,-2 1 0,-1 1 0,0 0 0,-4 2 0,0 0 0,-2 1-350,-1 0 0,-2 1 0,0 0 350,0 0 0,0 1 0,0 1 0,1-1 0,0 1 0,3 1 0,6 0 0,2 0 0,2 1-84,5 1 1,1 1 0,2 1 83,-26 4 0,3 1 0,9 1 0,2 0 546,5 1 1,2 0-547,9 0 0,2-1 322,7 0 0,1 1-322,5 0 0,2 2 569,2 1 1,1 0-570,-45 23 146,44-17 0,1 1-146,-2 2 0,1 1 0,0 0 0,1 1 0,2-2 0,3 1 0,-27 17 0,19-8 0,21-7 0,13-1 0,7 4 0,1 16 0,-4 18 0,-1 15 0,-1 6 0,2-4 0,5-7 0,3-7 0,13 2 0,26 13 0,-5-33 0,7 1 0,11 6 0,5 0 0,9 2 0,5-1 0,10 2 0,4-3-279,-20-18 0,1 0 0,3-1 279,6 2 0,2-1 0,2-2 0,4 1 0,3-2 0,0-1 0,2-1 0,2-1 0,0-3 0,4-2 0,2-3 0,1-2-516,3-2 0,2-2 0,2-2 516,-20-6 0,1-1 0,1-2 0,2-1-548,7-1 1,1-1 0,2-2-1,2 0 548,-13 0 0,1-1 0,1 0 0,1-1 0,1-1-500,5-1 0,1-2 0,2 1 0,0-2 0,1 0 500,-13 0 0,2 0 0,-1-1 0,2-1 0,-1 1 0,1-2 0,0 1 0,1-2 0,0 1 0,0-1 0,0-1 0,0 1 0,0-1 0,0 0 0,0 0 0,0-1 0,0 1 0,1 0 0,-1 0 0,1 1 0,1-1 0,-1 1 0,0 0 0,-1 1 0,1 0 0,-2 0 0,1 0 0,0 1 0,0-1 0,0 1 0,0 1 0,1-1 0,-1 1 0,1 0 0,-1 1 0,0-1 0,0 1 0,0 0 0,0 0 0,0 0 0,-1 0 0,0 1 0,15-1 0,-1 1 0,0 0 0,0 1 0,-1 0 0,-2-1 0,0 2 0,-1-1 0,0 0 0,-1 1-207,-5 0 1,-1 0-1,-1 0 1,-1 1 0,0 0 206,14-1 0,-1 1 0,-2 0 0,-1 1 21,-6-1 0,-2 0 1,-1 0-1,-2 0-21,16 0 0,-2 0 0,-2 0 390,-6 0 0,-1 0 0,-2 0-390,-11-1 0,-2 1 0,-1-1 0,-4 0 0,-1-2 0,0 0 1239,28-2 1,-2-2-1240,-8-2 0,-2-2 0,-1 0 0,-2-1 1043,-11 0 1,-4-1-1044,-7 1 0,-5 0 1420,31-9-1420,-30 4 786,-23 3-786,-18 6 80,-11-2-80,-5-2 0,-1-12 0,-14-19 0,-21-22 0,7 22 0,-5-2 0,-11-7 0,-4-1 0,-10-5 0,-4 0 0,-10-5 0,-4 2-280,19 19 0,-1 1 0,-4 1 280,-7-3 0,-3 0 0,-2 1 0,-10-2 0,-3 1 0,-3 1-515,16 9 0,-1 0 0,-3 1 0,-1 1 515,-9-3 0,-2 1 0,-3 0 0,-1 1-539,13 6 1,-2 0 0,-1 0-1,-1 1 1,-1 0 538,-6 0 0,-1 0 0,-2 1 0,0 0 0,-2 2 0,13 3 0,-1 0 0,0 1 0,-1 1 0,0 1 0,-1 0-433,-1 1 1,0 1 0,-1 0-1,0 2 1,0 0 0,0 1 432,0 1 0,0 1 0,1 0 0,-1 2 0,1 0 0,0 1 0,2 0 0,1 2 0,0 0 0,0 1 0,1 0 0,1 1-230,-14-1 1,1 1-1,1 1 1,0 0 0,2 0 229,6 2 0,0-1 0,1 2 0,2-1 0,0 2 86,-12 0 1,2 1 0,2 0 0,1 2-87,11-1 0,2 2 0,1-1 0,2 1 555,-13 3 1,2-1 0,2 0-556,10-1 0,1-1 0,2-2 0,-26 1 0,3-3 1386,6-1 1,1-2-1387,6 0 0,2 0 0,0 0 0,0 0 0,-5 0 0,-2 0 0,-4 0 0,-1 0 0,-1 0 0,-1 0 0,2 0 0,1 0 0,4 1 0,3 0 1195,8 1 0,5 2-1195,12-1 0,5 2 1529,-18 4-1529,37 0 620,22-4-620,10 0 1,3-1 1,0-2 0,0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5T14:49:54.845"/>
    </inkml:context>
    <inkml:brush xml:id="br0">
      <inkml:brushProperty name="width" value="0.1" units="cm"/>
      <inkml:brushProperty name="height" value="0.1" units="cm"/>
      <inkml:brushProperty name="color" value="#FFD276"/>
    </inkml:brush>
  </inkml:definitions>
  <inkml:trace contextRef="#ctx0" brushRef="#br0">836 0 24575,'-23'19'0,"-11"16"0,-25 22 0,23-19 0,-1 3 0,-2 3 0,-1 0 0,-1 3 0,1 0 0,1 0 0,2 1 0,0-1 0,1 1 0,0 0 0,1 2 0,0 4 0,2 2 0,2 7 0,2 3 0,1 11 0,3 6 0,9-17 0,2 4 0,2 2-498,1 13 0,3 3 0,1 4 498,2-13 0,2 2 0,0 2 0,0 1-474,1 5 0,1 2 0,0 1 0,1-1 474,1 3 0,0 0 0,1 0 0,1-1 0,3-2 0,1 0 0,2 0 0,3-2 0,2-3 0,4-1 0,2-1 0,3-1 0,3 0 0,4 0 0,2-2 0,3 0 0,3-2 0,4 0 0,0-2 0,2-1 0,-2-6 0,1-1 0,1-1 0,-1-3-133,12 14 0,0-3 0,0-5 133,-7-11 0,-1-3 0,-1-5 0,11 10 0,-3-6 0,-10-11 0,-3-4 0,16 13 1314,-20-20-1314,-15-12 1997,-7-8-1997,-5-4 478,-6-5-478,-9-3 0,-15-2 0,-40-11 0,-30-8 0,35 5 0,-1 0 0,-1-4 0,2 1 0,-36-13 0,18 4 0,17 7 0,15 6 0,21 7 0,5-1 0,12 5 0,7 0 0,25 0 0,43 2 0,-19 0 0,5 0 0,12 1 0,2 1 0,2 1 0,-1 2 0,-9 1 0,-3 0 0,36 7 0,-35-3 0,-25-4 0,-22-6 0,-9-19 0,-14-35 0,-6-37 0,3 33 0,-2-2 0,1-1 0,-1 2 0,2 8 0,0 2 0,-5-20 0,9 29 0,3 20 0,1 9 0,0-1 0,-1-2 0,-2-5 0,-1-1 0,-1 2 0,2 6 0,2 8 0,2 3 0,1 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3T11:09:21.126"/>
    </inkml:context>
    <inkml:brush xml:id="br0">
      <inkml:brushProperty name="width" value="0.1" units="cm"/>
      <inkml:brushProperty name="height" value="0.1" units="cm"/>
      <inkml:brushProperty name="color" value="#008C3A"/>
    </inkml:brush>
  </inkml:definitions>
  <inkml:trace contextRef="#ctx0" brushRef="#br0">6910 263 24575,'17'0'0,"1"0"0,8 0 0,-4 0 0,3 0 0,-4 0 0,-1 0 0,3 0 0,2 0 0,-1 0 0,-2 0 0,-2 0 0,-2 0 0,-1 0 0,-3 0 0,1 0 0,-1 0 0,0 0 0,0 0 0,0 0 0,-1 0 0,6 0 0,-5 0 0,6 0 0,-6 0 0,2 0 0,1 0 0,-1 0 0,-1 0 0,1-1 0,1-2 0,0 1 0,2-1 0,-2 3 0,0 0 0,-1 0 0,1-3 0,5 1 0,0-3 0,1 0 0,-2 1 0,-2-2 0,2 2 0,4-3 0,3 1 0,0 1 0,1-1 0,2 1 0,2-2 0,2 0 0,0-1 0,1 1 0,0 0 0,3-1 0,0 2 0,-3 2 0,0-1 0,-1 2 0,0-2 0,0-1 0,-1 1 0,8-2 0,-11 2 0,10 0 0,-13 3 0,3 1 0,1 0 0,0 1 0,0-2 0,0-1 0,0 0 0,3 1 0,1 1 0,0-1 0,-1-1 0,1 0 0,0-2 0,2 2 0,1 0 0,-5-1 0,-1 1 0,-3 0 0,1-1 0,0 1 0,3-2 0,2-1 0,2-1 0,1 0 0,1 1 0,-1 0 0,-3 1 0,3 1 0,-3 2 0,0 1 0,3 1 0,-3 0 0,3 0 0,3 0 0,1 0 0,2-1 0,16 1 0,-17 0 0,18 0 0,-18 0 0,8 0 0,1 0 0,-1 0 0,-2 0 0,1 0 0,0 0 0,1 0 0,-2 3 0,1 2 0,0 4 0,0 2 0,0 1 0,-2 0 0,2-1 0,2 1 0,0-3 0,-8-2 0,-2 0 0,-6 0 0,-3 3 0,2 1 0,-3-3 0,-3 0 0,-3-2 0,-3-1 0,-5 2 0,-4-2 0,-3 2 0,-3-3 0,0-1 0,-2 1 0,0-2 0,-3 2 0,-1 2 0,-1 0 0,-2 2 0,0 0 0,0 12 0,0 15 0,0 18 0,0-1 0,0 4 0,0 35-647,-1-21 0,-1 2 647,-2-13 0,-1-1 0,-3 10 0,-1 2 0,-3 2 0,-1-1 0,1-4 0,-1 0 0,1 4 0,0-1 0,1-5 0,1-1 0,0-5 0,1 0-369,1-2 0,0 0 369,2-1 0,0 0 0,0-1 0,1 0 0,0 3 0,1 0 0,-1 0 0,0-1 0,-2 35 0,3-38 0,0-2 0,-4 35-255,1-2 255,-4 0 0,1-14 0,-2-2 0,3-11 0,1-1 1227,3-5-1227,-2 2 776,1-5-776,2-4 284,-1-4-284,2-4 0,-1-3 0,2-7 0,1-3 0,1-4 0,0 0 0,0 0 0,0-1 0,-1 0 0,-1 0 0,0 0 0,-2 7 0,-1-6 0,3 10 0,0-5 0,-1 4 0,0 2 0,0 1 0,-1 2 0,0 2 0,1 0 0,0-1 0,2-2 0,1-1 0,-2-2 0,-1-4 0,1-3 0,-1-3 0,3-3 0,0-1 0,0 0 0,-2-2 0,0 0 0,-1 0 0,1 0 0,2 3 0,-1 4 0,-2 1 0,0 3 0,1 2 0,1 0 0,1 1 0,0-2 0,-1 0 0,1 0 0,0-3 0,-2-3 0,0-3 0,-1-2 0,1-4 0,2 0 0,0-2 0,0 2 0,0-2 0,-1 1 0,-3-6 0,-5-1 0,-4-3 0,-4 0 0,0 0 0,-1 0 0,-6 0 0,-4 0 0,-9 0 0,-3 0 0,-2 0 0,-7 0 0,-4 0 0,-5 0 0,-4 0 0,-8-3 0,-7-3 0,-9-4 0,3-4 0,5-2 0,2-1 0,3 1 0,-6 0 0,26 6 0,0 2 0,-25-5 0,27 5 0,1 1 0,-16-2 0,-5-1 0,-1 0 0,-3-2 0,-1-1 0,-2-1 0,1 3 0,4 2 0,1-1 0,0 2 0,3-1 0,-7 2 0,9 1 0,1 0 0,4 3 0,7 1 0,-3 2 0,2 0 0,7 0 0,5 0 0,1 0 0,2 0 0,-4 0 0,-1 0 0,0 0 0,-4 0 0,-1 0 0,0 0 0,-2 2 0,1 4 0,1 2 0,-3 4 0,3-3 0,-1 0 0,-1-1 0,2 2 0,1 1 0,-16 3 0,17-5 0,-14 1 0,19-6 0,-3 4 0,0 0 0,1 3 0,-4-2 0,-1-1 0,-3 1 0,-1 0 0,0 3 0,0 0 0,4 0 0,-3 0 0,2-1 0,1 1 0,2 0 0,3-1 0,1 0 0,0 1 0,4-2 0,4-1 0,0-1 0,0-1 0,-5 1 0,-2 1 0,-2 0 0,-1-1 0,0 1 0,1-3 0,-1 3 0,0-3 0,3 0 0,1-1 0,0-2 0,3 0 0,-3-3 0,5 0 0,-1 2 0,-10 1 0,12 1 0,-10-2 0,13-2 0,-4 2 0,0 0 0,-4 1 0,-1-1 0,-3 1 0,0 0 0,2 0 0,-2 0 0,-2-3 0,-3 0 0,-3 0 0,-1 0 0,0 0 0,1 3 0,1 0 0,-1 1 0,-2-2 0,4-2 0,-2 0 0,1 0 0,-5 0 0,-7 0 0,-2 0 0,-4 0 0,3 0 0,-1 0 0,2 0 0,3 0 0,0 0 0,1 0 0,0 0 0,0 3 0,0 0 0,0 1 0,1-2 0,1 1 0,-21 6 0,21-3 0,-17 5 0,27-8 0,-6 2 0,-1-1 0,-1-1 0,0 2 0,3-1 0,1 0 0,0-2 0,0-1 0,0-1 0,3 0 0,-2 0 0,2 0 0,1 0 0,-2 0 0,3 0 0,-3 0 0,4 0 0,6 0 0,-2 0 0,1 0 0,-6 0 0,-2 0 0,0 0 0,1 0 0,-3 0 0,3 0 0,-3 0 0,-5 0 0,3 0 0,-2 0 0,-1 0 0,-4 0 0,-5 3 0,1 3 0,2 1 0,0 2 0,-25-3 0,20-3 0,-19 0 0,30-3 0,-1 0 0,2 0 0,2 0 0,3 0 0,4 0 0,8 0 0,1 0 0,5 0 0,2 0 0,4 0 0,5 0 0,3 0 0,5 0 0,1 0 0,4 0 0,1 0 0,5 0 0,2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7T13:51:47.382"/>
    </inkml:context>
    <inkml:brush xml:id="br0">
      <inkml:brushProperty name="width" value="0.05" units="cm"/>
      <inkml:brushProperty name="height" value="0.05" units="cm"/>
    </inkml:brush>
  </inkml:definitions>
  <inkml:trace contextRef="#ctx0" brushRef="#br0">0 0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7T13:51:48.006"/>
    </inkml:context>
    <inkml:brush xml:id="br0">
      <inkml:brushProperty name="width" value="0.05" units="cm"/>
      <inkml:brushProperty name="height" value="0.05" units="cm"/>
    </inkml:brush>
  </inkml:definitions>
  <inkml:trace contextRef="#ctx0" brushRef="#br0">0 1 24575,'0'0'0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7T13:51:48.334"/>
    </inkml:context>
    <inkml:brush xml:id="br0">
      <inkml:brushProperty name="width" value="0.05" units="cm"/>
      <inkml:brushProperty name="height" value="0.05" units="cm"/>
    </inkml:brush>
  </inkml:definitions>
  <inkml:trace contextRef="#ctx0" brushRef="#br0">0 1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7T13:51:56.892"/>
    </inkml:context>
    <inkml:brush xml:id="br0">
      <inkml:brushProperty name="width" value="0.05" units="cm"/>
      <inkml:brushProperty name="height" value="0.05" units="cm"/>
    </inkml:brush>
  </inkml:definitions>
  <inkml:trace contextRef="#ctx0" brushRef="#br0">1 0 24575,'0'0'0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7T13:51:47.382"/>
    </inkml:context>
    <inkml:brush xml:id="br0">
      <inkml:brushProperty name="width" value="0.05" units="cm"/>
      <inkml:brushProperty name="height" value="0.05" units="cm"/>
    </inkml:brush>
  </inkml:definitions>
  <inkml:trace contextRef="#ctx0" brushRef="#br0">0 0 24575,'0'0'0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7T13:51:48.006"/>
    </inkml:context>
    <inkml:brush xml:id="br0">
      <inkml:brushProperty name="width" value="0.05" units="cm"/>
      <inkml:brushProperty name="height" value="0.05" units="cm"/>
    </inkml:brush>
  </inkml:definitions>
  <inkml:trace contextRef="#ctx0" brushRef="#br0">0 1 24575,'0'0'0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7T13:51:48.334"/>
    </inkml:context>
    <inkml:brush xml:id="br0">
      <inkml:brushProperty name="width" value="0.05" units="cm"/>
      <inkml:brushProperty name="height" value="0.05" units="cm"/>
    </inkml:brush>
  </inkml:definitions>
  <inkml:trace contextRef="#ctx0" brushRef="#br0">0 1 24575,'0'0'0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B3EE43-5721-4B32-03CA-1D42EC4A9D64}"/>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3A2B91B2-98D4-F9F0-6246-06819B214B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DDEB4903-93E9-A4C0-530D-9072F22218B7}"/>
              </a:ext>
            </a:extLst>
          </p:cNvPr>
          <p:cNvSpPr>
            <a:spLocks noGrp="1"/>
          </p:cNvSpPr>
          <p:nvPr>
            <p:ph type="dt" sz="half" idx="10"/>
          </p:nvPr>
        </p:nvSpPr>
        <p:spPr/>
        <p:txBody>
          <a:bodyPr/>
          <a:lstStyle/>
          <a:p>
            <a:fld id="{94D93B4B-88BF-2249-BC16-4B7E6836FC52}" type="datetimeFigureOut">
              <a:rPr lang="da-DK" smtClean="0"/>
              <a:t>28.04.2026</a:t>
            </a:fld>
            <a:endParaRPr lang="da-DK"/>
          </a:p>
        </p:txBody>
      </p:sp>
      <p:sp>
        <p:nvSpPr>
          <p:cNvPr id="5" name="Pladsholder til sidefod 4">
            <a:extLst>
              <a:ext uri="{FF2B5EF4-FFF2-40B4-BE49-F238E27FC236}">
                <a16:creationId xmlns:a16="http://schemas.microsoft.com/office/drawing/2014/main" id="{DB9B812E-A3D5-9118-C82E-CB5701E34FC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902EB99-9F46-D491-9E45-9E9E4DE4A143}"/>
              </a:ext>
            </a:extLst>
          </p:cNvPr>
          <p:cNvSpPr>
            <a:spLocks noGrp="1"/>
          </p:cNvSpPr>
          <p:nvPr>
            <p:ph type="sldNum" sz="quarter" idx="12"/>
          </p:nvPr>
        </p:nvSpPr>
        <p:spPr/>
        <p:txBody>
          <a:bodyPr/>
          <a:lstStyle/>
          <a:p>
            <a:fld id="{67C73A6D-5C76-CC47-AEB3-0DB0EEE35941}" type="slidenum">
              <a:rPr lang="da-DK" smtClean="0"/>
              <a:t>‹nr.›</a:t>
            </a:fld>
            <a:endParaRPr lang="da-DK"/>
          </a:p>
        </p:txBody>
      </p:sp>
    </p:spTree>
    <p:extLst>
      <p:ext uri="{BB962C8B-B14F-4D97-AF65-F5344CB8AC3E}">
        <p14:creationId xmlns:p14="http://schemas.microsoft.com/office/powerpoint/2010/main" val="2870677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D1B1BF-F83A-2123-467F-C50BCDEFBF97}"/>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B8B4151D-865B-CE48-3AE7-DEF173547602}"/>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51D8FC43-8550-1858-CC14-776CC2EA5ED4}"/>
              </a:ext>
            </a:extLst>
          </p:cNvPr>
          <p:cNvSpPr>
            <a:spLocks noGrp="1"/>
          </p:cNvSpPr>
          <p:nvPr>
            <p:ph type="dt" sz="half" idx="10"/>
          </p:nvPr>
        </p:nvSpPr>
        <p:spPr/>
        <p:txBody>
          <a:bodyPr/>
          <a:lstStyle/>
          <a:p>
            <a:fld id="{94D93B4B-88BF-2249-BC16-4B7E6836FC52}" type="datetimeFigureOut">
              <a:rPr lang="da-DK" smtClean="0"/>
              <a:t>28.04.2026</a:t>
            </a:fld>
            <a:endParaRPr lang="da-DK"/>
          </a:p>
        </p:txBody>
      </p:sp>
      <p:sp>
        <p:nvSpPr>
          <p:cNvPr id="5" name="Pladsholder til sidefod 4">
            <a:extLst>
              <a:ext uri="{FF2B5EF4-FFF2-40B4-BE49-F238E27FC236}">
                <a16:creationId xmlns:a16="http://schemas.microsoft.com/office/drawing/2014/main" id="{ED24FAAA-95C4-8DD8-0843-D37E3C8DC4C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C04E4FA-F46F-2FCA-CAF9-7CCD3652C7D3}"/>
              </a:ext>
            </a:extLst>
          </p:cNvPr>
          <p:cNvSpPr>
            <a:spLocks noGrp="1"/>
          </p:cNvSpPr>
          <p:nvPr>
            <p:ph type="sldNum" sz="quarter" idx="12"/>
          </p:nvPr>
        </p:nvSpPr>
        <p:spPr/>
        <p:txBody>
          <a:bodyPr/>
          <a:lstStyle/>
          <a:p>
            <a:fld id="{67C73A6D-5C76-CC47-AEB3-0DB0EEE35941}" type="slidenum">
              <a:rPr lang="da-DK" smtClean="0"/>
              <a:t>‹nr.›</a:t>
            </a:fld>
            <a:endParaRPr lang="da-DK"/>
          </a:p>
        </p:txBody>
      </p:sp>
    </p:spTree>
    <p:extLst>
      <p:ext uri="{BB962C8B-B14F-4D97-AF65-F5344CB8AC3E}">
        <p14:creationId xmlns:p14="http://schemas.microsoft.com/office/powerpoint/2010/main" val="221363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ADEC7386-1CBC-D1A6-BFCC-B328F437E58A}"/>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E9F9B378-1B0D-DCC2-8676-19BBB40A7198}"/>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D280D07D-20FE-7E80-5233-3779EA7A405A}"/>
              </a:ext>
            </a:extLst>
          </p:cNvPr>
          <p:cNvSpPr>
            <a:spLocks noGrp="1"/>
          </p:cNvSpPr>
          <p:nvPr>
            <p:ph type="dt" sz="half" idx="10"/>
          </p:nvPr>
        </p:nvSpPr>
        <p:spPr/>
        <p:txBody>
          <a:bodyPr/>
          <a:lstStyle/>
          <a:p>
            <a:fld id="{94D93B4B-88BF-2249-BC16-4B7E6836FC52}" type="datetimeFigureOut">
              <a:rPr lang="da-DK" smtClean="0"/>
              <a:t>28.04.2026</a:t>
            </a:fld>
            <a:endParaRPr lang="da-DK"/>
          </a:p>
        </p:txBody>
      </p:sp>
      <p:sp>
        <p:nvSpPr>
          <p:cNvPr id="5" name="Pladsholder til sidefod 4">
            <a:extLst>
              <a:ext uri="{FF2B5EF4-FFF2-40B4-BE49-F238E27FC236}">
                <a16:creationId xmlns:a16="http://schemas.microsoft.com/office/drawing/2014/main" id="{ED8F7F53-466B-6A62-46B5-1899D333761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7C21889-2721-6BD8-8856-E77DB914B9FB}"/>
              </a:ext>
            </a:extLst>
          </p:cNvPr>
          <p:cNvSpPr>
            <a:spLocks noGrp="1"/>
          </p:cNvSpPr>
          <p:nvPr>
            <p:ph type="sldNum" sz="quarter" idx="12"/>
          </p:nvPr>
        </p:nvSpPr>
        <p:spPr/>
        <p:txBody>
          <a:bodyPr/>
          <a:lstStyle/>
          <a:p>
            <a:fld id="{67C73A6D-5C76-CC47-AEB3-0DB0EEE35941}" type="slidenum">
              <a:rPr lang="da-DK" smtClean="0"/>
              <a:t>‹nr.›</a:t>
            </a:fld>
            <a:endParaRPr lang="da-DK"/>
          </a:p>
        </p:txBody>
      </p:sp>
    </p:spTree>
    <p:extLst>
      <p:ext uri="{BB962C8B-B14F-4D97-AF65-F5344CB8AC3E}">
        <p14:creationId xmlns:p14="http://schemas.microsoft.com/office/powerpoint/2010/main" val="2886438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4EDA6E-E731-6F2B-3A86-6E2A55431D2B}"/>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8794AB2B-970C-3E3E-40F8-035CDFE56E39}"/>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0B4A340-353A-9F39-A7F6-7F4F04FF573B}"/>
              </a:ext>
            </a:extLst>
          </p:cNvPr>
          <p:cNvSpPr>
            <a:spLocks noGrp="1"/>
          </p:cNvSpPr>
          <p:nvPr>
            <p:ph type="dt" sz="half" idx="10"/>
          </p:nvPr>
        </p:nvSpPr>
        <p:spPr/>
        <p:txBody>
          <a:bodyPr/>
          <a:lstStyle/>
          <a:p>
            <a:fld id="{94D93B4B-88BF-2249-BC16-4B7E6836FC52}" type="datetimeFigureOut">
              <a:rPr lang="da-DK" smtClean="0"/>
              <a:t>28.04.2026</a:t>
            </a:fld>
            <a:endParaRPr lang="da-DK"/>
          </a:p>
        </p:txBody>
      </p:sp>
      <p:sp>
        <p:nvSpPr>
          <p:cNvPr id="5" name="Pladsholder til sidefod 4">
            <a:extLst>
              <a:ext uri="{FF2B5EF4-FFF2-40B4-BE49-F238E27FC236}">
                <a16:creationId xmlns:a16="http://schemas.microsoft.com/office/drawing/2014/main" id="{90E72063-BA1E-BCD1-F1BD-05A3C9A3C67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FD42225-904A-A1C4-F8E9-4068B579A02D}"/>
              </a:ext>
            </a:extLst>
          </p:cNvPr>
          <p:cNvSpPr>
            <a:spLocks noGrp="1"/>
          </p:cNvSpPr>
          <p:nvPr>
            <p:ph type="sldNum" sz="quarter" idx="12"/>
          </p:nvPr>
        </p:nvSpPr>
        <p:spPr/>
        <p:txBody>
          <a:bodyPr/>
          <a:lstStyle/>
          <a:p>
            <a:fld id="{67C73A6D-5C76-CC47-AEB3-0DB0EEE35941}" type="slidenum">
              <a:rPr lang="da-DK" smtClean="0"/>
              <a:t>‹nr.›</a:t>
            </a:fld>
            <a:endParaRPr lang="da-DK"/>
          </a:p>
        </p:txBody>
      </p:sp>
    </p:spTree>
    <p:extLst>
      <p:ext uri="{BB962C8B-B14F-4D97-AF65-F5344CB8AC3E}">
        <p14:creationId xmlns:p14="http://schemas.microsoft.com/office/powerpoint/2010/main" val="578920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168F2E-6D53-01B1-06A5-AA94D93996B3}"/>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CF98E035-FFF6-C610-67E0-29E4559C38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3F61A891-2CFA-8D36-90D7-72257BD6F143}"/>
              </a:ext>
            </a:extLst>
          </p:cNvPr>
          <p:cNvSpPr>
            <a:spLocks noGrp="1"/>
          </p:cNvSpPr>
          <p:nvPr>
            <p:ph type="dt" sz="half" idx="10"/>
          </p:nvPr>
        </p:nvSpPr>
        <p:spPr/>
        <p:txBody>
          <a:bodyPr/>
          <a:lstStyle/>
          <a:p>
            <a:fld id="{94D93B4B-88BF-2249-BC16-4B7E6836FC52}" type="datetimeFigureOut">
              <a:rPr lang="da-DK" smtClean="0"/>
              <a:t>28.04.2026</a:t>
            </a:fld>
            <a:endParaRPr lang="da-DK"/>
          </a:p>
        </p:txBody>
      </p:sp>
      <p:sp>
        <p:nvSpPr>
          <p:cNvPr id="5" name="Pladsholder til sidefod 4">
            <a:extLst>
              <a:ext uri="{FF2B5EF4-FFF2-40B4-BE49-F238E27FC236}">
                <a16:creationId xmlns:a16="http://schemas.microsoft.com/office/drawing/2014/main" id="{2D735716-FCA4-3AF8-3AE8-A2751C600B9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8050B93-4FA1-A178-F405-867815825BCC}"/>
              </a:ext>
            </a:extLst>
          </p:cNvPr>
          <p:cNvSpPr>
            <a:spLocks noGrp="1"/>
          </p:cNvSpPr>
          <p:nvPr>
            <p:ph type="sldNum" sz="quarter" idx="12"/>
          </p:nvPr>
        </p:nvSpPr>
        <p:spPr/>
        <p:txBody>
          <a:bodyPr/>
          <a:lstStyle/>
          <a:p>
            <a:fld id="{67C73A6D-5C76-CC47-AEB3-0DB0EEE35941}" type="slidenum">
              <a:rPr lang="da-DK" smtClean="0"/>
              <a:t>‹nr.›</a:t>
            </a:fld>
            <a:endParaRPr lang="da-DK"/>
          </a:p>
        </p:txBody>
      </p:sp>
    </p:spTree>
    <p:extLst>
      <p:ext uri="{BB962C8B-B14F-4D97-AF65-F5344CB8AC3E}">
        <p14:creationId xmlns:p14="http://schemas.microsoft.com/office/powerpoint/2010/main" val="1411166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4C56B1-EC8F-A595-CF2B-23ED1BF8624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6D5DFB58-32EE-AD3D-B5A0-18F91A490E8A}"/>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2F67390B-D0D9-A8B9-C277-3621F73803E4}"/>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D5E15E18-578C-60B7-6CAB-4B7532C7285C}"/>
              </a:ext>
            </a:extLst>
          </p:cNvPr>
          <p:cNvSpPr>
            <a:spLocks noGrp="1"/>
          </p:cNvSpPr>
          <p:nvPr>
            <p:ph type="dt" sz="half" idx="10"/>
          </p:nvPr>
        </p:nvSpPr>
        <p:spPr/>
        <p:txBody>
          <a:bodyPr/>
          <a:lstStyle/>
          <a:p>
            <a:fld id="{94D93B4B-88BF-2249-BC16-4B7E6836FC52}" type="datetimeFigureOut">
              <a:rPr lang="da-DK" smtClean="0"/>
              <a:t>28.04.2026</a:t>
            </a:fld>
            <a:endParaRPr lang="da-DK"/>
          </a:p>
        </p:txBody>
      </p:sp>
      <p:sp>
        <p:nvSpPr>
          <p:cNvPr id="6" name="Pladsholder til sidefod 5">
            <a:extLst>
              <a:ext uri="{FF2B5EF4-FFF2-40B4-BE49-F238E27FC236}">
                <a16:creationId xmlns:a16="http://schemas.microsoft.com/office/drawing/2014/main" id="{04335461-B134-3080-7566-BD38A15402EE}"/>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4D389565-B457-0D0C-3B6A-D9D1E39867C3}"/>
              </a:ext>
            </a:extLst>
          </p:cNvPr>
          <p:cNvSpPr>
            <a:spLocks noGrp="1"/>
          </p:cNvSpPr>
          <p:nvPr>
            <p:ph type="sldNum" sz="quarter" idx="12"/>
          </p:nvPr>
        </p:nvSpPr>
        <p:spPr/>
        <p:txBody>
          <a:bodyPr/>
          <a:lstStyle/>
          <a:p>
            <a:fld id="{67C73A6D-5C76-CC47-AEB3-0DB0EEE35941}" type="slidenum">
              <a:rPr lang="da-DK" smtClean="0"/>
              <a:t>‹nr.›</a:t>
            </a:fld>
            <a:endParaRPr lang="da-DK"/>
          </a:p>
        </p:txBody>
      </p:sp>
    </p:spTree>
    <p:extLst>
      <p:ext uri="{BB962C8B-B14F-4D97-AF65-F5344CB8AC3E}">
        <p14:creationId xmlns:p14="http://schemas.microsoft.com/office/powerpoint/2010/main" val="2669186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B8D049-C2D6-C9F6-CCB0-8DAC9023DFEE}"/>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7A94D091-C5C0-0239-4C97-CC45DDF795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93FB59DB-078E-7BC2-06F5-94027DC2C6B5}"/>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B33B1F20-1234-0F91-7815-80A78EF3C1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2F32D435-085D-3059-4B71-81758039942B}"/>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55875424-3EED-4B5E-36C3-56970BF21ABA}"/>
              </a:ext>
            </a:extLst>
          </p:cNvPr>
          <p:cNvSpPr>
            <a:spLocks noGrp="1"/>
          </p:cNvSpPr>
          <p:nvPr>
            <p:ph type="dt" sz="half" idx="10"/>
          </p:nvPr>
        </p:nvSpPr>
        <p:spPr/>
        <p:txBody>
          <a:bodyPr/>
          <a:lstStyle/>
          <a:p>
            <a:fld id="{94D93B4B-88BF-2249-BC16-4B7E6836FC52}" type="datetimeFigureOut">
              <a:rPr lang="da-DK" smtClean="0"/>
              <a:t>28.04.2026</a:t>
            </a:fld>
            <a:endParaRPr lang="da-DK"/>
          </a:p>
        </p:txBody>
      </p:sp>
      <p:sp>
        <p:nvSpPr>
          <p:cNvPr id="8" name="Pladsholder til sidefod 7">
            <a:extLst>
              <a:ext uri="{FF2B5EF4-FFF2-40B4-BE49-F238E27FC236}">
                <a16:creationId xmlns:a16="http://schemas.microsoft.com/office/drawing/2014/main" id="{AAA578D3-EF3C-41B4-DAD3-DCF4CE5591B5}"/>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26CBBE00-8BF1-32B0-6605-C6B68309BB81}"/>
              </a:ext>
            </a:extLst>
          </p:cNvPr>
          <p:cNvSpPr>
            <a:spLocks noGrp="1"/>
          </p:cNvSpPr>
          <p:nvPr>
            <p:ph type="sldNum" sz="quarter" idx="12"/>
          </p:nvPr>
        </p:nvSpPr>
        <p:spPr/>
        <p:txBody>
          <a:bodyPr/>
          <a:lstStyle/>
          <a:p>
            <a:fld id="{67C73A6D-5C76-CC47-AEB3-0DB0EEE35941}" type="slidenum">
              <a:rPr lang="da-DK" smtClean="0"/>
              <a:t>‹nr.›</a:t>
            </a:fld>
            <a:endParaRPr lang="da-DK"/>
          </a:p>
        </p:txBody>
      </p:sp>
    </p:spTree>
    <p:extLst>
      <p:ext uri="{BB962C8B-B14F-4D97-AF65-F5344CB8AC3E}">
        <p14:creationId xmlns:p14="http://schemas.microsoft.com/office/powerpoint/2010/main" val="2120657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FA0078-3AEA-5AA9-1E07-D89BDB9BF4D8}"/>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600D7535-4ADD-BED6-05B0-480EF422291E}"/>
              </a:ext>
            </a:extLst>
          </p:cNvPr>
          <p:cNvSpPr>
            <a:spLocks noGrp="1"/>
          </p:cNvSpPr>
          <p:nvPr>
            <p:ph type="dt" sz="half" idx="10"/>
          </p:nvPr>
        </p:nvSpPr>
        <p:spPr/>
        <p:txBody>
          <a:bodyPr/>
          <a:lstStyle/>
          <a:p>
            <a:fld id="{94D93B4B-88BF-2249-BC16-4B7E6836FC52}" type="datetimeFigureOut">
              <a:rPr lang="da-DK" smtClean="0"/>
              <a:t>28.04.2026</a:t>
            </a:fld>
            <a:endParaRPr lang="da-DK"/>
          </a:p>
        </p:txBody>
      </p:sp>
      <p:sp>
        <p:nvSpPr>
          <p:cNvPr id="4" name="Pladsholder til sidefod 3">
            <a:extLst>
              <a:ext uri="{FF2B5EF4-FFF2-40B4-BE49-F238E27FC236}">
                <a16:creationId xmlns:a16="http://schemas.microsoft.com/office/drawing/2014/main" id="{56C17E28-D43E-DAB7-7243-50343DF91E23}"/>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474F9B4E-4006-C585-7361-42A910858812}"/>
              </a:ext>
            </a:extLst>
          </p:cNvPr>
          <p:cNvSpPr>
            <a:spLocks noGrp="1"/>
          </p:cNvSpPr>
          <p:nvPr>
            <p:ph type="sldNum" sz="quarter" idx="12"/>
          </p:nvPr>
        </p:nvSpPr>
        <p:spPr/>
        <p:txBody>
          <a:bodyPr/>
          <a:lstStyle/>
          <a:p>
            <a:fld id="{67C73A6D-5C76-CC47-AEB3-0DB0EEE35941}" type="slidenum">
              <a:rPr lang="da-DK" smtClean="0"/>
              <a:t>‹nr.›</a:t>
            </a:fld>
            <a:endParaRPr lang="da-DK"/>
          </a:p>
        </p:txBody>
      </p:sp>
    </p:spTree>
    <p:extLst>
      <p:ext uri="{BB962C8B-B14F-4D97-AF65-F5344CB8AC3E}">
        <p14:creationId xmlns:p14="http://schemas.microsoft.com/office/powerpoint/2010/main" val="464101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87CF3270-3DAB-9DD1-44B7-C5F25FCE8510}"/>
              </a:ext>
            </a:extLst>
          </p:cNvPr>
          <p:cNvSpPr>
            <a:spLocks noGrp="1"/>
          </p:cNvSpPr>
          <p:nvPr>
            <p:ph type="dt" sz="half" idx="10"/>
          </p:nvPr>
        </p:nvSpPr>
        <p:spPr/>
        <p:txBody>
          <a:bodyPr/>
          <a:lstStyle/>
          <a:p>
            <a:fld id="{94D93B4B-88BF-2249-BC16-4B7E6836FC52}" type="datetimeFigureOut">
              <a:rPr lang="da-DK" smtClean="0"/>
              <a:t>28.04.2026</a:t>
            </a:fld>
            <a:endParaRPr lang="da-DK"/>
          </a:p>
        </p:txBody>
      </p:sp>
      <p:sp>
        <p:nvSpPr>
          <p:cNvPr id="3" name="Pladsholder til sidefod 2">
            <a:extLst>
              <a:ext uri="{FF2B5EF4-FFF2-40B4-BE49-F238E27FC236}">
                <a16:creationId xmlns:a16="http://schemas.microsoft.com/office/drawing/2014/main" id="{D2F331B8-895E-FD8B-7960-CDB74810D5B8}"/>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35E1A005-27FB-E3CA-0E2F-A75444F82B99}"/>
              </a:ext>
            </a:extLst>
          </p:cNvPr>
          <p:cNvSpPr>
            <a:spLocks noGrp="1"/>
          </p:cNvSpPr>
          <p:nvPr>
            <p:ph type="sldNum" sz="quarter" idx="12"/>
          </p:nvPr>
        </p:nvSpPr>
        <p:spPr/>
        <p:txBody>
          <a:bodyPr/>
          <a:lstStyle/>
          <a:p>
            <a:fld id="{67C73A6D-5C76-CC47-AEB3-0DB0EEE35941}" type="slidenum">
              <a:rPr lang="da-DK" smtClean="0"/>
              <a:t>‹nr.›</a:t>
            </a:fld>
            <a:endParaRPr lang="da-DK"/>
          </a:p>
        </p:txBody>
      </p:sp>
    </p:spTree>
    <p:extLst>
      <p:ext uri="{BB962C8B-B14F-4D97-AF65-F5344CB8AC3E}">
        <p14:creationId xmlns:p14="http://schemas.microsoft.com/office/powerpoint/2010/main" val="45537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DB244C-5487-848C-E2C5-59955D1A2C48}"/>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2041A595-A90B-25D9-3166-7F081027E9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9806BCAE-F751-457F-2B77-E86DC02B61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B88C79FC-9AE4-ACDD-3B3E-216886D7D05F}"/>
              </a:ext>
            </a:extLst>
          </p:cNvPr>
          <p:cNvSpPr>
            <a:spLocks noGrp="1"/>
          </p:cNvSpPr>
          <p:nvPr>
            <p:ph type="dt" sz="half" idx="10"/>
          </p:nvPr>
        </p:nvSpPr>
        <p:spPr/>
        <p:txBody>
          <a:bodyPr/>
          <a:lstStyle/>
          <a:p>
            <a:fld id="{94D93B4B-88BF-2249-BC16-4B7E6836FC52}" type="datetimeFigureOut">
              <a:rPr lang="da-DK" smtClean="0"/>
              <a:t>28.04.2026</a:t>
            </a:fld>
            <a:endParaRPr lang="da-DK"/>
          </a:p>
        </p:txBody>
      </p:sp>
      <p:sp>
        <p:nvSpPr>
          <p:cNvPr id="6" name="Pladsholder til sidefod 5">
            <a:extLst>
              <a:ext uri="{FF2B5EF4-FFF2-40B4-BE49-F238E27FC236}">
                <a16:creationId xmlns:a16="http://schemas.microsoft.com/office/drawing/2014/main" id="{E0FDC73E-9F34-B518-FCDD-A4FDB42B1BB7}"/>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C033FB2B-087F-41C2-2D8B-390789438720}"/>
              </a:ext>
            </a:extLst>
          </p:cNvPr>
          <p:cNvSpPr>
            <a:spLocks noGrp="1"/>
          </p:cNvSpPr>
          <p:nvPr>
            <p:ph type="sldNum" sz="quarter" idx="12"/>
          </p:nvPr>
        </p:nvSpPr>
        <p:spPr/>
        <p:txBody>
          <a:bodyPr/>
          <a:lstStyle/>
          <a:p>
            <a:fld id="{67C73A6D-5C76-CC47-AEB3-0DB0EEE35941}" type="slidenum">
              <a:rPr lang="da-DK" smtClean="0"/>
              <a:t>‹nr.›</a:t>
            </a:fld>
            <a:endParaRPr lang="da-DK"/>
          </a:p>
        </p:txBody>
      </p:sp>
    </p:spTree>
    <p:extLst>
      <p:ext uri="{BB962C8B-B14F-4D97-AF65-F5344CB8AC3E}">
        <p14:creationId xmlns:p14="http://schemas.microsoft.com/office/powerpoint/2010/main" val="3958091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3342A0-C88D-D58D-3464-32D2E8F75308}"/>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034E5C30-7782-DF24-3673-0FE58C5120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25CE0805-3DF5-9065-74C6-B2465CA12E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57A44F75-57F0-968B-6288-70BBAB0FE508}"/>
              </a:ext>
            </a:extLst>
          </p:cNvPr>
          <p:cNvSpPr>
            <a:spLocks noGrp="1"/>
          </p:cNvSpPr>
          <p:nvPr>
            <p:ph type="dt" sz="half" idx="10"/>
          </p:nvPr>
        </p:nvSpPr>
        <p:spPr/>
        <p:txBody>
          <a:bodyPr/>
          <a:lstStyle/>
          <a:p>
            <a:fld id="{94D93B4B-88BF-2249-BC16-4B7E6836FC52}" type="datetimeFigureOut">
              <a:rPr lang="da-DK" smtClean="0"/>
              <a:t>28.04.2026</a:t>
            </a:fld>
            <a:endParaRPr lang="da-DK"/>
          </a:p>
        </p:txBody>
      </p:sp>
      <p:sp>
        <p:nvSpPr>
          <p:cNvPr id="6" name="Pladsholder til sidefod 5">
            <a:extLst>
              <a:ext uri="{FF2B5EF4-FFF2-40B4-BE49-F238E27FC236}">
                <a16:creationId xmlns:a16="http://schemas.microsoft.com/office/drawing/2014/main" id="{9F543229-0BD1-6797-549E-072B3D5D4760}"/>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344C5174-B6C5-BCF4-1AE4-4A24629C262B}"/>
              </a:ext>
            </a:extLst>
          </p:cNvPr>
          <p:cNvSpPr>
            <a:spLocks noGrp="1"/>
          </p:cNvSpPr>
          <p:nvPr>
            <p:ph type="sldNum" sz="quarter" idx="12"/>
          </p:nvPr>
        </p:nvSpPr>
        <p:spPr/>
        <p:txBody>
          <a:bodyPr/>
          <a:lstStyle/>
          <a:p>
            <a:fld id="{67C73A6D-5C76-CC47-AEB3-0DB0EEE35941}" type="slidenum">
              <a:rPr lang="da-DK" smtClean="0"/>
              <a:t>‹nr.›</a:t>
            </a:fld>
            <a:endParaRPr lang="da-DK"/>
          </a:p>
        </p:txBody>
      </p:sp>
    </p:spTree>
    <p:extLst>
      <p:ext uri="{BB962C8B-B14F-4D97-AF65-F5344CB8AC3E}">
        <p14:creationId xmlns:p14="http://schemas.microsoft.com/office/powerpoint/2010/main" val="804063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FAA1050B-E305-063F-713D-E57893C667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7E4C54E3-3721-52A5-5568-2C4C0C0FB8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D5A42E78-8F7B-97A3-3A64-9540FC576E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D93B4B-88BF-2249-BC16-4B7E6836FC52}" type="datetimeFigureOut">
              <a:rPr lang="da-DK" smtClean="0"/>
              <a:t>28.04.2026</a:t>
            </a:fld>
            <a:endParaRPr lang="da-DK"/>
          </a:p>
        </p:txBody>
      </p:sp>
      <p:sp>
        <p:nvSpPr>
          <p:cNvPr id="5" name="Pladsholder til sidefod 4">
            <a:extLst>
              <a:ext uri="{FF2B5EF4-FFF2-40B4-BE49-F238E27FC236}">
                <a16:creationId xmlns:a16="http://schemas.microsoft.com/office/drawing/2014/main" id="{A0EAEC90-72AF-A54C-6A51-1AB2258BF7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51F6A112-917E-B67C-D466-F1853D483D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C73A6D-5C76-CC47-AEB3-0DB0EEE35941}" type="slidenum">
              <a:rPr lang="da-DK" smtClean="0"/>
              <a:t>‹nr.›</a:t>
            </a:fld>
            <a:endParaRPr lang="da-DK"/>
          </a:p>
        </p:txBody>
      </p:sp>
    </p:spTree>
    <p:extLst>
      <p:ext uri="{BB962C8B-B14F-4D97-AF65-F5344CB8AC3E}">
        <p14:creationId xmlns:p14="http://schemas.microsoft.com/office/powerpoint/2010/main" val="2377942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content.publico.dk/publico-bloggen/bruger-din-mor-ogs%C3%A5-den-omvendte-nyhedstrekant"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1vvGwJzENkA"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hyperlink" Target="http://www.bt.dk/" TargetMode="Externa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customXml" Target="../ink/ink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customXml" Target="../ink/ink3.xml"/><Relationship Id="rId1" Type="http://schemas.openxmlformats.org/officeDocument/2006/relationships/slideLayout" Target="../slideLayouts/slideLayout2.xml"/><Relationship Id="rId6" Type="http://schemas.openxmlformats.org/officeDocument/2006/relationships/customXml" Target="../ink/ink6.xml"/><Relationship Id="rId5" Type="http://schemas.openxmlformats.org/officeDocument/2006/relationships/customXml" Target="../ink/ink5.xml"/><Relationship Id="rId4" Type="http://schemas.openxmlformats.org/officeDocument/2006/relationships/customXml" Target="../ink/ink4.xm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40.png"/><Relationship Id="rId7" Type="http://schemas.openxmlformats.org/officeDocument/2006/relationships/customXml" Target="../ink/ink11.xml"/><Relationship Id="rId2" Type="http://schemas.openxmlformats.org/officeDocument/2006/relationships/customXml" Target="../ink/ink7.xml"/><Relationship Id="rId1" Type="http://schemas.openxmlformats.org/officeDocument/2006/relationships/slideLayout" Target="../slideLayouts/slideLayout2.xml"/><Relationship Id="rId6" Type="http://schemas.openxmlformats.org/officeDocument/2006/relationships/customXml" Target="../ink/ink10.xml"/><Relationship Id="rId5" Type="http://schemas.openxmlformats.org/officeDocument/2006/relationships/customXml" Target="../ink/ink9.xml"/><Relationship Id="rId10" Type="http://schemas.openxmlformats.org/officeDocument/2006/relationships/image" Target="../media/image26.png"/><Relationship Id="rId4" Type="http://schemas.openxmlformats.org/officeDocument/2006/relationships/customXml" Target="../ink/ink8.xml"/><Relationship Id="rId9" Type="http://schemas.openxmlformats.org/officeDocument/2006/relationships/customXml" Target="../ink/ink1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s://videnskab.dk/kultur-samfund/hvad-er-en-journalistisk-nyhed-fortalt-saa-en-alien-ville-kunne-forstaa-det"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videnskab.dk/forskerzonen/kultur-samfund/hvordan-ser-unges-nyhedsvaner-faktisk-ud"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customXml" Target="../ink/ink13.xml"/><Relationship Id="rId7" Type="http://schemas.openxmlformats.org/officeDocument/2006/relationships/customXml" Target="../ink/ink15.xml"/><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customXml" Target="../ink/ink14.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customXml" Target="../ink/ink1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nyheder.tv2.dk/2018-09-04-han-slog-sin-mor-ihjel-jeg-har-ikke-gjort-det-for-at-vaere-ond" TargetMode="External"/><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4">
            <a:extLst>
              <a:ext uri="{FF2B5EF4-FFF2-40B4-BE49-F238E27FC236}">
                <a16:creationId xmlns:a16="http://schemas.microsoft.com/office/drawing/2014/main" id="{A93898FF-D987-4B0E-BFB4-85F5EB356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2" name="Rectangle 1036">
            <a:extLst>
              <a:ext uri="{FF2B5EF4-FFF2-40B4-BE49-F238E27FC236}">
                <a16:creationId xmlns:a16="http://schemas.microsoft.com/office/drawing/2014/main" id="{612F383F-B981-4BC3-9E2B-7BE938CE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240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9" name="Rectangle 1038">
            <a:extLst>
              <a:ext uri="{FF2B5EF4-FFF2-40B4-BE49-F238E27FC236}">
                <a16:creationId xmlns:a16="http://schemas.microsoft.com/office/drawing/2014/main" id="{5AA485AD-076E-4077-A6E6-C3C9F0C39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1" name="Picture 1040">
            <a:extLst>
              <a:ext uri="{FF2B5EF4-FFF2-40B4-BE49-F238E27FC236}">
                <a16:creationId xmlns:a16="http://schemas.microsoft.com/office/drawing/2014/main" id="{D088DBDF-80D5-4FC0-8A54-9D660B728DC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40000"/>
            <a:extLst>
              <a:ext uri="{28A0092B-C50C-407E-A947-70E740481C1C}">
                <a14:useLocalDpi xmlns:a14="http://schemas.microsoft.com/office/drawing/2010/main" val="0"/>
              </a:ext>
            </a:extLst>
          </a:blip>
          <a:stretch>
            <a:fillRect/>
          </a:stretch>
        </p:blipFill>
        <p:spPr>
          <a:xfrm>
            <a:off x="5414" y="0"/>
            <a:ext cx="12181172" cy="6858000"/>
          </a:xfrm>
          <a:prstGeom prst="rect">
            <a:avLst/>
          </a:prstGeom>
        </p:spPr>
      </p:pic>
      <p:sp>
        <p:nvSpPr>
          <p:cNvPr id="1043" name="Rectangle 1042">
            <a:extLst>
              <a:ext uri="{FF2B5EF4-FFF2-40B4-BE49-F238E27FC236}">
                <a16:creationId xmlns:a16="http://schemas.microsoft.com/office/drawing/2014/main" id="{58D235B8-3D10-493F-88AC-84BB404C1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5" name="Rectangle 104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Billede 5" descr="Billedresultat for nyheder">
            <a:extLst>
              <a:ext uri="{FF2B5EF4-FFF2-40B4-BE49-F238E27FC236}">
                <a16:creationId xmlns:a16="http://schemas.microsoft.com/office/drawing/2014/main" id="{F2DF4843-12D5-BEAB-1A0B-63C17092834E}"/>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t="17" r="3" b="3"/>
          <a:stretch>
            <a:fillRect/>
          </a:stretch>
        </p:blipFill>
        <p:spPr bwMode="auto">
          <a:xfrm>
            <a:off x="20" y="10"/>
            <a:ext cx="6097022" cy="3428990"/>
          </a:xfrm>
          <a:prstGeom prst="rect">
            <a:avLst/>
          </a:prstGeom>
          <a:noFill/>
        </p:spPr>
      </p:pic>
      <p:pic>
        <p:nvPicPr>
          <p:cNvPr id="1028" name="Picture 4" descr="Danskerne gider ikke dystre nyheder. Måske medierne bør dække de gode? -  Altinget">
            <a:extLst>
              <a:ext uri="{FF2B5EF4-FFF2-40B4-BE49-F238E27FC236}">
                <a16:creationId xmlns:a16="http://schemas.microsoft.com/office/drawing/2014/main" id="{412CBB6D-2EF0-7824-076B-3C895D57E5D0}"/>
              </a:ext>
            </a:extLst>
          </p:cNvPr>
          <p:cNvPicPr>
            <a:picLocks noChangeAspect="1" noChangeArrowheads="1"/>
          </p:cNvPicPr>
          <p:nvPr/>
        </p:nvPicPr>
        <p:blipFill>
          <a:blip r:embed="rId4">
            <a:alphaModFix amt="60000"/>
            <a:extLst>
              <a:ext uri="{28A0092B-C50C-407E-A947-70E740481C1C}">
                <a14:useLocalDpi xmlns:a14="http://schemas.microsoft.com/office/drawing/2010/main" val="0"/>
              </a:ext>
            </a:extLst>
          </a:blip>
          <a:srcRect r="484"/>
          <a:stretch>
            <a:fillRect/>
          </a:stretch>
        </p:blipFill>
        <p:spPr bwMode="auto">
          <a:xfrm>
            <a:off x="6098422" y="10"/>
            <a:ext cx="609357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11" name="Billede 10" descr="Billedresultat for nyheder mobil">
            <a:extLst>
              <a:ext uri="{FF2B5EF4-FFF2-40B4-BE49-F238E27FC236}">
                <a16:creationId xmlns:a16="http://schemas.microsoft.com/office/drawing/2014/main" id="{73BC1650-20E1-76A5-65DB-8499AC954EFC}"/>
              </a:ext>
            </a:extLst>
          </p:cNvPr>
          <p:cNvPicPr>
            <a:picLocks noChangeAspect="1"/>
          </p:cNvPicPr>
          <p:nvPr/>
        </p:nvPicPr>
        <p:blipFill rotWithShape="1">
          <a:blip r:embed="rId5" cstate="print">
            <a:alphaModFix amt="60000"/>
            <a:extLst>
              <a:ext uri="{28A0092B-C50C-407E-A947-70E740481C1C}">
                <a14:useLocalDpi xmlns:a14="http://schemas.microsoft.com/office/drawing/2010/main" val="0"/>
              </a:ext>
            </a:extLst>
          </a:blip>
          <a:srcRect t="5192" b="10189"/>
          <a:stretch>
            <a:fillRect/>
          </a:stretch>
        </p:blipFill>
        <p:spPr bwMode="auto">
          <a:xfrm>
            <a:off x="7328" y="3429000"/>
            <a:ext cx="6093578" cy="3429000"/>
          </a:xfrm>
          <a:prstGeom prst="rect">
            <a:avLst/>
          </a:prstGeom>
          <a:noFill/>
        </p:spPr>
      </p:pic>
      <p:pic>
        <p:nvPicPr>
          <p:cNvPr id="1030" name="Picture 6" descr="TV 2 Nyhederne rykker tættere på krisen - TV 2">
            <a:extLst>
              <a:ext uri="{FF2B5EF4-FFF2-40B4-BE49-F238E27FC236}">
                <a16:creationId xmlns:a16="http://schemas.microsoft.com/office/drawing/2014/main" id="{7A2ACC17-6C96-349C-2616-B713FF5E353F}"/>
              </a:ext>
            </a:extLst>
          </p:cNvPr>
          <p:cNvPicPr>
            <a:picLocks noChangeAspect="1" noChangeArrowheads="1"/>
          </p:cNvPicPr>
          <p:nvPr/>
        </p:nvPicPr>
        <p:blipFill>
          <a:blip r:embed="rId6">
            <a:alphaModFix amt="60000"/>
            <a:extLst>
              <a:ext uri="{28A0092B-C50C-407E-A947-70E740481C1C}">
                <a14:useLocalDpi xmlns:a14="http://schemas.microsoft.com/office/drawing/2010/main" val="0"/>
              </a:ext>
            </a:extLst>
          </a:blip>
          <a:srcRect r="40"/>
          <a:stretch>
            <a:fillRect/>
          </a:stretch>
        </p:blipFill>
        <p:spPr bwMode="auto">
          <a:xfrm>
            <a:off x="6101860" y="3429000"/>
            <a:ext cx="6093578" cy="3429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396896BB-38C0-A671-CBA1-2DB991252513}"/>
              </a:ext>
            </a:extLst>
          </p:cNvPr>
          <p:cNvSpPr>
            <a:spLocks noGrp="1"/>
          </p:cNvSpPr>
          <p:nvPr>
            <p:ph type="ctrTitle"/>
          </p:nvPr>
        </p:nvSpPr>
        <p:spPr>
          <a:xfrm>
            <a:off x="1185503" y="3512261"/>
            <a:ext cx="9801082" cy="2059637"/>
          </a:xfrm>
        </p:spPr>
        <p:txBody>
          <a:bodyPr anchor="t">
            <a:normAutofit/>
          </a:bodyPr>
          <a:lstStyle/>
          <a:p>
            <a:r>
              <a:rPr lang="da-DK" sz="6600" dirty="0" err="1">
                <a:solidFill>
                  <a:srgbClr val="FFFFFF"/>
                </a:solidFill>
              </a:rPr>
              <a:t>What’s</a:t>
            </a:r>
            <a:r>
              <a:rPr lang="da-DK" sz="6600" dirty="0">
                <a:solidFill>
                  <a:srgbClr val="FFFFFF"/>
                </a:solidFill>
              </a:rPr>
              <a:t> new?</a:t>
            </a:r>
          </a:p>
        </p:txBody>
      </p:sp>
      <p:sp>
        <p:nvSpPr>
          <p:cNvPr id="3" name="Undertitel 2">
            <a:extLst>
              <a:ext uri="{FF2B5EF4-FFF2-40B4-BE49-F238E27FC236}">
                <a16:creationId xmlns:a16="http://schemas.microsoft.com/office/drawing/2014/main" id="{FE2ACDC6-7C4E-A669-65FE-22C38F427506}"/>
              </a:ext>
            </a:extLst>
          </p:cNvPr>
          <p:cNvSpPr>
            <a:spLocks noGrp="1"/>
          </p:cNvSpPr>
          <p:nvPr>
            <p:ph type="subTitle" idx="1"/>
          </p:nvPr>
        </p:nvSpPr>
        <p:spPr>
          <a:xfrm>
            <a:off x="1200842" y="2224377"/>
            <a:ext cx="9801082" cy="1116170"/>
          </a:xfrm>
        </p:spPr>
        <p:txBody>
          <a:bodyPr anchor="b">
            <a:normAutofit/>
          </a:bodyPr>
          <a:lstStyle/>
          <a:p>
            <a:r>
              <a:rPr lang="da-DK" sz="2000">
                <a:solidFill>
                  <a:srgbClr val="FFFFFF"/>
                </a:solidFill>
              </a:rPr>
              <a:t>Journalistik og nyhedsformidling</a:t>
            </a:r>
          </a:p>
        </p:txBody>
      </p:sp>
    </p:spTree>
    <p:extLst>
      <p:ext uri="{BB962C8B-B14F-4D97-AF65-F5344CB8AC3E}">
        <p14:creationId xmlns:p14="http://schemas.microsoft.com/office/powerpoint/2010/main" val="2885580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71FD82-3041-94E8-0A92-EF77FE6F6648}"/>
              </a:ext>
            </a:extLst>
          </p:cNvPr>
          <p:cNvSpPr>
            <a:spLocks noGrp="1"/>
          </p:cNvSpPr>
          <p:nvPr>
            <p:ph type="title"/>
          </p:nvPr>
        </p:nvSpPr>
        <p:spPr>
          <a:xfrm>
            <a:off x="454530" y="279938"/>
            <a:ext cx="10515600" cy="1325563"/>
          </a:xfrm>
        </p:spPr>
        <p:txBody>
          <a:bodyPr/>
          <a:lstStyle/>
          <a:p>
            <a:r>
              <a:rPr lang="da-DK" dirty="0"/>
              <a:t>Avistyper og politisk tilknytning</a:t>
            </a:r>
          </a:p>
        </p:txBody>
      </p:sp>
      <p:pic>
        <p:nvPicPr>
          <p:cNvPr id="5" name="Pladsholder til indhold 4">
            <a:extLst>
              <a:ext uri="{FF2B5EF4-FFF2-40B4-BE49-F238E27FC236}">
                <a16:creationId xmlns:a16="http://schemas.microsoft.com/office/drawing/2014/main" id="{6A7F141E-342E-45F4-DF91-6296016440C2}"/>
              </a:ext>
            </a:extLst>
          </p:cNvPr>
          <p:cNvPicPr>
            <a:picLocks noGrp="1" noChangeAspect="1"/>
          </p:cNvPicPr>
          <p:nvPr>
            <p:ph idx="1"/>
          </p:nvPr>
        </p:nvPicPr>
        <p:blipFill>
          <a:blip r:embed="rId2"/>
          <a:stretch>
            <a:fillRect/>
          </a:stretch>
        </p:blipFill>
        <p:spPr>
          <a:xfrm>
            <a:off x="6277261" y="1340901"/>
            <a:ext cx="5914739" cy="4351338"/>
          </a:xfrm>
        </p:spPr>
      </p:pic>
      <p:sp>
        <p:nvSpPr>
          <p:cNvPr id="7" name="Tekstfelt 6">
            <a:extLst>
              <a:ext uri="{FF2B5EF4-FFF2-40B4-BE49-F238E27FC236}">
                <a16:creationId xmlns:a16="http://schemas.microsoft.com/office/drawing/2014/main" id="{F98B1034-DA63-C0D2-EE1E-0B47EC96E558}"/>
              </a:ext>
            </a:extLst>
          </p:cNvPr>
          <p:cNvSpPr txBox="1"/>
          <p:nvPr/>
        </p:nvSpPr>
        <p:spPr>
          <a:xfrm>
            <a:off x="454530" y="1958383"/>
            <a:ext cx="5914739" cy="4616648"/>
          </a:xfrm>
          <a:prstGeom prst="rect">
            <a:avLst/>
          </a:prstGeom>
          <a:noFill/>
        </p:spPr>
        <p:txBody>
          <a:bodyPr wrap="square">
            <a:spAutoFit/>
          </a:bodyPr>
          <a:lstStyle/>
          <a:p>
            <a:r>
              <a:rPr lang="da-DK" sz="1400" b="0" i="0" dirty="0">
                <a:solidFill>
                  <a:srgbClr val="333333"/>
                </a:solidFill>
                <a:effectLst/>
                <a:latin typeface="Noto Sans" panose="020B0502040504020204" pitchFamily="34" charset="0"/>
              </a:rPr>
              <a:t>Aviserne i Danmark var frem til begyndelsen af 1900-tallet såkaldte partiaviser, der var talerør for hver deres politiske parti og lagde vægt på meningsjournalistik, men i løbet af 1900-tallet blev først Politiken og siden de andre aviser omdannet til såkaldte omnibusaviser (omnibus = for alle). </a:t>
            </a:r>
          </a:p>
          <a:p>
            <a:endParaRPr lang="da-DK" sz="1400" dirty="0">
              <a:solidFill>
                <a:srgbClr val="333333"/>
              </a:solidFill>
              <a:latin typeface="Noto Sans" panose="020B0502040504020204" pitchFamily="34" charset="0"/>
            </a:endParaRPr>
          </a:p>
          <a:p>
            <a:r>
              <a:rPr lang="da-DK" sz="1400" b="0" i="0" dirty="0">
                <a:solidFill>
                  <a:srgbClr val="333333"/>
                </a:solidFill>
                <a:effectLst/>
                <a:latin typeface="Noto Sans" panose="020B0502040504020204" pitchFamily="34" charset="0"/>
              </a:rPr>
              <a:t>Tilknytningen til partierne blev mindre og den faktuelle og neutrale nyhedsjournalistik blev opprioriteret markant. </a:t>
            </a:r>
          </a:p>
          <a:p>
            <a:endParaRPr lang="da-DK" sz="1400" b="0" i="0" dirty="0">
              <a:solidFill>
                <a:srgbClr val="333333"/>
              </a:solidFill>
              <a:effectLst/>
              <a:latin typeface="Noto Sans" panose="020B0502040504020204" pitchFamily="34" charset="0"/>
            </a:endParaRPr>
          </a:p>
          <a:p>
            <a:r>
              <a:rPr lang="da-DK" sz="1400" b="0" i="0" dirty="0">
                <a:solidFill>
                  <a:srgbClr val="333333"/>
                </a:solidFill>
                <a:effectLst/>
                <a:latin typeface="Noto Sans" panose="020B0502040504020204" pitchFamily="34" charset="0"/>
              </a:rPr>
              <a:t>I dag kan man dog på ingen måde sige, at aviserne er uden politiske holdninger og værdier. Den nære tilknytning til partierne er ophørt, men ser man på omnibusaviserne, er det f.eks. tydeligt, at de støtter hver deres blok i det politiske landskab. </a:t>
            </a:r>
            <a:r>
              <a:rPr lang="da-DK" sz="1400" b="0" i="0" dirty="0">
                <a:solidFill>
                  <a:srgbClr val="00B0F0"/>
                </a:solidFill>
                <a:effectLst/>
                <a:latin typeface="Noto Sans" panose="020B0502040504020204" pitchFamily="34" charset="0"/>
              </a:rPr>
              <a:t>Berlingske Tidende og Jyllands Posten støtter ofte den blå bloks politik</a:t>
            </a:r>
            <a:r>
              <a:rPr lang="da-DK" sz="1400" b="0" i="0" dirty="0">
                <a:solidFill>
                  <a:srgbClr val="333333"/>
                </a:solidFill>
                <a:effectLst/>
                <a:latin typeface="Noto Sans" panose="020B0502040504020204" pitchFamily="34" charset="0"/>
              </a:rPr>
              <a:t>, mens </a:t>
            </a:r>
            <a:r>
              <a:rPr lang="da-DK" sz="1400" b="0" i="0" dirty="0">
                <a:solidFill>
                  <a:srgbClr val="FF0000"/>
                </a:solidFill>
                <a:effectLst/>
                <a:latin typeface="Noto Sans" panose="020B0502040504020204" pitchFamily="34" charset="0"/>
              </a:rPr>
              <a:t>Politiken ofte støtter rød bloks politik</a:t>
            </a:r>
            <a:r>
              <a:rPr lang="da-DK" sz="1400" b="0" i="0" dirty="0">
                <a:solidFill>
                  <a:srgbClr val="333333"/>
                </a:solidFill>
                <a:effectLst/>
                <a:latin typeface="Noto Sans" panose="020B0502040504020204" pitchFamily="34" charset="0"/>
              </a:rPr>
              <a:t>. </a:t>
            </a:r>
          </a:p>
          <a:p>
            <a:endParaRPr lang="da-DK" sz="1400" dirty="0">
              <a:solidFill>
                <a:srgbClr val="333333"/>
              </a:solidFill>
              <a:latin typeface="Noto Sans" panose="020B0502040504020204" pitchFamily="34" charset="0"/>
            </a:endParaRPr>
          </a:p>
          <a:p>
            <a:r>
              <a:rPr lang="da-DK" sz="1400" b="0" i="0" dirty="0">
                <a:solidFill>
                  <a:srgbClr val="333333"/>
                </a:solidFill>
                <a:effectLst/>
                <a:latin typeface="Noto Sans" panose="020B0502040504020204" pitchFamily="34" charset="0"/>
              </a:rPr>
              <a:t>De politiske forskelle mellem aviserne ses ofte på lederplads i aviserne og på debatsiderne, men også i vinklingen af nyhedsstoffet kan holdninger komme til udtryk, selv om den faktuelle nyhedsjournalistik fortsat har høj prioritet. </a:t>
            </a:r>
          </a:p>
          <a:p>
            <a:endParaRPr lang="da-DK" sz="1400" dirty="0">
              <a:solidFill>
                <a:srgbClr val="333333"/>
              </a:solidFill>
              <a:latin typeface="Noto Sans" panose="020B0502040504020204" pitchFamily="34" charset="0"/>
            </a:endParaRPr>
          </a:p>
        </p:txBody>
      </p:sp>
      <p:sp>
        <p:nvSpPr>
          <p:cNvPr id="9" name="Tekstfelt 8">
            <a:extLst>
              <a:ext uri="{FF2B5EF4-FFF2-40B4-BE49-F238E27FC236}">
                <a16:creationId xmlns:a16="http://schemas.microsoft.com/office/drawing/2014/main" id="{BFBA537D-7020-3965-097F-9E47C4FFB631}"/>
              </a:ext>
            </a:extLst>
          </p:cNvPr>
          <p:cNvSpPr txBox="1"/>
          <p:nvPr/>
        </p:nvSpPr>
        <p:spPr>
          <a:xfrm>
            <a:off x="6819921" y="5692239"/>
            <a:ext cx="5013434" cy="1015663"/>
          </a:xfrm>
          <a:prstGeom prst="rect">
            <a:avLst/>
          </a:prstGeom>
          <a:noFill/>
        </p:spPr>
        <p:txBody>
          <a:bodyPr wrap="square">
            <a:spAutoFit/>
          </a:bodyPr>
          <a:lstStyle/>
          <a:p>
            <a:r>
              <a:rPr lang="da-DK" sz="1200" b="0" i="0" dirty="0">
                <a:solidFill>
                  <a:srgbClr val="333333"/>
                </a:solidFill>
                <a:effectLst/>
                <a:latin typeface="Noto Sans" panose="020B0502040504020204" pitchFamily="34" charset="0"/>
              </a:rPr>
              <a:t>I </a:t>
            </a:r>
            <a:r>
              <a:rPr lang="da-DK" sz="1200" dirty="0">
                <a:solidFill>
                  <a:srgbClr val="333333"/>
                </a:solidFill>
                <a:latin typeface="Noto Sans" panose="020B0502040504020204" pitchFamily="34" charset="0"/>
              </a:rPr>
              <a:t>ovenstå</a:t>
            </a:r>
            <a:r>
              <a:rPr lang="da-DK" sz="1200" b="0" i="0" dirty="0">
                <a:solidFill>
                  <a:srgbClr val="333333"/>
                </a:solidFill>
                <a:effectLst/>
                <a:latin typeface="Noto Sans" panose="020B0502040504020204" pitchFamily="34" charset="0"/>
              </a:rPr>
              <a:t>ende figur ses en sammenhæng mellem politisk holdning og hvilken avis, man læser. Det siger selvfølgelig ikke noget sikkert om avisens politiske holdninger, men det kan alligevel give et fingerpeg, hvis man antager, at læserne ofte deler politiske holdninger med de aviser, de læser.</a:t>
            </a:r>
            <a:endParaRPr lang="da-DK" sz="1200" dirty="0"/>
          </a:p>
        </p:txBody>
      </p:sp>
    </p:spTree>
    <p:extLst>
      <p:ext uri="{BB962C8B-B14F-4D97-AF65-F5344CB8AC3E}">
        <p14:creationId xmlns:p14="http://schemas.microsoft.com/office/powerpoint/2010/main" val="2917095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5BDEF76-371D-9E4B-9D80-6389117741C3}"/>
              </a:ext>
            </a:extLst>
          </p:cNvPr>
          <p:cNvPicPr>
            <a:picLocks noChangeAspect="1"/>
          </p:cNvPicPr>
          <p:nvPr/>
        </p:nvPicPr>
        <p:blipFill rotWithShape="1">
          <a:blip r:embed="rId2">
            <a:duotone>
              <a:schemeClr val="bg2">
                <a:shade val="45000"/>
                <a:satMod val="135000"/>
              </a:schemeClr>
              <a:prstClr val="white"/>
            </a:duotone>
          </a:blip>
          <a:srcRect t="17582"/>
          <a:stretch/>
        </p:blipFill>
        <p:spPr>
          <a:xfrm>
            <a:off x="20" y="10"/>
            <a:ext cx="12191980" cy="6857990"/>
          </a:xfrm>
          <a:prstGeom prst="rect">
            <a:avLst/>
          </a:prstGeom>
        </p:spPr>
      </p:pic>
      <p:sp>
        <p:nvSpPr>
          <p:cNvPr id="17" name="Rectangle 16">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087DA06-C02A-60DE-7E8C-B441D9CFBFB6}"/>
              </a:ext>
            </a:extLst>
          </p:cNvPr>
          <p:cNvSpPr>
            <a:spLocks noGrp="1"/>
          </p:cNvSpPr>
          <p:nvPr>
            <p:ph type="title"/>
          </p:nvPr>
        </p:nvSpPr>
        <p:spPr>
          <a:xfrm>
            <a:off x="838200" y="365125"/>
            <a:ext cx="10515600" cy="1325563"/>
          </a:xfrm>
        </p:spPr>
        <p:txBody>
          <a:bodyPr>
            <a:normAutofit/>
          </a:bodyPr>
          <a:lstStyle/>
          <a:p>
            <a:r>
              <a:rPr lang="da-DK"/>
              <a:t>Stofområder </a:t>
            </a:r>
          </a:p>
        </p:txBody>
      </p:sp>
      <p:graphicFrame>
        <p:nvGraphicFramePr>
          <p:cNvPr id="12" name="Pladsholder til indhold 2">
            <a:extLst>
              <a:ext uri="{FF2B5EF4-FFF2-40B4-BE49-F238E27FC236}">
                <a16:creationId xmlns:a16="http://schemas.microsoft.com/office/drawing/2014/main" id="{0D0CC808-DD0D-622A-ED58-2835211D713D}"/>
              </a:ext>
            </a:extLst>
          </p:cNvPr>
          <p:cNvGraphicFramePr>
            <a:graphicFrameLocks noGrp="1"/>
          </p:cNvGraphicFramePr>
          <p:nvPr>
            <p:ph idx="1"/>
            <p:extLst>
              <p:ext uri="{D42A27DB-BD31-4B8C-83A1-F6EECF244321}">
                <p14:modId xmlns:p14="http://schemas.microsoft.com/office/powerpoint/2010/main" val="41425632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5634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373B9A3-39AA-F044-3B73-618A3299D295}"/>
              </a:ext>
            </a:extLst>
          </p:cNvPr>
          <p:cNvSpPr>
            <a:spLocks noGrp="1"/>
          </p:cNvSpPr>
          <p:nvPr>
            <p:ph type="title"/>
          </p:nvPr>
        </p:nvSpPr>
        <p:spPr>
          <a:xfrm>
            <a:off x="838200" y="365125"/>
            <a:ext cx="10515600" cy="1325563"/>
          </a:xfrm>
        </p:spPr>
        <p:txBody>
          <a:bodyPr>
            <a:normAutofit/>
          </a:bodyPr>
          <a:lstStyle/>
          <a:p>
            <a:r>
              <a:rPr lang="da-DK" sz="5400"/>
              <a:t>Samfundsområder </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D47F0F2E-EAC7-C021-0CD1-7414FA74DC13}"/>
              </a:ext>
            </a:extLst>
          </p:cNvPr>
          <p:cNvSpPr>
            <a:spLocks noGrp="1"/>
          </p:cNvSpPr>
          <p:nvPr>
            <p:ph idx="1"/>
          </p:nvPr>
        </p:nvSpPr>
        <p:spPr>
          <a:xfrm>
            <a:off x="838200" y="1929384"/>
            <a:ext cx="10515600" cy="4251960"/>
          </a:xfrm>
        </p:spPr>
        <p:txBody>
          <a:bodyPr>
            <a:normAutofit/>
          </a:bodyPr>
          <a:lstStyle/>
          <a:p>
            <a:pPr>
              <a:buFont typeface="Arial" panose="020B0604020202020204" pitchFamily="34" charset="0"/>
              <a:buChar char="•"/>
            </a:pPr>
            <a:r>
              <a:rPr lang="da-DK" sz="1700" b="1" dirty="0">
                <a:effectLst/>
                <a:latin typeface="Noto Sans" panose="020B0502040504020204" pitchFamily="34" charset="0"/>
              </a:rPr>
              <a:t>Intimsfæren</a:t>
            </a:r>
            <a:r>
              <a:rPr lang="da-DK" sz="1700" b="0" i="0" dirty="0">
                <a:effectLst/>
                <a:latin typeface="Noto Sans" panose="020B0502040504020204" pitchFamily="34" charset="0"/>
              </a:rPr>
              <a:t> udfolder sig i familien og hjemmet. Det er her vores privatliv udspiller sig, vores kærlighedsliv, vores seksualitet, venskaber og den del af børneopdragelsen, der endnu foregår i hjemmet. </a:t>
            </a:r>
          </a:p>
          <a:p>
            <a:pPr>
              <a:buFont typeface="Arial" panose="020B0604020202020204" pitchFamily="34" charset="0"/>
              <a:buChar char="•"/>
            </a:pPr>
            <a:r>
              <a:rPr lang="da-DK" sz="1700" b="1" dirty="0">
                <a:effectLst/>
                <a:latin typeface="Noto Sans" panose="020B0502040504020204" pitchFamily="34" charset="0"/>
              </a:rPr>
              <a:t>Socialsfæren</a:t>
            </a:r>
            <a:r>
              <a:rPr lang="da-DK" sz="1700" b="0" i="0" dirty="0">
                <a:effectLst/>
                <a:latin typeface="Noto Sans" panose="020B0502040504020204" pitchFamily="34" charset="0"/>
              </a:rPr>
              <a:t> er typisk virksomheden, hvor handel og produktion finder sted. Her handler vi som privatmennesker, hvad enten vi køber eller sælger varer eller sælger vores arbejdskraft til en arbejdsgiver.</a:t>
            </a:r>
          </a:p>
          <a:p>
            <a:pPr>
              <a:buFont typeface="Arial" panose="020B0604020202020204" pitchFamily="34" charset="0"/>
              <a:buChar char="•"/>
            </a:pPr>
            <a:r>
              <a:rPr lang="da-DK" sz="1700" b="1" dirty="0">
                <a:effectLst/>
                <a:latin typeface="Noto Sans" panose="020B0502040504020204" pitchFamily="34" charset="0"/>
              </a:rPr>
              <a:t>Den politiske offentlighed </a:t>
            </a:r>
            <a:r>
              <a:rPr lang="da-DK" sz="1700" b="0" i="0" dirty="0">
                <a:effectLst/>
                <a:latin typeface="Noto Sans" panose="020B0502040504020204" pitchFamily="34" charset="0"/>
              </a:rPr>
              <a:t>finder vi i de politiske foreninger, i partierne og i folketinget. Her mødes borgerne og diskuterer og udveksler synspunkter om forhold af almen betydning for samfundet. Men også på avisernes debatsider, i tv-debatter og i læserbreve fra borgerne udfolder den politiske offentlighed sig. Aviserne spiller en helt afgørende rolle i denne sfære og er netop et sted, hvor borgerne  kan give udtryk for deres politiske holdninger.  </a:t>
            </a:r>
          </a:p>
          <a:p>
            <a:pPr>
              <a:buFont typeface="Arial" panose="020B0604020202020204" pitchFamily="34" charset="0"/>
              <a:buChar char="•"/>
            </a:pPr>
            <a:r>
              <a:rPr lang="da-DK" sz="1700" b="1" dirty="0">
                <a:effectLst/>
                <a:latin typeface="Noto Sans" panose="020B0502040504020204" pitchFamily="34" charset="0"/>
              </a:rPr>
              <a:t>Den kulturelle offentlighed </a:t>
            </a:r>
            <a:r>
              <a:rPr lang="da-DK" sz="1700" b="0" i="0" dirty="0">
                <a:effectLst/>
                <a:latin typeface="Noto Sans" panose="020B0502040504020204" pitchFamily="34" charset="0"/>
              </a:rPr>
              <a:t>finder vi i de kulturelle foreninger, i kunstens verden, i medier og bøger, i sportsklubber, teatre og museer, men også på avisernes kultursider udfolder den kulturelle offentlighed sig.</a:t>
            </a:r>
          </a:p>
          <a:p>
            <a:endParaRPr lang="da-DK" sz="1700" dirty="0"/>
          </a:p>
        </p:txBody>
      </p:sp>
    </p:spTree>
    <p:extLst>
      <p:ext uri="{BB962C8B-B14F-4D97-AF65-F5344CB8AC3E}">
        <p14:creationId xmlns:p14="http://schemas.microsoft.com/office/powerpoint/2010/main" val="395585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081E2B6-8D47-91AC-C390-8C1CB3A88B0A}"/>
              </a:ext>
            </a:extLst>
          </p:cNvPr>
          <p:cNvSpPr>
            <a:spLocks noGrp="1"/>
          </p:cNvSpPr>
          <p:nvPr>
            <p:ph type="title"/>
          </p:nvPr>
        </p:nvSpPr>
        <p:spPr>
          <a:xfrm>
            <a:off x="838200" y="365125"/>
            <a:ext cx="10515600" cy="1325563"/>
          </a:xfrm>
        </p:spPr>
        <p:txBody>
          <a:bodyPr>
            <a:normAutofit/>
          </a:bodyPr>
          <a:lstStyle/>
          <a:p>
            <a:r>
              <a:rPr lang="da-DK" sz="5400"/>
              <a:t>De fem klassiske nyhedskriterier</a:t>
            </a:r>
          </a:p>
        </p:txBody>
      </p:sp>
      <p:sp>
        <p:nvSpPr>
          <p:cNvPr id="1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ladsholder til indhold 6">
            <a:extLst>
              <a:ext uri="{FF2B5EF4-FFF2-40B4-BE49-F238E27FC236}">
                <a16:creationId xmlns:a16="http://schemas.microsoft.com/office/drawing/2014/main" id="{9801AE9F-CD9C-F98F-FA11-2C39129B085D}"/>
              </a:ext>
            </a:extLst>
          </p:cNvPr>
          <p:cNvSpPr>
            <a:spLocks noGrp="1"/>
          </p:cNvSpPr>
          <p:nvPr>
            <p:ph idx="1"/>
          </p:nvPr>
        </p:nvSpPr>
        <p:spPr>
          <a:xfrm>
            <a:off x="838200" y="1929384"/>
            <a:ext cx="10515600" cy="4251960"/>
          </a:xfrm>
        </p:spPr>
        <p:txBody>
          <a:bodyPr>
            <a:normAutofit/>
          </a:bodyPr>
          <a:lstStyle/>
          <a:p>
            <a:pPr marL="0" indent="0">
              <a:spcAft>
                <a:spcPts val="1000"/>
              </a:spcAft>
              <a:buSzPts val="1000"/>
              <a:buNone/>
              <a:tabLst>
                <a:tab pos="457200" algn="l"/>
              </a:tabLst>
            </a:pPr>
            <a:r>
              <a:rPr lang="da-DK" sz="1900" dirty="0">
                <a:effectLst/>
                <a:latin typeface="Palatino Linotype" panose="02040502050505030304" pitchFamily="18" charset="0"/>
                <a:ea typeface="Times New Roman" panose="02020603050405020304" pitchFamily="18" charset="0"/>
                <a:cs typeface="Times New Roman" panose="02020603050405020304" pitchFamily="18" charset="0"/>
              </a:rPr>
              <a:t>Når journalister skriver historier er emnet, vinklen og kilderne valgt ud fra nogle kriterier, uanset hvilken genre, artiklen bliver skrevet i. Disse udvælgelseskriterier af nyhederne kaldes </a:t>
            </a:r>
            <a:r>
              <a:rPr lang="da-DK" sz="1900" i="1" dirty="0">
                <a:effectLst/>
                <a:latin typeface="Palatino Linotype" panose="02040502050505030304" pitchFamily="18" charset="0"/>
                <a:ea typeface="Times New Roman" panose="02020603050405020304" pitchFamily="18" charset="0"/>
                <a:cs typeface="Times New Roman" panose="02020603050405020304" pitchFamily="18" charset="0"/>
              </a:rPr>
              <a:t>nyhedskriterierne</a:t>
            </a:r>
            <a:r>
              <a:rPr lang="da-DK" sz="1900" dirty="0">
                <a:effectLst/>
                <a:latin typeface="Palatino Linotype" panose="02040502050505030304" pitchFamily="18" charset="0"/>
                <a:ea typeface="Times New Roman" panose="02020603050405020304" pitchFamily="18" charset="0"/>
                <a:cs typeface="Times New Roman" panose="02020603050405020304" pitchFamily="18" charset="0"/>
              </a:rPr>
              <a:t>:</a:t>
            </a:r>
            <a:endParaRPr lang="da-DK" sz="1900" i="1" dirty="0">
              <a:latin typeface="Palatino Linotype" panose="02040502050505030304" pitchFamily="18" charset="0"/>
              <a:ea typeface="Times New Roman" panose="02020603050405020304" pitchFamily="18" charset="0"/>
              <a:cs typeface="Times New Roman" panose="02020603050405020304" pitchFamily="18" charset="0"/>
            </a:endParaRPr>
          </a:p>
          <a:p>
            <a:pPr marL="342900" lvl="0" indent="-342900">
              <a:spcAft>
                <a:spcPts val="1000"/>
              </a:spcAft>
              <a:buSzPts val="1000"/>
              <a:buFont typeface="Wingdings" pitchFamily="2" charset="2"/>
              <a:buChar char=""/>
              <a:tabLst>
                <a:tab pos="457200" algn="l"/>
              </a:tabLst>
            </a:pPr>
            <a:r>
              <a:rPr lang="da-DK" sz="1900" i="1" dirty="0">
                <a:solidFill>
                  <a:schemeClr val="accent1"/>
                </a:solidFill>
                <a:effectLst/>
                <a:latin typeface="Palatino Linotype" panose="02040502050505030304" pitchFamily="18" charset="0"/>
                <a:ea typeface="Times New Roman" panose="02020603050405020304" pitchFamily="18" charset="0"/>
                <a:cs typeface="Times New Roman" panose="02020603050405020304" pitchFamily="18" charset="0"/>
              </a:rPr>
              <a:t>Aktualitet</a:t>
            </a:r>
            <a:r>
              <a:rPr lang="da-DK" sz="1900" dirty="0">
                <a:effectLst/>
                <a:latin typeface="Palatino Linotype" panose="02040502050505030304" pitchFamily="18" charset="0"/>
                <a:ea typeface="Times New Roman" panose="02020603050405020304" pitchFamily="18" charset="0"/>
                <a:cs typeface="Times New Roman" panose="02020603050405020304" pitchFamily="18" charset="0"/>
              </a:rPr>
              <a:t>, dvs. noget der er oppe i tiden. Ofte stof som cirkulerer i andre medier. </a:t>
            </a:r>
            <a:endParaRPr lang="da-DK"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SzPts val="1000"/>
              <a:buFont typeface="Wingdings" pitchFamily="2" charset="2"/>
              <a:buChar char=""/>
              <a:tabLst>
                <a:tab pos="457200" algn="l"/>
              </a:tabLst>
            </a:pPr>
            <a:r>
              <a:rPr lang="da-DK" sz="1900" i="1" dirty="0">
                <a:solidFill>
                  <a:schemeClr val="accent1"/>
                </a:solidFill>
                <a:effectLst/>
                <a:latin typeface="Palatino Linotype" panose="02040502050505030304" pitchFamily="18" charset="0"/>
                <a:ea typeface="Times New Roman" panose="02020603050405020304" pitchFamily="18" charset="0"/>
                <a:cs typeface="Times New Roman" panose="02020603050405020304" pitchFamily="18" charset="0"/>
              </a:rPr>
              <a:t>Væsentlighed</a:t>
            </a:r>
            <a:r>
              <a:rPr lang="da-DK" sz="1900" dirty="0">
                <a:effectLst/>
                <a:latin typeface="Palatino Linotype" panose="02040502050505030304" pitchFamily="18" charset="0"/>
                <a:ea typeface="Times New Roman" panose="02020603050405020304" pitchFamily="18" charset="0"/>
                <a:cs typeface="Times New Roman" panose="02020603050405020304" pitchFamily="18" charset="0"/>
              </a:rPr>
              <a:t>, dvs. noget der har grundlæggende betydning for mange menneskers vilkår. </a:t>
            </a:r>
            <a:endParaRPr lang="da-DK"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SzPts val="1000"/>
              <a:buFont typeface="Wingdings" pitchFamily="2" charset="2"/>
              <a:buChar char=""/>
              <a:tabLst>
                <a:tab pos="457200" algn="l"/>
              </a:tabLst>
            </a:pPr>
            <a:r>
              <a:rPr lang="da-DK" sz="1900" i="1" dirty="0">
                <a:solidFill>
                  <a:schemeClr val="accent1"/>
                </a:solidFill>
                <a:effectLst/>
                <a:latin typeface="Palatino Linotype" panose="02040502050505030304" pitchFamily="18" charset="0"/>
                <a:ea typeface="Times New Roman" panose="02020603050405020304" pitchFamily="18" charset="0"/>
                <a:cs typeface="Times New Roman" panose="02020603050405020304" pitchFamily="18" charset="0"/>
              </a:rPr>
              <a:t>Identifikation</a:t>
            </a:r>
            <a:r>
              <a:rPr lang="da-DK" sz="1900" dirty="0">
                <a:effectLst/>
                <a:latin typeface="Palatino Linotype" panose="02040502050505030304" pitchFamily="18" charset="0"/>
                <a:ea typeface="Times New Roman" panose="02020603050405020304" pitchFamily="18" charset="0"/>
                <a:cs typeface="Times New Roman" panose="02020603050405020304" pitchFamily="18" charset="0"/>
              </a:rPr>
              <a:t>, dvs. noget som læseren kan finde sig selv i. Fx "Det kunne være mig", "Bare det var mig" eller "Godt, det ikke er mig". </a:t>
            </a:r>
            <a:endParaRPr lang="da-DK"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SzPts val="1000"/>
              <a:buFont typeface="Wingdings" pitchFamily="2" charset="2"/>
              <a:buChar char=""/>
              <a:tabLst>
                <a:tab pos="457200" algn="l"/>
              </a:tabLst>
            </a:pPr>
            <a:r>
              <a:rPr lang="da-DK" sz="1900" i="1" dirty="0">
                <a:solidFill>
                  <a:schemeClr val="accent1"/>
                </a:solidFill>
                <a:effectLst/>
                <a:latin typeface="Palatino Linotype" panose="02040502050505030304" pitchFamily="18" charset="0"/>
                <a:ea typeface="Times New Roman" panose="02020603050405020304" pitchFamily="18" charset="0"/>
                <a:cs typeface="Times New Roman" panose="02020603050405020304" pitchFamily="18" charset="0"/>
              </a:rPr>
              <a:t>Sensation</a:t>
            </a:r>
            <a:r>
              <a:rPr lang="da-DK" sz="1900" dirty="0">
                <a:effectLst/>
                <a:latin typeface="Palatino Linotype" panose="02040502050505030304" pitchFamily="18" charset="0"/>
                <a:ea typeface="Times New Roman" panose="02020603050405020304" pitchFamily="18" charset="0"/>
                <a:cs typeface="Times New Roman" panose="02020603050405020304" pitchFamily="18" charset="0"/>
              </a:rPr>
              <a:t>, dvs. noget der fascinerer eller chokerer. Ofte de små, skæve historier i nogle aviser, forsidehistorier i andre aviser, </a:t>
            </a:r>
            <a:endParaRPr lang="da-DK"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SzPts val="1000"/>
              <a:buFont typeface="Wingdings" pitchFamily="2" charset="2"/>
              <a:buChar char=""/>
              <a:tabLst>
                <a:tab pos="457200" algn="l"/>
              </a:tabLst>
            </a:pPr>
            <a:r>
              <a:rPr lang="da-DK" sz="1900" i="1" dirty="0">
                <a:solidFill>
                  <a:schemeClr val="accent1"/>
                </a:solidFill>
                <a:effectLst/>
                <a:latin typeface="Palatino Linotype" panose="02040502050505030304" pitchFamily="18" charset="0"/>
                <a:ea typeface="Times New Roman" panose="02020603050405020304" pitchFamily="18" charset="0"/>
                <a:cs typeface="Times New Roman" panose="02020603050405020304" pitchFamily="18" charset="0"/>
              </a:rPr>
              <a:t>Konflikt</a:t>
            </a:r>
            <a:r>
              <a:rPr lang="da-DK" sz="1900" dirty="0">
                <a:effectLst/>
                <a:latin typeface="Palatino Linotype" panose="02040502050505030304" pitchFamily="18" charset="0"/>
                <a:ea typeface="Times New Roman" panose="02020603050405020304" pitchFamily="18" charset="0"/>
                <a:cs typeface="Times New Roman" panose="02020603050405020304" pitchFamily="18" charset="0"/>
              </a:rPr>
              <a:t>, dvs. når sager eller personer er på kollisionskurs. </a:t>
            </a:r>
            <a:endParaRPr lang="da-DK" sz="1900" dirty="0">
              <a:effectLst/>
              <a:latin typeface="Calibri" panose="020F0502020204030204" pitchFamily="34" charset="0"/>
              <a:ea typeface="Calibri" panose="020F0502020204030204" pitchFamily="34" charset="0"/>
              <a:cs typeface="Times New Roman" panose="02020603050405020304" pitchFamily="18" charset="0"/>
            </a:endParaRPr>
          </a:p>
          <a:p>
            <a:endParaRPr lang="da-DK" sz="1900" dirty="0"/>
          </a:p>
        </p:txBody>
      </p:sp>
    </p:spTree>
    <p:extLst>
      <p:ext uri="{BB962C8B-B14F-4D97-AF65-F5344CB8AC3E}">
        <p14:creationId xmlns:p14="http://schemas.microsoft.com/office/powerpoint/2010/main" val="69120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EE73255-8084-4DF9-BB0B-15EAC92E2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46EE926-7E5A-1A6C-01CE-6EEFA7062A8B}"/>
              </a:ext>
            </a:extLst>
          </p:cNvPr>
          <p:cNvSpPr>
            <a:spLocks noGrp="1"/>
          </p:cNvSpPr>
          <p:nvPr>
            <p:ph type="title"/>
          </p:nvPr>
        </p:nvSpPr>
        <p:spPr>
          <a:xfrm>
            <a:off x="603938" y="640081"/>
            <a:ext cx="2608655" cy="5257799"/>
          </a:xfrm>
        </p:spPr>
        <p:txBody>
          <a:bodyPr vert="horz" lIns="91440" tIns="45720" rIns="91440" bIns="45720" rtlCol="0" anchor="ctr">
            <a:normAutofit/>
          </a:bodyPr>
          <a:lstStyle/>
          <a:p>
            <a:r>
              <a:rPr lang="en-US" sz="3100" dirty="0" err="1">
                <a:solidFill>
                  <a:srgbClr val="2C2C2C"/>
                </a:solidFill>
              </a:rPr>
              <a:t>Hvornår</a:t>
            </a:r>
            <a:r>
              <a:rPr lang="en-US" sz="3100" dirty="0">
                <a:solidFill>
                  <a:srgbClr val="2C2C2C"/>
                </a:solidFill>
              </a:rPr>
              <a:t> er </a:t>
            </a:r>
            <a:r>
              <a:rPr lang="en-US" sz="3100" dirty="0" err="1">
                <a:solidFill>
                  <a:srgbClr val="2C2C2C"/>
                </a:solidFill>
              </a:rPr>
              <a:t>noget</a:t>
            </a:r>
            <a:r>
              <a:rPr lang="en-US" sz="3100" dirty="0">
                <a:solidFill>
                  <a:srgbClr val="2C2C2C"/>
                </a:solidFill>
              </a:rPr>
              <a:t> </a:t>
            </a:r>
            <a:r>
              <a:rPr lang="en-US" sz="3100" dirty="0" err="1">
                <a:solidFill>
                  <a:srgbClr val="2C2C2C"/>
                </a:solidFill>
              </a:rPr>
              <a:t>væsentligt</a:t>
            </a:r>
            <a:r>
              <a:rPr lang="en-US" sz="3100" dirty="0">
                <a:solidFill>
                  <a:srgbClr val="2C2C2C"/>
                </a:solidFill>
              </a:rPr>
              <a:t>?</a:t>
            </a:r>
          </a:p>
        </p:txBody>
      </p:sp>
      <p:sp>
        <p:nvSpPr>
          <p:cNvPr id="12" name="Rounded Rectangle 9">
            <a:extLst>
              <a:ext uri="{FF2B5EF4-FFF2-40B4-BE49-F238E27FC236}">
                <a16:creationId xmlns:a16="http://schemas.microsoft.com/office/drawing/2014/main" id="{67048353-8981-459A-9BC6-9711CE462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0067"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dsholder til indhold 4">
            <a:extLst>
              <a:ext uri="{FF2B5EF4-FFF2-40B4-BE49-F238E27FC236}">
                <a16:creationId xmlns:a16="http://schemas.microsoft.com/office/drawing/2014/main" id="{F05B3430-473B-8241-9C40-953C68B954F0}"/>
              </a:ext>
            </a:extLst>
          </p:cNvPr>
          <p:cNvPicPr>
            <a:picLocks noGrp="1" noChangeAspect="1"/>
          </p:cNvPicPr>
          <p:nvPr>
            <p:ph idx="1"/>
          </p:nvPr>
        </p:nvPicPr>
        <p:blipFill rotWithShape="1">
          <a:blip r:embed="rId2"/>
          <a:srcRect t="4448"/>
          <a:stretch/>
        </p:blipFill>
        <p:spPr>
          <a:xfrm>
            <a:off x="4062964" y="942538"/>
            <a:ext cx="7163222" cy="4808332"/>
          </a:xfrm>
          <a:prstGeom prst="rect">
            <a:avLst/>
          </a:prstGeom>
          <a:effectLst/>
        </p:spPr>
      </p:pic>
    </p:spTree>
    <p:extLst>
      <p:ext uri="{BB962C8B-B14F-4D97-AF65-F5344CB8AC3E}">
        <p14:creationId xmlns:p14="http://schemas.microsoft.com/office/powerpoint/2010/main" val="3854734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EE73255-8084-4DF9-BB0B-15EAC92E2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E3AF118-93B8-6CAF-CD5A-E8C5BCCBF181}"/>
              </a:ext>
            </a:extLst>
          </p:cNvPr>
          <p:cNvSpPr>
            <a:spLocks noGrp="1"/>
          </p:cNvSpPr>
          <p:nvPr>
            <p:ph type="title"/>
          </p:nvPr>
        </p:nvSpPr>
        <p:spPr>
          <a:xfrm>
            <a:off x="0" y="147145"/>
            <a:ext cx="3385863" cy="2225991"/>
          </a:xfrm>
          <a:prstGeom prst="ellipse">
            <a:avLst/>
          </a:prstGeom>
        </p:spPr>
        <p:txBody>
          <a:bodyPr vert="horz" lIns="91440" tIns="45720" rIns="91440" bIns="45720" rtlCol="0" anchor="ctr">
            <a:normAutofit/>
          </a:bodyPr>
          <a:lstStyle/>
          <a:p>
            <a:r>
              <a:rPr lang="en-US" sz="3200" dirty="0" err="1">
                <a:solidFill>
                  <a:schemeClr val="accent2">
                    <a:lumMod val="50000"/>
                  </a:schemeClr>
                </a:solidFill>
              </a:rPr>
              <a:t>Ydre</a:t>
            </a:r>
            <a:r>
              <a:rPr lang="en-US" sz="3200" dirty="0">
                <a:solidFill>
                  <a:schemeClr val="accent2">
                    <a:lumMod val="50000"/>
                  </a:schemeClr>
                </a:solidFill>
              </a:rPr>
              <a:t> </a:t>
            </a:r>
            <a:r>
              <a:rPr lang="en-US" sz="3200" dirty="0" err="1">
                <a:solidFill>
                  <a:schemeClr val="accent2">
                    <a:lumMod val="50000"/>
                  </a:schemeClr>
                </a:solidFill>
              </a:rPr>
              <a:t>komposition</a:t>
            </a:r>
            <a:r>
              <a:rPr lang="en-US" sz="3200" dirty="0">
                <a:solidFill>
                  <a:schemeClr val="accent2">
                    <a:lumMod val="50000"/>
                  </a:schemeClr>
                </a:solidFill>
              </a:rPr>
              <a:t> </a:t>
            </a:r>
          </a:p>
        </p:txBody>
      </p:sp>
      <p:sp>
        <p:nvSpPr>
          <p:cNvPr id="22" name="Rounded Rectangle 9">
            <a:extLst>
              <a:ext uri="{FF2B5EF4-FFF2-40B4-BE49-F238E27FC236}">
                <a16:creationId xmlns:a16="http://schemas.microsoft.com/office/drawing/2014/main" id="{67048353-8981-459A-9BC6-9711CE462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0067"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dsholder til indhold 4">
            <a:extLst>
              <a:ext uri="{FF2B5EF4-FFF2-40B4-BE49-F238E27FC236}">
                <a16:creationId xmlns:a16="http://schemas.microsoft.com/office/drawing/2014/main" id="{B914A2DD-976B-DF9D-777B-3F4BECC74F33}"/>
              </a:ext>
            </a:extLst>
          </p:cNvPr>
          <p:cNvPicPr>
            <a:picLocks noGrp="1" noChangeAspect="1"/>
          </p:cNvPicPr>
          <p:nvPr>
            <p:ph idx="1"/>
          </p:nvPr>
        </p:nvPicPr>
        <p:blipFill rotWithShape="1">
          <a:blip r:embed="rId2"/>
          <a:srcRect l="2463" r="3684" b="2"/>
          <a:stretch/>
        </p:blipFill>
        <p:spPr>
          <a:xfrm>
            <a:off x="2820537" y="406908"/>
            <a:ext cx="8888546" cy="5966460"/>
          </a:xfrm>
          <a:prstGeom prst="rect">
            <a:avLst/>
          </a:prstGeom>
          <a:effectLst/>
        </p:spPr>
      </p:pic>
    </p:spTree>
    <p:extLst>
      <p:ext uri="{BB962C8B-B14F-4D97-AF65-F5344CB8AC3E}">
        <p14:creationId xmlns:p14="http://schemas.microsoft.com/office/powerpoint/2010/main" val="2870017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CC7D74-969F-C585-A54F-7360F1D1DDB7}"/>
              </a:ext>
            </a:extLst>
          </p:cNvPr>
          <p:cNvSpPr>
            <a:spLocks noGrp="1"/>
          </p:cNvSpPr>
          <p:nvPr>
            <p:ph type="title"/>
          </p:nvPr>
        </p:nvSpPr>
        <p:spPr/>
        <p:txBody>
          <a:bodyPr/>
          <a:lstStyle/>
          <a:p>
            <a:r>
              <a:rPr lang="da-DK" b="1" dirty="0"/>
              <a:t>Billedlayout</a:t>
            </a:r>
          </a:p>
        </p:txBody>
      </p:sp>
      <p:sp>
        <p:nvSpPr>
          <p:cNvPr id="4" name="Pladsholder til tekst 3">
            <a:extLst>
              <a:ext uri="{FF2B5EF4-FFF2-40B4-BE49-F238E27FC236}">
                <a16:creationId xmlns:a16="http://schemas.microsoft.com/office/drawing/2014/main" id="{E56AA86E-8BB2-0032-8D81-82B56ED00AD2}"/>
              </a:ext>
            </a:extLst>
          </p:cNvPr>
          <p:cNvSpPr>
            <a:spLocks noGrp="1"/>
          </p:cNvSpPr>
          <p:nvPr>
            <p:ph type="body" idx="1"/>
          </p:nvPr>
        </p:nvSpPr>
        <p:spPr>
          <a:xfrm>
            <a:off x="839788" y="1373174"/>
            <a:ext cx="5157787" cy="823912"/>
          </a:xfrm>
        </p:spPr>
        <p:txBody>
          <a:bodyPr/>
          <a:lstStyle/>
          <a:p>
            <a:r>
              <a:rPr lang="da-DK" dirty="0"/>
              <a:t>Informationsgrafik </a:t>
            </a:r>
          </a:p>
        </p:txBody>
      </p:sp>
      <p:sp>
        <p:nvSpPr>
          <p:cNvPr id="3" name="Pladsholder til indhold 2">
            <a:extLst>
              <a:ext uri="{FF2B5EF4-FFF2-40B4-BE49-F238E27FC236}">
                <a16:creationId xmlns:a16="http://schemas.microsoft.com/office/drawing/2014/main" id="{E44F52EF-5C7F-02B6-B663-2D8E9E22F6C6}"/>
              </a:ext>
            </a:extLst>
          </p:cNvPr>
          <p:cNvSpPr>
            <a:spLocks noGrp="1"/>
          </p:cNvSpPr>
          <p:nvPr>
            <p:ph sz="half" idx="2"/>
          </p:nvPr>
        </p:nvSpPr>
        <p:spPr>
          <a:xfrm>
            <a:off x="839788" y="2021079"/>
            <a:ext cx="5157787" cy="1184056"/>
          </a:xfrm>
        </p:spPr>
        <p:txBody>
          <a:bodyPr>
            <a:normAutofit fontScale="55000" lnSpcReduction="20000"/>
          </a:bodyPr>
          <a:lstStyle/>
          <a:p>
            <a:pPr marL="0" indent="0">
              <a:buNone/>
            </a:pPr>
            <a:endParaRPr lang="da-DK" sz="2800" b="0" i="0" dirty="0">
              <a:solidFill>
                <a:srgbClr val="97432E"/>
              </a:solidFill>
              <a:effectLst/>
              <a:latin typeface="Noto Sans" panose="020B0502040504020204" pitchFamily="34" charset="0"/>
            </a:endParaRPr>
          </a:p>
          <a:p>
            <a:pPr marL="0" indent="0">
              <a:buNone/>
            </a:pPr>
            <a:r>
              <a:rPr lang="da-DK" dirty="0">
                <a:solidFill>
                  <a:srgbClr val="97432E"/>
                </a:solidFill>
                <a:latin typeface="Noto Sans" panose="020B0502040504020204" pitchFamily="34" charset="0"/>
              </a:rPr>
              <a:t>K</a:t>
            </a:r>
            <a:r>
              <a:rPr lang="da-DK" sz="2800" b="0" i="0" dirty="0">
                <a:solidFill>
                  <a:srgbClr val="97432E"/>
                </a:solidFill>
                <a:effectLst/>
                <a:latin typeface="Noto Sans" panose="020B0502040504020204" pitchFamily="34" charset="0"/>
              </a:rPr>
              <a:t>ombinerer tekst og grafik. Den kan bestå af overbliks- og indblikstegninger (fx en gennemskåret bygning), af trin-for-trin-beskrivelser af dynamiske processer (fx: "sådan styrtede flyet ned"), af visualisering af tal (fx kurve- og søjlediagrammer) og af kort af forskellig art.</a:t>
            </a:r>
          </a:p>
          <a:p>
            <a:endParaRPr lang="da-DK" dirty="0"/>
          </a:p>
        </p:txBody>
      </p:sp>
      <p:sp>
        <p:nvSpPr>
          <p:cNvPr id="5" name="Pladsholder til tekst 4">
            <a:extLst>
              <a:ext uri="{FF2B5EF4-FFF2-40B4-BE49-F238E27FC236}">
                <a16:creationId xmlns:a16="http://schemas.microsoft.com/office/drawing/2014/main" id="{38F59509-E5BD-0FED-A89E-E94EB64EA318}"/>
              </a:ext>
            </a:extLst>
          </p:cNvPr>
          <p:cNvSpPr>
            <a:spLocks noGrp="1"/>
          </p:cNvSpPr>
          <p:nvPr>
            <p:ph type="body" sz="quarter" idx="3"/>
          </p:nvPr>
        </p:nvSpPr>
        <p:spPr>
          <a:xfrm>
            <a:off x="6169024" y="620016"/>
            <a:ext cx="5183188" cy="823912"/>
          </a:xfrm>
        </p:spPr>
        <p:txBody>
          <a:bodyPr/>
          <a:lstStyle/>
          <a:p>
            <a:r>
              <a:rPr lang="da-DK" dirty="0"/>
              <a:t>Pressefotos</a:t>
            </a:r>
          </a:p>
        </p:txBody>
      </p:sp>
      <p:sp>
        <p:nvSpPr>
          <p:cNvPr id="6" name="Pladsholder til indhold 5">
            <a:extLst>
              <a:ext uri="{FF2B5EF4-FFF2-40B4-BE49-F238E27FC236}">
                <a16:creationId xmlns:a16="http://schemas.microsoft.com/office/drawing/2014/main" id="{FCFD7393-B04C-91FB-AD0F-9C0806516EE1}"/>
              </a:ext>
            </a:extLst>
          </p:cNvPr>
          <p:cNvSpPr>
            <a:spLocks noGrp="1"/>
          </p:cNvSpPr>
          <p:nvPr>
            <p:ph sz="quarter" idx="4"/>
          </p:nvPr>
        </p:nvSpPr>
        <p:spPr>
          <a:xfrm>
            <a:off x="6169024" y="1694415"/>
            <a:ext cx="5183188" cy="3684588"/>
          </a:xfrm>
        </p:spPr>
        <p:txBody>
          <a:bodyPr>
            <a:normAutofit fontScale="55000" lnSpcReduction="20000"/>
          </a:bodyPr>
          <a:lstStyle/>
          <a:p>
            <a:pPr marL="0" indent="0">
              <a:buNone/>
            </a:pPr>
            <a:r>
              <a:rPr lang="da-DK" sz="2800" b="0" i="0" dirty="0">
                <a:solidFill>
                  <a:srgbClr val="97432E"/>
                </a:solidFill>
                <a:effectLst/>
                <a:latin typeface="Noto Sans" panose="020B0502040504020204" pitchFamily="34" charset="0"/>
              </a:rPr>
              <a:t>kan være reportagefotos, der er bundet til den aktuelle nyhed, som beskrives i den tilhørende artikel. Det kan være arkivfotos, der har været bragt tidligere i deres oprindelige sammenhæng, eller det kan være konstruerede fotos, der er iscenesat eller stærkt bearbejdede (evt. med computerteknik) og enten kan afspejle noget, der er sket, eller noget man gerne vil have seerne til at tro, der skete. I det sidste tilfælde er der tale om snyd og voldsom manipulation. </a:t>
            </a:r>
            <a:endParaRPr lang="da-DK" sz="2800" dirty="0">
              <a:solidFill>
                <a:srgbClr val="97432E"/>
              </a:solidFill>
            </a:endParaRPr>
          </a:p>
          <a:p>
            <a:endParaRPr lang="da-DK" dirty="0"/>
          </a:p>
        </p:txBody>
      </p:sp>
      <p:pic>
        <p:nvPicPr>
          <p:cNvPr id="6146" name="Picture 2" descr="Infographic Statistics - ANZDATA">
            <a:extLst>
              <a:ext uri="{FF2B5EF4-FFF2-40B4-BE49-F238E27FC236}">
                <a16:creationId xmlns:a16="http://schemas.microsoft.com/office/drawing/2014/main" id="{F1363EF3-8542-069D-F390-4888FDC1A6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612" y="3429000"/>
            <a:ext cx="4806020" cy="299078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Årets Pressefoto 2017">
            <a:extLst>
              <a:ext uri="{FF2B5EF4-FFF2-40B4-BE49-F238E27FC236}">
                <a16:creationId xmlns:a16="http://schemas.microsoft.com/office/drawing/2014/main" id="{C7BC8E5B-F2A2-BF1D-0B82-86635E2646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4675" y="3429000"/>
            <a:ext cx="4593787" cy="3063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476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8A83B05-196A-1086-F660-3DAC660D8FFF}"/>
              </a:ext>
            </a:extLst>
          </p:cNvPr>
          <p:cNvSpPr>
            <a:spLocks noGrp="1"/>
          </p:cNvSpPr>
          <p:nvPr>
            <p:ph type="title"/>
          </p:nvPr>
        </p:nvSpPr>
        <p:spPr>
          <a:xfrm>
            <a:off x="836679" y="723898"/>
            <a:ext cx="6002110" cy="1495425"/>
          </a:xfrm>
        </p:spPr>
        <p:txBody>
          <a:bodyPr>
            <a:normAutofit/>
          </a:bodyPr>
          <a:lstStyle/>
          <a:p>
            <a:r>
              <a:rPr lang="da-DK" sz="4000" dirty="0">
                <a:solidFill>
                  <a:schemeClr val="accent2">
                    <a:lumMod val="50000"/>
                  </a:schemeClr>
                </a:solidFill>
              </a:rPr>
              <a:t>Ydre komposition </a:t>
            </a:r>
          </a:p>
        </p:txBody>
      </p:sp>
      <p:sp>
        <p:nvSpPr>
          <p:cNvPr id="3" name="Pladsholder til indhold 2">
            <a:extLst>
              <a:ext uri="{FF2B5EF4-FFF2-40B4-BE49-F238E27FC236}">
                <a16:creationId xmlns:a16="http://schemas.microsoft.com/office/drawing/2014/main" id="{0F7661FD-2308-C24C-9F6C-6DF2A64885DE}"/>
              </a:ext>
            </a:extLst>
          </p:cNvPr>
          <p:cNvSpPr>
            <a:spLocks noGrp="1"/>
          </p:cNvSpPr>
          <p:nvPr>
            <p:ph idx="1"/>
          </p:nvPr>
        </p:nvSpPr>
        <p:spPr>
          <a:xfrm>
            <a:off x="836680" y="2405067"/>
            <a:ext cx="6002110" cy="3729034"/>
          </a:xfrm>
        </p:spPr>
        <p:txBody>
          <a:bodyPr>
            <a:normAutofit/>
          </a:bodyPr>
          <a:lstStyle/>
          <a:p>
            <a:r>
              <a:rPr lang="da-DK" sz="1000" b="0" i="1">
                <a:effectLst/>
                <a:latin typeface="Noto Sans" panose="020B0502040504020204" pitchFamily="34" charset="0"/>
              </a:rPr>
              <a:t>Rubrik</a:t>
            </a:r>
            <a:r>
              <a:rPr lang="da-DK" sz="1000" b="0" i="0">
                <a:effectLst/>
                <a:latin typeface="Noto Sans" panose="020B0502040504020204" pitchFamily="34" charset="0"/>
              </a:rPr>
              <a:t>: artiklens overskrift, der skal vække læserens opmærksomhed og fortælle noget centralt om indholdet af artiklen.</a:t>
            </a:r>
          </a:p>
          <a:p>
            <a:pPr>
              <a:buFont typeface="Arial" panose="020B0604020202020204" pitchFamily="34" charset="0"/>
              <a:buChar char="•"/>
            </a:pPr>
            <a:r>
              <a:rPr lang="da-DK" sz="1000" b="0" i="1">
                <a:effectLst/>
                <a:latin typeface="Noto Sans" panose="020B0502040504020204" pitchFamily="34" charset="0"/>
              </a:rPr>
              <a:t>Underrubrik</a:t>
            </a:r>
            <a:r>
              <a:rPr lang="da-DK" sz="1000" b="0" i="0">
                <a:effectLst/>
                <a:latin typeface="Noto Sans" panose="020B0502040504020204" pitchFamily="34" charset="0"/>
              </a:rPr>
              <a:t>: artiklens underoverskrift, der står lige under rubrikken, men giver lidt flere informationer om artiklens indhold.</a:t>
            </a:r>
          </a:p>
          <a:p>
            <a:pPr>
              <a:buFont typeface="Arial" panose="020B0604020202020204" pitchFamily="34" charset="0"/>
              <a:buChar char="•"/>
            </a:pPr>
            <a:r>
              <a:rPr lang="da-DK" sz="1000" b="0" i="1">
                <a:effectLst/>
                <a:latin typeface="Noto Sans" panose="020B0502040504020204" pitchFamily="34" charset="0"/>
              </a:rPr>
              <a:t>Manchet</a:t>
            </a:r>
            <a:r>
              <a:rPr lang="da-DK" sz="1000" b="0" i="0">
                <a:effectLst/>
                <a:latin typeface="Noto Sans" panose="020B0502040504020204" pitchFamily="34" charset="0"/>
              </a:rPr>
              <a:t>: den første del af brødteksten, der som regel står med fede typer, og på kort form sammenfatter indholdet af artiklen. Den travle læser kan her få de vigtigste informationer (manchet fremgår ikke af billede).</a:t>
            </a:r>
          </a:p>
          <a:p>
            <a:pPr>
              <a:buFont typeface="Arial" panose="020B0604020202020204" pitchFamily="34" charset="0"/>
              <a:buChar char="•"/>
            </a:pPr>
            <a:r>
              <a:rPr lang="da-DK" sz="1000" b="0" i="1">
                <a:effectLst/>
                <a:latin typeface="Noto Sans" panose="020B0502040504020204" pitchFamily="34" charset="0"/>
              </a:rPr>
              <a:t>Mellemrubrik</a:t>
            </a:r>
            <a:r>
              <a:rPr lang="da-DK" sz="1000" b="0" i="0">
                <a:effectLst/>
                <a:latin typeface="Noto Sans" panose="020B0502040504020204" pitchFamily="34" charset="0"/>
              </a:rPr>
              <a:t>: (mellemoverskrifter) opdeler historien i afsnit, fortæller om indholdet af de kommende afsnit og giver læseren et bedre overblik over indholdet af artiklen.</a:t>
            </a:r>
          </a:p>
          <a:p>
            <a:pPr>
              <a:buFont typeface="Arial" panose="020B0604020202020204" pitchFamily="34" charset="0"/>
              <a:buChar char="•"/>
            </a:pPr>
            <a:r>
              <a:rPr lang="da-DK" sz="1000" b="0" i="1">
                <a:effectLst/>
                <a:latin typeface="Noto Sans" panose="020B0502040504020204" pitchFamily="34" charset="0"/>
              </a:rPr>
              <a:t>Brødtekst</a:t>
            </a:r>
            <a:r>
              <a:rPr lang="da-DK" sz="1000" b="0" i="0">
                <a:effectLst/>
                <a:latin typeface="Noto Sans" panose="020B0502040504020204" pitchFamily="34" charset="0"/>
              </a:rPr>
              <a:t>: artiklens hovedtekst, der giver de reelle oplysninger og flere detaljer i sagen. Den er ofte skrevet, så de vigtigste nyheder kommer først.</a:t>
            </a:r>
          </a:p>
          <a:p>
            <a:pPr>
              <a:buFont typeface="Arial" panose="020B0604020202020204" pitchFamily="34" charset="0"/>
              <a:buChar char="•"/>
            </a:pPr>
            <a:r>
              <a:rPr lang="da-DK" sz="1000" b="0" i="1">
                <a:effectLst/>
                <a:latin typeface="Noto Sans" panose="020B0502040504020204" pitchFamily="34" charset="0"/>
              </a:rPr>
              <a:t>Faktaboks</a:t>
            </a:r>
            <a:r>
              <a:rPr lang="da-DK" sz="1000" b="0" i="0">
                <a:effectLst/>
                <a:latin typeface="Noto Sans" panose="020B0502040504020204" pitchFamily="34" charset="0"/>
              </a:rPr>
              <a:t>: boks, der indeholder faktuelle oplysninger og baggrundsstof.</a:t>
            </a:r>
          </a:p>
          <a:p>
            <a:pPr>
              <a:buFont typeface="Arial" panose="020B0604020202020204" pitchFamily="34" charset="0"/>
              <a:buChar char="•"/>
            </a:pPr>
            <a:r>
              <a:rPr lang="da-DK" sz="1000" b="0" i="1">
                <a:effectLst/>
                <a:latin typeface="Noto Sans" panose="020B0502040504020204" pitchFamily="34" charset="0"/>
              </a:rPr>
              <a:t>Byline og bylinebillede</a:t>
            </a:r>
            <a:r>
              <a:rPr lang="da-DK" sz="1000" b="0" i="0">
                <a:effectLst/>
                <a:latin typeface="Noto Sans" panose="020B0502040504020204" pitchFamily="34" charset="0"/>
              </a:rPr>
              <a:t>: navn og billede på artiklens forfatter. Kan være placeret efter rubrikken eller manchetten eller til sidst i artiklen.</a:t>
            </a:r>
          </a:p>
          <a:p>
            <a:pPr>
              <a:buFont typeface="Arial" panose="020B0604020202020204" pitchFamily="34" charset="0"/>
              <a:buChar char="•"/>
            </a:pPr>
            <a:r>
              <a:rPr lang="da-DK" sz="1000" b="0" i="1">
                <a:effectLst/>
                <a:latin typeface="Noto Sans" panose="020B0502040504020204" pitchFamily="34" charset="0"/>
              </a:rPr>
              <a:t>Genretag</a:t>
            </a:r>
            <a:r>
              <a:rPr lang="da-DK" sz="1000" b="0" i="0">
                <a:effectLst/>
                <a:latin typeface="Noto Sans" panose="020B0502040504020204" pitchFamily="34" charset="0"/>
              </a:rPr>
              <a:t>: fortæller, hvilken nyhedsgenre, der er tale om.</a:t>
            </a:r>
          </a:p>
          <a:p>
            <a:pPr>
              <a:buFont typeface="Arial" panose="020B0604020202020204" pitchFamily="34" charset="0"/>
              <a:buChar char="•"/>
            </a:pPr>
            <a:r>
              <a:rPr lang="da-DK" sz="1000" b="0" i="1">
                <a:effectLst/>
                <a:latin typeface="Noto Sans" panose="020B0502040504020204" pitchFamily="34" charset="0"/>
              </a:rPr>
              <a:t>Billedtekst</a:t>
            </a:r>
            <a:r>
              <a:rPr lang="da-DK" sz="1000" b="0" i="0">
                <a:effectLst/>
                <a:latin typeface="Noto Sans" panose="020B0502040504020204" pitchFamily="34" charset="0"/>
              </a:rPr>
              <a:t>: skal hjælpe læserne med at få mest muligt ud af et billede.</a:t>
            </a:r>
          </a:p>
          <a:p>
            <a:pPr>
              <a:buFont typeface="Arial" panose="020B0604020202020204" pitchFamily="34" charset="0"/>
              <a:buChar char="•"/>
            </a:pPr>
            <a:r>
              <a:rPr lang="da-DK" sz="1000" b="0" i="1">
                <a:effectLst/>
                <a:latin typeface="Noto Sans" panose="020B0502040504020204" pitchFamily="34" charset="0"/>
              </a:rPr>
              <a:t>Citat</a:t>
            </a:r>
            <a:r>
              <a:rPr lang="da-DK" sz="1000" b="0" i="0">
                <a:effectLst/>
                <a:latin typeface="Noto Sans" panose="020B0502040504020204" pitchFamily="34" charset="0"/>
              </a:rPr>
              <a:t>: et centralt citat trukket ud og placeret for sig selv i forbindelse med artiklen.</a:t>
            </a:r>
          </a:p>
        </p:txBody>
      </p:sp>
      <p:pic>
        <p:nvPicPr>
          <p:cNvPr id="6" name="Billede 5" descr="Et billede, der indeholder tekst&#10;&#10;Automatisk genereret beskrivelse">
            <a:extLst>
              <a:ext uri="{FF2B5EF4-FFF2-40B4-BE49-F238E27FC236}">
                <a16:creationId xmlns:a16="http://schemas.microsoft.com/office/drawing/2014/main" id="{D81CEE2B-3DB5-4A29-4E24-8390B928B53E}"/>
              </a:ext>
            </a:extLst>
          </p:cNvPr>
          <p:cNvPicPr>
            <a:picLocks noChangeAspect="1"/>
          </p:cNvPicPr>
          <p:nvPr/>
        </p:nvPicPr>
        <p:blipFill rotWithShape="1">
          <a:blip r:embed="rId2"/>
          <a:srcRect l="1954"/>
          <a:stretch/>
        </p:blipFill>
        <p:spPr>
          <a:xfrm>
            <a:off x="7199440" y="10"/>
            <a:ext cx="4992560" cy="6857990"/>
          </a:xfrm>
          <a:prstGeom prst="rect">
            <a:avLst/>
          </a:prstGeom>
          <a:effectLst/>
        </p:spPr>
      </p:pic>
    </p:spTree>
    <p:extLst>
      <p:ext uri="{BB962C8B-B14F-4D97-AF65-F5344CB8AC3E}">
        <p14:creationId xmlns:p14="http://schemas.microsoft.com/office/powerpoint/2010/main" val="3953491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FA6B3-7043-53C7-B434-0729DBD3CB7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4F4538F-469F-4525-F679-94223A883D86}"/>
              </a:ext>
            </a:extLst>
          </p:cNvPr>
          <p:cNvSpPr>
            <a:spLocks noGrp="1"/>
          </p:cNvSpPr>
          <p:nvPr>
            <p:ph type="title"/>
          </p:nvPr>
        </p:nvSpPr>
        <p:spPr>
          <a:xfrm>
            <a:off x="648930" y="629266"/>
            <a:ext cx="3605572" cy="1676603"/>
          </a:xfrm>
        </p:spPr>
        <p:txBody>
          <a:bodyPr>
            <a:normAutofit/>
          </a:bodyPr>
          <a:lstStyle/>
          <a:p>
            <a:r>
              <a:rPr lang="da-DK" sz="3700"/>
              <a:t>Nyhedstrekanten</a:t>
            </a:r>
          </a:p>
        </p:txBody>
      </p:sp>
      <p:sp>
        <p:nvSpPr>
          <p:cNvPr id="3" name="Pladsholder til indhold 2">
            <a:extLst>
              <a:ext uri="{FF2B5EF4-FFF2-40B4-BE49-F238E27FC236}">
                <a16:creationId xmlns:a16="http://schemas.microsoft.com/office/drawing/2014/main" id="{021A330D-86BF-8A4A-1525-948308AC38FA}"/>
              </a:ext>
            </a:extLst>
          </p:cNvPr>
          <p:cNvSpPr>
            <a:spLocks noGrp="1"/>
          </p:cNvSpPr>
          <p:nvPr>
            <p:ph idx="1"/>
          </p:nvPr>
        </p:nvSpPr>
        <p:spPr>
          <a:xfrm>
            <a:off x="648931" y="2438401"/>
            <a:ext cx="3605571" cy="3779520"/>
          </a:xfrm>
        </p:spPr>
        <p:txBody>
          <a:bodyPr>
            <a:normAutofit/>
          </a:bodyPr>
          <a:lstStyle/>
          <a:p>
            <a:pPr marL="0" indent="0">
              <a:buNone/>
            </a:pPr>
            <a:r>
              <a:rPr lang="da-DK" sz="1800" dirty="0"/>
              <a:t>Læs mere om nyhedstrekanten her: </a:t>
            </a:r>
            <a:r>
              <a:rPr lang="da-DK" sz="1800" dirty="0">
                <a:hlinkClick r:id="rId2"/>
              </a:rPr>
              <a:t>https://content.publico.dk/publico-bloggen/bruger-din-mor-ogs%C3%A5-den-omvendte-nyhedstrekant</a:t>
            </a:r>
            <a:r>
              <a:rPr lang="da-DK" sz="1800" dirty="0"/>
              <a:t> </a:t>
            </a:r>
          </a:p>
        </p:txBody>
      </p:sp>
      <p:pic>
        <p:nvPicPr>
          <p:cNvPr id="5" name="Billede 4">
            <a:extLst>
              <a:ext uri="{FF2B5EF4-FFF2-40B4-BE49-F238E27FC236}">
                <a16:creationId xmlns:a16="http://schemas.microsoft.com/office/drawing/2014/main" id="{0734D829-1263-86B9-910E-3EE298525A98}"/>
              </a:ext>
            </a:extLst>
          </p:cNvPr>
          <p:cNvPicPr>
            <a:picLocks noChangeAspect="1"/>
          </p:cNvPicPr>
          <p:nvPr/>
        </p:nvPicPr>
        <p:blipFill rotWithShape="1">
          <a:blip r:embed="rId3"/>
          <a:srcRect l="7398" r="4372" b="-2"/>
          <a:stretch/>
        </p:blipFill>
        <p:spPr>
          <a:xfrm>
            <a:off x="5283708" y="722376"/>
            <a:ext cx="6263640" cy="5413248"/>
          </a:xfrm>
          <a:prstGeom prst="rect">
            <a:avLst/>
          </a:prstGeom>
          <a:effectLst/>
        </p:spPr>
      </p:pic>
    </p:spTree>
    <p:extLst>
      <p:ext uri="{BB962C8B-B14F-4D97-AF65-F5344CB8AC3E}">
        <p14:creationId xmlns:p14="http://schemas.microsoft.com/office/powerpoint/2010/main" val="373118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EF40A-926B-34CE-4485-25BB23B6B10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3328818-0CE8-5155-0434-EA5A24D52179}"/>
              </a:ext>
            </a:extLst>
          </p:cNvPr>
          <p:cNvSpPr>
            <a:spLocks noGrp="1"/>
          </p:cNvSpPr>
          <p:nvPr>
            <p:ph type="title"/>
          </p:nvPr>
        </p:nvSpPr>
        <p:spPr>
          <a:xfrm>
            <a:off x="630936" y="489046"/>
            <a:ext cx="3429000" cy="1719072"/>
          </a:xfrm>
        </p:spPr>
        <p:txBody>
          <a:bodyPr vert="horz" lIns="91440" tIns="45720" rIns="91440" bIns="45720" rtlCol="0" anchor="b">
            <a:normAutofit/>
          </a:bodyPr>
          <a:lstStyle/>
          <a:p>
            <a:r>
              <a:rPr lang="en-US" sz="4800" kern="1200" dirty="0" err="1">
                <a:solidFill>
                  <a:schemeClr val="tx1"/>
                </a:solidFill>
                <a:latin typeface="+mj-lt"/>
                <a:ea typeface="+mj-ea"/>
                <a:cs typeface="+mj-cs"/>
              </a:rPr>
              <a:t>Øvelse</a:t>
            </a:r>
            <a:endParaRPr lang="en-US" sz="3400" kern="1200" dirty="0">
              <a:solidFill>
                <a:schemeClr val="tx1"/>
              </a:solidFill>
              <a:latin typeface="+mj-lt"/>
              <a:ea typeface="+mj-ea"/>
              <a:cs typeface="+mj-cs"/>
            </a:endParaRPr>
          </a:p>
        </p:txBody>
      </p:sp>
      <p:sp>
        <p:nvSpPr>
          <p:cNvPr id="7" name="Tekstfelt 6">
            <a:extLst>
              <a:ext uri="{FF2B5EF4-FFF2-40B4-BE49-F238E27FC236}">
                <a16:creationId xmlns:a16="http://schemas.microsoft.com/office/drawing/2014/main" id="{5886A4B5-B5D5-A34C-A2DA-F4B7FAF4DCFA}"/>
              </a:ext>
            </a:extLst>
          </p:cNvPr>
          <p:cNvSpPr txBox="1"/>
          <p:nvPr/>
        </p:nvSpPr>
        <p:spPr>
          <a:xfrm>
            <a:off x="630936" y="2807208"/>
            <a:ext cx="3429000" cy="3410712"/>
          </a:xfrm>
          <a:prstGeom prst="rect">
            <a:avLst/>
          </a:prstGeom>
        </p:spPr>
        <p:txBody>
          <a:bodyPr vert="horz" lIns="91440" tIns="45720" rIns="91440" bIns="45720" rtlCol="0" anchor="t">
            <a:normAutofit/>
          </a:bodyPr>
          <a:lstStyle/>
          <a:p>
            <a:pPr>
              <a:lnSpc>
                <a:spcPct val="90000"/>
              </a:lnSpc>
              <a:spcAft>
                <a:spcPts val="600"/>
              </a:spcAft>
            </a:pPr>
            <a:r>
              <a:rPr lang="en-US" sz="2200" b="0" i="0" dirty="0" err="1">
                <a:effectLst/>
              </a:rPr>
              <a:t>Omskriv</a:t>
            </a:r>
            <a:r>
              <a:rPr lang="en-US" sz="2200" b="0" i="0" dirty="0">
                <a:effectLst/>
              </a:rPr>
              <a:t> </a:t>
            </a:r>
            <a:r>
              <a:rPr lang="en-US" sz="2200" b="0" i="0" dirty="0" err="1">
                <a:effectLst/>
              </a:rPr>
              <a:t>beskeden</a:t>
            </a:r>
            <a:r>
              <a:rPr lang="en-US" sz="2200" b="0" i="0" dirty="0">
                <a:effectLst/>
              </a:rPr>
              <a:t>, </a:t>
            </a:r>
            <a:r>
              <a:rPr lang="en-US" sz="2200" b="0" i="0" dirty="0" err="1">
                <a:effectLst/>
              </a:rPr>
              <a:t>så</a:t>
            </a:r>
            <a:r>
              <a:rPr lang="en-US" sz="2200" b="0" i="0" dirty="0">
                <a:effectLst/>
              </a:rPr>
              <a:t> den er </a:t>
            </a:r>
            <a:r>
              <a:rPr lang="en-US" sz="2200" b="0" i="0" dirty="0" err="1">
                <a:effectLst/>
              </a:rPr>
              <a:t>struktureret</a:t>
            </a:r>
            <a:r>
              <a:rPr lang="en-US" sz="2200" b="0" i="0" dirty="0">
                <a:effectLst/>
              </a:rPr>
              <a:t> </a:t>
            </a:r>
            <a:r>
              <a:rPr lang="en-US" sz="2200" b="0" i="0" dirty="0" err="1">
                <a:effectLst/>
              </a:rPr>
              <a:t>efter</a:t>
            </a:r>
            <a:r>
              <a:rPr lang="en-US" sz="2200" b="0" i="0" dirty="0">
                <a:effectLst/>
              </a:rPr>
              <a:t> </a:t>
            </a:r>
            <a:r>
              <a:rPr lang="en-US" sz="2200" b="0" i="0" dirty="0" err="1">
                <a:effectLst/>
              </a:rPr>
              <a:t>nyhedstrekanten</a:t>
            </a:r>
            <a:r>
              <a:rPr lang="en-US" sz="2200" b="0" i="0" dirty="0">
                <a:effectLst/>
              </a:rPr>
              <a:t>.</a:t>
            </a:r>
            <a:endParaRPr lang="en-US" sz="2200" dirty="0"/>
          </a:p>
        </p:txBody>
      </p:sp>
      <p:pic>
        <p:nvPicPr>
          <p:cNvPr id="5" name="Pladsholder til indhold 4">
            <a:extLst>
              <a:ext uri="{FF2B5EF4-FFF2-40B4-BE49-F238E27FC236}">
                <a16:creationId xmlns:a16="http://schemas.microsoft.com/office/drawing/2014/main" id="{215EEF1B-FFC8-460C-1633-FE560069AA1E}"/>
              </a:ext>
            </a:extLst>
          </p:cNvPr>
          <p:cNvPicPr>
            <a:picLocks noGrp="1" noChangeAspect="1"/>
          </p:cNvPicPr>
          <p:nvPr>
            <p:ph idx="1"/>
          </p:nvPr>
        </p:nvPicPr>
        <p:blipFill>
          <a:blip r:embed="rId2"/>
          <a:stretch>
            <a:fillRect/>
          </a:stretch>
        </p:blipFill>
        <p:spPr>
          <a:xfrm>
            <a:off x="4059936" y="1428836"/>
            <a:ext cx="8122498" cy="4000328"/>
          </a:xfrm>
          <a:prstGeom prst="rect">
            <a:avLst/>
          </a:prstGeom>
        </p:spPr>
      </p:pic>
    </p:spTree>
    <p:extLst>
      <p:ext uri="{BB962C8B-B14F-4D97-AF65-F5344CB8AC3E}">
        <p14:creationId xmlns:p14="http://schemas.microsoft.com/office/powerpoint/2010/main" val="1826568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 dokument&#10;&#10;AI-genereret indhold kan være ukorrekt.">
            <a:extLst>
              <a:ext uri="{FF2B5EF4-FFF2-40B4-BE49-F238E27FC236}">
                <a16:creationId xmlns:a16="http://schemas.microsoft.com/office/drawing/2014/main" id="{0AE89ECE-4C0A-8B64-D93E-1549F8FF93C9}"/>
              </a:ext>
            </a:extLst>
          </p:cNvPr>
          <p:cNvPicPr>
            <a:picLocks noChangeAspect="1"/>
          </p:cNvPicPr>
          <p:nvPr/>
        </p:nvPicPr>
        <p:blipFill>
          <a:blip r:embed="rId2"/>
          <a:stretch>
            <a:fillRect/>
          </a:stretch>
        </p:blipFill>
        <p:spPr>
          <a:xfrm>
            <a:off x="838200" y="1897620"/>
            <a:ext cx="7772400" cy="3812098"/>
          </a:xfrm>
          <a:prstGeom prst="rect">
            <a:avLst/>
          </a:prstGeom>
        </p:spPr>
      </p:pic>
      <p:sp>
        <p:nvSpPr>
          <p:cNvPr id="4" name="Titel 3">
            <a:extLst>
              <a:ext uri="{FF2B5EF4-FFF2-40B4-BE49-F238E27FC236}">
                <a16:creationId xmlns:a16="http://schemas.microsoft.com/office/drawing/2014/main" id="{F24B9D2F-31DE-8C97-2787-1B94D131102E}"/>
              </a:ext>
            </a:extLst>
          </p:cNvPr>
          <p:cNvSpPr>
            <a:spLocks noGrp="1"/>
          </p:cNvSpPr>
          <p:nvPr>
            <p:ph type="title"/>
          </p:nvPr>
        </p:nvSpPr>
        <p:spPr/>
        <p:txBody>
          <a:bodyPr/>
          <a:lstStyle/>
          <a:p>
            <a:r>
              <a:rPr lang="da-DK" dirty="0"/>
              <a:t>Debatterende artikel</a:t>
            </a:r>
          </a:p>
        </p:txBody>
      </p:sp>
      <p:sp>
        <p:nvSpPr>
          <p:cNvPr id="8" name="Pladsholder til indhold 7">
            <a:extLst>
              <a:ext uri="{FF2B5EF4-FFF2-40B4-BE49-F238E27FC236}">
                <a16:creationId xmlns:a16="http://schemas.microsoft.com/office/drawing/2014/main" id="{5ACEDC83-7D34-8809-9870-AEC4DEF7407A}"/>
              </a:ext>
            </a:extLst>
          </p:cNvPr>
          <p:cNvSpPr>
            <a:spLocks noGrp="1"/>
          </p:cNvSpPr>
          <p:nvPr>
            <p:ph idx="1"/>
          </p:nvPr>
        </p:nvSpPr>
        <p:spPr>
          <a:xfrm>
            <a:off x="8859794" y="1825625"/>
            <a:ext cx="2494005" cy="4351338"/>
          </a:xfrm>
        </p:spPr>
        <p:txBody>
          <a:bodyPr>
            <a:normAutofit/>
          </a:bodyPr>
          <a:lstStyle/>
          <a:p>
            <a:pPr marL="0" indent="0">
              <a:buNone/>
            </a:pPr>
            <a:r>
              <a:rPr lang="da-DK" dirty="0"/>
              <a:t>Filmklip:</a:t>
            </a:r>
          </a:p>
          <a:p>
            <a:pPr marL="0" indent="0">
              <a:buNone/>
            </a:pPr>
            <a:r>
              <a:rPr lang="da-DK" dirty="0"/>
              <a:t>Ulrik Haagerup: ‘Konstruktive nyheder’</a:t>
            </a:r>
            <a:r>
              <a:rPr lang="da-DK" i="1" dirty="0"/>
              <a:t>. </a:t>
            </a:r>
          </a:p>
          <a:p>
            <a:pPr marL="0" indent="0">
              <a:buNone/>
            </a:pPr>
            <a:r>
              <a:rPr lang="da-DK" sz="1600" i="1" dirty="0"/>
              <a:t>Klippet er fra webstedet Avisen i Undervisningen.</a:t>
            </a:r>
            <a:br>
              <a:rPr lang="da-DK" sz="1600" i="1" dirty="0"/>
            </a:br>
            <a:r>
              <a:rPr lang="da-DK" sz="1600" i="1" dirty="0"/>
              <a:t>Ulrik Haagerup (f. 1963), dansk journalist og tidligere nyhedsdirektør i DR.</a:t>
            </a:r>
            <a:br>
              <a:rPr lang="da-DK" sz="1600" dirty="0"/>
            </a:br>
            <a:r>
              <a:rPr lang="da-DK" sz="1600" dirty="0"/>
              <a:t>00:00-02:29 min.</a:t>
            </a:r>
          </a:p>
          <a:p>
            <a:pPr marL="0" indent="0">
              <a:buNone/>
            </a:pPr>
            <a:r>
              <a:rPr lang="da-DK" sz="1600" dirty="0">
                <a:hlinkClick r:id="rId3"/>
              </a:rPr>
              <a:t>https://www.youtube.com/watch?v=1vvGwJzENkA</a:t>
            </a:r>
            <a:r>
              <a:rPr lang="da-DK" sz="1600" dirty="0"/>
              <a:t> </a:t>
            </a:r>
          </a:p>
          <a:p>
            <a:pPr marL="0" indent="0">
              <a:buNone/>
            </a:pPr>
            <a:endParaRPr lang="da-DK" dirty="0"/>
          </a:p>
        </p:txBody>
      </p:sp>
    </p:spTree>
    <p:extLst>
      <p:ext uri="{BB962C8B-B14F-4D97-AF65-F5344CB8AC3E}">
        <p14:creationId xmlns:p14="http://schemas.microsoft.com/office/powerpoint/2010/main" val="856086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4">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3EE8FBD-0694-8C84-120D-FAFA0F3E0319}"/>
              </a:ext>
            </a:extLst>
          </p:cNvPr>
          <p:cNvSpPr>
            <a:spLocks noGrp="1"/>
          </p:cNvSpPr>
          <p:nvPr>
            <p:ph type="title"/>
          </p:nvPr>
        </p:nvSpPr>
        <p:spPr>
          <a:xfrm>
            <a:off x="838200" y="963877"/>
            <a:ext cx="3494362" cy="4930246"/>
          </a:xfrm>
        </p:spPr>
        <p:txBody>
          <a:bodyPr>
            <a:normAutofit/>
          </a:bodyPr>
          <a:lstStyle/>
          <a:p>
            <a:pPr algn="r"/>
            <a:r>
              <a:rPr lang="da-DK" dirty="0">
                <a:solidFill>
                  <a:schemeClr val="accent1"/>
                </a:solidFill>
              </a:rPr>
              <a:t>Øvelse: Avisens prioritering af stofområder</a:t>
            </a:r>
          </a:p>
        </p:txBody>
      </p:sp>
      <p:cxnSp>
        <p:nvCxnSpPr>
          <p:cNvPr id="20" name="Straight Connector 16">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41F4EA24-3A92-0524-06BA-B7F66A2D619D}"/>
              </a:ext>
            </a:extLst>
          </p:cNvPr>
          <p:cNvSpPr>
            <a:spLocks noGrp="1"/>
          </p:cNvSpPr>
          <p:nvPr>
            <p:ph idx="1"/>
          </p:nvPr>
        </p:nvSpPr>
        <p:spPr>
          <a:xfrm>
            <a:off x="4976031" y="430924"/>
            <a:ext cx="6377769" cy="6107035"/>
          </a:xfrm>
        </p:spPr>
        <p:txBody>
          <a:bodyPr anchor="ctr">
            <a:normAutofit/>
          </a:bodyPr>
          <a:lstStyle/>
          <a:p>
            <a:pPr>
              <a:buFont typeface="+mj-lt"/>
              <a:buAutoNum type="arabicPeriod"/>
            </a:pPr>
            <a:r>
              <a:rPr lang="da-DK" sz="1600" b="0" i="0" dirty="0">
                <a:effectLst/>
                <a:latin typeface="Noto Sans" panose="020B0502040504020204" pitchFamily="34" charset="0"/>
                <a:ea typeface="Noto Sans" panose="020B0502040504020204" pitchFamily="34" charset="0"/>
                <a:cs typeface="Noto Sans" panose="020B0502040504020204" pitchFamily="34" charset="0"/>
              </a:rPr>
              <a:t>Undersøg prioriteringen af de forskellige stofområder i den avis, I har fået udleveret. Det indebærer, at I må undersøge, hvor meget plads de forskellige områder indtager i avisen. Vurdér, hvilke samfundsområder avisen hver prioriterer.</a:t>
            </a:r>
          </a:p>
          <a:p>
            <a:pPr>
              <a:buFont typeface="+mj-lt"/>
              <a:buAutoNum type="arabicPeriod"/>
            </a:pPr>
            <a:r>
              <a:rPr lang="da-DK" sz="1600" b="0" i="0" dirty="0">
                <a:effectLst/>
                <a:latin typeface="Noto Sans" panose="020B0502040504020204" pitchFamily="34" charset="0"/>
                <a:ea typeface="Noto Sans" panose="020B0502040504020204" pitchFamily="34" charset="0"/>
                <a:cs typeface="Noto Sans" panose="020B0502040504020204" pitchFamily="34" charset="0"/>
              </a:rPr>
              <a:t>Find eksempler på brugen af nyhedskriterier og overvej, hvilke nyhedskriterier der lægges vægt på </a:t>
            </a:r>
            <a:r>
              <a:rPr lang="da-DK" sz="1600" dirty="0">
                <a:latin typeface="Noto Sans" panose="020B0502040504020204" pitchFamily="34" charset="0"/>
                <a:ea typeface="Noto Sans" panose="020B0502040504020204" pitchFamily="34" charset="0"/>
                <a:cs typeface="Noto Sans" panose="020B0502040504020204" pitchFamily="34" charset="0"/>
              </a:rPr>
              <a:t>i</a:t>
            </a:r>
            <a:r>
              <a:rPr lang="da-DK" sz="1600" b="0" i="0" dirty="0">
                <a:effectLst/>
                <a:latin typeface="Noto Sans" panose="020B0502040504020204" pitchFamily="34" charset="0"/>
                <a:ea typeface="Noto Sans" panose="020B0502040504020204" pitchFamily="34" charset="0"/>
                <a:cs typeface="Noto Sans" panose="020B0502040504020204" pitchFamily="34" charset="0"/>
              </a:rPr>
              <a:t> avisen. Sammenlign med BT’s netavis (</a:t>
            </a:r>
            <a:r>
              <a:rPr lang="da-DK" sz="1600" b="0" i="0" dirty="0">
                <a:effectLst/>
                <a:latin typeface="Noto Sans" panose="020B0502040504020204" pitchFamily="34" charset="0"/>
                <a:ea typeface="Noto Sans" panose="020B0502040504020204" pitchFamily="34" charset="0"/>
                <a:cs typeface="Noto Sans" panose="020B0502040504020204" pitchFamily="34" charset="0"/>
                <a:hlinkClick r:id="rId2"/>
              </a:rPr>
              <a:t>www.BT.dk</a:t>
            </a:r>
            <a:r>
              <a:rPr lang="da-DK" sz="1600" b="0" i="0" dirty="0">
                <a:effectLst/>
                <a:latin typeface="Noto Sans" panose="020B0502040504020204" pitchFamily="34" charset="0"/>
                <a:ea typeface="Noto Sans" panose="020B0502040504020204" pitchFamily="34" charset="0"/>
                <a:cs typeface="Noto Sans" panose="020B0502040504020204" pitchFamily="34" charset="0"/>
              </a:rPr>
              <a:t>)</a:t>
            </a:r>
            <a:r>
              <a:rPr lang="da-DK" sz="1600" dirty="0">
                <a:latin typeface="Noto Sans" panose="020B0502040504020204" pitchFamily="34" charset="0"/>
                <a:ea typeface="Noto Sans" panose="020B0502040504020204" pitchFamily="34" charset="0"/>
                <a:cs typeface="Noto Sans" panose="020B0502040504020204" pitchFamily="34" charset="0"/>
              </a:rPr>
              <a:t>. Hvilke forskelle og ligheder finder I, i prioriteringen af stof og nyhedskriterier?</a:t>
            </a:r>
            <a:endParaRPr lang="da-DK" sz="1600" b="0" i="0" dirty="0">
              <a:effectLst/>
              <a:latin typeface="Noto Sans" panose="020B0502040504020204" pitchFamily="34" charset="0"/>
              <a:ea typeface="Noto Sans" panose="020B0502040504020204" pitchFamily="34" charset="0"/>
              <a:cs typeface="Noto Sans" panose="020B0502040504020204" pitchFamily="34" charset="0"/>
            </a:endParaRPr>
          </a:p>
          <a:p>
            <a:pPr>
              <a:buFont typeface="+mj-lt"/>
              <a:buAutoNum type="arabicPeriod"/>
            </a:pPr>
            <a:r>
              <a:rPr lang="da-DK" sz="1600" b="0" i="0" dirty="0">
                <a:effectLst/>
                <a:latin typeface="Noto Sans" panose="020B0502040504020204" pitchFamily="34" charset="0"/>
                <a:ea typeface="Noto Sans" panose="020B0502040504020204" pitchFamily="34" charset="0"/>
                <a:cs typeface="Noto Sans" panose="020B0502040504020204" pitchFamily="34" charset="0"/>
              </a:rPr>
              <a:t>Sker der sammenblandinger af den offentlige og den private sfære i de to aviser?</a:t>
            </a:r>
          </a:p>
          <a:p>
            <a:pPr>
              <a:buFont typeface="+mj-lt"/>
              <a:buAutoNum type="arabicPeriod"/>
            </a:pPr>
            <a:r>
              <a:rPr lang="da-DK" sz="1600" dirty="0">
                <a:solidFill>
                  <a:srgbClr val="000000"/>
                </a:solidFill>
                <a:effectLst/>
                <a:latin typeface="Noto Sans" panose="020B0502040504020204" pitchFamily="34" charset="0"/>
                <a:ea typeface="Noto Sans" panose="020B0502040504020204" pitchFamily="34" charset="0"/>
                <a:cs typeface="Noto Sans" panose="020B0502040504020204" pitchFamily="34" charset="0"/>
              </a:rPr>
              <a:t>Hvilke nyhedskriterier opfylder forsidehistorien på de udvalgte aviser? Diskuter om nyhedskriterierne – og dermed avisernes udvælgelse af nyheder – er typisk for den avistype, som hver enkelt avis tilhører (landsdækkende eller omnibusaviser, regionalaviser, lokalaviser, specialaviser og tabloidaviser). </a:t>
            </a:r>
            <a:endParaRPr lang="da-DK" sz="1600" b="0" i="0" dirty="0">
              <a:effectLst/>
              <a:latin typeface="Noto Sans" panose="020B0502040504020204" pitchFamily="34" charset="0"/>
              <a:ea typeface="Noto Sans" panose="020B0502040504020204" pitchFamily="34" charset="0"/>
              <a:cs typeface="Noto Sans" panose="020B0502040504020204" pitchFamily="34" charset="0"/>
            </a:endParaRPr>
          </a:p>
          <a:p>
            <a:pPr marL="0" indent="0">
              <a:buNone/>
            </a:pPr>
            <a:endParaRPr lang="da-DK" sz="1900" dirty="0"/>
          </a:p>
        </p:txBody>
      </p:sp>
      <mc:AlternateContent xmlns:mc="http://schemas.openxmlformats.org/markup-compatibility/2006" xmlns:p14="http://schemas.microsoft.com/office/powerpoint/2010/main">
        <mc:Choice Requires="p14">
          <p:contentPart p14:bwMode="auto" r:id="rId3">
            <p14:nvContentPartPr>
              <p14:cNvPr id="4" name="Håndskrift 3">
                <a:extLst>
                  <a:ext uri="{FF2B5EF4-FFF2-40B4-BE49-F238E27FC236}">
                    <a16:creationId xmlns:a16="http://schemas.microsoft.com/office/drawing/2014/main" id="{F8566EC9-D7D2-DBFB-9297-CC6A163BBD80}"/>
                  </a:ext>
                </a:extLst>
              </p14:cNvPr>
              <p14:cNvContentPartPr/>
              <p14:nvPr/>
            </p14:nvContentPartPr>
            <p14:xfrm>
              <a:off x="4870908" y="3717257"/>
              <a:ext cx="4949640" cy="1832760"/>
            </p14:xfrm>
          </p:contentPart>
        </mc:Choice>
        <mc:Fallback xmlns="">
          <p:pic>
            <p:nvPicPr>
              <p:cNvPr id="4" name="Håndskrift 3">
                <a:extLst>
                  <a:ext uri="{FF2B5EF4-FFF2-40B4-BE49-F238E27FC236}">
                    <a16:creationId xmlns:a16="http://schemas.microsoft.com/office/drawing/2014/main" id="{F8566EC9-D7D2-DBFB-9297-CC6A163BBD80}"/>
                  </a:ext>
                </a:extLst>
              </p:cNvPr>
              <p:cNvPicPr/>
              <p:nvPr/>
            </p:nvPicPr>
            <p:blipFill>
              <a:blip r:embed="rId4"/>
              <a:stretch>
                <a:fillRect/>
              </a:stretch>
            </p:blipFill>
            <p:spPr>
              <a:xfrm>
                <a:off x="4853268" y="3699617"/>
                <a:ext cx="4985280" cy="18684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Håndskrift 4">
                <a:extLst>
                  <a:ext uri="{FF2B5EF4-FFF2-40B4-BE49-F238E27FC236}">
                    <a16:creationId xmlns:a16="http://schemas.microsoft.com/office/drawing/2014/main" id="{A99EB00F-CDEB-8466-FFCC-F22062F547FB}"/>
                  </a:ext>
                </a:extLst>
              </p14:cNvPr>
              <p14:cNvContentPartPr/>
              <p14:nvPr/>
            </p14:nvContentPartPr>
            <p14:xfrm>
              <a:off x="7332948" y="3752897"/>
              <a:ext cx="4008240" cy="1666800"/>
            </p14:xfrm>
          </p:contentPart>
        </mc:Choice>
        <mc:Fallback xmlns="">
          <p:pic>
            <p:nvPicPr>
              <p:cNvPr id="5" name="Håndskrift 4">
                <a:extLst>
                  <a:ext uri="{FF2B5EF4-FFF2-40B4-BE49-F238E27FC236}">
                    <a16:creationId xmlns:a16="http://schemas.microsoft.com/office/drawing/2014/main" id="{A99EB00F-CDEB-8466-FFCC-F22062F547FB}"/>
                  </a:ext>
                </a:extLst>
              </p:cNvPr>
              <p:cNvPicPr/>
              <p:nvPr/>
            </p:nvPicPr>
            <p:blipFill>
              <a:blip r:embed="rId6"/>
              <a:stretch>
                <a:fillRect/>
              </a:stretch>
            </p:blipFill>
            <p:spPr>
              <a:xfrm>
                <a:off x="7315308" y="3734897"/>
                <a:ext cx="4043880" cy="1702440"/>
              </a:xfrm>
              <a:prstGeom prst="rect">
                <a:avLst/>
              </a:prstGeom>
            </p:spPr>
          </p:pic>
        </mc:Fallback>
      </mc:AlternateContent>
    </p:spTree>
    <p:extLst>
      <p:ext uri="{BB962C8B-B14F-4D97-AF65-F5344CB8AC3E}">
        <p14:creationId xmlns:p14="http://schemas.microsoft.com/office/powerpoint/2010/main" val="1982908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194" name="Picture 2" descr="How to Make Good Interview Videos">
            <a:extLst>
              <a:ext uri="{FF2B5EF4-FFF2-40B4-BE49-F238E27FC236}">
                <a16:creationId xmlns:a16="http://schemas.microsoft.com/office/drawing/2014/main" id="{A6584C25-CD3B-190B-C9CC-8F86A23CF6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9091" b="9091"/>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199" name="Rectangle 8198">
            <a:extLst>
              <a:ext uri="{FF2B5EF4-FFF2-40B4-BE49-F238E27FC236}">
                <a16:creationId xmlns:a16="http://schemas.microsoft.com/office/drawing/2014/main" id="{724CD679-7405-4CD3-A92A-9469F279A5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5735590"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0908636-537F-BA58-9677-B6FFBA5BDCA7}"/>
              </a:ext>
            </a:extLst>
          </p:cNvPr>
          <p:cNvSpPr>
            <a:spLocks noGrp="1"/>
          </p:cNvSpPr>
          <p:nvPr>
            <p:ph type="title"/>
          </p:nvPr>
        </p:nvSpPr>
        <p:spPr>
          <a:xfrm>
            <a:off x="594805" y="640263"/>
            <a:ext cx="5221266" cy="1344975"/>
          </a:xfrm>
        </p:spPr>
        <p:txBody>
          <a:bodyPr>
            <a:normAutofit/>
          </a:bodyPr>
          <a:lstStyle/>
          <a:p>
            <a:r>
              <a:rPr lang="da-DK" sz="4000" dirty="0"/>
              <a:t>Kilder </a:t>
            </a:r>
          </a:p>
        </p:txBody>
      </p:sp>
      <p:sp>
        <p:nvSpPr>
          <p:cNvPr id="3" name="Pladsholder til indhold 2">
            <a:extLst>
              <a:ext uri="{FF2B5EF4-FFF2-40B4-BE49-F238E27FC236}">
                <a16:creationId xmlns:a16="http://schemas.microsoft.com/office/drawing/2014/main" id="{5C9F75B2-F0B6-F07F-CE3F-FF83ABDA787F}"/>
              </a:ext>
            </a:extLst>
          </p:cNvPr>
          <p:cNvSpPr>
            <a:spLocks noGrp="1"/>
          </p:cNvSpPr>
          <p:nvPr>
            <p:ph idx="1"/>
          </p:nvPr>
        </p:nvSpPr>
        <p:spPr>
          <a:xfrm>
            <a:off x="594110" y="1650124"/>
            <a:ext cx="5235490" cy="4244649"/>
          </a:xfrm>
        </p:spPr>
        <p:txBody>
          <a:bodyPr>
            <a:normAutofit fontScale="77500" lnSpcReduction="20000"/>
          </a:bodyPr>
          <a:lstStyle/>
          <a:p>
            <a:pPr marL="0" indent="0">
              <a:lnSpc>
                <a:spcPct val="120000"/>
              </a:lnSpc>
              <a:buNone/>
            </a:pPr>
            <a:r>
              <a:rPr lang="da-DK" sz="1400" b="0" i="0" dirty="0">
                <a:effectLst/>
                <a:latin typeface="Noto Sans" panose="020B0502040504020204" pitchFamily="34" charset="0"/>
              </a:rPr>
              <a:t>Journalister er først og fremmest formidlere. De indhenter andres vurderinger og oplevelser af, hvad der er sket i bestemte sager og formidler dem til modtagerne. Det journalistiske arbejde er derfor helt afhængig af kilder, som kan bidrage med oplysninger om den sag, journalisten arbejder med. </a:t>
            </a:r>
          </a:p>
          <a:p>
            <a:pPr marL="0" indent="0">
              <a:lnSpc>
                <a:spcPct val="120000"/>
              </a:lnSpc>
              <a:buNone/>
            </a:pPr>
            <a:endParaRPr lang="da-DK" sz="1400" b="0" i="0" dirty="0">
              <a:effectLst/>
              <a:latin typeface="Noto Sans" panose="020B0502040504020204" pitchFamily="34" charset="0"/>
            </a:endParaRPr>
          </a:p>
          <a:p>
            <a:pPr>
              <a:lnSpc>
                <a:spcPct val="120000"/>
              </a:lnSpc>
              <a:buFont typeface="Arial" panose="020B0604020202020204" pitchFamily="34" charset="0"/>
              <a:buChar char="•"/>
            </a:pPr>
            <a:r>
              <a:rPr lang="da-DK" sz="1400" b="1" dirty="0">
                <a:effectLst/>
                <a:latin typeface="Noto Sans" panose="020B0502040504020204" pitchFamily="34" charset="0"/>
              </a:rPr>
              <a:t>Erfaringskilder</a:t>
            </a:r>
            <a:r>
              <a:rPr lang="da-DK" sz="1400" b="0" i="0" dirty="0">
                <a:effectLst/>
                <a:latin typeface="Noto Sans" panose="020B0502040504020204" pitchFamily="34" charset="0"/>
              </a:rPr>
              <a:t> er personer, der selv har oplevet det, der skete, eller har haft sagen tæt inde på livet (offer, gerningsmand, pårørende, øjenvidne m.m.). Erfaringskilderne er ikke objektive eller neutrale observatører. Deres syn på sagen er i høj grad påvirket af, at de selv har stået midt i den. </a:t>
            </a:r>
          </a:p>
          <a:p>
            <a:pPr>
              <a:lnSpc>
                <a:spcPct val="120000"/>
              </a:lnSpc>
              <a:buFont typeface="Arial" panose="020B0604020202020204" pitchFamily="34" charset="0"/>
              <a:buChar char="•"/>
            </a:pPr>
            <a:r>
              <a:rPr lang="da-DK" sz="1400" b="1" dirty="0">
                <a:effectLst/>
                <a:latin typeface="Noto Sans" panose="020B0502040504020204" pitchFamily="34" charset="0"/>
              </a:rPr>
              <a:t>Partskilder</a:t>
            </a:r>
            <a:r>
              <a:rPr lang="da-DK" sz="1400" b="0" i="0" dirty="0">
                <a:effectLst/>
                <a:latin typeface="Noto Sans" panose="020B0502040504020204" pitchFamily="34" charset="0"/>
              </a:rPr>
              <a:t> er personer, der selv er part i sagen (politikere, ansatte, foreningsmedlemmer m.m.). De er ikke neutrale eller uvildige, men giver udtryk for deres egne holdninger til sagen. Derfor er det i høj grad journalistens opgave at gøre deres grad af involvering og deres udgangspunkt tydelig for modtagerne, og ofte vil det være vigtigt at få modpartens synspunkter med.</a:t>
            </a:r>
          </a:p>
          <a:p>
            <a:pPr>
              <a:lnSpc>
                <a:spcPct val="120000"/>
              </a:lnSpc>
              <a:buFont typeface="Arial" panose="020B0604020202020204" pitchFamily="34" charset="0"/>
              <a:buChar char="•"/>
            </a:pPr>
            <a:r>
              <a:rPr lang="da-DK" sz="1400" b="1" dirty="0">
                <a:effectLst/>
                <a:latin typeface="Noto Sans" panose="020B0502040504020204" pitchFamily="34" charset="0"/>
              </a:rPr>
              <a:t>Ekspertkilder</a:t>
            </a:r>
            <a:r>
              <a:rPr lang="da-DK" sz="1400" b="0" i="0" dirty="0">
                <a:effectLst/>
                <a:latin typeface="Noto Sans" panose="020B0502040504020204" pitchFamily="34" charset="0"/>
              </a:rPr>
              <a:t> er personer med en særlig viden på området (forskere, embedsmænd, eksperter, specialister m.m.). Det er personer, som ideelt set er i stand til at holde deres egen personlige vurdering ude af sagen og redegøre for den så objektivt og faktuelt som mulig. </a:t>
            </a:r>
            <a:endParaRPr lang="da-DK" sz="1000" dirty="0"/>
          </a:p>
        </p:txBody>
      </p:sp>
    </p:spTree>
    <p:extLst>
      <p:ext uri="{BB962C8B-B14F-4D97-AF65-F5344CB8AC3E}">
        <p14:creationId xmlns:p14="http://schemas.microsoft.com/office/powerpoint/2010/main" val="37699247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0AFAB62-7B19-12E0-C277-8174892D6650}"/>
              </a:ext>
            </a:extLst>
          </p:cNvPr>
          <p:cNvSpPr>
            <a:spLocks noGrp="1"/>
          </p:cNvSpPr>
          <p:nvPr>
            <p:ph type="title"/>
          </p:nvPr>
        </p:nvSpPr>
        <p:spPr>
          <a:xfrm>
            <a:off x="838200" y="365125"/>
            <a:ext cx="10515600" cy="1325563"/>
          </a:xfrm>
        </p:spPr>
        <p:txBody>
          <a:bodyPr>
            <a:normAutofit/>
          </a:bodyPr>
          <a:lstStyle/>
          <a:p>
            <a:r>
              <a:rPr lang="da-DK" sz="5400" dirty="0"/>
              <a:t>Vinkling </a:t>
            </a:r>
          </a:p>
        </p:txBody>
      </p:sp>
      <p:sp>
        <p:nvSpPr>
          <p:cNvPr id="2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7331425B-FD82-2A02-9AB1-EA0423EEB710}"/>
              </a:ext>
            </a:extLst>
          </p:cNvPr>
          <p:cNvSpPr>
            <a:spLocks noGrp="1"/>
          </p:cNvSpPr>
          <p:nvPr>
            <p:ph idx="1"/>
          </p:nvPr>
        </p:nvSpPr>
        <p:spPr>
          <a:xfrm>
            <a:off x="838200" y="1929384"/>
            <a:ext cx="10515600" cy="4251960"/>
          </a:xfrm>
        </p:spPr>
        <p:txBody>
          <a:bodyPr>
            <a:normAutofit/>
          </a:bodyPr>
          <a:lstStyle/>
          <a:p>
            <a:pPr marL="0" indent="0">
              <a:buNone/>
            </a:pPr>
            <a:r>
              <a:rPr lang="da-DK" sz="2200" b="0" i="0" dirty="0">
                <a:effectLst/>
                <a:latin typeface="Noto Sans" panose="020B0502040504020204" pitchFamily="34" charset="0"/>
              </a:rPr>
              <a:t>Vinklingen af en nyhedshistorie er det fokus eller den synsvinkel, journalisten har valgt til sit stof. </a:t>
            </a:r>
          </a:p>
          <a:p>
            <a:pPr marL="0" indent="0">
              <a:buNone/>
            </a:pPr>
            <a:r>
              <a:rPr lang="da-DK" sz="2200" b="0" i="0" dirty="0">
                <a:effectLst/>
                <a:latin typeface="Noto Sans" panose="020B0502040504020204" pitchFamily="34" charset="0"/>
              </a:rPr>
              <a:t>Er der tale om en nyhedshistorie, hvor der typisk indgår en konflikt mellem forskellige parter, vil journalisten typisk vælge at se sagen fra den ene parts synsvinkel. Hvad er situationen for denne part i sagen, og hvilke konsekvenser vil det få på længere sigt? </a:t>
            </a:r>
          </a:p>
          <a:p>
            <a:pPr marL="0" indent="0">
              <a:buNone/>
            </a:pPr>
            <a:r>
              <a:rPr lang="da-DK" sz="2200" b="0" i="0" dirty="0">
                <a:effectLst/>
                <a:latin typeface="Noto Sans" panose="020B0502040504020204" pitchFamily="34" charset="0"/>
              </a:rPr>
              <a:t>Hvilken vinkling, journalisten vælger, bestemmes ofte af avisens og nyhedsredaktionens opfattelse af begivenheden og dens vurdering af, hvad der bedst fanger læsernes interesse. Ofte kan man iagttage, hvordan to aviser kan vinkle den samme historie helt forskelligt. </a:t>
            </a:r>
            <a:endParaRPr lang="da-DK" sz="2200" dirty="0"/>
          </a:p>
        </p:txBody>
      </p:sp>
    </p:spTree>
    <p:extLst>
      <p:ext uri="{BB962C8B-B14F-4D97-AF65-F5344CB8AC3E}">
        <p14:creationId xmlns:p14="http://schemas.microsoft.com/office/powerpoint/2010/main" val="13209352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218" name="Picture 2" descr="Læsertal: Sommerens mavepuster fortog sig for de trykte aviser — MediaWatch">
            <a:extLst>
              <a:ext uri="{FF2B5EF4-FFF2-40B4-BE49-F238E27FC236}">
                <a16:creationId xmlns:a16="http://schemas.microsoft.com/office/drawing/2014/main" id="{366473E6-4358-C313-A4EF-7EDEC729E6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228"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el 1">
            <a:extLst>
              <a:ext uri="{FF2B5EF4-FFF2-40B4-BE49-F238E27FC236}">
                <a16:creationId xmlns:a16="http://schemas.microsoft.com/office/drawing/2014/main" id="{E3A2D1B7-94CF-9E2B-2EE9-B836E27611E4}"/>
              </a:ext>
            </a:extLst>
          </p:cNvPr>
          <p:cNvSpPr>
            <a:spLocks noGrp="1"/>
          </p:cNvSpPr>
          <p:nvPr>
            <p:ph type="title"/>
          </p:nvPr>
        </p:nvSpPr>
        <p:spPr>
          <a:xfrm>
            <a:off x="709448" y="1913950"/>
            <a:ext cx="4204137" cy="1342754"/>
          </a:xfrm>
        </p:spPr>
        <p:txBody>
          <a:bodyPr>
            <a:normAutofit/>
          </a:bodyPr>
          <a:lstStyle/>
          <a:p>
            <a:pPr algn="ctr"/>
            <a:r>
              <a:rPr lang="da-DK" sz="3600" dirty="0">
                <a:solidFill>
                  <a:schemeClr val="accent2">
                    <a:lumMod val="50000"/>
                  </a:schemeClr>
                </a:solidFill>
              </a:rPr>
              <a:t>Øvelse: Vinkling af dagens forsidestof</a:t>
            </a:r>
          </a:p>
        </p:txBody>
      </p:sp>
      <p:cxnSp>
        <p:nvCxnSpPr>
          <p:cNvPr id="9230" name="Straight Connector 9229">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97F7FE28-4AE9-B146-A912-A0EC7031F138}"/>
              </a:ext>
            </a:extLst>
          </p:cNvPr>
          <p:cNvSpPr>
            <a:spLocks noGrp="1"/>
          </p:cNvSpPr>
          <p:nvPr>
            <p:ph idx="1"/>
          </p:nvPr>
        </p:nvSpPr>
        <p:spPr>
          <a:xfrm>
            <a:off x="525516" y="3417573"/>
            <a:ext cx="4593021" cy="2619839"/>
          </a:xfrm>
        </p:spPr>
        <p:txBody>
          <a:bodyPr anchor="ctr">
            <a:normAutofit/>
          </a:bodyPr>
          <a:lstStyle/>
          <a:p>
            <a:pPr marL="0" indent="0">
              <a:buNone/>
            </a:pPr>
            <a:r>
              <a:rPr lang="da-DK" sz="1800" b="0" i="0" dirty="0">
                <a:effectLst/>
                <a:latin typeface="Noto Sans" panose="020B0502040504020204" pitchFamily="34" charset="0"/>
              </a:rPr>
              <a:t>Undersøg, hvilken vinkel dagens aviser har valgt til en bestemt sag: Efter hvilke nyhedskriterier er artiklerne vinklet? Fra hvilken parts synsvinkel ses sagen? Hvad fortæller overskriften? Har aviserne forskellige opfattelser af begivenheden? Hvilke kilder er brugt?</a:t>
            </a:r>
          </a:p>
          <a:p>
            <a:pPr marL="0" indent="0">
              <a:buNone/>
            </a:pPr>
            <a:endParaRPr lang="da-DK" sz="1800" dirty="0"/>
          </a:p>
        </p:txBody>
      </p:sp>
    </p:spTree>
    <p:extLst>
      <p:ext uri="{BB962C8B-B14F-4D97-AF65-F5344CB8AC3E}">
        <p14:creationId xmlns:p14="http://schemas.microsoft.com/office/powerpoint/2010/main" val="812130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57151CE-C824-1FE4-4829-75F1E7A83618}"/>
              </a:ext>
            </a:extLst>
          </p:cNvPr>
          <p:cNvSpPr>
            <a:spLocks noGrp="1"/>
          </p:cNvSpPr>
          <p:nvPr>
            <p:ph type="title"/>
          </p:nvPr>
        </p:nvSpPr>
        <p:spPr>
          <a:xfrm>
            <a:off x="838200" y="365125"/>
            <a:ext cx="10515600" cy="1325563"/>
          </a:xfrm>
        </p:spPr>
        <p:txBody>
          <a:bodyPr>
            <a:normAutofit/>
          </a:bodyPr>
          <a:lstStyle/>
          <a:p>
            <a:r>
              <a:rPr lang="da-DK" sz="5400"/>
              <a:t>Avisens genrer </a:t>
            </a:r>
          </a:p>
        </p:txBody>
      </p:sp>
      <p:sp>
        <p:nvSpPr>
          <p:cNvPr id="2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E8D68D68-1DE5-7497-2905-7F39AC4F0714}"/>
              </a:ext>
            </a:extLst>
          </p:cNvPr>
          <p:cNvSpPr>
            <a:spLocks noGrp="1"/>
          </p:cNvSpPr>
          <p:nvPr>
            <p:ph idx="1"/>
          </p:nvPr>
        </p:nvSpPr>
        <p:spPr>
          <a:xfrm>
            <a:off x="838200" y="1929384"/>
            <a:ext cx="10515600" cy="4251960"/>
          </a:xfrm>
        </p:spPr>
        <p:txBody>
          <a:bodyPr>
            <a:normAutofit/>
          </a:bodyPr>
          <a:lstStyle/>
          <a:p>
            <a:pPr marL="0" indent="0">
              <a:buNone/>
            </a:pPr>
            <a:r>
              <a:rPr lang="da-DK" sz="1900" b="0" i="0">
                <a:effectLst/>
                <a:latin typeface="Noto Sans" panose="020B0502040504020204" pitchFamily="34" charset="0"/>
              </a:rPr>
              <a:t>Journalister benytter sig af flere forskellige genrer, når de skriver deres artikler. </a:t>
            </a:r>
            <a:r>
              <a:rPr lang="da-DK" sz="1900">
                <a:latin typeface="Noto Sans" panose="020B0502040504020204" pitchFamily="34" charset="0"/>
              </a:rPr>
              <a:t>I</a:t>
            </a:r>
            <a:r>
              <a:rPr lang="da-DK" sz="1900" b="0" i="0">
                <a:effectLst/>
                <a:latin typeface="Noto Sans" panose="020B0502040504020204" pitchFamily="34" charset="0"/>
              </a:rPr>
              <a:t>nddelingerne herunder er alle er underordnet faktagenren. </a:t>
            </a:r>
          </a:p>
          <a:p>
            <a:pPr marL="0" indent="0">
              <a:buNone/>
            </a:pPr>
            <a:endParaRPr lang="da-DK" sz="1900" b="0" i="0">
              <a:effectLst/>
              <a:latin typeface="Noto Sans" panose="020B0502040504020204" pitchFamily="34" charset="0"/>
            </a:endParaRPr>
          </a:p>
          <a:p>
            <a:pPr>
              <a:buFont typeface="Arial" panose="020B0604020202020204" pitchFamily="34" charset="0"/>
              <a:buChar char="•"/>
            </a:pPr>
            <a:r>
              <a:rPr lang="da-DK" sz="1900" b="1">
                <a:effectLst/>
                <a:latin typeface="Noto Sans" panose="020B0502040504020204" pitchFamily="34" charset="0"/>
              </a:rPr>
              <a:t>Nyhedsjournalistikken</a:t>
            </a:r>
            <a:r>
              <a:rPr lang="da-DK" sz="1900" b="0" i="1">
                <a:effectLst/>
                <a:latin typeface="Noto Sans" panose="020B0502040504020204" pitchFamily="34" charset="0"/>
              </a:rPr>
              <a:t> </a:t>
            </a:r>
            <a:r>
              <a:rPr lang="da-DK" sz="1900" b="0" i="0">
                <a:effectLst/>
                <a:latin typeface="Noto Sans" panose="020B0502040504020204" pitchFamily="34" charset="0"/>
              </a:rPr>
              <a:t>omfatter nyhedsgenrer, hvor journalisten så objektivt som muligt rapporterer om aktuelle begivenheder.</a:t>
            </a:r>
          </a:p>
          <a:p>
            <a:pPr>
              <a:buFont typeface="Arial" panose="020B0604020202020204" pitchFamily="34" charset="0"/>
              <a:buChar char="•"/>
            </a:pPr>
            <a:r>
              <a:rPr lang="da-DK" sz="1900" b="1">
                <a:effectLst/>
                <a:latin typeface="Noto Sans" panose="020B0502040504020204" pitchFamily="34" charset="0"/>
              </a:rPr>
              <a:t>Meningsjournalistikken</a:t>
            </a:r>
            <a:r>
              <a:rPr lang="da-DK" sz="1900" b="0" i="0">
                <a:effectLst/>
                <a:latin typeface="Noto Sans" panose="020B0502040504020204" pitchFamily="34" charset="0"/>
              </a:rPr>
              <a:t> består af artikler/genrer, der giver udtryk for avisens eller skribentens holdning til eller vurdering af en bestemt sag.</a:t>
            </a:r>
          </a:p>
          <a:p>
            <a:pPr>
              <a:buFont typeface="Arial" panose="020B0604020202020204" pitchFamily="34" charset="0"/>
              <a:buChar char="•"/>
            </a:pPr>
            <a:r>
              <a:rPr lang="da-DK" sz="1900" b="1">
                <a:effectLst/>
                <a:latin typeface="Noto Sans" panose="020B0502040504020204" pitchFamily="34" charset="0"/>
              </a:rPr>
              <a:t>Den fortællende nyhedsjournalistik </a:t>
            </a:r>
            <a:r>
              <a:rPr lang="da-DK" sz="1900" b="0" i="0">
                <a:effectLst/>
                <a:latin typeface="Noto Sans" panose="020B0502040504020204" pitchFamily="34" charset="0"/>
              </a:rPr>
              <a:t>omfatter nyhedsgenrer, hvor journalisten rapporterer om aktuelle begivenheder, men har fokus på oplevelse og benytter fortælleformer og teknik fra fiktionens og litteraturens verden til at skabe spænding og indlevelse med.</a:t>
            </a:r>
          </a:p>
          <a:p>
            <a:pPr>
              <a:buFont typeface="Arial" panose="020B0604020202020204" pitchFamily="34" charset="0"/>
              <a:buChar char="•"/>
            </a:pPr>
            <a:r>
              <a:rPr lang="da-DK" sz="1900" b="1">
                <a:effectLst/>
                <a:latin typeface="Noto Sans" panose="020B0502040504020204" pitchFamily="34" charset="0"/>
              </a:rPr>
              <a:t>Servicejournalistikken</a:t>
            </a:r>
            <a:r>
              <a:rPr lang="da-DK" sz="1900" b="0" i="0">
                <a:effectLst/>
                <a:latin typeface="Noto Sans" panose="020B0502040504020204" pitchFamily="34" charset="0"/>
              </a:rPr>
              <a:t> består af artikler med forbrugerorienteret stof, der hjælper læserne med de mange valgmuligheder i dagligdagen.</a:t>
            </a:r>
          </a:p>
          <a:p>
            <a:pPr marL="0" indent="0">
              <a:buNone/>
            </a:pPr>
            <a:endParaRPr lang="da-DK" sz="1900" b="0" i="0">
              <a:effectLst/>
              <a:latin typeface="Noto Sans" panose="020B0502040504020204" pitchFamily="34" charset="0"/>
            </a:endParaRPr>
          </a:p>
        </p:txBody>
      </p:sp>
      <mc:AlternateContent xmlns:mc="http://schemas.openxmlformats.org/markup-compatibility/2006" xmlns:p14="http://schemas.microsoft.com/office/powerpoint/2010/main">
        <mc:Choice Requires="p14">
          <p:contentPart p14:bwMode="auto" r:id="rId2">
            <p14:nvContentPartPr>
              <p14:cNvPr id="5" name="Håndskrift 4">
                <a:extLst>
                  <a:ext uri="{FF2B5EF4-FFF2-40B4-BE49-F238E27FC236}">
                    <a16:creationId xmlns:a16="http://schemas.microsoft.com/office/drawing/2014/main" id="{8B5AB15C-929E-7E6F-C297-B2596B3C6021}"/>
                  </a:ext>
                </a:extLst>
              </p14:cNvPr>
              <p14:cNvContentPartPr/>
              <p14:nvPr/>
            </p14:nvContentPartPr>
            <p14:xfrm>
              <a:off x="1765102" y="5612422"/>
              <a:ext cx="360" cy="360"/>
            </p14:xfrm>
          </p:contentPart>
        </mc:Choice>
        <mc:Fallback xmlns="">
          <p:pic>
            <p:nvPicPr>
              <p:cNvPr id="5" name="Håndskrift 4">
                <a:extLst>
                  <a:ext uri="{FF2B5EF4-FFF2-40B4-BE49-F238E27FC236}">
                    <a16:creationId xmlns:a16="http://schemas.microsoft.com/office/drawing/2014/main" id="{8B5AB15C-929E-7E6F-C297-B2596B3C6021}"/>
                  </a:ext>
                </a:extLst>
              </p:cNvPr>
              <p:cNvPicPr/>
              <p:nvPr/>
            </p:nvPicPr>
            <p:blipFill>
              <a:blip r:embed="rId3"/>
              <a:stretch>
                <a:fillRect/>
              </a:stretch>
            </p:blipFill>
            <p:spPr>
              <a:xfrm>
                <a:off x="1756102" y="5603422"/>
                <a:ext cx="18000" cy="18000"/>
              </a:xfrm>
              <a:prstGeom prst="rect">
                <a:avLst/>
              </a:prstGeom>
            </p:spPr>
          </p:pic>
        </mc:Fallback>
      </mc:AlternateContent>
      <p:grpSp>
        <p:nvGrpSpPr>
          <p:cNvPr id="9" name="Gruppe 8">
            <a:extLst>
              <a:ext uri="{FF2B5EF4-FFF2-40B4-BE49-F238E27FC236}">
                <a16:creationId xmlns:a16="http://schemas.microsoft.com/office/drawing/2014/main" id="{A5534380-D72D-B590-C775-DBA2E25A5788}"/>
              </a:ext>
            </a:extLst>
          </p:cNvPr>
          <p:cNvGrpSpPr/>
          <p:nvPr/>
        </p:nvGrpSpPr>
        <p:grpSpPr>
          <a:xfrm>
            <a:off x="1621822" y="5464102"/>
            <a:ext cx="360" cy="360"/>
            <a:chOff x="1621822" y="5464102"/>
            <a:chExt cx="360" cy="360"/>
          </a:xfrm>
        </p:grpSpPr>
        <mc:AlternateContent xmlns:mc="http://schemas.openxmlformats.org/markup-compatibility/2006" xmlns:p14="http://schemas.microsoft.com/office/powerpoint/2010/main">
          <mc:Choice Requires="p14">
            <p:contentPart p14:bwMode="auto" r:id="rId4">
              <p14:nvContentPartPr>
                <p14:cNvPr id="6" name="Håndskrift 5">
                  <a:extLst>
                    <a:ext uri="{FF2B5EF4-FFF2-40B4-BE49-F238E27FC236}">
                      <a16:creationId xmlns:a16="http://schemas.microsoft.com/office/drawing/2014/main" id="{D9E0ECA4-0688-0506-B7C1-B9F81571D372}"/>
                    </a:ext>
                  </a:extLst>
                </p14:cNvPr>
                <p14:cNvContentPartPr/>
                <p14:nvPr/>
              </p14:nvContentPartPr>
              <p14:xfrm>
                <a:off x="1621822" y="5464102"/>
                <a:ext cx="360" cy="360"/>
              </p14:xfrm>
            </p:contentPart>
          </mc:Choice>
          <mc:Fallback xmlns="">
            <p:pic>
              <p:nvPicPr>
                <p:cNvPr id="6" name="Håndskrift 5">
                  <a:extLst>
                    <a:ext uri="{FF2B5EF4-FFF2-40B4-BE49-F238E27FC236}">
                      <a16:creationId xmlns:a16="http://schemas.microsoft.com/office/drawing/2014/main" id="{D9E0ECA4-0688-0506-B7C1-B9F81571D372}"/>
                    </a:ext>
                  </a:extLst>
                </p:cNvPr>
                <p:cNvPicPr/>
                <p:nvPr/>
              </p:nvPicPr>
              <p:blipFill>
                <a:blip r:embed="rId3"/>
                <a:stretch>
                  <a:fillRect/>
                </a:stretch>
              </p:blipFill>
              <p:spPr>
                <a:xfrm>
                  <a:off x="1612822" y="545546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Håndskrift 6">
                  <a:extLst>
                    <a:ext uri="{FF2B5EF4-FFF2-40B4-BE49-F238E27FC236}">
                      <a16:creationId xmlns:a16="http://schemas.microsoft.com/office/drawing/2014/main" id="{4F14D8FD-FBD1-D6E8-96DF-4E351CF251B2}"/>
                    </a:ext>
                  </a:extLst>
                </p14:cNvPr>
                <p14:cNvContentPartPr/>
                <p14:nvPr/>
              </p14:nvContentPartPr>
              <p14:xfrm>
                <a:off x="1621822" y="5464102"/>
                <a:ext cx="360" cy="360"/>
              </p14:xfrm>
            </p:contentPart>
          </mc:Choice>
          <mc:Fallback xmlns="">
            <p:pic>
              <p:nvPicPr>
                <p:cNvPr id="7" name="Håndskrift 6">
                  <a:extLst>
                    <a:ext uri="{FF2B5EF4-FFF2-40B4-BE49-F238E27FC236}">
                      <a16:creationId xmlns:a16="http://schemas.microsoft.com/office/drawing/2014/main" id="{4F14D8FD-FBD1-D6E8-96DF-4E351CF251B2}"/>
                    </a:ext>
                  </a:extLst>
                </p:cNvPr>
                <p:cNvPicPr/>
                <p:nvPr/>
              </p:nvPicPr>
              <p:blipFill>
                <a:blip r:embed="rId3"/>
                <a:stretch>
                  <a:fillRect/>
                </a:stretch>
              </p:blipFill>
              <p:spPr>
                <a:xfrm>
                  <a:off x="1612822" y="5455462"/>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11" name="Håndskrift 10">
                <a:extLst>
                  <a:ext uri="{FF2B5EF4-FFF2-40B4-BE49-F238E27FC236}">
                    <a16:creationId xmlns:a16="http://schemas.microsoft.com/office/drawing/2014/main" id="{CAEBF108-41E6-0CB0-14A2-74FF7FDAE1D8}"/>
                  </a:ext>
                </a:extLst>
              </p14:cNvPr>
              <p14:cNvContentPartPr/>
              <p14:nvPr/>
            </p14:nvContentPartPr>
            <p14:xfrm>
              <a:off x="2254702" y="-636098"/>
              <a:ext cx="360" cy="360"/>
            </p14:xfrm>
          </p:contentPart>
        </mc:Choice>
        <mc:Fallback xmlns="">
          <p:pic>
            <p:nvPicPr>
              <p:cNvPr id="11" name="Håndskrift 10">
                <a:extLst>
                  <a:ext uri="{FF2B5EF4-FFF2-40B4-BE49-F238E27FC236}">
                    <a16:creationId xmlns:a16="http://schemas.microsoft.com/office/drawing/2014/main" id="{CAEBF108-41E6-0CB0-14A2-74FF7FDAE1D8}"/>
                  </a:ext>
                </a:extLst>
              </p:cNvPr>
              <p:cNvPicPr/>
              <p:nvPr/>
            </p:nvPicPr>
            <p:blipFill>
              <a:blip r:embed="rId3"/>
              <a:stretch>
                <a:fillRect/>
              </a:stretch>
            </p:blipFill>
            <p:spPr>
              <a:xfrm>
                <a:off x="2246062" y="-645098"/>
                <a:ext cx="18000" cy="18000"/>
              </a:xfrm>
              <a:prstGeom prst="rect">
                <a:avLst/>
              </a:prstGeom>
            </p:spPr>
          </p:pic>
        </mc:Fallback>
      </mc:AlternateContent>
    </p:spTree>
    <p:extLst>
      <p:ext uri="{BB962C8B-B14F-4D97-AF65-F5344CB8AC3E}">
        <p14:creationId xmlns:p14="http://schemas.microsoft.com/office/powerpoint/2010/main" val="3589344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57151CE-C824-1FE4-4829-75F1E7A83618}"/>
              </a:ext>
            </a:extLst>
          </p:cNvPr>
          <p:cNvSpPr>
            <a:spLocks noGrp="1"/>
          </p:cNvSpPr>
          <p:nvPr>
            <p:ph type="title"/>
          </p:nvPr>
        </p:nvSpPr>
        <p:spPr>
          <a:xfrm>
            <a:off x="838200" y="365125"/>
            <a:ext cx="10515600" cy="1325563"/>
          </a:xfrm>
        </p:spPr>
        <p:txBody>
          <a:bodyPr>
            <a:normAutofit/>
          </a:bodyPr>
          <a:lstStyle/>
          <a:p>
            <a:r>
              <a:rPr lang="da-DK" sz="5400"/>
              <a:t>Avisens genrer </a:t>
            </a:r>
          </a:p>
        </p:txBody>
      </p:sp>
      <p:sp>
        <p:nvSpPr>
          <p:cNvPr id="2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E8D68D68-1DE5-7497-2905-7F39AC4F0714}"/>
              </a:ext>
            </a:extLst>
          </p:cNvPr>
          <p:cNvSpPr>
            <a:spLocks noGrp="1"/>
          </p:cNvSpPr>
          <p:nvPr>
            <p:ph idx="1"/>
          </p:nvPr>
        </p:nvSpPr>
        <p:spPr>
          <a:xfrm>
            <a:off x="838200" y="1929384"/>
            <a:ext cx="10515600" cy="4251960"/>
          </a:xfrm>
        </p:spPr>
        <p:txBody>
          <a:bodyPr>
            <a:normAutofit/>
          </a:bodyPr>
          <a:lstStyle/>
          <a:p>
            <a:pPr marL="0" indent="0">
              <a:buNone/>
            </a:pPr>
            <a:r>
              <a:rPr lang="da-DK" sz="1900" b="0" i="0">
                <a:effectLst/>
                <a:latin typeface="Noto Sans" panose="020B0502040504020204" pitchFamily="34" charset="0"/>
              </a:rPr>
              <a:t>Journalister benytter sig af flere forskellige genrer, når de skriver deres artikler. </a:t>
            </a:r>
            <a:r>
              <a:rPr lang="da-DK" sz="1900">
                <a:latin typeface="Noto Sans" panose="020B0502040504020204" pitchFamily="34" charset="0"/>
              </a:rPr>
              <a:t>I</a:t>
            </a:r>
            <a:r>
              <a:rPr lang="da-DK" sz="1900" b="0" i="0">
                <a:effectLst/>
                <a:latin typeface="Noto Sans" panose="020B0502040504020204" pitchFamily="34" charset="0"/>
              </a:rPr>
              <a:t>nddelingerne herunder er alle er underordnet faktagenren. </a:t>
            </a:r>
          </a:p>
          <a:p>
            <a:pPr marL="0" indent="0">
              <a:buNone/>
            </a:pPr>
            <a:endParaRPr lang="da-DK" sz="1900" b="0" i="0">
              <a:effectLst/>
              <a:latin typeface="Noto Sans" panose="020B0502040504020204" pitchFamily="34" charset="0"/>
            </a:endParaRPr>
          </a:p>
          <a:p>
            <a:pPr>
              <a:buFont typeface="Arial" panose="020B0604020202020204" pitchFamily="34" charset="0"/>
              <a:buChar char="•"/>
            </a:pPr>
            <a:r>
              <a:rPr lang="da-DK" sz="1900" b="1">
                <a:effectLst/>
                <a:latin typeface="Noto Sans" panose="020B0502040504020204" pitchFamily="34" charset="0"/>
              </a:rPr>
              <a:t>Nyhedsjournalistikken</a:t>
            </a:r>
            <a:r>
              <a:rPr lang="da-DK" sz="1900" b="0" i="1">
                <a:effectLst/>
                <a:latin typeface="Noto Sans" panose="020B0502040504020204" pitchFamily="34" charset="0"/>
              </a:rPr>
              <a:t> </a:t>
            </a:r>
            <a:r>
              <a:rPr lang="da-DK" sz="1900" b="0" i="0">
                <a:effectLst/>
                <a:latin typeface="Noto Sans" panose="020B0502040504020204" pitchFamily="34" charset="0"/>
              </a:rPr>
              <a:t>omfatter nyhedsgenrer, hvor journalisten så objektivt som muligt rapporterer om aktuelle begivenheder.</a:t>
            </a:r>
          </a:p>
          <a:p>
            <a:pPr>
              <a:buFont typeface="Arial" panose="020B0604020202020204" pitchFamily="34" charset="0"/>
              <a:buChar char="•"/>
            </a:pPr>
            <a:r>
              <a:rPr lang="da-DK" sz="1900" b="1">
                <a:effectLst/>
                <a:latin typeface="Noto Sans" panose="020B0502040504020204" pitchFamily="34" charset="0"/>
              </a:rPr>
              <a:t>Meningsjournalistikken</a:t>
            </a:r>
            <a:r>
              <a:rPr lang="da-DK" sz="1900" b="0" i="0">
                <a:effectLst/>
                <a:latin typeface="Noto Sans" panose="020B0502040504020204" pitchFamily="34" charset="0"/>
              </a:rPr>
              <a:t> består af artikler/genrer, der giver udtryk for avisens eller skribentens holdning til eller vurdering af en bestemt sag.</a:t>
            </a:r>
          </a:p>
          <a:p>
            <a:pPr>
              <a:buFont typeface="Arial" panose="020B0604020202020204" pitchFamily="34" charset="0"/>
              <a:buChar char="•"/>
            </a:pPr>
            <a:r>
              <a:rPr lang="da-DK" sz="1900" b="1">
                <a:effectLst/>
                <a:latin typeface="Noto Sans" panose="020B0502040504020204" pitchFamily="34" charset="0"/>
              </a:rPr>
              <a:t>Den fortællende nyhedsjournalistik </a:t>
            </a:r>
            <a:r>
              <a:rPr lang="da-DK" sz="1900" b="0" i="0">
                <a:effectLst/>
                <a:latin typeface="Noto Sans" panose="020B0502040504020204" pitchFamily="34" charset="0"/>
              </a:rPr>
              <a:t>omfatter nyhedsgenrer, hvor journalisten rapporterer om aktuelle begivenheder, men har fokus på oplevelse og benytter fortælleformer og teknik fra fiktionens og litteraturens verden til at skabe spænding og indlevelse med.</a:t>
            </a:r>
          </a:p>
          <a:p>
            <a:pPr>
              <a:buFont typeface="Arial" panose="020B0604020202020204" pitchFamily="34" charset="0"/>
              <a:buChar char="•"/>
            </a:pPr>
            <a:r>
              <a:rPr lang="da-DK" sz="1900" b="1">
                <a:effectLst/>
                <a:latin typeface="Noto Sans" panose="020B0502040504020204" pitchFamily="34" charset="0"/>
              </a:rPr>
              <a:t>Servicejournalistikken</a:t>
            </a:r>
            <a:r>
              <a:rPr lang="da-DK" sz="1900" b="0" i="0">
                <a:effectLst/>
                <a:latin typeface="Noto Sans" panose="020B0502040504020204" pitchFamily="34" charset="0"/>
              </a:rPr>
              <a:t> består af artikler med forbrugerorienteret stof, der hjælper læserne med de mange valgmuligheder i dagligdagen.</a:t>
            </a:r>
          </a:p>
          <a:p>
            <a:pPr marL="0" indent="0">
              <a:buNone/>
            </a:pPr>
            <a:endParaRPr lang="da-DK" sz="1900" b="0" i="0">
              <a:effectLst/>
              <a:latin typeface="Noto Sans" panose="020B0502040504020204" pitchFamily="34" charset="0"/>
            </a:endParaRPr>
          </a:p>
        </p:txBody>
      </p:sp>
      <mc:AlternateContent xmlns:mc="http://schemas.openxmlformats.org/markup-compatibility/2006" xmlns:p14="http://schemas.microsoft.com/office/powerpoint/2010/main">
        <mc:Choice Requires="p14">
          <p:contentPart p14:bwMode="auto" r:id="rId2">
            <p14:nvContentPartPr>
              <p14:cNvPr id="5" name="Håndskrift 4">
                <a:extLst>
                  <a:ext uri="{FF2B5EF4-FFF2-40B4-BE49-F238E27FC236}">
                    <a16:creationId xmlns:a16="http://schemas.microsoft.com/office/drawing/2014/main" id="{8B5AB15C-929E-7E6F-C297-B2596B3C6021}"/>
                  </a:ext>
                </a:extLst>
              </p14:cNvPr>
              <p14:cNvContentPartPr/>
              <p14:nvPr/>
            </p14:nvContentPartPr>
            <p14:xfrm>
              <a:off x="1765102" y="5612422"/>
              <a:ext cx="360" cy="360"/>
            </p14:xfrm>
          </p:contentPart>
        </mc:Choice>
        <mc:Fallback xmlns="">
          <p:pic>
            <p:nvPicPr>
              <p:cNvPr id="5" name="Håndskrift 4">
                <a:extLst>
                  <a:ext uri="{FF2B5EF4-FFF2-40B4-BE49-F238E27FC236}">
                    <a16:creationId xmlns:a16="http://schemas.microsoft.com/office/drawing/2014/main" id="{8B5AB15C-929E-7E6F-C297-B2596B3C6021}"/>
                  </a:ext>
                </a:extLst>
              </p:cNvPr>
              <p:cNvPicPr/>
              <p:nvPr/>
            </p:nvPicPr>
            <p:blipFill>
              <a:blip r:embed="rId3"/>
              <a:stretch>
                <a:fillRect/>
              </a:stretch>
            </p:blipFill>
            <p:spPr>
              <a:xfrm>
                <a:off x="1756102" y="5603422"/>
                <a:ext cx="18000" cy="18000"/>
              </a:xfrm>
              <a:prstGeom prst="rect">
                <a:avLst/>
              </a:prstGeom>
            </p:spPr>
          </p:pic>
        </mc:Fallback>
      </mc:AlternateContent>
      <p:grpSp>
        <p:nvGrpSpPr>
          <p:cNvPr id="9" name="Gruppe 8">
            <a:extLst>
              <a:ext uri="{FF2B5EF4-FFF2-40B4-BE49-F238E27FC236}">
                <a16:creationId xmlns:a16="http://schemas.microsoft.com/office/drawing/2014/main" id="{A5534380-D72D-B590-C775-DBA2E25A5788}"/>
              </a:ext>
            </a:extLst>
          </p:cNvPr>
          <p:cNvGrpSpPr/>
          <p:nvPr/>
        </p:nvGrpSpPr>
        <p:grpSpPr>
          <a:xfrm>
            <a:off x="1621822" y="5464102"/>
            <a:ext cx="360" cy="360"/>
            <a:chOff x="1621822" y="5464102"/>
            <a:chExt cx="360" cy="360"/>
          </a:xfrm>
        </p:grpSpPr>
        <mc:AlternateContent xmlns:mc="http://schemas.openxmlformats.org/markup-compatibility/2006" xmlns:p14="http://schemas.microsoft.com/office/powerpoint/2010/main">
          <mc:Choice Requires="p14">
            <p:contentPart p14:bwMode="auto" r:id="rId4">
              <p14:nvContentPartPr>
                <p14:cNvPr id="6" name="Håndskrift 5">
                  <a:extLst>
                    <a:ext uri="{FF2B5EF4-FFF2-40B4-BE49-F238E27FC236}">
                      <a16:creationId xmlns:a16="http://schemas.microsoft.com/office/drawing/2014/main" id="{D9E0ECA4-0688-0506-B7C1-B9F81571D372}"/>
                    </a:ext>
                  </a:extLst>
                </p14:cNvPr>
                <p14:cNvContentPartPr/>
                <p14:nvPr/>
              </p14:nvContentPartPr>
              <p14:xfrm>
                <a:off x="1621822" y="5464102"/>
                <a:ext cx="360" cy="360"/>
              </p14:xfrm>
            </p:contentPart>
          </mc:Choice>
          <mc:Fallback xmlns="">
            <p:pic>
              <p:nvPicPr>
                <p:cNvPr id="6" name="Håndskrift 5">
                  <a:extLst>
                    <a:ext uri="{FF2B5EF4-FFF2-40B4-BE49-F238E27FC236}">
                      <a16:creationId xmlns:a16="http://schemas.microsoft.com/office/drawing/2014/main" id="{D9E0ECA4-0688-0506-B7C1-B9F81571D372}"/>
                    </a:ext>
                  </a:extLst>
                </p:cNvPr>
                <p:cNvPicPr/>
                <p:nvPr/>
              </p:nvPicPr>
              <p:blipFill>
                <a:blip r:embed="rId3"/>
                <a:stretch>
                  <a:fillRect/>
                </a:stretch>
              </p:blipFill>
              <p:spPr>
                <a:xfrm>
                  <a:off x="1612822" y="545510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Håndskrift 6">
                  <a:extLst>
                    <a:ext uri="{FF2B5EF4-FFF2-40B4-BE49-F238E27FC236}">
                      <a16:creationId xmlns:a16="http://schemas.microsoft.com/office/drawing/2014/main" id="{4F14D8FD-FBD1-D6E8-96DF-4E351CF251B2}"/>
                    </a:ext>
                  </a:extLst>
                </p14:cNvPr>
                <p14:cNvContentPartPr/>
                <p14:nvPr/>
              </p14:nvContentPartPr>
              <p14:xfrm>
                <a:off x="1621822" y="5464102"/>
                <a:ext cx="360" cy="360"/>
              </p14:xfrm>
            </p:contentPart>
          </mc:Choice>
          <mc:Fallback xmlns="">
            <p:pic>
              <p:nvPicPr>
                <p:cNvPr id="7" name="Håndskrift 6">
                  <a:extLst>
                    <a:ext uri="{FF2B5EF4-FFF2-40B4-BE49-F238E27FC236}">
                      <a16:creationId xmlns:a16="http://schemas.microsoft.com/office/drawing/2014/main" id="{4F14D8FD-FBD1-D6E8-96DF-4E351CF251B2}"/>
                    </a:ext>
                  </a:extLst>
                </p:cNvPr>
                <p:cNvPicPr/>
                <p:nvPr/>
              </p:nvPicPr>
              <p:blipFill>
                <a:blip r:embed="rId3"/>
                <a:stretch>
                  <a:fillRect/>
                </a:stretch>
              </p:blipFill>
              <p:spPr>
                <a:xfrm>
                  <a:off x="1612822" y="5455102"/>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11" name="Håndskrift 10">
                <a:extLst>
                  <a:ext uri="{FF2B5EF4-FFF2-40B4-BE49-F238E27FC236}">
                    <a16:creationId xmlns:a16="http://schemas.microsoft.com/office/drawing/2014/main" id="{CAEBF108-41E6-0CB0-14A2-74FF7FDAE1D8}"/>
                  </a:ext>
                </a:extLst>
              </p14:cNvPr>
              <p14:cNvContentPartPr/>
              <p14:nvPr/>
            </p14:nvContentPartPr>
            <p14:xfrm>
              <a:off x="2254702" y="-636098"/>
              <a:ext cx="360" cy="360"/>
            </p14:xfrm>
          </p:contentPart>
        </mc:Choice>
        <mc:Fallback xmlns="">
          <p:pic>
            <p:nvPicPr>
              <p:cNvPr id="11" name="Håndskrift 10">
                <a:extLst>
                  <a:ext uri="{FF2B5EF4-FFF2-40B4-BE49-F238E27FC236}">
                    <a16:creationId xmlns:a16="http://schemas.microsoft.com/office/drawing/2014/main" id="{CAEBF108-41E6-0CB0-14A2-74FF7FDAE1D8}"/>
                  </a:ext>
                </a:extLst>
              </p:cNvPr>
              <p:cNvPicPr/>
              <p:nvPr/>
            </p:nvPicPr>
            <p:blipFill>
              <a:blip r:embed="rId3"/>
              <a:stretch>
                <a:fillRect/>
              </a:stretch>
            </p:blipFill>
            <p:spPr>
              <a:xfrm>
                <a:off x="2245702" y="-64509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Håndskrift 7">
                <a:extLst>
                  <a:ext uri="{FF2B5EF4-FFF2-40B4-BE49-F238E27FC236}">
                    <a16:creationId xmlns:a16="http://schemas.microsoft.com/office/drawing/2014/main" id="{1105BECE-855B-A9EB-5C27-ABA87B42BC83}"/>
                  </a:ext>
                </a:extLst>
              </p14:cNvPr>
              <p14:cNvContentPartPr/>
              <p14:nvPr/>
            </p14:nvContentPartPr>
            <p14:xfrm>
              <a:off x="846022" y="2644222"/>
              <a:ext cx="3843720" cy="1068840"/>
            </p14:xfrm>
          </p:contentPart>
        </mc:Choice>
        <mc:Fallback xmlns="">
          <p:pic>
            <p:nvPicPr>
              <p:cNvPr id="8" name="Håndskrift 7">
                <a:extLst>
                  <a:ext uri="{FF2B5EF4-FFF2-40B4-BE49-F238E27FC236}">
                    <a16:creationId xmlns:a16="http://schemas.microsoft.com/office/drawing/2014/main" id="{1105BECE-855B-A9EB-5C27-ABA87B42BC83}"/>
                  </a:ext>
                </a:extLst>
              </p:cNvPr>
              <p:cNvPicPr/>
              <p:nvPr/>
            </p:nvPicPr>
            <p:blipFill>
              <a:blip r:embed="rId8"/>
              <a:stretch>
                <a:fillRect/>
              </a:stretch>
            </p:blipFill>
            <p:spPr>
              <a:xfrm>
                <a:off x="837022" y="2635222"/>
                <a:ext cx="3861360" cy="10864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Håndskrift 13">
                <a:extLst>
                  <a:ext uri="{FF2B5EF4-FFF2-40B4-BE49-F238E27FC236}">
                    <a16:creationId xmlns:a16="http://schemas.microsoft.com/office/drawing/2014/main" id="{FBD5C9F5-71EA-E68D-175B-384A3CB42519}"/>
                  </a:ext>
                </a:extLst>
              </p14:cNvPr>
              <p14:cNvContentPartPr/>
              <p14:nvPr/>
            </p14:nvContentPartPr>
            <p14:xfrm>
              <a:off x="726142" y="3994942"/>
              <a:ext cx="5731920" cy="822600"/>
            </p14:xfrm>
          </p:contentPart>
        </mc:Choice>
        <mc:Fallback xmlns="">
          <p:pic>
            <p:nvPicPr>
              <p:cNvPr id="14" name="Håndskrift 13">
                <a:extLst>
                  <a:ext uri="{FF2B5EF4-FFF2-40B4-BE49-F238E27FC236}">
                    <a16:creationId xmlns:a16="http://schemas.microsoft.com/office/drawing/2014/main" id="{FBD5C9F5-71EA-E68D-175B-384A3CB42519}"/>
                  </a:ext>
                </a:extLst>
              </p:cNvPr>
              <p:cNvPicPr/>
              <p:nvPr/>
            </p:nvPicPr>
            <p:blipFill>
              <a:blip r:embed="rId10"/>
              <a:stretch>
                <a:fillRect/>
              </a:stretch>
            </p:blipFill>
            <p:spPr>
              <a:xfrm>
                <a:off x="717142" y="3986302"/>
                <a:ext cx="5749560" cy="840240"/>
              </a:xfrm>
              <a:prstGeom prst="rect">
                <a:avLst/>
              </a:prstGeom>
            </p:spPr>
          </p:pic>
        </mc:Fallback>
      </mc:AlternateContent>
    </p:spTree>
    <p:extLst>
      <p:ext uri="{BB962C8B-B14F-4D97-AF65-F5344CB8AC3E}">
        <p14:creationId xmlns:p14="http://schemas.microsoft.com/office/powerpoint/2010/main" val="26351326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Hvad er en journalistisk nyhed? (Fortalt, så en alien ville kunne forstå  det)">
            <a:extLst>
              <a:ext uri="{FF2B5EF4-FFF2-40B4-BE49-F238E27FC236}">
                <a16:creationId xmlns:a16="http://schemas.microsoft.com/office/drawing/2014/main" id="{0D423888-75B6-AC12-E72E-A3C1E506BE53}"/>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t="16187" r="-1" b="23151"/>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E124C8BD-5A15-7460-C060-55C60D707C94}"/>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6600">
                <a:solidFill>
                  <a:srgbClr val="FFFFFF"/>
                </a:solidFill>
              </a:rPr>
              <a:t>Nyhedsjournalistik </a:t>
            </a:r>
          </a:p>
        </p:txBody>
      </p:sp>
      <p:sp>
        <p:nvSpPr>
          <p:cNvPr id="4" name="Pladsholder til tekst 3">
            <a:extLst>
              <a:ext uri="{FF2B5EF4-FFF2-40B4-BE49-F238E27FC236}">
                <a16:creationId xmlns:a16="http://schemas.microsoft.com/office/drawing/2014/main" id="{87550112-AC22-2D6A-2535-B2AB83921B48}"/>
              </a:ext>
            </a:extLst>
          </p:cNvPr>
          <p:cNvSpPr>
            <a:spLocks noGrp="1"/>
          </p:cNvSpPr>
          <p:nvPr>
            <p:ph type="body" idx="1"/>
          </p:nvPr>
        </p:nvSpPr>
        <p:spPr>
          <a:xfrm>
            <a:off x="1527048" y="4599432"/>
            <a:ext cx="9144000" cy="1536192"/>
          </a:xfrm>
        </p:spPr>
        <p:txBody>
          <a:bodyPr vert="horz" lIns="91440" tIns="45720" rIns="91440" bIns="45720" rtlCol="0">
            <a:normAutofit/>
          </a:bodyPr>
          <a:lstStyle/>
          <a:p>
            <a:pPr algn="ctr"/>
            <a:r>
              <a:rPr lang="en-US" sz="2000" b="0" i="0">
                <a:solidFill>
                  <a:srgbClr val="FFFFFF"/>
                </a:solidFill>
                <a:effectLst/>
              </a:rPr>
              <a:t>Nyhedsjournalistikken rapporterer så sagligt og objektivt som muligt om døgnets aktuelle begivenheder. Nogle af nyhedsgenrerne bringer kun de mest centrale informationer, nogle går endnu tættere på og er måske til stede ved selve begivenheden, og atter andre går bag om døgnets begivenheder og undersøger dem mere dybtgående.</a:t>
            </a:r>
          </a:p>
          <a:p>
            <a:pPr algn="ctr"/>
            <a:endParaRPr lang="en-US" sz="2000">
              <a:solidFill>
                <a:srgbClr val="FFFFFF"/>
              </a:solidFill>
            </a:endParaRPr>
          </a:p>
        </p:txBody>
      </p:sp>
      <p:sp>
        <p:nvSpPr>
          <p:cNvPr id="10249"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804107"/>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0">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6" descr="Arbejdspladsbaggrund">
            <a:extLst>
              <a:ext uri="{FF2B5EF4-FFF2-40B4-BE49-F238E27FC236}">
                <a16:creationId xmlns:a16="http://schemas.microsoft.com/office/drawing/2014/main" id="{313DCA97-71C7-D945-D3E6-F47D01B8C4C9}"/>
              </a:ext>
            </a:extLst>
          </p:cNvPr>
          <p:cNvPicPr>
            <a:picLocks noChangeAspect="1"/>
          </p:cNvPicPr>
          <p:nvPr/>
        </p:nvPicPr>
        <p:blipFill rotWithShape="1">
          <a:blip r:embed="rId2"/>
          <a:srcRect l="5884" r="-1" b="-1"/>
          <a:stretch/>
        </p:blipFill>
        <p:spPr>
          <a:xfrm>
            <a:off x="2522358" y="10"/>
            <a:ext cx="9669642" cy="6857990"/>
          </a:xfrm>
          <a:prstGeom prst="rect">
            <a:avLst/>
          </a:prstGeom>
        </p:spPr>
      </p:pic>
      <p:sp>
        <p:nvSpPr>
          <p:cNvPr id="17" name="Rectangle 12">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el 3">
            <a:extLst>
              <a:ext uri="{FF2B5EF4-FFF2-40B4-BE49-F238E27FC236}">
                <a16:creationId xmlns:a16="http://schemas.microsoft.com/office/drawing/2014/main" id="{C87825F4-FD4C-3287-6079-8DE60670E27F}"/>
              </a:ext>
            </a:extLst>
          </p:cNvPr>
          <p:cNvSpPr>
            <a:spLocks noGrp="1"/>
          </p:cNvSpPr>
          <p:nvPr>
            <p:ph type="title"/>
          </p:nvPr>
        </p:nvSpPr>
        <p:spPr>
          <a:xfrm>
            <a:off x="952228" y="743447"/>
            <a:ext cx="5548585" cy="3692028"/>
          </a:xfrm>
          <a:noFill/>
        </p:spPr>
        <p:txBody>
          <a:bodyPr vert="horz" lIns="91440" tIns="45720" rIns="91440" bIns="45720" rtlCol="0" anchor="b">
            <a:normAutofit/>
          </a:bodyPr>
          <a:lstStyle/>
          <a:p>
            <a:r>
              <a:rPr lang="en-US" sz="5200" dirty="0"/>
              <a:t>Tre typer </a:t>
            </a:r>
            <a:r>
              <a:rPr lang="en-US" sz="5200" dirty="0" err="1"/>
              <a:t>nyhedsjournalistik</a:t>
            </a:r>
            <a:r>
              <a:rPr lang="en-US" sz="5200" dirty="0"/>
              <a:t> </a:t>
            </a:r>
          </a:p>
        </p:txBody>
      </p:sp>
      <p:sp>
        <p:nvSpPr>
          <p:cNvPr id="14" name="Tekstfelt 13">
            <a:extLst>
              <a:ext uri="{FF2B5EF4-FFF2-40B4-BE49-F238E27FC236}">
                <a16:creationId xmlns:a16="http://schemas.microsoft.com/office/drawing/2014/main" id="{FE877E1D-E723-F926-66AC-7549CDDC0258}"/>
              </a:ext>
            </a:extLst>
          </p:cNvPr>
          <p:cNvSpPr txBox="1"/>
          <p:nvPr/>
        </p:nvSpPr>
        <p:spPr>
          <a:xfrm>
            <a:off x="952228" y="4741718"/>
            <a:ext cx="6100762" cy="1846659"/>
          </a:xfrm>
          <a:prstGeom prst="rect">
            <a:avLst/>
          </a:prstGeom>
          <a:noFill/>
        </p:spPr>
        <p:txBody>
          <a:bodyPr wrap="square">
            <a:spAutoFit/>
          </a:bodyPr>
          <a:lstStyle/>
          <a:p>
            <a:pPr marL="342900" indent="-342900">
              <a:buAutoNum type="arabicParenR"/>
            </a:pPr>
            <a:r>
              <a:rPr lang="da-DK" sz="1800" b="0" i="0" dirty="0">
                <a:effectLst/>
                <a:latin typeface="Noto Sans" panose="020B0502040504020204" pitchFamily="34" charset="0"/>
              </a:rPr>
              <a:t>Nyhedshistorien</a:t>
            </a:r>
          </a:p>
          <a:p>
            <a:pPr marL="342900" indent="-342900">
              <a:buAutoNum type="arabicParenR"/>
            </a:pPr>
            <a:r>
              <a:rPr lang="da-DK" dirty="0">
                <a:latin typeface="Noto Sans" panose="020B0502040504020204" pitchFamily="34" charset="0"/>
              </a:rPr>
              <a:t>Nyhedsreportagen</a:t>
            </a:r>
          </a:p>
          <a:p>
            <a:pPr marL="342900" indent="-342900">
              <a:buAutoNum type="arabicParenR"/>
            </a:pPr>
            <a:r>
              <a:rPr lang="da-DK" dirty="0">
                <a:latin typeface="Noto Sans" panose="020B0502040504020204" pitchFamily="34" charset="0"/>
              </a:rPr>
              <a:t>Baggrundsartiklen</a:t>
            </a:r>
          </a:p>
          <a:p>
            <a:endParaRPr lang="da-DK" dirty="0">
              <a:latin typeface="Noto Sans" panose="020B0502040504020204" pitchFamily="34" charset="0"/>
            </a:endParaRPr>
          </a:p>
          <a:p>
            <a:r>
              <a:rPr lang="da-DK" sz="1400" dirty="0">
                <a:latin typeface="Noto Sans" panose="020B0502040504020204" pitchFamily="34" charset="0"/>
              </a:rPr>
              <a:t>Af andre findes fx også meningsjournalistik (anmeldelse, leder, klumme, kommentar, læserbrev, kronik, nyhedsanalyse) og servicejournalistikken (forbrugerorienteret stof).. </a:t>
            </a:r>
            <a:endParaRPr lang="da-DK" sz="1400" dirty="0"/>
          </a:p>
        </p:txBody>
      </p:sp>
    </p:spTree>
    <p:extLst>
      <p:ext uri="{BB962C8B-B14F-4D97-AF65-F5344CB8AC3E}">
        <p14:creationId xmlns:p14="http://schemas.microsoft.com/office/powerpoint/2010/main" val="1858439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19" name="Rectangle 1331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989B815-C529-E2E6-45E2-3F2B27045236}"/>
              </a:ext>
            </a:extLst>
          </p:cNvPr>
          <p:cNvSpPr>
            <a:spLocks noGrp="1"/>
          </p:cNvSpPr>
          <p:nvPr>
            <p:ph type="title"/>
          </p:nvPr>
        </p:nvSpPr>
        <p:spPr>
          <a:xfrm>
            <a:off x="572493" y="238539"/>
            <a:ext cx="11018520" cy="1434415"/>
          </a:xfrm>
        </p:spPr>
        <p:txBody>
          <a:bodyPr anchor="b">
            <a:normAutofit/>
          </a:bodyPr>
          <a:lstStyle/>
          <a:p>
            <a:r>
              <a:rPr lang="da-DK" sz="5400" b="0" dirty="0">
                <a:effectLst/>
                <a:latin typeface="Noto Sans" panose="020B0502040504020204" pitchFamily="34" charset="0"/>
              </a:rPr>
              <a:t>1. Nyhedshistorien</a:t>
            </a:r>
            <a:endParaRPr lang="da-DK" sz="5400" dirty="0"/>
          </a:p>
        </p:txBody>
      </p:sp>
      <p:sp>
        <p:nvSpPr>
          <p:cNvPr id="1332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E96D2274-7919-8C6D-DAEA-293E4CBBF225}"/>
              </a:ext>
            </a:extLst>
          </p:cNvPr>
          <p:cNvSpPr>
            <a:spLocks noGrp="1"/>
          </p:cNvSpPr>
          <p:nvPr>
            <p:ph idx="1"/>
          </p:nvPr>
        </p:nvSpPr>
        <p:spPr>
          <a:xfrm>
            <a:off x="572493" y="2071316"/>
            <a:ext cx="6713552" cy="4119172"/>
          </a:xfrm>
        </p:spPr>
        <p:txBody>
          <a:bodyPr anchor="t">
            <a:normAutofit/>
          </a:bodyPr>
          <a:lstStyle/>
          <a:p>
            <a:pPr marL="0" indent="0">
              <a:buNone/>
            </a:pPr>
            <a:r>
              <a:rPr lang="da-DK" sz="1500" b="0" i="0" dirty="0">
                <a:effectLst/>
                <a:latin typeface="Noto Sans" panose="020B0502040504020204" pitchFamily="34" charset="0"/>
              </a:rPr>
              <a:t>En nyhedshistorie informerer om begivenheder, der lige er sket, eller om noget, der er nyt for læserne. Den består typisk af citater fra interview og referater af kilder, som journalisten har indsamlet fra forskellige steder. </a:t>
            </a:r>
            <a:endParaRPr lang="da-DK" sz="1500" dirty="0">
              <a:latin typeface="Noto Sans" panose="020B0502040504020204" pitchFamily="34" charset="0"/>
            </a:endParaRPr>
          </a:p>
          <a:p>
            <a:pPr marL="0" indent="0">
              <a:buNone/>
            </a:pPr>
            <a:r>
              <a:rPr lang="da-DK" sz="1500" b="0" i="0" dirty="0">
                <a:effectLst/>
                <a:latin typeface="Noto Sans" panose="020B0502040504020204" pitchFamily="34" charset="0"/>
              </a:rPr>
              <a:t>Den er bygget op efter </a:t>
            </a:r>
            <a:r>
              <a:rPr lang="da-DK" sz="1500" b="0" i="1" dirty="0">
                <a:effectLst/>
                <a:latin typeface="Noto Sans" panose="020B0502040504020204" pitchFamily="34" charset="0"/>
              </a:rPr>
              <a:t>nyhedstrekanten</a:t>
            </a:r>
            <a:r>
              <a:rPr lang="da-DK" sz="1500" b="0" i="0" dirty="0">
                <a:effectLst/>
                <a:latin typeface="Noto Sans" panose="020B0502040504020204" pitchFamily="34" charset="0"/>
              </a:rPr>
              <a:t>, således at konklusionen eller de vigtigste oplysninger (hvem, hvad, hvor) står først i artiklen, og derefter følger baggrunden for det, der er sket (hvornår og hvordan). Nyhedshistorien giver et neutralt og faktuelt billede af sagen. Der er skåret ind til benet, og kun det væsentligste er med. </a:t>
            </a:r>
          </a:p>
          <a:p>
            <a:pPr marL="0" indent="0">
              <a:buNone/>
            </a:pPr>
            <a:r>
              <a:rPr lang="da-DK" sz="1500" b="0" i="0" dirty="0">
                <a:effectLst/>
                <a:latin typeface="Noto Sans" panose="020B0502040504020204" pitchFamily="34" charset="0"/>
              </a:rPr>
              <a:t>Den ultrakorte nyhedshistorie, der i ganske få sætninger besvarer hvem, hvad, hvor og hvornår kaldes et </a:t>
            </a:r>
            <a:r>
              <a:rPr lang="da-DK" sz="1500" b="0" i="1" dirty="0">
                <a:effectLst/>
                <a:latin typeface="Noto Sans" panose="020B0502040504020204" pitchFamily="34" charset="0"/>
              </a:rPr>
              <a:t>nyhedstelegram</a:t>
            </a:r>
            <a:r>
              <a:rPr lang="da-DK" sz="1500" b="0" i="0" dirty="0">
                <a:effectLst/>
                <a:latin typeface="Noto Sans" panose="020B0502040504020204" pitchFamily="34" charset="0"/>
              </a:rPr>
              <a:t> eller en </a:t>
            </a:r>
            <a:r>
              <a:rPr lang="da-DK" sz="1500" b="0" i="1" dirty="0">
                <a:effectLst/>
                <a:latin typeface="Noto Sans" panose="020B0502040504020204" pitchFamily="34" charset="0"/>
              </a:rPr>
              <a:t>notits</a:t>
            </a:r>
            <a:r>
              <a:rPr lang="da-DK" sz="1500" b="0" i="0" dirty="0">
                <a:effectLst/>
                <a:latin typeface="Noto Sans" panose="020B0502040504020204" pitchFamily="34" charset="0"/>
              </a:rPr>
              <a:t>.</a:t>
            </a:r>
          </a:p>
          <a:p>
            <a:pPr marL="0" indent="0">
              <a:buNone/>
            </a:pPr>
            <a:endParaRPr lang="da-DK" sz="1500" dirty="0">
              <a:latin typeface="Noto Sans" panose="020B0502040504020204" pitchFamily="34" charset="0"/>
            </a:endParaRPr>
          </a:p>
          <a:p>
            <a:pPr marL="0" indent="0">
              <a:buNone/>
            </a:pPr>
            <a:r>
              <a:rPr lang="da-DK" sz="1500" b="0" i="0" dirty="0">
                <a:effectLst/>
              </a:rPr>
              <a:t>Læs mere om den journalistiske nyhed i artiklen Frederik Guy Hoff:</a:t>
            </a:r>
            <a:r>
              <a:rPr lang="da-DK" sz="1500" b="1" i="0" u="sng" dirty="0">
                <a:effectLst/>
              </a:rPr>
              <a:t> </a:t>
            </a:r>
            <a:r>
              <a:rPr lang="da-DK" sz="1500" b="0" i="0" dirty="0">
                <a:effectLst/>
              </a:rPr>
              <a:t>”Hvad er en journalistisk nyhed? (Fortalt, så en </a:t>
            </a:r>
            <a:r>
              <a:rPr lang="da-DK" sz="1500" b="0" i="0" dirty="0" err="1">
                <a:effectLst/>
              </a:rPr>
              <a:t>alien</a:t>
            </a:r>
            <a:r>
              <a:rPr lang="da-DK" sz="1500" b="0" i="0" dirty="0">
                <a:effectLst/>
              </a:rPr>
              <a:t> ville kunne forstå det)”, 12. </a:t>
            </a:r>
            <a:r>
              <a:rPr lang="da-DK" sz="1500" b="0" i="0" dirty="0" err="1">
                <a:effectLst/>
              </a:rPr>
              <a:t>sep</a:t>
            </a:r>
            <a:r>
              <a:rPr lang="da-DK" sz="1500" b="0" i="0" dirty="0">
                <a:effectLst/>
              </a:rPr>
              <a:t> 2019, </a:t>
            </a:r>
            <a:r>
              <a:rPr lang="da-DK" sz="1500" b="0" i="0" dirty="0" err="1">
                <a:effectLst/>
              </a:rPr>
              <a:t>Videnskab.dk</a:t>
            </a:r>
            <a:r>
              <a:rPr lang="da-DK" sz="1500" b="0" i="0" dirty="0">
                <a:effectLst/>
              </a:rPr>
              <a:t> </a:t>
            </a:r>
          </a:p>
          <a:p>
            <a:pPr marL="0" indent="0">
              <a:buNone/>
            </a:pPr>
            <a:r>
              <a:rPr lang="da-DK" sz="1500" b="0" i="0" dirty="0">
                <a:effectLst/>
                <a:hlinkClick r:id="rId2"/>
              </a:rPr>
              <a:t>https://videnskab.dk/kultur-samfund/hvad-er-en-journalistisk-nyhed-fortalt-saa-en-alien-ville-kunne-forstaa-det</a:t>
            </a:r>
            <a:r>
              <a:rPr lang="da-DK" sz="1500" b="0" i="0" dirty="0">
                <a:effectLst/>
              </a:rPr>
              <a:t> </a:t>
            </a:r>
          </a:p>
          <a:p>
            <a:endParaRPr lang="da-DK" sz="1500" dirty="0"/>
          </a:p>
        </p:txBody>
      </p:sp>
      <p:pic>
        <p:nvPicPr>
          <p:cNvPr id="13314" name="Picture 2" descr="Coronas indtog i Danmark: En nyhedshistorie helt uden for kategori -  Journalisten">
            <a:extLst>
              <a:ext uri="{FF2B5EF4-FFF2-40B4-BE49-F238E27FC236}">
                <a16:creationId xmlns:a16="http://schemas.microsoft.com/office/drawing/2014/main" id="{11945EA2-239D-206B-2E85-4158FA0F33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798" r="14986" b="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0462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053E4C-009D-73D0-BC41-806AA475D863}"/>
              </a:ext>
            </a:extLst>
          </p:cNvPr>
          <p:cNvSpPr>
            <a:spLocks noGrp="1"/>
          </p:cNvSpPr>
          <p:nvPr>
            <p:ph type="title"/>
          </p:nvPr>
        </p:nvSpPr>
        <p:spPr>
          <a:xfrm>
            <a:off x="645859" y="640081"/>
            <a:ext cx="3494341" cy="3793488"/>
          </a:xfrm>
          <a:noFill/>
        </p:spPr>
        <p:txBody>
          <a:bodyPr vert="horz" lIns="91440" tIns="45720" rIns="91440" bIns="45720" rtlCol="0" anchor="b">
            <a:normAutofit/>
          </a:bodyPr>
          <a:lstStyle/>
          <a:p>
            <a:r>
              <a:rPr lang="en-US" sz="3900" kern="1200" dirty="0" err="1">
                <a:solidFill>
                  <a:schemeClr val="accent2">
                    <a:lumMod val="50000"/>
                  </a:schemeClr>
                </a:solidFill>
                <a:latin typeface="+mj-lt"/>
                <a:ea typeface="+mj-ea"/>
                <a:cs typeface="+mj-cs"/>
              </a:rPr>
              <a:t>Nyhedshistorien</a:t>
            </a:r>
            <a:endParaRPr lang="en-US" sz="3900" kern="1200" dirty="0">
              <a:solidFill>
                <a:schemeClr val="accent2">
                  <a:lumMod val="50000"/>
                </a:schemeClr>
              </a:solidFill>
              <a:latin typeface="+mj-lt"/>
              <a:ea typeface="+mj-ea"/>
              <a:cs typeface="+mj-cs"/>
            </a:endParaRPr>
          </a:p>
        </p:txBody>
      </p:sp>
      <p:sp>
        <p:nvSpPr>
          <p:cNvPr id="25" name="Rectangle 16">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926" y="0"/>
            <a:ext cx="756607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5903" y="640091"/>
            <a:ext cx="6266120"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Billede 4" descr="Et billede, der indeholder tekst&#10;&#10;Automatisk genereret beskrivelse">
            <a:extLst>
              <a:ext uri="{FF2B5EF4-FFF2-40B4-BE49-F238E27FC236}">
                <a16:creationId xmlns:a16="http://schemas.microsoft.com/office/drawing/2014/main" id="{74D6BCBF-CCB0-CE48-963C-F5D8F87F46B0}"/>
              </a:ext>
            </a:extLst>
          </p:cNvPr>
          <p:cNvPicPr>
            <a:picLocks noChangeAspect="1"/>
          </p:cNvPicPr>
          <p:nvPr/>
        </p:nvPicPr>
        <p:blipFill>
          <a:blip r:embed="rId2"/>
          <a:stretch>
            <a:fillRect/>
          </a:stretch>
        </p:blipFill>
        <p:spPr>
          <a:xfrm>
            <a:off x="5441735" y="929111"/>
            <a:ext cx="5934456" cy="4999778"/>
          </a:xfrm>
          <a:prstGeom prst="rect">
            <a:avLst/>
          </a:prstGeom>
          <a:effectLst/>
        </p:spPr>
      </p:pic>
    </p:spTree>
    <p:extLst>
      <p:ext uri="{BB962C8B-B14F-4D97-AF65-F5344CB8AC3E}">
        <p14:creationId xmlns:p14="http://schemas.microsoft.com/office/powerpoint/2010/main" val="1857066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8" name="Rectangle 5131">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F063BB1-ADA7-9E93-3DD1-4239F46F9E32}"/>
              </a:ext>
            </a:extLst>
          </p:cNvPr>
          <p:cNvSpPr>
            <a:spLocks noGrp="1"/>
          </p:cNvSpPr>
          <p:nvPr>
            <p:ph type="title"/>
          </p:nvPr>
        </p:nvSpPr>
        <p:spPr>
          <a:xfrm>
            <a:off x="836679" y="723898"/>
            <a:ext cx="6002110" cy="1495425"/>
          </a:xfrm>
        </p:spPr>
        <p:txBody>
          <a:bodyPr>
            <a:normAutofit/>
          </a:bodyPr>
          <a:lstStyle/>
          <a:p>
            <a:r>
              <a:rPr lang="da-DK" sz="4000" dirty="0"/>
              <a:t>Refleksionsøvelse </a:t>
            </a:r>
          </a:p>
        </p:txBody>
      </p:sp>
      <p:sp>
        <p:nvSpPr>
          <p:cNvPr id="3" name="Pladsholder til indhold 2">
            <a:extLst>
              <a:ext uri="{FF2B5EF4-FFF2-40B4-BE49-F238E27FC236}">
                <a16:creationId xmlns:a16="http://schemas.microsoft.com/office/drawing/2014/main" id="{852891A6-0D40-355F-664C-99124D757B15}"/>
              </a:ext>
            </a:extLst>
          </p:cNvPr>
          <p:cNvSpPr>
            <a:spLocks noGrp="1"/>
          </p:cNvSpPr>
          <p:nvPr>
            <p:ph idx="1"/>
          </p:nvPr>
        </p:nvSpPr>
        <p:spPr>
          <a:xfrm>
            <a:off x="836680" y="2405067"/>
            <a:ext cx="6002110" cy="3729034"/>
          </a:xfrm>
        </p:spPr>
        <p:txBody>
          <a:bodyPr>
            <a:normAutofit lnSpcReduction="10000"/>
          </a:bodyPr>
          <a:lstStyle/>
          <a:p>
            <a:pPr marL="0" indent="0">
              <a:buNone/>
            </a:pPr>
            <a:r>
              <a:rPr lang="da-DK" sz="1600" dirty="0"/>
              <a:t>Læs </a:t>
            </a:r>
            <a:r>
              <a:rPr lang="da-DK" sz="1600" dirty="0">
                <a:cs typeface="Calibri" panose="020F0502020204030204" pitchFamily="34" charset="0"/>
              </a:rPr>
              <a:t>artiklen Mads Schröder m.fl.: ”</a:t>
            </a:r>
            <a:r>
              <a:rPr lang="da-DK" sz="1600" b="0" i="0" dirty="0">
                <a:effectLst/>
                <a:cs typeface="Calibri" panose="020F0502020204030204" pitchFamily="34" charset="0"/>
              </a:rPr>
              <a:t>Hvordan ser unges nyhedsvaner faktisk ud?”, 3. </a:t>
            </a:r>
            <a:r>
              <a:rPr lang="da-DK" sz="1600" b="0" i="0" dirty="0" err="1">
                <a:effectLst/>
                <a:cs typeface="Calibri" panose="020F0502020204030204" pitchFamily="34" charset="0"/>
              </a:rPr>
              <a:t>aug</a:t>
            </a:r>
            <a:r>
              <a:rPr lang="da-DK" sz="1600" b="0" i="0" dirty="0">
                <a:effectLst/>
                <a:cs typeface="Calibri" panose="020F0502020204030204" pitchFamily="34" charset="0"/>
              </a:rPr>
              <a:t> 2022, </a:t>
            </a:r>
            <a:r>
              <a:rPr lang="da-DK" sz="1600" b="0" i="0" dirty="0" err="1">
                <a:effectLst/>
                <a:cs typeface="Calibri" panose="020F0502020204030204" pitchFamily="34" charset="0"/>
              </a:rPr>
              <a:t>Videnskab.dk</a:t>
            </a:r>
            <a:r>
              <a:rPr lang="da-DK" sz="1600" b="0" i="0" dirty="0">
                <a:effectLst/>
                <a:cs typeface="Calibri" panose="020F0502020204030204" pitchFamily="34" charset="0"/>
              </a:rPr>
              <a:t>:  </a:t>
            </a:r>
          </a:p>
          <a:p>
            <a:pPr marL="0" indent="0">
              <a:buNone/>
            </a:pPr>
            <a:r>
              <a:rPr lang="da-DK" sz="1600" b="0" i="0" dirty="0">
                <a:effectLst/>
                <a:cs typeface="Calibri" panose="020F0502020204030204" pitchFamily="34" charset="0"/>
                <a:hlinkClick r:id="rId2"/>
              </a:rPr>
              <a:t>https://videnskab.dk/forskerzonen/kultur-samfund/hvordan-ser-unges-nyhedsvaner-faktisk-ud</a:t>
            </a:r>
            <a:r>
              <a:rPr lang="da-DK" sz="1600" dirty="0">
                <a:cs typeface="Calibri" panose="020F0502020204030204" pitchFamily="34" charset="0"/>
              </a:rPr>
              <a:t> </a:t>
            </a:r>
            <a:endParaRPr lang="da-DK" sz="1600" b="0" i="0" dirty="0">
              <a:effectLst/>
              <a:cs typeface="Calibri" panose="020F0502020204030204" pitchFamily="34" charset="0"/>
            </a:endParaRPr>
          </a:p>
          <a:p>
            <a:pPr marL="0" indent="0">
              <a:buNone/>
            </a:pPr>
            <a:endParaRPr lang="da-DK" sz="1600" b="0" i="0" dirty="0">
              <a:effectLst/>
            </a:endParaRPr>
          </a:p>
          <a:p>
            <a:pPr marL="342900" indent="-342900">
              <a:buAutoNum type="arabicPeriod"/>
            </a:pPr>
            <a:r>
              <a:rPr lang="da-DK" sz="1600" b="0" i="0" dirty="0">
                <a:effectLst/>
              </a:rPr>
              <a:t>Hvad viser undersøgelsen om unges medie- og nyhedsvaner? Se statistikerne på de følgende slides.</a:t>
            </a:r>
          </a:p>
          <a:p>
            <a:pPr marL="342900" indent="-342900">
              <a:buAutoNum type="arabicPeriod"/>
            </a:pPr>
            <a:r>
              <a:rPr lang="da-DK" sz="1600" dirty="0"/>
              <a:t>Hvordan forholder de unge sig til, at nyhedsmedierne er upartiske? Diskuter, om I er enige med flertallet af unge.</a:t>
            </a:r>
          </a:p>
          <a:p>
            <a:pPr marL="342900" indent="-342900">
              <a:buAutoNum type="arabicPeriod"/>
            </a:pPr>
            <a:r>
              <a:rPr lang="da-DK" sz="1600" b="0" i="0" dirty="0">
                <a:effectLst/>
              </a:rPr>
              <a:t>Berlingske-redaktør Mette Østergaard sagde på Folkemødet: ”Der er et potentiale, og rigtig mange unge er engagerede i samfundsdebatten. Men de har en anden tilgang til det. De skal kunne mærke relevansen af det i maven”. Diskuter udsagnet i lyset af figur 4.</a:t>
            </a:r>
            <a:endParaRPr lang="da-DK" sz="1600" dirty="0"/>
          </a:p>
        </p:txBody>
      </p:sp>
      <p:pic>
        <p:nvPicPr>
          <p:cNvPr id="5122" name="Picture 2" descr="Medieforsker: Jo, unge vil gerne læse nyheder, men formen skal tilpasses –  ikke indholdet - Seismo">
            <a:extLst>
              <a:ext uri="{FF2B5EF4-FFF2-40B4-BE49-F238E27FC236}">
                <a16:creationId xmlns:a16="http://schemas.microsoft.com/office/drawing/2014/main" id="{F34D5A71-A333-EE43-806E-8B1D595B59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122" r="19284" b="-1"/>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30708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303" name="Rectangle 1230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9173233-2C78-EBBB-D10B-F39D1B655E18}"/>
              </a:ext>
            </a:extLst>
          </p:cNvPr>
          <p:cNvSpPr>
            <a:spLocks noGrp="1"/>
          </p:cNvSpPr>
          <p:nvPr>
            <p:ph type="title"/>
          </p:nvPr>
        </p:nvSpPr>
        <p:spPr>
          <a:xfrm>
            <a:off x="4654295" y="329184"/>
            <a:ext cx="7211883" cy="1783080"/>
          </a:xfrm>
        </p:spPr>
        <p:txBody>
          <a:bodyPr anchor="b">
            <a:normAutofit/>
          </a:bodyPr>
          <a:lstStyle/>
          <a:p>
            <a:r>
              <a:rPr lang="da-DK" sz="5400" b="0" dirty="0">
                <a:effectLst/>
                <a:latin typeface="Noto Sans" panose="020B0502040504020204" pitchFamily="34" charset="0"/>
              </a:rPr>
              <a:t>2. Nyhedsreportagen</a:t>
            </a:r>
            <a:endParaRPr lang="da-DK" sz="5400" dirty="0"/>
          </a:p>
        </p:txBody>
      </p:sp>
      <p:pic>
        <p:nvPicPr>
          <p:cNvPr id="12292" name="Picture 4" descr="Krigsjournalistik Arkiv - Journalisten">
            <a:extLst>
              <a:ext uri="{FF2B5EF4-FFF2-40B4-BE49-F238E27FC236}">
                <a16:creationId xmlns:a16="http://schemas.microsoft.com/office/drawing/2014/main" id="{ED190D99-BC84-8324-3728-16A5171303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251" r="27816"/>
          <a:stretch/>
        </p:blipFill>
        <p:spPr bwMode="auto">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2305"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1A208C16-80BA-B289-BAA6-2F25A967BFEC}"/>
              </a:ext>
            </a:extLst>
          </p:cNvPr>
          <p:cNvSpPr>
            <a:spLocks noGrp="1"/>
          </p:cNvSpPr>
          <p:nvPr>
            <p:ph idx="1"/>
          </p:nvPr>
        </p:nvSpPr>
        <p:spPr>
          <a:xfrm>
            <a:off x="4654296" y="2706624"/>
            <a:ext cx="6894576" cy="3483864"/>
          </a:xfrm>
        </p:spPr>
        <p:txBody>
          <a:bodyPr>
            <a:normAutofit/>
          </a:bodyPr>
          <a:lstStyle/>
          <a:p>
            <a:pPr marL="0" indent="0">
              <a:buNone/>
            </a:pPr>
            <a:r>
              <a:rPr lang="da-DK" sz="1400" b="0" i="0" dirty="0">
                <a:effectLst/>
                <a:latin typeface="Noto Sans" panose="020B0502040504020204" pitchFamily="34" charset="0"/>
              </a:rPr>
              <a:t>Nyhedsreportagen er langt mere beskrivende end nyhedshistorien. </a:t>
            </a:r>
          </a:p>
          <a:p>
            <a:pPr marL="0" indent="0">
              <a:buNone/>
            </a:pPr>
            <a:r>
              <a:rPr lang="da-DK" sz="1400" b="0" i="0" dirty="0">
                <a:effectLst/>
                <a:latin typeface="Noto Sans" panose="020B0502040504020204" pitchFamily="34" charset="0"/>
              </a:rPr>
              <a:t>Den er skrevet af en journalist, der selv var til stede, da begivenheden fandt sted, eller dér hvor den fandt sted. Journalisten kan derfor få mange detaljer med og berette om sine egne iagttagelser og oplevelser. </a:t>
            </a:r>
            <a:endParaRPr lang="da-DK" sz="1400" dirty="0">
              <a:latin typeface="Noto Sans" panose="020B0502040504020204" pitchFamily="34" charset="0"/>
            </a:endParaRPr>
          </a:p>
          <a:p>
            <a:pPr marL="0" indent="0">
              <a:buNone/>
            </a:pPr>
            <a:r>
              <a:rPr lang="da-DK" sz="1400" b="0" i="0" dirty="0">
                <a:effectLst/>
                <a:latin typeface="Noto Sans" panose="020B0502040504020204" pitchFamily="34" charset="0"/>
              </a:rPr>
              <a:t>Formålet med nyhedsreportagen er at få læseren til at opleve begivenheden, som om han eller hun selv var til stede. Ofte indledes reportagen med malende detaljer, der beskriver situationen, personerne eller omgivelserne. </a:t>
            </a:r>
          </a:p>
          <a:p>
            <a:pPr marL="0" indent="0">
              <a:buNone/>
            </a:pPr>
            <a:r>
              <a:rPr lang="da-DK" sz="1400" b="0" i="0" dirty="0">
                <a:effectLst/>
                <a:latin typeface="Noto Sans" panose="020B0502040504020204" pitchFamily="34" charset="0"/>
              </a:rPr>
              <a:t>Nyhedsreportagen vil desuden typisk gøre brug af interview med og citater fra de implicerede parter i sagen eller fra vidner, der selv har overværet begivenheden. </a:t>
            </a:r>
          </a:p>
          <a:p>
            <a:pPr marL="0" indent="0">
              <a:buNone/>
            </a:pPr>
            <a:r>
              <a:rPr lang="da-DK" sz="1400" b="0" i="0" dirty="0">
                <a:effectLst/>
                <a:latin typeface="Noto Sans" panose="020B0502040504020204" pitchFamily="34" charset="0"/>
              </a:rPr>
              <a:t>På netaviserne kan reportagen være suppleret med videooptagelser fra begivenheden, som ofte helt tilfældige mennesker på stedet har taget. Det forøger i endnu højere grad oplevelsen af at være tilstede ved begivenheden.</a:t>
            </a:r>
          </a:p>
          <a:p>
            <a:pPr marL="0" indent="0">
              <a:buNone/>
            </a:pPr>
            <a:endParaRPr lang="da-DK" sz="1400" dirty="0"/>
          </a:p>
        </p:txBody>
      </p:sp>
    </p:spTree>
    <p:extLst>
      <p:ext uri="{BB962C8B-B14F-4D97-AF65-F5344CB8AC3E}">
        <p14:creationId xmlns:p14="http://schemas.microsoft.com/office/powerpoint/2010/main" val="38248616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ADFD36-82E4-A864-BD6E-4D17EFC06CD1}"/>
              </a:ext>
            </a:extLst>
          </p:cNvPr>
          <p:cNvSpPr>
            <a:spLocks noGrp="1"/>
          </p:cNvSpPr>
          <p:nvPr>
            <p:ph type="title"/>
          </p:nvPr>
        </p:nvSpPr>
        <p:spPr>
          <a:xfrm>
            <a:off x="648929" y="629266"/>
            <a:ext cx="3505495" cy="1622321"/>
          </a:xfrm>
        </p:spPr>
        <p:txBody>
          <a:bodyPr>
            <a:normAutofit/>
          </a:bodyPr>
          <a:lstStyle/>
          <a:p>
            <a:r>
              <a:rPr lang="da-DK" sz="3400" dirty="0">
                <a:solidFill>
                  <a:schemeClr val="accent2">
                    <a:lumMod val="50000"/>
                  </a:schemeClr>
                </a:solidFill>
              </a:rPr>
              <a:t>Nyhedsreportagen</a:t>
            </a:r>
          </a:p>
        </p:txBody>
      </p:sp>
      <p:sp>
        <p:nvSpPr>
          <p:cNvPr id="9" name="Content Placeholder 8">
            <a:extLst>
              <a:ext uri="{FF2B5EF4-FFF2-40B4-BE49-F238E27FC236}">
                <a16:creationId xmlns:a16="http://schemas.microsoft.com/office/drawing/2014/main" id="{D3DE0EFE-3B1D-82AD-AD85-E69DD7550C66}"/>
              </a:ext>
            </a:extLst>
          </p:cNvPr>
          <p:cNvSpPr>
            <a:spLocks noGrp="1"/>
          </p:cNvSpPr>
          <p:nvPr>
            <p:ph idx="1"/>
          </p:nvPr>
        </p:nvSpPr>
        <p:spPr>
          <a:xfrm>
            <a:off x="648931" y="2438400"/>
            <a:ext cx="3505494" cy="3785419"/>
          </a:xfrm>
        </p:spPr>
        <p:txBody>
          <a:bodyPr>
            <a:normAutofit/>
          </a:bodyPr>
          <a:lstStyle/>
          <a:p>
            <a:pPr marL="0" indent="0">
              <a:buNone/>
            </a:pPr>
            <a:r>
              <a:rPr lang="en-US" sz="2000" dirty="0" err="1"/>
              <a:t>Nyhedsreportagen</a:t>
            </a:r>
            <a:r>
              <a:rPr lang="en-US" sz="2000" dirty="0"/>
              <a:t> </a:t>
            </a:r>
            <a:r>
              <a:rPr lang="en-US" sz="2000" dirty="0" err="1"/>
              <a:t>ved</a:t>
            </a:r>
            <a:r>
              <a:rPr lang="en-US" sz="2000" dirty="0"/>
              <a:t> </a:t>
            </a:r>
            <a:r>
              <a:rPr lang="en-US" sz="2000" dirty="0" err="1"/>
              <a:t>siden</a:t>
            </a:r>
            <a:r>
              <a:rPr lang="en-US" sz="2000" dirty="0"/>
              <a:t> </a:t>
            </a:r>
            <a:r>
              <a:rPr lang="en-US" sz="2000" dirty="0" err="1"/>
              <a:t>af</a:t>
            </a:r>
            <a:r>
              <a:rPr lang="en-US" sz="2000" dirty="0"/>
              <a:t> bringer </a:t>
            </a:r>
            <a:r>
              <a:rPr lang="en-US" sz="2000" dirty="0" err="1"/>
              <a:t>os</a:t>
            </a:r>
            <a:r>
              <a:rPr lang="en-US" sz="2000" dirty="0"/>
              <a:t> </a:t>
            </a:r>
            <a:r>
              <a:rPr lang="en-US" sz="2000" dirty="0" err="1"/>
              <a:t>straks</a:t>
            </a:r>
            <a:r>
              <a:rPr lang="en-US" sz="2000" dirty="0"/>
              <a:t> </a:t>
            </a:r>
            <a:r>
              <a:rPr lang="en-US" sz="2000" dirty="0" err="1"/>
              <a:t>tæt</a:t>
            </a:r>
            <a:r>
              <a:rPr lang="en-US" sz="2000" dirty="0"/>
              <a:t> </a:t>
            </a:r>
            <a:r>
              <a:rPr lang="en-US" sz="2000" dirty="0" err="1"/>
              <a:t>på</a:t>
            </a:r>
            <a:r>
              <a:rPr lang="en-US" sz="2000" dirty="0"/>
              <a:t> </a:t>
            </a:r>
            <a:r>
              <a:rPr lang="en-US" sz="2000" dirty="0" err="1"/>
              <a:t>begivenhederne</a:t>
            </a:r>
            <a:r>
              <a:rPr lang="en-US" sz="2000" dirty="0"/>
              <a:t>. </a:t>
            </a:r>
          </a:p>
          <a:p>
            <a:pPr marL="0" indent="0">
              <a:buNone/>
            </a:pPr>
            <a:endParaRPr lang="en-US" sz="2000" dirty="0"/>
          </a:p>
          <a:p>
            <a:pPr marL="0" indent="0">
              <a:buNone/>
            </a:pPr>
            <a:endParaRPr lang="en-US" sz="2000" dirty="0"/>
          </a:p>
        </p:txBody>
      </p:sp>
      <p:sp>
        <p:nvSpPr>
          <p:cNvPr id="12" name="Rectangle 11">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dsholder til indhold 4" descr="Et billede, der indeholder tekst&#10;&#10;Automatisk genereret beskrivelse">
            <a:extLst>
              <a:ext uri="{FF2B5EF4-FFF2-40B4-BE49-F238E27FC236}">
                <a16:creationId xmlns:a16="http://schemas.microsoft.com/office/drawing/2014/main" id="{E6B6AE28-6FE0-F05F-9527-710E36C952B6}"/>
              </a:ext>
            </a:extLst>
          </p:cNvPr>
          <p:cNvPicPr>
            <a:picLocks noChangeAspect="1"/>
          </p:cNvPicPr>
          <p:nvPr/>
        </p:nvPicPr>
        <p:blipFill>
          <a:blip r:embed="rId2"/>
          <a:stretch>
            <a:fillRect/>
          </a:stretch>
        </p:blipFill>
        <p:spPr>
          <a:xfrm>
            <a:off x="5979129" y="807593"/>
            <a:ext cx="4872796" cy="5239568"/>
          </a:xfrm>
          <a:prstGeom prst="rect">
            <a:avLst/>
          </a:prstGeom>
          <a:effectLst/>
        </p:spPr>
      </p:pic>
    </p:spTree>
    <p:extLst>
      <p:ext uri="{BB962C8B-B14F-4D97-AF65-F5344CB8AC3E}">
        <p14:creationId xmlns:p14="http://schemas.microsoft.com/office/powerpoint/2010/main" val="867041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789B2A8-3DC5-986D-2117-977A3B24F05F}"/>
              </a:ext>
            </a:extLst>
          </p:cNvPr>
          <p:cNvSpPr>
            <a:spLocks noGrp="1"/>
          </p:cNvSpPr>
          <p:nvPr>
            <p:ph type="title"/>
          </p:nvPr>
        </p:nvSpPr>
        <p:spPr>
          <a:xfrm>
            <a:off x="4654295" y="329184"/>
            <a:ext cx="7390559" cy="1783080"/>
          </a:xfrm>
        </p:spPr>
        <p:txBody>
          <a:bodyPr anchor="b">
            <a:normAutofit/>
          </a:bodyPr>
          <a:lstStyle/>
          <a:p>
            <a:r>
              <a:rPr lang="da-DK" sz="5400" b="0" dirty="0">
                <a:effectLst/>
                <a:latin typeface="Noto Sans" panose="020B0502040504020204" pitchFamily="34" charset="0"/>
              </a:rPr>
              <a:t>3. Baggrundsartiklen</a:t>
            </a:r>
            <a:endParaRPr lang="da-DK" sz="5400" dirty="0"/>
          </a:p>
        </p:txBody>
      </p:sp>
      <p:pic>
        <p:nvPicPr>
          <p:cNvPr id="13" name="Picture 4" descr="By i forhold til sommer">
            <a:extLst>
              <a:ext uri="{FF2B5EF4-FFF2-40B4-BE49-F238E27FC236}">
                <a16:creationId xmlns:a16="http://schemas.microsoft.com/office/drawing/2014/main" id="{E2D5346C-D622-8A61-0755-144AA6624752}"/>
              </a:ext>
            </a:extLst>
          </p:cNvPr>
          <p:cNvPicPr>
            <a:picLocks noChangeAspect="1"/>
          </p:cNvPicPr>
          <p:nvPr/>
        </p:nvPicPr>
        <p:blipFill rotWithShape="1">
          <a:blip r:embed="rId2"/>
          <a:srcRect l="44548" r="22656"/>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F0335212-48CB-0CE8-F284-7D8F7DCDD7CD}"/>
              </a:ext>
            </a:extLst>
          </p:cNvPr>
          <p:cNvSpPr>
            <a:spLocks noGrp="1"/>
          </p:cNvSpPr>
          <p:nvPr>
            <p:ph idx="1"/>
          </p:nvPr>
        </p:nvSpPr>
        <p:spPr>
          <a:xfrm>
            <a:off x="4654296" y="2706624"/>
            <a:ext cx="6894576" cy="3483864"/>
          </a:xfrm>
        </p:spPr>
        <p:txBody>
          <a:bodyPr>
            <a:normAutofit/>
          </a:bodyPr>
          <a:lstStyle/>
          <a:p>
            <a:pPr marL="0" indent="0">
              <a:buNone/>
            </a:pPr>
            <a:r>
              <a:rPr lang="da-DK" sz="2200" b="0" i="0">
                <a:effectLst/>
                <a:latin typeface="Noto Sans" panose="020B0502040504020204" pitchFamily="34" charset="0"/>
              </a:rPr>
              <a:t>En baggrundsartikel har til formål at gå bagom en aktuel nyhed og få baggrunden/præmisserne for den uddybet. Her er det især spørgsmålet om hvordan og hvorfor, der i centrum. Der indhentes ofte udtalelser fra eksperter, der benyttes arkivmateriale, som kan belyse forhistorien, og der anvendes ofte mange citater, faktabokse og grafik, der kan hjælpe læseren med at få overblik over sagen.</a:t>
            </a:r>
            <a:endParaRPr lang="da-DK" sz="2200"/>
          </a:p>
        </p:txBody>
      </p:sp>
    </p:spTree>
    <p:extLst>
      <p:ext uri="{BB962C8B-B14F-4D97-AF65-F5344CB8AC3E}">
        <p14:creationId xmlns:p14="http://schemas.microsoft.com/office/powerpoint/2010/main" val="4007505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AB64105-7B39-3E15-573B-7DB3A71D11D1}"/>
              </a:ext>
            </a:extLst>
          </p:cNvPr>
          <p:cNvSpPr>
            <a:spLocks noGrp="1"/>
          </p:cNvSpPr>
          <p:nvPr>
            <p:ph type="title"/>
          </p:nvPr>
        </p:nvSpPr>
        <p:spPr>
          <a:xfrm>
            <a:off x="5297762" y="329184"/>
            <a:ext cx="6251110" cy="1783080"/>
          </a:xfrm>
        </p:spPr>
        <p:txBody>
          <a:bodyPr anchor="b">
            <a:normAutofit/>
          </a:bodyPr>
          <a:lstStyle/>
          <a:p>
            <a:r>
              <a:rPr lang="da-DK" sz="5400"/>
              <a:t>Analyseøvelse</a:t>
            </a:r>
          </a:p>
        </p:txBody>
      </p:sp>
      <p:pic>
        <p:nvPicPr>
          <p:cNvPr id="5" name="Picture 4" descr="En avis">
            <a:extLst>
              <a:ext uri="{FF2B5EF4-FFF2-40B4-BE49-F238E27FC236}">
                <a16:creationId xmlns:a16="http://schemas.microsoft.com/office/drawing/2014/main" id="{12776587-FCCB-D066-A52A-AC3C73588710}"/>
              </a:ext>
            </a:extLst>
          </p:cNvPr>
          <p:cNvPicPr>
            <a:picLocks noChangeAspect="1"/>
          </p:cNvPicPr>
          <p:nvPr/>
        </p:nvPicPr>
        <p:blipFill rotWithShape="1">
          <a:blip r:embed="rId2"/>
          <a:srcRect l="41383" r="10060"/>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654F0E85-1D90-22C4-4F1A-74858B1B826E}"/>
              </a:ext>
            </a:extLst>
          </p:cNvPr>
          <p:cNvSpPr>
            <a:spLocks noGrp="1"/>
          </p:cNvSpPr>
          <p:nvPr>
            <p:ph idx="1"/>
          </p:nvPr>
        </p:nvSpPr>
        <p:spPr>
          <a:xfrm>
            <a:off x="5297762" y="2706624"/>
            <a:ext cx="6251110" cy="3483864"/>
          </a:xfrm>
        </p:spPr>
        <p:txBody>
          <a:bodyPr>
            <a:normAutofit/>
          </a:bodyPr>
          <a:lstStyle/>
          <a:p>
            <a:pPr marL="0" indent="0">
              <a:buNone/>
            </a:pPr>
            <a:r>
              <a:rPr lang="da-DK" sz="2200" b="0" i="0" dirty="0">
                <a:effectLst/>
                <a:latin typeface="Noto Sans" panose="020B0502040504020204" pitchFamily="34" charset="0"/>
              </a:rPr>
              <a:t>Find </a:t>
            </a:r>
            <a:r>
              <a:rPr lang="da-DK" sz="2200" dirty="0">
                <a:latin typeface="Noto Sans" panose="020B0502040504020204" pitchFamily="34" charset="0"/>
              </a:rPr>
              <a:t>en nyhedshistorie i jeres avis og lav en analyse af den med brug af de begreber og den faglige viden, I har tilegnet jer om genren. </a:t>
            </a:r>
            <a:endParaRPr lang="da-DK" sz="2200" dirty="0"/>
          </a:p>
        </p:txBody>
      </p:sp>
    </p:spTree>
    <p:extLst>
      <p:ext uri="{BB962C8B-B14F-4D97-AF65-F5344CB8AC3E}">
        <p14:creationId xmlns:p14="http://schemas.microsoft.com/office/powerpoint/2010/main" val="35652058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ærre danskere læser aviser">
            <a:extLst>
              <a:ext uri="{FF2B5EF4-FFF2-40B4-BE49-F238E27FC236}">
                <a16:creationId xmlns:a16="http://schemas.microsoft.com/office/drawing/2014/main" id="{86F2BCA2-BADE-EB8E-942C-2E2145886E91}"/>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r="-1" b="2148"/>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A3B7B897-8A04-841E-7C26-905590D7E860}"/>
              </a:ext>
            </a:extLst>
          </p:cNvPr>
          <p:cNvSpPr>
            <a:spLocks noGrp="1"/>
          </p:cNvSpPr>
          <p:nvPr>
            <p:ph type="ctrTitle"/>
          </p:nvPr>
        </p:nvSpPr>
        <p:spPr>
          <a:xfrm>
            <a:off x="1524000" y="1122363"/>
            <a:ext cx="9144000" cy="3063240"/>
          </a:xfrm>
        </p:spPr>
        <p:txBody>
          <a:bodyPr>
            <a:normAutofit/>
          </a:bodyPr>
          <a:lstStyle/>
          <a:p>
            <a:r>
              <a:rPr lang="da-DK" sz="6600" b="1">
                <a:solidFill>
                  <a:srgbClr val="FFFFFF"/>
                </a:solidFill>
              </a:rPr>
              <a:t>Det journalistiske sprog </a:t>
            </a:r>
          </a:p>
        </p:txBody>
      </p:sp>
      <p:sp>
        <p:nvSpPr>
          <p:cNvPr id="4" name="Undertitel 3">
            <a:extLst>
              <a:ext uri="{FF2B5EF4-FFF2-40B4-BE49-F238E27FC236}">
                <a16:creationId xmlns:a16="http://schemas.microsoft.com/office/drawing/2014/main" id="{08AFF623-F308-6E21-DC7C-C65EE4C6913C}"/>
              </a:ext>
            </a:extLst>
          </p:cNvPr>
          <p:cNvSpPr>
            <a:spLocks noGrp="1"/>
          </p:cNvSpPr>
          <p:nvPr>
            <p:ph type="subTitle" idx="1"/>
          </p:nvPr>
        </p:nvSpPr>
        <p:spPr>
          <a:xfrm>
            <a:off x="1527048" y="4599432"/>
            <a:ext cx="9144000" cy="1536192"/>
          </a:xfrm>
        </p:spPr>
        <p:txBody>
          <a:bodyPr>
            <a:normAutofit/>
          </a:bodyPr>
          <a:lstStyle/>
          <a:p>
            <a:pPr marL="0" indent="0">
              <a:buNone/>
            </a:pPr>
            <a:r>
              <a:rPr lang="da-DK" sz="1900" b="0" i="0">
                <a:solidFill>
                  <a:srgbClr val="FFFFFF"/>
                </a:solidFill>
                <a:effectLst/>
                <a:latin typeface="Noto Sans" panose="020B0502040504020204" pitchFamily="34" charset="0"/>
              </a:rPr>
              <a:t>Det journalistiske sprog skal først og fremmest være forståeligt og fange læseren. Derfor handler meget journalistisk arbejde om at forenkle og konkretisere stoffet og gøre det interessant. </a:t>
            </a:r>
          </a:p>
          <a:p>
            <a:pPr marL="0" indent="0">
              <a:buNone/>
            </a:pPr>
            <a:r>
              <a:rPr lang="da-DK" sz="1900" b="0" i="0">
                <a:solidFill>
                  <a:srgbClr val="FFFFFF"/>
                </a:solidFill>
                <a:effectLst/>
                <a:latin typeface="Noto Sans" panose="020B0502040504020204" pitchFamily="34" charset="0"/>
              </a:rPr>
              <a:t>I det følgende fremhæves en række punkter, der er vigtige, for at det journalistiske sprog skal fungere godt. </a:t>
            </a:r>
            <a:endParaRPr lang="da-DK" sz="1900">
              <a:solidFill>
                <a:srgbClr val="FFFFFF"/>
              </a:solidFill>
            </a:endParaRPr>
          </a:p>
          <a:p>
            <a:endParaRPr lang="da-DK" sz="1900">
              <a:solidFill>
                <a:srgbClr val="FFFFFF"/>
              </a:solidFill>
            </a:endParaRPr>
          </a:p>
          <a:p>
            <a:endParaRPr lang="da-DK" sz="1900">
              <a:solidFill>
                <a:srgbClr val="FFFFFF"/>
              </a:solidFill>
            </a:endParaRPr>
          </a:p>
        </p:txBody>
      </p:sp>
      <p:sp>
        <p:nvSpPr>
          <p:cNvPr id="1033"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711188"/>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Gamle avissider bliver tilgængelige på nettet | Medier | DR">
            <a:extLst>
              <a:ext uri="{FF2B5EF4-FFF2-40B4-BE49-F238E27FC236}">
                <a16:creationId xmlns:a16="http://schemas.microsoft.com/office/drawing/2014/main" id="{193F360C-266B-A35D-5849-C7FE1A34A1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5"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el 1">
            <a:extLst>
              <a:ext uri="{FF2B5EF4-FFF2-40B4-BE49-F238E27FC236}">
                <a16:creationId xmlns:a16="http://schemas.microsoft.com/office/drawing/2014/main" id="{15E16287-2B34-0A81-97FF-418B87877BFC}"/>
              </a:ext>
            </a:extLst>
          </p:cNvPr>
          <p:cNvSpPr>
            <a:spLocks noGrp="1"/>
          </p:cNvSpPr>
          <p:nvPr>
            <p:ph type="title"/>
          </p:nvPr>
        </p:nvSpPr>
        <p:spPr>
          <a:xfrm>
            <a:off x="709448" y="1913950"/>
            <a:ext cx="4204137" cy="1342754"/>
          </a:xfrm>
        </p:spPr>
        <p:txBody>
          <a:bodyPr>
            <a:normAutofit/>
          </a:bodyPr>
          <a:lstStyle/>
          <a:p>
            <a:pPr algn="ctr"/>
            <a:r>
              <a:rPr lang="da-DK" sz="3600"/>
              <a:t>Sproget i rubrikken</a:t>
            </a:r>
          </a:p>
        </p:txBody>
      </p:sp>
      <p:cxnSp>
        <p:nvCxnSpPr>
          <p:cNvPr id="2057" name="Straight Connector 2056">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611390A1-BC87-0F21-152E-6839D52089C1}"/>
              </a:ext>
            </a:extLst>
          </p:cNvPr>
          <p:cNvSpPr>
            <a:spLocks noGrp="1"/>
          </p:cNvSpPr>
          <p:nvPr>
            <p:ph idx="1"/>
          </p:nvPr>
        </p:nvSpPr>
        <p:spPr>
          <a:xfrm>
            <a:off x="525516" y="3417573"/>
            <a:ext cx="4593021" cy="2619839"/>
          </a:xfrm>
        </p:spPr>
        <p:txBody>
          <a:bodyPr anchor="ctr">
            <a:normAutofit/>
          </a:bodyPr>
          <a:lstStyle/>
          <a:p>
            <a:pPr marL="0" indent="0">
              <a:buNone/>
            </a:pPr>
            <a:r>
              <a:rPr lang="da-DK" sz="1400" b="0" i="0" dirty="0">
                <a:effectLst/>
                <a:latin typeface="Noto Sans" panose="020B0502040504020204" pitchFamily="34" charset="0"/>
              </a:rPr>
              <a:t>Overskrifter er ofte præget af stærke </a:t>
            </a:r>
            <a:r>
              <a:rPr lang="da-DK" sz="1400" b="1" i="0" dirty="0">
                <a:effectLst/>
                <a:latin typeface="Noto Sans" panose="020B0502040504020204" pitchFamily="34" charset="0"/>
              </a:rPr>
              <a:t>handlingsverber</a:t>
            </a:r>
            <a:r>
              <a:rPr lang="da-DK" sz="1400" b="0" i="0" dirty="0">
                <a:effectLst/>
                <a:latin typeface="Noto Sans" panose="020B0502040504020204" pitchFamily="34" charset="0"/>
              </a:rPr>
              <a:t> : "</a:t>
            </a:r>
            <a:r>
              <a:rPr lang="da-DK" sz="1400" b="0" i="1" dirty="0">
                <a:effectLst/>
                <a:latin typeface="Noto Sans" panose="020B0502040504020204" pitchFamily="34" charset="0"/>
              </a:rPr>
              <a:t>Tyskland sparket ud af VM i semifinalen" </a:t>
            </a:r>
            <a:r>
              <a:rPr lang="da-DK" sz="1400" b="0" i="0" dirty="0">
                <a:effectLst/>
                <a:latin typeface="Noto Sans" panose="020B0502040504020204" pitchFamily="34" charset="0"/>
              </a:rPr>
              <a:t>og udeladelse af tilstandsverber, så de fanger læsernes interesse. </a:t>
            </a:r>
          </a:p>
          <a:p>
            <a:pPr marL="0" indent="0">
              <a:buNone/>
            </a:pPr>
            <a:r>
              <a:rPr lang="da-DK" sz="1400" b="0" i="0" dirty="0">
                <a:effectLst/>
                <a:latin typeface="Noto Sans" panose="020B0502040504020204" pitchFamily="34" charset="0"/>
              </a:rPr>
              <a:t>Ofte benyttes </a:t>
            </a:r>
            <a:r>
              <a:rPr lang="da-DK" sz="1400" b="1" i="0" dirty="0">
                <a:effectLst/>
                <a:latin typeface="Noto Sans" panose="020B0502040504020204" pitchFamily="34" charset="0"/>
              </a:rPr>
              <a:t>sproglige billeder</a:t>
            </a:r>
            <a:r>
              <a:rPr lang="da-DK" sz="1400" b="0" i="0" dirty="0">
                <a:effectLst/>
                <a:latin typeface="Noto Sans" panose="020B0502040504020204" pitchFamily="34" charset="0"/>
              </a:rPr>
              <a:t>, </a:t>
            </a:r>
            <a:r>
              <a:rPr lang="da-DK" sz="1400" b="1" i="0" dirty="0">
                <a:effectLst/>
                <a:latin typeface="Noto Sans" panose="020B0502040504020204" pitchFamily="34" charset="0"/>
              </a:rPr>
              <a:t>overdrivelser</a:t>
            </a:r>
            <a:r>
              <a:rPr lang="da-DK" sz="1400" b="0" i="0" dirty="0">
                <a:effectLst/>
                <a:latin typeface="Noto Sans" panose="020B0502040504020204" pitchFamily="34" charset="0"/>
              </a:rPr>
              <a:t> og </a:t>
            </a:r>
            <a:r>
              <a:rPr lang="da-DK" sz="1400" b="1" i="0" dirty="0">
                <a:effectLst/>
                <a:latin typeface="Noto Sans" panose="020B0502040504020204" pitchFamily="34" charset="0"/>
              </a:rPr>
              <a:t>markante signalord</a:t>
            </a:r>
            <a:r>
              <a:rPr lang="da-DK" sz="1400" b="0" i="0" dirty="0">
                <a:effectLst/>
                <a:latin typeface="Noto Sans" panose="020B0502040504020204" pitchFamily="34" charset="0"/>
              </a:rPr>
              <a:t>: </a:t>
            </a:r>
            <a:r>
              <a:rPr lang="da-DK" sz="1400" b="0" i="1" dirty="0">
                <a:effectLst/>
                <a:latin typeface="Noto Sans" panose="020B0502040504020204" pitchFamily="34" charset="0"/>
              </a:rPr>
              <a:t>"Klodens hedetur fortsætter". </a:t>
            </a:r>
          </a:p>
          <a:p>
            <a:pPr marL="0" indent="0">
              <a:buNone/>
            </a:pPr>
            <a:r>
              <a:rPr lang="da-DK" sz="1400" b="0" i="0" dirty="0">
                <a:effectLst/>
                <a:latin typeface="Noto Sans" panose="020B0502040504020204" pitchFamily="34" charset="0"/>
              </a:rPr>
              <a:t>Det er ligeledes typisk for rubrikken at udelade verballed som i </a:t>
            </a:r>
            <a:r>
              <a:rPr lang="da-DK" sz="1400" b="0" i="1" dirty="0">
                <a:effectLst/>
                <a:latin typeface="Noto Sans" panose="020B0502040504020204" pitchFamily="34" charset="0"/>
              </a:rPr>
              <a:t>"Panik efter finanskrise" </a:t>
            </a:r>
            <a:r>
              <a:rPr lang="da-DK" sz="1400" b="0" i="0" dirty="0">
                <a:effectLst/>
                <a:latin typeface="Noto Sans" panose="020B0502040504020204" pitchFamily="34" charset="0"/>
              </a:rPr>
              <a:t>eller udelade hjælpeverber ifm. sammensatte verballed i rubrikken: </a:t>
            </a:r>
            <a:r>
              <a:rPr lang="da-DK" sz="1400" b="0" i="1" dirty="0">
                <a:effectLst/>
                <a:latin typeface="Noto Sans" panose="020B0502040504020204" pitchFamily="34" charset="0"/>
              </a:rPr>
              <a:t>"Dansker skudt ned i Tyskland".</a:t>
            </a:r>
            <a:endParaRPr lang="da-DK" sz="1400" i="1" dirty="0"/>
          </a:p>
        </p:txBody>
      </p:sp>
    </p:spTree>
    <p:extLst>
      <p:ext uri="{BB962C8B-B14F-4D97-AF65-F5344CB8AC3E}">
        <p14:creationId xmlns:p14="http://schemas.microsoft.com/office/powerpoint/2010/main" val="39902952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Gamle avissider bliver tilgængelige på nettet | Medier | DR">
            <a:extLst>
              <a:ext uri="{FF2B5EF4-FFF2-40B4-BE49-F238E27FC236}">
                <a16:creationId xmlns:a16="http://schemas.microsoft.com/office/drawing/2014/main" id="{193F360C-266B-A35D-5849-C7FE1A34A1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5"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el 1">
            <a:extLst>
              <a:ext uri="{FF2B5EF4-FFF2-40B4-BE49-F238E27FC236}">
                <a16:creationId xmlns:a16="http://schemas.microsoft.com/office/drawing/2014/main" id="{15E16287-2B34-0A81-97FF-418B87877BFC}"/>
              </a:ext>
            </a:extLst>
          </p:cNvPr>
          <p:cNvSpPr>
            <a:spLocks noGrp="1"/>
          </p:cNvSpPr>
          <p:nvPr>
            <p:ph type="title"/>
          </p:nvPr>
        </p:nvSpPr>
        <p:spPr>
          <a:xfrm>
            <a:off x="709448" y="1913950"/>
            <a:ext cx="4204137" cy="1342754"/>
          </a:xfrm>
        </p:spPr>
        <p:txBody>
          <a:bodyPr>
            <a:normAutofit/>
          </a:bodyPr>
          <a:lstStyle/>
          <a:p>
            <a:pPr algn="ctr"/>
            <a:r>
              <a:rPr lang="da-DK" sz="3600" dirty="0"/>
              <a:t>Sproget i rubrikken</a:t>
            </a:r>
          </a:p>
        </p:txBody>
      </p:sp>
      <p:cxnSp>
        <p:nvCxnSpPr>
          <p:cNvPr id="2057" name="Straight Connector 2056">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611390A1-BC87-0F21-152E-6839D52089C1}"/>
              </a:ext>
            </a:extLst>
          </p:cNvPr>
          <p:cNvSpPr>
            <a:spLocks noGrp="1"/>
          </p:cNvSpPr>
          <p:nvPr>
            <p:ph idx="1"/>
          </p:nvPr>
        </p:nvSpPr>
        <p:spPr>
          <a:xfrm>
            <a:off x="525516" y="3417573"/>
            <a:ext cx="4593021" cy="2619839"/>
          </a:xfrm>
        </p:spPr>
        <p:txBody>
          <a:bodyPr anchor="ctr">
            <a:normAutofit/>
          </a:bodyPr>
          <a:lstStyle/>
          <a:p>
            <a:pPr marL="0" indent="0">
              <a:buNone/>
            </a:pPr>
            <a:r>
              <a:rPr lang="da-DK" sz="1400" b="0" i="0" dirty="0">
                <a:effectLst/>
                <a:latin typeface="Noto Sans" panose="020B0502040504020204" pitchFamily="34" charset="0"/>
              </a:rPr>
              <a:t>Overskrifter er ofte præget af stærke </a:t>
            </a:r>
            <a:r>
              <a:rPr lang="da-DK" sz="1400" b="1" i="0" dirty="0">
                <a:effectLst/>
                <a:latin typeface="Noto Sans" panose="020B0502040504020204" pitchFamily="34" charset="0"/>
              </a:rPr>
              <a:t>handlingsverber</a:t>
            </a:r>
            <a:r>
              <a:rPr lang="da-DK" sz="1400" b="0" i="0" dirty="0">
                <a:effectLst/>
                <a:latin typeface="Noto Sans" panose="020B0502040504020204" pitchFamily="34" charset="0"/>
              </a:rPr>
              <a:t> : "</a:t>
            </a:r>
            <a:r>
              <a:rPr lang="da-DK" sz="1400" b="0" i="1" dirty="0">
                <a:effectLst/>
                <a:latin typeface="Noto Sans" panose="020B0502040504020204" pitchFamily="34" charset="0"/>
              </a:rPr>
              <a:t>Tyskland sparket ud af VM i semifinalen" </a:t>
            </a:r>
            <a:r>
              <a:rPr lang="da-DK" sz="1400" b="0" i="0" dirty="0">
                <a:effectLst/>
                <a:latin typeface="Noto Sans" panose="020B0502040504020204" pitchFamily="34" charset="0"/>
              </a:rPr>
              <a:t>og udeladelse af tilstandsverber, så de fanger læsernes interesse. </a:t>
            </a:r>
          </a:p>
          <a:p>
            <a:pPr marL="0" indent="0">
              <a:buNone/>
            </a:pPr>
            <a:r>
              <a:rPr lang="da-DK" sz="1400" b="0" i="0" dirty="0">
                <a:effectLst/>
                <a:latin typeface="Noto Sans" panose="020B0502040504020204" pitchFamily="34" charset="0"/>
              </a:rPr>
              <a:t>Ofte benyttes </a:t>
            </a:r>
            <a:r>
              <a:rPr lang="da-DK" sz="1400" b="1" i="0" dirty="0">
                <a:effectLst/>
                <a:latin typeface="Noto Sans" panose="020B0502040504020204" pitchFamily="34" charset="0"/>
              </a:rPr>
              <a:t>sproglige billeder</a:t>
            </a:r>
            <a:r>
              <a:rPr lang="da-DK" sz="1400" b="0" i="0" dirty="0">
                <a:effectLst/>
                <a:latin typeface="Noto Sans" panose="020B0502040504020204" pitchFamily="34" charset="0"/>
              </a:rPr>
              <a:t>, </a:t>
            </a:r>
            <a:r>
              <a:rPr lang="da-DK" sz="1400" b="1" i="0" dirty="0">
                <a:effectLst/>
                <a:latin typeface="Noto Sans" panose="020B0502040504020204" pitchFamily="34" charset="0"/>
              </a:rPr>
              <a:t>overdrivelser</a:t>
            </a:r>
            <a:r>
              <a:rPr lang="da-DK" sz="1400" b="0" i="0" dirty="0">
                <a:effectLst/>
                <a:latin typeface="Noto Sans" panose="020B0502040504020204" pitchFamily="34" charset="0"/>
              </a:rPr>
              <a:t> og </a:t>
            </a:r>
            <a:r>
              <a:rPr lang="da-DK" sz="1400" b="1" i="0" dirty="0">
                <a:effectLst/>
                <a:latin typeface="Noto Sans" panose="020B0502040504020204" pitchFamily="34" charset="0"/>
              </a:rPr>
              <a:t>markante signalord</a:t>
            </a:r>
            <a:r>
              <a:rPr lang="da-DK" sz="1400" b="0" i="0" dirty="0">
                <a:effectLst/>
                <a:latin typeface="Noto Sans" panose="020B0502040504020204" pitchFamily="34" charset="0"/>
              </a:rPr>
              <a:t>: </a:t>
            </a:r>
            <a:r>
              <a:rPr lang="da-DK" sz="1400" b="0" i="1" dirty="0">
                <a:effectLst/>
                <a:latin typeface="Noto Sans" panose="020B0502040504020204" pitchFamily="34" charset="0"/>
              </a:rPr>
              <a:t>"Klodens hedetur fortsætter". </a:t>
            </a:r>
          </a:p>
          <a:p>
            <a:pPr marL="0" indent="0">
              <a:buNone/>
            </a:pPr>
            <a:r>
              <a:rPr lang="da-DK" sz="1400" b="0" i="0" dirty="0">
                <a:effectLst/>
                <a:latin typeface="Noto Sans" panose="020B0502040504020204" pitchFamily="34" charset="0"/>
              </a:rPr>
              <a:t>Det er ligeledes typisk for rubrikken at udelade verballed som i </a:t>
            </a:r>
            <a:r>
              <a:rPr lang="da-DK" sz="1400" b="0" i="1" dirty="0">
                <a:effectLst/>
                <a:latin typeface="Noto Sans" panose="020B0502040504020204" pitchFamily="34" charset="0"/>
              </a:rPr>
              <a:t>"Panik efter finanskrise" </a:t>
            </a:r>
            <a:r>
              <a:rPr lang="da-DK" sz="1400" b="0" i="0" dirty="0">
                <a:effectLst/>
                <a:latin typeface="Noto Sans" panose="020B0502040504020204" pitchFamily="34" charset="0"/>
              </a:rPr>
              <a:t>eller udelade hjælpeverber ifm. sammensatte verballed i rubrikken: </a:t>
            </a:r>
            <a:r>
              <a:rPr lang="da-DK" sz="1400" b="0" i="1" dirty="0">
                <a:effectLst/>
                <a:latin typeface="Noto Sans" panose="020B0502040504020204" pitchFamily="34" charset="0"/>
              </a:rPr>
              <a:t>"Dansker skudt ned i Tyskland".</a:t>
            </a:r>
            <a:endParaRPr lang="da-DK" sz="1400" i="1" dirty="0"/>
          </a:p>
        </p:txBody>
      </p:sp>
      <p:sp>
        <p:nvSpPr>
          <p:cNvPr id="13" name="Tekstfelt 12">
            <a:extLst>
              <a:ext uri="{FF2B5EF4-FFF2-40B4-BE49-F238E27FC236}">
                <a16:creationId xmlns:a16="http://schemas.microsoft.com/office/drawing/2014/main" id="{51F32158-3FFC-7244-0FE7-B09C1399E724}"/>
              </a:ext>
            </a:extLst>
          </p:cNvPr>
          <p:cNvSpPr txBox="1"/>
          <p:nvPr/>
        </p:nvSpPr>
        <p:spPr>
          <a:xfrm>
            <a:off x="6549636" y="6117859"/>
            <a:ext cx="4414991" cy="369332"/>
          </a:xfrm>
          <a:prstGeom prst="rect">
            <a:avLst/>
          </a:prstGeom>
          <a:noFill/>
        </p:spPr>
        <p:txBody>
          <a:bodyPr wrap="square">
            <a:spAutoFit/>
          </a:bodyPr>
          <a:lstStyle/>
          <a:p>
            <a:r>
              <a:rPr lang="da-DK" sz="1800" b="0" i="0" dirty="0">
                <a:solidFill>
                  <a:schemeClr val="accent1">
                    <a:lumMod val="40000"/>
                    <a:lumOff val="60000"/>
                  </a:schemeClr>
                </a:solidFill>
                <a:effectLst/>
                <a:latin typeface="Noto Sans" panose="020B0502040504020204" pitchFamily="34" charset="0"/>
              </a:rPr>
              <a:t>Find eksempler i dagens aviser</a:t>
            </a:r>
            <a:endParaRPr lang="da-DK" dirty="0">
              <a:solidFill>
                <a:schemeClr val="accent1">
                  <a:lumMod val="40000"/>
                  <a:lumOff val="60000"/>
                </a:schemeClr>
              </a:solidFill>
            </a:endParaRPr>
          </a:p>
        </p:txBody>
      </p:sp>
      <p:grpSp>
        <p:nvGrpSpPr>
          <p:cNvPr id="23" name="Gruppe 22">
            <a:extLst>
              <a:ext uri="{FF2B5EF4-FFF2-40B4-BE49-F238E27FC236}">
                <a16:creationId xmlns:a16="http://schemas.microsoft.com/office/drawing/2014/main" id="{BF2C409E-17F8-666F-CFFE-BD664C34B469}"/>
              </a:ext>
            </a:extLst>
          </p:cNvPr>
          <p:cNvGrpSpPr/>
          <p:nvPr/>
        </p:nvGrpSpPr>
        <p:grpSpPr>
          <a:xfrm>
            <a:off x="3222471" y="5915628"/>
            <a:ext cx="7344539" cy="844920"/>
            <a:chOff x="3222471" y="5915628"/>
            <a:chExt cx="7344539" cy="84492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9" name="Håndskrift 18">
                  <a:extLst>
                    <a:ext uri="{FF2B5EF4-FFF2-40B4-BE49-F238E27FC236}">
                      <a16:creationId xmlns:a16="http://schemas.microsoft.com/office/drawing/2014/main" id="{9464900D-5372-9523-C10A-A145E4827A21}"/>
                    </a:ext>
                  </a:extLst>
                </p14:cNvPr>
                <p14:cNvContentPartPr/>
                <p14:nvPr/>
              </p14:nvContentPartPr>
              <p14:xfrm>
                <a:off x="3222471" y="5933165"/>
                <a:ext cx="3096360" cy="302760"/>
              </p14:xfrm>
            </p:contentPart>
          </mc:Choice>
          <mc:Fallback xmlns="">
            <p:pic>
              <p:nvPicPr>
                <p:cNvPr id="19" name="Håndskrift 18">
                  <a:extLst>
                    <a:ext uri="{FF2B5EF4-FFF2-40B4-BE49-F238E27FC236}">
                      <a16:creationId xmlns:a16="http://schemas.microsoft.com/office/drawing/2014/main" id="{9464900D-5372-9523-C10A-A145E4827A21}"/>
                    </a:ext>
                  </a:extLst>
                </p:cNvPr>
                <p:cNvPicPr/>
                <p:nvPr/>
              </p:nvPicPr>
              <p:blipFill>
                <a:blip r:embed="rId4"/>
                <a:stretch>
                  <a:fillRect/>
                </a:stretch>
              </p:blipFill>
              <p:spPr>
                <a:xfrm>
                  <a:off x="3204471" y="5915165"/>
                  <a:ext cx="3132000" cy="338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20" name="Håndskrift 19">
                  <a:extLst>
                    <a:ext uri="{FF2B5EF4-FFF2-40B4-BE49-F238E27FC236}">
                      <a16:creationId xmlns:a16="http://schemas.microsoft.com/office/drawing/2014/main" id="{F3A210B1-A260-8687-B0D2-0C1333BFBAD7}"/>
                    </a:ext>
                  </a:extLst>
                </p14:cNvPr>
                <p14:cNvContentPartPr/>
                <p14:nvPr/>
              </p14:nvContentPartPr>
              <p14:xfrm>
                <a:off x="5962431" y="6221525"/>
                <a:ext cx="365760" cy="81000"/>
              </p14:xfrm>
            </p:contentPart>
          </mc:Choice>
          <mc:Fallback xmlns="">
            <p:pic>
              <p:nvPicPr>
                <p:cNvPr id="20" name="Håndskrift 19">
                  <a:extLst>
                    <a:ext uri="{FF2B5EF4-FFF2-40B4-BE49-F238E27FC236}">
                      <a16:creationId xmlns:a16="http://schemas.microsoft.com/office/drawing/2014/main" id="{F3A210B1-A260-8687-B0D2-0C1333BFBAD7}"/>
                    </a:ext>
                  </a:extLst>
                </p:cNvPr>
                <p:cNvPicPr/>
                <p:nvPr/>
              </p:nvPicPr>
              <p:blipFill>
                <a:blip r:embed="rId6"/>
                <a:stretch>
                  <a:fillRect/>
                </a:stretch>
              </p:blipFill>
              <p:spPr>
                <a:xfrm>
                  <a:off x="5944791" y="6203525"/>
                  <a:ext cx="401400" cy="116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22" name="Håndskrift 21">
                  <a:extLst>
                    <a:ext uri="{FF2B5EF4-FFF2-40B4-BE49-F238E27FC236}">
                      <a16:creationId xmlns:a16="http://schemas.microsoft.com/office/drawing/2014/main" id="{22D245DC-89A2-995A-B856-7CCF9B3BE8D8}"/>
                    </a:ext>
                  </a:extLst>
                </p14:cNvPr>
                <p14:cNvContentPartPr/>
                <p14:nvPr/>
              </p14:nvContentPartPr>
              <p14:xfrm>
                <a:off x="6465530" y="5915628"/>
                <a:ext cx="4101480" cy="844920"/>
              </p14:xfrm>
            </p:contentPart>
          </mc:Choice>
          <mc:Fallback xmlns="">
            <p:pic>
              <p:nvPicPr>
                <p:cNvPr id="22" name="Håndskrift 21">
                  <a:extLst>
                    <a:ext uri="{FF2B5EF4-FFF2-40B4-BE49-F238E27FC236}">
                      <a16:creationId xmlns:a16="http://schemas.microsoft.com/office/drawing/2014/main" id="{22D245DC-89A2-995A-B856-7CCF9B3BE8D8}"/>
                    </a:ext>
                  </a:extLst>
                </p:cNvPr>
                <p:cNvPicPr/>
                <p:nvPr/>
              </p:nvPicPr>
              <p:blipFill>
                <a:blip r:embed="rId8"/>
                <a:stretch>
                  <a:fillRect/>
                </a:stretch>
              </p:blipFill>
              <p:spPr>
                <a:xfrm>
                  <a:off x="6447530" y="5897628"/>
                  <a:ext cx="4137120" cy="880560"/>
                </a:xfrm>
                <a:prstGeom prst="rect">
                  <a:avLst/>
                </a:prstGeom>
              </p:spPr>
            </p:pic>
          </mc:Fallback>
        </mc:AlternateContent>
      </p:grpSp>
    </p:spTree>
    <p:extLst>
      <p:ext uri="{BB962C8B-B14F-4D97-AF65-F5344CB8AC3E}">
        <p14:creationId xmlns:p14="http://schemas.microsoft.com/office/powerpoint/2010/main" val="16217821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32E48D-52EC-1738-4BE2-C8443151F83F}"/>
              </a:ext>
            </a:extLst>
          </p:cNvPr>
          <p:cNvSpPr>
            <a:spLocks noGrp="1"/>
          </p:cNvSpPr>
          <p:nvPr>
            <p:ph type="title"/>
          </p:nvPr>
        </p:nvSpPr>
        <p:spPr>
          <a:xfrm>
            <a:off x="4965430" y="629268"/>
            <a:ext cx="6586491" cy="1286160"/>
          </a:xfrm>
        </p:spPr>
        <p:txBody>
          <a:bodyPr anchor="b">
            <a:normAutofit/>
          </a:bodyPr>
          <a:lstStyle/>
          <a:p>
            <a:r>
              <a:rPr lang="da-DK" dirty="0"/>
              <a:t>Konkretisering</a:t>
            </a:r>
          </a:p>
        </p:txBody>
      </p:sp>
      <p:sp>
        <p:nvSpPr>
          <p:cNvPr id="3" name="Pladsholder til indhold 2">
            <a:extLst>
              <a:ext uri="{FF2B5EF4-FFF2-40B4-BE49-F238E27FC236}">
                <a16:creationId xmlns:a16="http://schemas.microsoft.com/office/drawing/2014/main" id="{68A877CE-4834-DF82-522B-7B01578DEBDD}"/>
              </a:ext>
            </a:extLst>
          </p:cNvPr>
          <p:cNvSpPr>
            <a:spLocks noGrp="1"/>
          </p:cNvSpPr>
          <p:nvPr>
            <p:ph idx="1"/>
          </p:nvPr>
        </p:nvSpPr>
        <p:spPr>
          <a:xfrm>
            <a:off x="4965431" y="2438400"/>
            <a:ext cx="6586489" cy="3785419"/>
          </a:xfrm>
        </p:spPr>
        <p:txBody>
          <a:bodyPr>
            <a:normAutofit/>
          </a:bodyPr>
          <a:lstStyle/>
          <a:p>
            <a:pPr marL="0" indent="0">
              <a:buNone/>
            </a:pPr>
            <a:r>
              <a:rPr lang="da-DK" sz="2000" b="0" i="0" dirty="0">
                <a:effectLst/>
                <a:latin typeface="Noto Sans" panose="020B0502040504020204" pitchFamily="34" charset="0"/>
              </a:rPr>
              <a:t>For forståelsens skyld er det vigtigt at bevæge sig så </a:t>
            </a:r>
            <a:r>
              <a:rPr lang="da-DK" sz="2000" b="1" i="0" dirty="0">
                <a:effectLst/>
                <a:latin typeface="Noto Sans" panose="020B0502040504020204" pitchFamily="34" charset="0"/>
              </a:rPr>
              <a:t>langt ned ad abstraktionsstigen</a:t>
            </a:r>
            <a:r>
              <a:rPr lang="da-DK" sz="2000" b="0" i="0" dirty="0">
                <a:effectLst/>
                <a:latin typeface="Noto Sans" panose="020B0502040504020204" pitchFamily="34" charset="0"/>
              </a:rPr>
              <a:t>, som sagen muliggør. </a:t>
            </a:r>
          </a:p>
          <a:p>
            <a:pPr marL="0" indent="0">
              <a:buNone/>
            </a:pPr>
            <a:r>
              <a:rPr lang="da-DK" sz="2000" b="0" i="0" dirty="0">
                <a:effectLst/>
                <a:latin typeface="Noto Sans" panose="020B0502040504020204" pitchFamily="34" charset="0"/>
              </a:rPr>
              <a:t>Begivenheder og sammenhænge skal </a:t>
            </a:r>
            <a:r>
              <a:rPr lang="da-DK" sz="2000" b="1" i="0" dirty="0">
                <a:effectLst/>
                <a:latin typeface="Noto Sans" panose="020B0502040504020204" pitchFamily="34" charset="0"/>
              </a:rPr>
              <a:t>konkretiseres</a:t>
            </a:r>
            <a:r>
              <a:rPr lang="da-DK" sz="2000" b="0" i="0" dirty="0">
                <a:effectLst/>
                <a:latin typeface="Noto Sans" panose="020B0502040504020204" pitchFamily="34" charset="0"/>
              </a:rPr>
              <a:t>, så de bliver </a:t>
            </a:r>
            <a:r>
              <a:rPr lang="da-DK" sz="2000" b="1" i="0" dirty="0">
                <a:effectLst/>
                <a:latin typeface="Noto Sans" panose="020B0502040504020204" pitchFamily="34" charset="0"/>
              </a:rPr>
              <a:t>håndgribelige</a:t>
            </a:r>
            <a:r>
              <a:rPr lang="da-DK" sz="2000" b="0" i="0" dirty="0">
                <a:effectLst/>
                <a:latin typeface="Noto Sans" panose="020B0502040504020204" pitchFamily="34" charset="0"/>
              </a:rPr>
              <a:t> for læseren. I stedet for daginstitution kan man skrive børnehave, i stedet for boligområde kan man skrive villakvarter. </a:t>
            </a:r>
          </a:p>
          <a:p>
            <a:pPr marL="0" indent="0">
              <a:buNone/>
            </a:pPr>
            <a:r>
              <a:rPr lang="da-DK" sz="2000" b="0" i="0" dirty="0">
                <a:effectLst/>
                <a:latin typeface="Noto Sans" panose="020B0502040504020204" pitchFamily="34" charset="0"/>
              </a:rPr>
              <a:t>Overskriften </a:t>
            </a:r>
            <a:r>
              <a:rPr lang="da-DK" sz="2000" b="0" i="1" dirty="0">
                <a:effectLst/>
                <a:latin typeface="Noto Sans" panose="020B0502040504020204" pitchFamily="34" charset="0"/>
              </a:rPr>
              <a:t>"Voldsom uro i Jerusalem" </a:t>
            </a:r>
            <a:r>
              <a:rPr lang="da-DK" sz="2000" b="0" i="0" dirty="0">
                <a:effectLst/>
                <a:latin typeface="Noto Sans" panose="020B0502040504020204" pitchFamily="34" charset="0"/>
              </a:rPr>
              <a:t>kan i stede blive mere konkret, når den formuleres som </a:t>
            </a:r>
            <a:r>
              <a:rPr lang="da-DK" sz="2000" b="0" i="1" dirty="0">
                <a:effectLst/>
                <a:latin typeface="Noto Sans" panose="020B0502040504020204" pitchFamily="34" charset="0"/>
              </a:rPr>
              <a:t>"Voldsomme gadekampe i Jerusalem"</a:t>
            </a:r>
            <a:r>
              <a:rPr lang="da-DK" sz="2000" b="0" i="0" dirty="0">
                <a:effectLst/>
                <a:latin typeface="Noto Sans" panose="020B0502040504020204" pitchFamily="34" charset="0"/>
              </a:rPr>
              <a:t>.</a:t>
            </a:r>
            <a:endParaRPr lang="da-DK" sz="2000" dirty="0"/>
          </a:p>
        </p:txBody>
      </p:sp>
      <p:pic>
        <p:nvPicPr>
          <p:cNvPr id="3074" name="Picture 2" descr="Weekendavisen har som eneste landsdækkende avis fået flere læsere -  Journalisten">
            <a:extLst>
              <a:ext uri="{FF2B5EF4-FFF2-40B4-BE49-F238E27FC236}">
                <a16:creationId xmlns:a16="http://schemas.microsoft.com/office/drawing/2014/main" id="{BB6B2AE1-81E3-6B97-DA95-337ADF1F53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247" r="29633"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4647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DC0CB8-35A4-4FD4-7FB3-C8BA180F26F9}"/>
              </a:ext>
            </a:extLst>
          </p:cNvPr>
          <p:cNvSpPr>
            <a:spLocks noGrp="1"/>
          </p:cNvSpPr>
          <p:nvPr>
            <p:ph type="title"/>
          </p:nvPr>
        </p:nvSpPr>
        <p:spPr>
          <a:xfrm>
            <a:off x="648929" y="629266"/>
            <a:ext cx="3505495" cy="1622321"/>
          </a:xfrm>
        </p:spPr>
        <p:txBody>
          <a:bodyPr>
            <a:normAutofit/>
          </a:bodyPr>
          <a:lstStyle/>
          <a:p>
            <a:r>
              <a:rPr lang="da-DK" sz="4100"/>
              <a:t>Sammenligning </a:t>
            </a:r>
          </a:p>
        </p:txBody>
      </p:sp>
      <p:sp>
        <p:nvSpPr>
          <p:cNvPr id="3" name="Pladsholder til indhold 2">
            <a:extLst>
              <a:ext uri="{FF2B5EF4-FFF2-40B4-BE49-F238E27FC236}">
                <a16:creationId xmlns:a16="http://schemas.microsoft.com/office/drawing/2014/main" id="{A99C48BF-32ED-4D68-9424-99D8E6421ECD}"/>
              </a:ext>
            </a:extLst>
          </p:cNvPr>
          <p:cNvSpPr>
            <a:spLocks noGrp="1"/>
          </p:cNvSpPr>
          <p:nvPr>
            <p:ph idx="1"/>
          </p:nvPr>
        </p:nvSpPr>
        <p:spPr>
          <a:xfrm>
            <a:off x="648931" y="2438400"/>
            <a:ext cx="3505494" cy="3785419"/>
          </a:xfrm>
        </p:spPr>
        <p:txBody>
          <a:bodyPr>
            <a:normAutofit/>
          </a:bodyPr>
          <a:lstStyle/>
          <a:p>
            <a:pPr marL="0" indent="0">
              <a:buNone/>
            </a:pPr>
            <a:r>
              <a:rPr lang="da-DK" sz="1700" b="0" i="0" dirty="0">
                <a:effectLst/>
                <a:latin typeface="Noto Sans" panose="020B0502040504020204" pitchFamily="34" charset="0"/>
              </a:rPr>
              <a:t>En kompliceret problemstilling kan ofte åbnes ved at blive sammenlignet med noget, vi alle umiddelbart forstår: </a:t>
            </a:r>
            <a:r>
              <a:rPr lang="da-DK" sz="1700" b="0" i="1" dirty="0">
                <a:solidFill>
                  <a:srgbClr val="00B050"/>
                </a:solidFill>
                <a:effectLst/>
                <a:latin typeface="Noto Sans" panose="020B0502040504020204" pitchFamily="34" charset="0"/>
              </a:rPr>
              <a:t>"Med et tempo som en snegl skrider finanslovsforhandlingerne fremad"</a:t>
            </a:r>
            <a:r>
              <a:rPr lang="da-DK" sz="1700" b="0" i="0" dirty="0">
                <a:effectLst/>
                <a:latin typeface="Noto Sans" panose="020B0502040504020204" pitchFamily="34" charset="0"/>
              </a:rPr>
              <a:t>. </a:t>
            </a:r>
          </a:p>
          <a:p>
            <a:pPr marL="0" indent="0">
              <a:buNone/>
            </a:pPr>
            <a:r>
              <a:rPr lang="da-DK" sz="1700" b="0" i="0" dirty="0">
                <a:effectLst/>
                <a:latin typeface="Noto Sans" panose="020B0502040504020204" pitchFamily="34" charset="0"/>
              </a:rPr>
              <a:t>Vi møder ikke sammenligning særlig tit i den klassiske nyhedsartikel, men i klummer, ledere, anmeldelser og service- og fortællende nyhedsjournalistik er den hyppigt brugt.</a:t>
            </a:r>
            <a:endParaRPr lang="da-DK" sz="1700" dirty="0"/>
          </a:p>
        </p:txBody>
      </p:sp>
      <p:pic>
        <p:nvPicPr>
          <p:cNvPr id="1026" name="Picture 2" descr="Hvorfor kommer sneglene frem, når det regner?">
            <a:extLst>
              <a:ext uri="{FF2B5EF4-FFF2-40B4-BE49-F238E27FC236}">
                <a16:creationId xmlns:a16="http://schemas.microsoft.com/office/drawing/2014/main" id="{7A55C8AD-E907-DF50-7922-A480D585C8C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05862" y="1170128"/>
            <a:ext cx="6019331" cy="4514498"/>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0212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724E20-7C14-01CF-7C6A-8CF8D937D6D6}"/>
              </a:ext>
            </a:extLst>
          </p:cNvPr>
          <p:cNvSpPr>
            <a:spLocks noGrp="1"/>
          </p:cNvSpPr>
          <p:nvPr>
            <p:ph type="title"/>
          </p:nvPr>
        </p:nvSpPr>
        <p:spPr>
          <a:xfrm>
            <a:off x="1137034" y="609597"/>
            <a:ext cx="9392421" cy="1330841"/>
          </a:xfrm>
        </p:spPr>
        <p:txBody>
          <a:bodyPr>
            <a:normAutofit/>
          </a:bodyPr>
          <a:lstStyle/>
          <a:p>
            <a:r>
              <a:rPr lang="da-DK" dirty="0"/>
              <a:t>Sproglige billeder</a:t>
            </a:r>
          </a:p>
        </p:txBody>
      </p:sp>
      <p:sp>
        <p:nvSpPr>
          <p:cNvPr id="3" name="Pladsholder til indhold 2">
            <a:extLst>
              <a:ext uri="{FF2B5EF4-FFF2-40B4-BE49-F238E27FC236}">
                <a16:creationId xmlns:a16="http://schemas.microsoft.com/office/drawing/2014/main" id="{686E8001-B029-B616-9C44-BAEB7D3C4DB5}"/>
              </a:ext>
            </a:extLst>
          </p:cNvPr>
          <p:cNvSpPr>
            <a:spLocks noGrp="1"/>
          </p:cNvSpPr>
          <p:nvPr>
            <p:ph idx="1"/>
          </p:nvPr>
        </p:nvSpPr>
        <p:spPr>
          <a:xfrm>
            <a:off x="1137034" y="2198362"/>
            <a:ext cx="4958966" cy="3917773"/>
          </a:xfrm>
        </p:spPr>
        <p:txBody>
          <a:bodyPr>
            <a:normAutofit/>
          </a:bodyPr>
          <a:lstStyle/>
          <a:p>
            <a:pPr marL="0" indent="0">
              <a:buNone/>
            </a:pPr>
            <a:r>
              <a:rPr lang="da-DK" sz="1700" b="0" i="0" dirty="0">
                <a:effectLst/>
                <a:latin typeface="Noto Sans" panose="020B0502040504020204" pitchFamily="34" charset="0"/>
              </a:rPr>
              <a:t>Både metaforen og sammenligningen skal i journalistik hjælpe med til at tydeliggøre budskabet. De skal først og fremmes bruges  til at forklare et vanskeligt forståeligt målområde med et lettere tilgængeligt kildeområde. </a:t>
            </a:r>
          </a:p>
          <a:p>
            <a:pPr marL="0" indent="0">
              <a:buNone/>
            </a:pPr>
            <a:r>
              <a:rPr lang="da-DK" sz="1700" b="0" i="0" dirty="0">
                <a:effectLst/>
                <a:latin typeface="Noto Sans" panose="020B0502040504020204" pitchFamily="34" charset="0"/>
              </a:rPr>
              <a:t>Avisernes metaforer kan være særdeles kraftfulde, Når det gælder politik, anvendes der således ofte krigs- eller voldsmetaforik: </a:t>
            </a:r>
            <a:r>
              <a:rPr lang="da-DK" sz="1700" b="0" i="1" dirty="0">
                <a:solidFill>
                  <a:srgbClr val="00B0F0"/>
                </a:solidFill>
                <a:effectLst/>
                <a:latin typeface="Noto Sans" panose="020B0502040504020204" pitchFamily="34" charset="0"/>
              </a:rPr>
              <a:t>"Vælgerne giver et blåt øje til oppositionen", "Radikale får tæsk af fagbevægelsen". </a:t>
            </a:r>
            <a:r>
              <a:rPr lang="da-DK" sz="1700" b="0" i="0" dirty="0">
                <a:effectLst/>
                <a:latin typeface="Noto Sans" panose="020B0502040504020204" pitchFamily="34" charset="0"/>
              </a:rPr>
              <a:t>Metaforerne fungerer som blikfang. Vi møder dem først og fremmest i artiklernes rubrik eller manchet.</a:t>
            </a:r>
            <a:endParaRPr lang="da-DK" sz="1700" dirty="0"/>
          </a:p>
        </p:txBody>
      </p:sp>
      <p:pic>
        <p:nvPicPr>
          <p:cNvPr id="2050" name="Picture 2" descr="Metaforen; æstetisk, praktisk, skør • Littuna.nu">
            <a:extLst>
              <a:ext uri="{FF2B5EF4-FFF2-40B4-BE49-F238E27FC236}">
                <a16:creationId xmlns:a16="http://schemas.microsoft.com/office/drawing/2014/main" id="{A26591EE-5D7C-E2EC-1EA1-6405E8DC37C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00917" y="2184914"/>
            <a:ext cx="4225404" cy="3755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570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52D782A-8C2B-A7E6-2445-3416D44EBD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09" y="323911"/>
            <a:ext cx="9410782" cy="5949741"/>
          </a:xfrm>
          <a:prstGeom prst="rect">
            <a:avLst/>
          </a:prstGeom>
          <a:noFill/>
          <a:extLst>
            <a:ext uri="{909E8E84-426E-40DD-AFC4-6F175D3DCCD1}">
              <a14:hiddenFill xmlns:a14="http://schemas.microsoft.com/office/drawing/2010/main">
                <a:solidFill>
                  <a:srgbClr val="FFFFFF"/>
                </a:solidFill>
              </a14:hiddenFill>
            </a:ext>
          </a:extLst>
        </p:spPr>
      </p:pic>
      <p:sp>
        <p:nvSpPr>
          <p:cNvPr id="6" name="Tekstfelt 5">
            <a:extLst>
              <a:ext uri="{FF2B5EF4-FFF2-40B4-BE49-F238E27FC236}">
                <a16:creationId xmlns:a16="http://schemas.microsoft.com/office/drawing/2014/main" id="{296E0C42-1DAA-E101-F65A-4F4A72235724}"/>
              </a:ext>
            </a:extLst>
          </p:cNvPr>
          <p:cNvSpPr txBox="1"/>
          <p:nvPr/>
        </p:nvSpPr>
        <p:spPr>
          <a:xfrm>
            <a:off x="572814" y="6349423"/>
            <a:ext cx="11046371" cy="369332"/>
          </a:xfrm>
          <a:prstGeom prst="rect">
            <a:avLst/>
          </a:prstGeom>
          <a:noFill/>
        </p:spPr>
        <p:txBody>
          <a:bodyPr wrap="square">
            <a:spAutoFit/>
          </a:bodyPr>
          <a:lstStyle/>
          <a:p>
            <a:r>
              <a:rPr lang="da-DK" b="0" i="0" dirty="0">
                <a:solidFill>
                  <a:srgbClr val="333333"/>
                </a:solidFill>
                <a:effectLst/>
                <a:latin typeface="Roboto Slab" pitchFamily="2" charset="0"/>
              </a:rPr>
              <a:t>Deltagerne blev spurgt om følgende: Hvor interesseret vil du sige, du er i nyheder, om overhovedet? </a:t>
            </a:r>
            <a:endParaRPr lang="da-DK" dirty="0"/>
          </a:p>
        </p:txBody>
      </p:sp>
      <p:sp>
        <p:nvSpPr>
          <p:cNvPr id="8" name="Tekstfelt 7">
            <a:extLst>
              <a:ext uri="{FF2B5EF4-FFF2-40B4-BE49-F238E27FC236}">
                <a16:creationId xmlns:a16="http://schemas.microsoft.com/office/drawing/2014/main" id="{3C031D78-CAF8-AAB2-386C-7FAEBAB1128B}"/>
              </a:ext>
            </a:extLst>
          </p:cNvPr>
          <p:cNvSpPr txBox="1"/>
          <p:nvPr/>
        </p:nvSpPr>
        <p:spPr>
          <a:xfrm>
            <a:off x="273269" y="584348"/>
            <a:ext cx="1608083" cy="584775"/>
          </a:xfrm>
          <a:prstGeom prst="rect">
            <a:avLst/>
          </a:prstGeom>
          <a:noFill/>
        </p:spPr>
        <p:txBody>
          <a:bodyPr wrap="square">
            <a:spAutoFit/>
          </a:bodyPr>
          <a:lstStyle/>
          <a:p>
            <a:r>
              <a:rPr lang="da-DK" sz="3200" dirty="0">
                <a:solidFill>
                  <a:schemeClr val="accent2">
                    <a:lumMod val="75000"/>
                  </a:schemeClr>
                </a:solidFill>
              </a:rPr>
              <a:t>Fig.1</a:t>
            </a:r>
          </a:p>
        </p:txBody>
      </p:sp>
    </p:spTree>
    <p:extLst>
      <p:ext uri="{BB962C8B-B14F-4D97-AF65-F5344CB8AC3E}">
        <p14:creationId xmlns:p14="http://schemas.microsoft.com/office/powerpoint/2010/main" val="5812442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08FF9F-32FD-3428-FC2A-3DE68B890E78}"/>
              </a:ext>
            </a:extLst>
          </p:cNvPr>
          <p:cNvSpPr>
            <a:spLocks noGrp="1"/>
          </p:cNvSpPr>
          <p:nvPr>
            <p:ph type="title"/>
          </p:nvPr>
        </p:nvSpPr>
        <p:spPr>
          <a:xfrm>
            <a:off x="838200" y="609600"/>
            <a:ext cx="3739341" cy="1330839"/>
          </a:xfrm>
        </p:spPr>
        <p:txBody>
          <a:bodyPr>
            <a:normAutofit/>
          </a:bodyPr>
          <a:lstStyle/>
          <a:p>
            <a:r>
              <a:rPr lang="da-DK" dirty="0"/>
              <a:t>Forenkling </a:t>
            </a:r>
          </a:p>
        </p:txBody>
      </p:sp>
      <p:sp>
        <p:nvSpPr>
          <p:cNvPr id="3" name="Pladsholder til indhold 2">
            <a:extLst>
              <a:ext uri="{FF2B5EF4-FFF2-40B4-BE49-F238E27FC236}">
                <a16:creationId xmlns:a16="http://schemas.microsoft.com/office/drawing/2014/main" id="{5EA414AF-5C5A-B42D-DB86-714330C7F0FF}"/>
              </a:ext>
            </a:extLst>
          </p:cNvPr>
          <p:cNvSpPr>
            <a:spLocks noGrp="1"/>
          </p:cNvSpPr>
          <p:nvPr>
            <p:ph idx="1"/>
          </p:nvPr>
        </p:nvSpPr>
        <p:spPr>
          <a:xfrm>
            <a:off x="862366" y="2194102"/>
            <a:ext cx="3427001" cy="3908586"/>
          </a:xfrm>
        </p:spPr>
        <p:txBody>
          <a:bodyPr>
            <a:normAutofit/>
          </a:bodyPr>
          <a:lstStyle/>
          <a:p>
            <a:pPr marL="0" indent="0">
              <a:buNone/>
            </a:pPr>
            <a:r>
              <a:rPr lang="da-DK" sz="1600" b="0" i="0">
                <a:effectLst/>
                <a:latin typeface="Noto Sans" panose="020B0502040504020204" pitchFamily="34" charset="0"/>
              </a:rPr>
              <a:t>Vanskelige ord eller fremmedord skal helst erstattes af enklere og mere kendte ord. I stedet for kompetence kan man skrive færdighed. Komplicerede begreber (kapitalmarkedsrådet) og forkortelser (PROSA, SEATO) skal helst forklares. </a:t>
            </a:r>
          </a:p>
          <a:p>
            <a:pPr marL="0" indent="0">
              <a:buNone/>
            </a:pPr>
            <a:r>
              <a:rPr lang="da-DK" sz="1600" b="0" i="0">
                <a:effectLst/>
                <a:latin typeface="Noto Sans" panose="020B0502040504020204" pitchFamily="34" charset="0"/>
              </a:rPr>
              <a:t>Sjældne sammensatte ord bør opløses. For eksempel er der ingen grund til at skrive sammenkædes, når man kan skrive kædes sammen, og det er mere kompliceret at skrive byggerytme end rytme i byggeriet.</a:t>
            </a:r>
            <a:endParaRPr lang="da-DK" sz="1600"/>
          </a:p>
        </p:txBody>
      </p:sp>
      <p:pic>
        <p:nvPicPr>
          <p:cNvPr id="3074" name="Picture 2" descr="Simplimize - Simplify to Optimize - Ydelser - Teknologisk Institut">
            <a:extLst>
              <a:ext uri="{FF2B5EF4-FFF2-40B4-BE49-F238E27FC236}">
                <a16:creationId xmlns:a16="http://schemas.microsoft.com/office/drawing/2014/main" id="{30909E92-6151-A9AC-6DD1-D4D1793566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45457" y="1740513"/>
            <a:ext cx="6155141" cy="3400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3819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DD5F7-5237-FB06-BCB6-6A35CEEBA74F}"/>
              </a:ext>
            </a:extLst>
          </p:cNvPr>
          <p:cNvSpPr>
            <a:spLocks noGrp="1"/>
          </p:cNvSpPr>
          <p:nvPr>
            <p:ph type="title"/>
          </p:nvPr>
        </p:nvSpPr>
        <p:spPr>
          <a:xfrm>
            <a:off x="923877" y="405514"/>
            <a:ext cx="9357865" cy="1041901"/>
          </a:xfrm>
        </p:spPr>
        <p:txBody>
          <a:bodyPr>
            <a:normAutofit/>
          </a:bodyPr>
          <a:lstStyle/>
          <a:p>
            <a:r>
              <a:rPr lang="da-DK" sz="4000" dirty="0">
                <a:solidFill>
                  <a:srgbClr val="0070C0"/>
                </a:solidFill>
              </a:rPr>
              <a:t>Sproglige figurer</a:t>
            </a:r>
          </a:p>
        </p:txBody>
      </p:sp>
      <p:sp>
        <p:nvSpPr>
          <p:cNvPr id="3" name="Pladsholder til indhold 2">
            <a:extLst>
              <a:ext uri="{FF2B5EF4-FFF2-40B4-BE49-F238E27FC236}">
                <a16:creationId xmlns:a16="http://schemas.microsoft.com/office/drawing/2014/main" id="{41AE99FF-8C74-EE69-614B-272305931E36}"/>
              </a:ext>
            </a:extLst>
          </p:cNvPr>
          <p:cNvSpPr>
            <a:spLocks noGrp="1"/>
          </p:cNvSpPr>
          <p:nvPr>
            <p:ph sz="half" idx="1"/>
          </p:nvPr>
        </p:nvSpPr>
        <p:spPr>
          <a:xfrm>
            <a:off x="923877" y="1685363"/>
            <a:ext cx="4483324" cy="2699968"/>
          </a:xfrm>
        </p:spPr>
        <p:txBody>
          <a:bodyPr>
            <a:normAutofit/>
          </a:bodyPr>
          <a:lstStyle/>
          <a:p>
            <a:pPr marL="0" indent="0">
              <a:buNone/>
            </a:pPr>
            <a:r>
              <a:rPr lang="da-DK" sz="1600" b="0" i="0" dirty="0">
                <a:effectLst/>
                <a:latin typeface="var(--font-content)"/>
              </a:rPr>
              <a:t>Der, hvor der ikke er tale om traditionel nyhedsjournalistik, sker det mere og mere, at skribenter gør brug af retoriske virkemidler i form af sproglige figurer. Man ser både eksempler på det i den fortællende nyhedsjournalistik og i meningsjournalistikken. </a:t>
            </a:r>
          </a:p>
          <a:p>
            <a:pPr marL="0" indent="0">
              <a:buNone/>
            </a:pPr>
            <a:r>
              <a:rPr lang="da-DK" sz="1600" b="0" i="0" dirty="0">
                <a:effectLst/>
                <a:latin typeface="var(--font-content)"/>
              </a:rPr>
              <a:t>Sproglige figurer har det med at springe i øjnene og dermed gøre ekstra opmærksom på det, man siger. Man kan f.eks. møde allitterationer i overskrifterne – </a:t>
            </a:r>
            <a:r>
              <a:rPr lang="da-DK" sz="1600" dirty="0">
                <a:solidFill>
                  <a:srgbClr val="00B0F0"/>
                </a:solidFill>
                <a:latin typeface="var(--font-content)"/>
              </a:rPr>
              <a:t>”</a:t>
            </a:r>
            <a:r>
              <a:rPr lang="da-DK" sz="1600" b="0" i="0" dirty="0">
                <a:solidFill>
                  <a:srgbClr val="00B0F0"/>
                </a:solidFill>
                <a:effectLst/>
                <a:latin typeface="var(--font-content)"/>
              </a:rPr>
              <a:t>Bomber mod Blair”</a:t>
            </a:r>
            <a:r>
              <a:rPr lang="da-DK" sz="1600" dirty="0">
                <a:solidFill>
                  <a:srgbClr val="00B0F0"/>
                </a:solidFill>
                <a:latin typeface="var(--font-content)"/>
              </a:rPr>
              <a:t> </a:t>
            </a:r>
            <a:r>
              <a:rPr lang="da-DK" sz="1600" dirty="0">
                <a:latin typeface="var(--font-content)"/>
              </a:rPr>
              <a:t>– o</a:t>
            </a:r>
            <a:r>
              <a:rPr lang="da-DK" sz="1600" b="0" i="0" dirty="0">
                <a:effectLst/>
                <a:latin typeface="var(--font-content)"/>
              </a:rPr>
              <a:t>g man kan møde gentagelsesfigurer i forskellige udgaver. </a:t>
            </a:r>
            <a:endParaRPr lang="da-DK" sz="1600" b="0" i="0" dirty="0">
              <a:effectLst/>
              <a:latin typeface="Noto Sans" panose="020B0502040504020204" pitchFamily="34" charset="0"/>
            </a:endParaRPr>
          </a:p>
          <a:p>
            <a:endParaRPr lang="da-DK" sz="1600" dirty="0"/>
          </a:p>
        </p:txBody>
      </p:sp>
      <p:sp>
        <p:nvSpPr>
          <p:cNvPr id="4" name="Pladsholder til indhold 3">
            <a:extLst>
              <a:ext uri="{FF2B5EF4-FFF2-40B4-BE49-F238E27FC236}">
                <a16:creationId xmlns:a16="http://schemas.microsoft.com/office/drawing/2014/main" id="{1BCE6C82-7562-D9FF-AE71-299363DECE16}"/>
              </a:ext>
            </a:extLst>
          </p:cNvPr>
          <p:cNvSpPr>
            <a:spLocks noGrp="1"/>
          </p:cNvSpPr>
          <p:nvPr>
            <p:ph sz="half" idx="2"/>
          </p:nvPr>
        </p:nvSpPr>
        <p:spPr>
          <a:xfrm>
            <a:off x="6256020" y="1671391"/>
            <a:ext cx="4792980" cy="2699968"/>
          </a:xfrm>
        </p:spPr>
        <p:txBody>
          <a:bodyPr>
            <a:normAutofit/>
          </a:bodyPr>
          <a:lstStyle/>
          <a:p>
            <a:pPr marL="0" indent="0">
              <a:buNone/>
            </a:pPr>
            <a:r>
              <a:rPr lang="da-DK" sz="1600" b="0" i="0" dirty="0">
                <a:effectLst/>
                <a:latin typeface="var(--font-content)"/>
              </a:rPr>
              <a:t>Her er en særlig markant én af slagsen fra en kommentar-artikel i Politiken. Artiklen indledes således:</a:t>
            </a:r>
            <a:br>
              <a:rPr lang="da-DK" sz="1600" b="0" i="0" dirty="0">
                <a:effectLst/>
                <a:latin typeface="var(--font-content)"/>
              </a:rPr>
            </a:br>
            <a:br>
              <a:rPr lang="da-DK" sz="1600" b="0" i="0" dirty="0">
                <a:effectLst/>
                <a:latin typeface="Noto Sans" panose="020B0502040504020204" pitchFamily="34" charset="0"/>
              </a:rPr>
            </a:br>
            <a:endParaRPr lang="da-DK" sz="1600" dirty="0"/>
          </a:p>
        </p:txBody>
      </p:sp>
      <p:pic>
        <p:nvPicPr>
          <p:cNvPr id="10" name="Billede 9" descr="Et billede, der indeholder tekst&#10;&#10;Automatisk genereret beskrivelse">
            <a:extLst>
              <a:ext uri="{FF2B5EF4-FFF2-40B4-BE49-F238E27FC236}">
                <a16:creationId xmlns:a16="http://schemas.microsoft.com/office/drawing/2014/main" id="{C82018DD-522E-F565-00F0-CAE20661C3E9}"/>
              </a:ext>
            </a:extLst>
          </p:cNvPr>
          <p:cNvPicPr>
            <a:picLocks noChangeAspect="1"/>
          </p:cNvPicPr>
          <p:nvPr/>
        </p:nvPicPr>
        <p:blipFill>
          <a:blip r:embed="rId2"/>
          <a:stretch>
            <a:fillRect/>
          </a:stretch>
        </p:blipFill>
        <p:spPr>
          <a:xfrm>
            <a:off x="5739041" y="2713292"/>
            <a:ext cx="5826938" cy="3746518"/>
          </a:xfrm>
          <a:prstGeom prst="rect">
            <a:avLst/>
          </a:prstGeom>
        </p:spPr>
      </p:pic>
    </p:spTree>
    <p:extLst>
      <p:ext uri="{BB962C8B-B14F-4D97-AF65-F5344CB8AC3E}">
        <p14:creationId xmlns:p14="http://schemas.microsoft.com/office/powerpoint/2010/main" val="36583237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DC0C5B-76BD-97F2-0D12-DF5A6C26993A}"/>
            </a:ext>
          </a:extLst>
        </p:cNvPr>
        <p:cNvGrpSpPr/>
        <p:nvPr/>
      </p:nvGrpSpPr>
      <p:grpSpPr>
        <a:xfrm>
          <a:off x="0" y="0"/>
          <a:ext cx="0" cy="0"/>
          <a:chOff x="0" y="0"/>
          <a:chExt cx="0" cy="0"/>
        </a:xfrm>
      </p:grpSpPr>
      <p:sp useBgFill="1">
        <p:nvSpPr>
          <p:cNvPr id="7174" name="Rectangle 7176">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Eksempel på artikel - Genrespind">
            <a:extLst>
              <a:ext uri="{FF2B5EF4-FFF2-40B4-BE49-F238E27FC236}">
                <a16:creationId xmlns:a16="http://schemas.microsoft.com/office/drawing/2014/main" id="{035F6585-274D-87FB-4A67-0BF51F83A35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334"/>
          <a:stretch>
            <a:fillRect/>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5A7AB4DA-C8F5-7200-42EF-4795A08FA351}"/>
              </a:ext>
            </a:extLst>
          </p:cNvPr>
          <p:cNvSpPr>
            <a:spLocks noGrp="1"/>
          </p:cNvSpPr>
          <p:nvPr>
            <p:ph type="title"/>
          </p:nvPr>
        </p:nvSpPr>
        <p:spPr>
          <a:xfrm>
            <a:off x="5801709" y="3159719"/>
            <a:ext cx="5552090" cy="1336081"/>
          </a:xfrm>
        </p:spPr>
        <p:txBody>
          <a:bodyPr anchor="b">
            <a:normAutofit/>
          </a:bodyPr>
          <a:lstStyle/>
          <a:p>
            <a:r>
              <a:rPr lang="da-DK" dirty="0"/>
              <a:t>Research</a:t>
            </a:r>
          </a:p>
        </p:txBody>
      </p:sp>
      <p:sp>
        <p:nvSpPr>
          <p:cNvPr id="3" name="Pladsholder til indhold 2">
            <a:extLst>
              <a:ext uri="{FF2B5EF4-FFF2-40B4-BE49-F238E27FC236}">
                <a16:creationId xmlns:a16="http://schemas.microsoft.com/office/drawing/2014/main" id="{AFA489A8-5C25-07ED-5D7E-587FC2E840C5}"/>
              </a:ext>
            </a:extLst>
          </p:cNvPr>
          <p:cNvSpPr>
            <a:spLocks noGrp="1"/>
          </p:cNvSpPr>
          <p:nvPr>
            <p:ph idx="1"/>
          </p:nvPr>
        </p:nvSpPr>
        <p:spPr>
          <a:xfrm>
            <a:off x="5801709" y="4572000"/>
            <a:ext cx="5552089" cy="1647825"/>
          </a:xfrm>
        </p:spPr>
        <p:txBody>
          <a:bodyPr>
            <a:normAutofit/>
          </a:bodyPr>
          <a:lstStyle/>
          <a:p>
            <a:pPr marL="0" indent="0">
              <a:buNone/>
            </a:pPr>
            <a:endParaRPr lang="da-DK" sz="2000" b="0" i="0">
              <a:effectLst/>
              <a:latin typeface="Noto Sans" panose="020B0502040504020204" pitchFamily="34" charset="0"/>
            </a:endParaRPr>
          </a:p>
          <a:p>
            <a:pPr marL="0" indent="0">
              <a:buNone/>
            </a:pPr>
            <a:r>
              <a:rPr lang="da-DK" sz="2000">
                <a:latin typeface="Noto Sans" panose="020B0502040504020204" pitchFamily="34" charset="0"/>
              </a:rPr>
              <a:t>Find eksempler på sproglige virkemidler i jeres avis: Konkretisering, sammenligning, sprogligt billede, forenkling og sproglige figurer.</a:t>
            </a:r>
          </a:p>
          <a:p>
            <a:endParaRPr lang="da-DK" sz="2000"/>
          </a:p>
        </p:txBody>
      </p:sp>
    </p:spTree>
    <p:extLst>
      <p:ext uri="{BB962C8B-B14F-4D97-AF65-F5344CB8AC3E}">
        <p14:creationId xmlns:p14="http://schemas.microsoft.com/office/powerpoint/2010/main" val="12386189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Hvad er en journalistisk nyhed? (Fortalt, så en alien ville kunne forstå  det)">
            <a:extLst>
              <a:ext uri="{FF2B5EF4-FFF2-40B4-BE49-F238E27FC236}">
                <a16:creationId xmlns:a16="http://schemas.microsoft.com/office/drawing/2014/main" id="{0D423888-75B6-AC12-E72E-A3C1E506BE53}"/>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t="16187" r="-1" b="23151"/>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E124C8BD-5A15-7460-C060-55C60D707C94}"/>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6600" dirty="0" err="1">
                <a:solidFill>
                  <a:srgbClr val="FFFFFF"/>
                </a:solidFill>
              </a:rPr>
              <a:t>Fortællende</a:t>
            </a:r>
            <a:r>
              <a:rPr lang="en-US" sz="6600" dirty="0">
                <a:solidFill>
                  <a:srgbClr val="FFFFFF"/>
                </a:solidFill>
              </a:rPr>
              <a:t> </a:t>
            </a:r>
            <a:r>
              <a:rPr lang="en-US" sz="6600" dirty="0" err="1">
                <a:solidFill>
                  <a:srgbClr val="FFFFFF"/>
                </a:solidFill>
              </a:rPr>
              <a:t>journalistik</a:t>
            </a:r>
            <a:r>
              <a:rPr lang="en-US" sz="6600" dirty="0">
                <a:solidFill>
                  <a:srgbClr val="FFFFFF"/>
                </a:solidFill>
              </a:rPr>
              <a:t> </a:t>
            </a:r>
          </a:p>
        </p:txBody>
      </p:sp>
      <p:sp>
        <p:nvSpPr>
          <p:cNvPr id="4" name="Pladsholder til tekst 3">
            <a:extLst>
              <a:ext uri="{FF2B5EF4-FFF2-40B4-BE49-F238E27FC236}">
                <a16:creationId xmlns:a16="http://schemas.microsoft.com/office/drawing/2014/main" id="{87550112-AC22-2D6A-2535-B2AB83921B48}"/>
              </a:ext>
            </a:extLst>
          </p:cNvPr>
          <p:cNvSpPr>
            <a:spLocks noGrp="1"/>
          </p:cNvSpPr>
          <p:nvPr>
            <p:ph type="body" idx="1"/>
          </p:nvPr>
        </p:nvSpPr>
        <p:spPr>
          <a:xfrm>
            <a:off x="1527048" y="4599432"/>
            <a:ext cx="9144000" cy="1536192"/>
          </a:xfrm>
        </p:spPr>
        <p:txBody>
          <a:bodyPr vert="horz" lIns="91440" tIns="45720" rIns="91440" bIns="45720" rtlCol="0">
            <a:normAutofit/>
          </a:bodyPr>
          <a:lstStyle/>
          <a:p>
            <a:pPr algn="ctr"/>
            <a:r>
              <a:rPr lang="en-US" sz="2000" dirty="0">
                <a:solidFill>
                  <a:srgbClr val="FFFFFF"/>
                </a:solidFill>
              </a:rPr>
              <a:t>New Journalism </a:t>
            </a:r>
            <a:r>
              <a:rPr lang="en-US" sz="2000" dirty="0" err="1">
                <a:solidFill>
                  <a:srgbClr val="FFFFFF"/>
                </a:solidFill>
              </a:rPr>
              <a:t>og</a:t>
            </a:r>
            <a:r>
              <a:rPr lang="en-US" sz="2000" dirty="0">
                <a:solidFill>
                  <a:srgbClr val="FFFFFF"/>
                </a:solidFill>
              </a:rPr>
              <a:t> </a:t>
            </a:r>
            <a:r>
              <a:rPr lang="en-US" sz="2000" dirty="0" err="1">
                <a:solidFill>
                  <a:srgbClr val="FFFFFF"/>
                </a:solidFill>
              </a:rPr>
              <a:t>featuren</a:t>
            </a:r>
            <a:r>
              <a:rPr lang="en-US" sz="2000" dirty="0">
                <a:solidFill>
                  <a:srgbClr val="FFFFFF"/>
                </a:solidFill>
              </a:rPr>
              <a:t> </a:t>
            </a:r>
          </a:p>
        </p:txBody>
      </p:sp>
      <p:sp>
        <p:nvSpPr>
          <p:cNvPr id="10249"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3585148"/>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F1D1EC7-BF14-CC22-9BCF-82711EA92756}"/>
              </a:ext>
            </a:extLst>
          </p:cNvPr>
          <p:cNvSpPr>
            <a:spLocks noGrp="1"/>
          </p:cNvSpPr>
          <p:nvPr>
            <p:ph type="title"/>
          </p:nvPr>
        </p:nvSpPr>
        <p:spPr>
          <a:xfrm>
            <a:off x="466722" y="586855"/>
            <a:ext cx="3201366" cy="3387497"/>
          </a:xfrm>
        </p:spPr>
        <p:txBody>
          <a:bodyPr anchor="b">
            <a:normAutofit/>
          </a:bodyPr>
          <a:lstStyle/>
          <a:p>
            <a:pPr algn="r"/>
            <a:r>
              <a:rPr lang="da-DK" sz="4000" i="0" dirty="0">
                <a:solidFill>
                  <a:srgbClr val="FFFFFF"/>
                </a:solidFill>
                <a:effectLst/>
                <a:latin typeface="Noto Sans" panose="020B0502040504020204" pitchFamily="34" charset="0"/>
              </a:rPr>
              <a:t>New </a:t>
            </a:r>
            <a:r>
              <a:rPr lang="da-DK" sz="4000" i="0" dirty="0" err="1">
                <a:solidFill>
                  <a:srgbClr val="FFFFFF"/>
                </a:solidFill>
                <a:effectLst/>
                <a:latin typeface="Noto Sans" panose="020B0502040504020204" pitchFamily="34" charset="0"/>
              </a:rPr>
              <a:t>Journalism</a:t>
            </a:r>
            <a:endParaRPr lang="da-DK" sz="4000" dirty="0">
              <a:solidFill>
                <a:srgbClr val="FFFFFF"/>
              </a:solidFill>
            </a:endParaRPr>
          </a:p>
        </p:txBody>
      </p:sp>
      <p:sp>
        <p:nvSpPr>
          <p:cNvPr id="3" name="Pladsholder til indhold 2">
            <a:extLst>
              <a:ext uri="{FF2B5EF4-FFF2-40B4-BE49-F238E27FC236}">
                <a16:creationId xmlns:a16="http://schemas.microsoft.com/office/drawing/2014/main" id="{8C08CF83-79F9-52F0-5AF6-4E6344CF56A4}"/>
              </a:ext>
            </a:extLst>
          </p:cNvPr>
          <p:cNvSpPr>
            <a:spLocks noGrp="1"/>
          </p:cNvSpPr>
          <p:nvPr>
            <p:ph idx="1"/>
          </p:nvPr>
        </p:nvSpPr>
        <p:spPr>
          <a:xfrm>
            <a:off x="4810259" y="649480"/>
            <a:ext cx="6555347" cy="5546047"/>
          </a:xfrm>
        </p:spPr>
        <p:txBody>
          <a:bodyPr anchor="ctr">
            <a:normAutofit/>
          </a:bodyPr>
          <a:lstStyle/>
          <a:p>
            <a:pPr marL="0" indent="0">
              <a:buNone/>
            </a:pPr>
            <a:r>
              <a:rPr lang="da-DK" sz="1300" b="1" i="0" dirty="0">
                <a:effectLst/>
                <a:latin typeface="Noto Sans" panose="020B0502040504020204" pitchFamily="34" charset="0"/>
              </a:rPr>
              <a:t>Ny kritisk journalistik, der opstod i 1960'erne i USA </a:t>
            </a:r>
            <a:r>
              <a:rPr lang="da-DK" sz="1300" b="0" i="0" dirty="0">
                <a:effectLst/>
                <a:latin typeface="Noto Sans" panose="020B0502040504020204" pitchFamily="34" charset="0"/>
              </a:rPr>
              <a:t>i forlængelse af ungdomsoprøret og de store forandringer i de vestlige samfund på dette tidspunkt. Mange mente, der var brug for en ny og kritisk form for journalistik, der ikke var så fokuseret på "objektivitet" som den traditionelle nyhedsjournalistik, og som ikke anvendte det samme stive og neutrale nyhedssprog. Ifølge en af grundlæggerne, amerikaneren Tom Wolfe, hentede genren inspiration fra sportsreportager, hvor man blandede den objektive nyhedsreportage med journalistens egne personlige vurderinger.</a:t>
            </a:r>
          </a:p>
          <a:p>
            <a:pPr marL="0" indent="0">
              <a:buNone/>
            </a:pPr>
            <a:r>
              <a:rPr lang="da-DK" sz="1300" b="0" i="0" dirty="0">
                <a:effectLst/>
                <a:latin typeface="Noto Sans" panose="020B0502040504020204" pitchFamily="34" charset="0"/>
              </a:rPr>
              <a:t>I 1973 opstillede Tom Wolfe fire træk. Inspirationen fra litteraturen er tydelig: </a:t>
            </a:r>
          </a:p>
          <a:p>
            <a:pPr marL="0" indent="0">
              <a:buNone/>
            </a:pPr>
            <a:endParaRPr lang="da-DK" sz="1300" dirty="0">
              <a:latin typeface="Noto Sans" panose="020B0502040504020204" pitchFamily="34" charset="0"/>
            </a:endParaRPr>
          </a:p>
          <a:p>
            <a:pPr marL="514350" indent="-514350">
              <a:buAutoNum type="arabicPeriod"/>
            </a:pPr>
            <a:r>
              <a:rPr lang="da-DK" sz="1300" b="1" i="0" dirty="0" err="1">
                <a:effectLst/>
                <a:latin typeface="Noto Sans" panose="020B0502040504020204" pitchFamily="34" charset="0"/>
              </a:rPr>
              <a:t>Don’t</a:t>
            </a:r>
            <a:r>
              <a:rPr lang="da-DK" sz="1300" b="1" i="0" dirty="0">
                <a:effectLst/>
                <a:latin typeface="Noto Sans" panose="020B0502040504020204" pitchFamily="34" charset="0"/>
              </a:rPr>
              <a:t> </a:t>
            </a:r>
            <a:r>
              <a:rPr lang="da-DK" sz="1300" b="1" i="0" dirty="0" err="1">
                <a:effectLst/>
                <a:latin typeface="Noto Sans" panose="020B0502040504020204" pitchFamily="34" charset="0"/>
              </a:rPr>
              <a:t>tell</a:t>
            </a:r>
            <a:r>
              <a:rPr lang="da-DK" sz="1300" b="1" i="0" dirty="0">
                <a:effectLst/>
                <a:latin typeface="Noto Sans" panose="020B0502040504020204" pitchFamily="34" charset="0"/>
              </a:rPr>
              <a:t> it, show it</a:t>
            </a:r>
            <a:r>
              <a:rPr lang="da-DK" sz="1300" b="0" i="0" dirty="0">
                <a:effectLst/>
                <a:latin typeface="Noto Sans" panose="020B0502040504020204" pitchFamily="34" charset="0"/>
              </a:rPr>
              <a:t>. Journalisten skal ikke fortælle, hvad der sker, men vise os det. Der skal med andre ord helst være tale om scenisk fremstillingsform (en situation)</a:t>
            </a:r>
          </a:p>
          <a:p>
            <a:pPr marL="514350" indent="-514350">
              <a:buAutoNum type="arabicPeriod"/>
            </a:pPr>
            <a:r>
              <a:rPr lang="da-DK" sz="1300" b="1" dirty="0">
                <a:effectLst/>
                <a:latin typeface="Noto Sans" panose="020B0502040504020204" pitchFamily="34" charset="0"/>
              </a:rPr>
              <a:t>Dialog</a:t>
            </a:r>
            <a:r>
              <a:rPr lang="da-DK" sz="1300" b="1" i="0" dirty="0">
                <a:effectLst/>
                <a:latin typeface="Noto Sans" panose="020B0502040504020204" pitchFamily="34" charset="0"/>
              </a:rPr>
              <a:t> frem for citater</a:t>
            </a:r>
            <a:r>
              <a:rPr lang="da-DK" sz="1300" b="0" i="0" dirty="0">
                <a:effectLst/>
                <a:latin typeface="Noto Sans" panose="020B0502040504020204" pitchFamily="34" charset="0"/>
              </a:rPr>
              <a:t>. Det er med til at skabe nærhed i forhold til de personer, der optræder i artiklen, og tegne et billede af, hvem de er.</a:t>
            </a:r>
          </a:p>
          <a:p>
            <a:pPr marL="514350" indent="-514350">
              <a:buAutoNum type="arabicPeriod"/>
            </a:pPr>
            <a:r>
              <a:rPr lang="da-DK" sz="1300" b="1" dirty="0">
                <a:latin typeface="Noto Sans" panose="020B0502040504020204" pitchFamily="34" charset="0"/>
              </a:rPr>
              <a:t>P</a:t>
            </a:r>
            <a:r>
              <a:rPr lang="da-DK" sz="1300" b="1" i="0" dirty="0">
                <a:effectLst/>
                <a:latin typeface="Noto Sans" panose="020B0502040504020204" pitchFamily="34" charset="0"/>
              </a:rPr>
              <a:t>ersonal fortæller</a:t>
            </a:r>
            <a:r>
              <a:rPr lang="da-DK" sz="1300" dirty="0">
                <a:latin typeface="Noto Sans" panose="020B0502040504020204" pitchFamily="34" charset="0"/>
              </a:rPr>
              <a:t> (p</a:t>
            </a:r>
            <a:r>
              <a:rPr lang="da-DK" sz="1300" b="0" i="0" dirty="0">
                <a:effectLst/>
                <a:latin typeface="Noto Sans" panose="020B0502040504020204" pitchFamily="34" charset="0"/>
              </a:rPr>
              <a:t>ersonbunden 3. persons fortæller) og lader læseren iagttage scenerne gennem en bestemt person i historien, således at læseren har oplevelsen af at være inde i personen (indre synsvinkel) og i stand til at mærke vedkommendes emotionelle reaktioner på begivenhederne. Journalisten kan desuden undervejs skifte synsvinkel fra en person til en anden (vekslende synsvinkel). Brugen af indre </a:t>
            </a:r>
            <a:r>
              <a:rPr lang="da-DK" sz="1300" b="0" i="0" dirty="0" err="1">
                <a:effectLst/>
                <a:latin typeface="Noto Sans" panose="020B0502040504020204" pitchFamily="34" charset="0"/>
              </a:rPr>
              <a:t>synsinkel</a:t>
            </a:r>
            <a:r>
              <a:rPr lang="da-DK" sz="1300" dirty="0">
                <a:latin typeface="Noto Sans" panose="020B0502040504020204" pitchFamily="34" charset="0"/>
              </a:rPr>
              <a:t>, ar på det tidspunkt</a:t>
            </a:r>
            <a:r>
              <a:rPr lang="da-DK" sz="1300" b="0" i="0" dirty="0">
                <a:effectLst/>
                <a:latin typeface="Noto Sans" panose="020B0502040504020204" pitchFamily="34" charset="0"/>
              </a:rPr>
              <a:t> det mest kontroversielle ved New </a:t>
            </a:r>
            <a:r>
              <a:rPr lang="da-DK" sz="1300" b="0" i="0" dirty="0" err="1">
                <a:effectLst/>
                <a:latin typeface="Noto Sans" panose="020B0502040504020204" pitchFamily="34" charset="0"/>
              </a:rPr>
              <a:t>Journalism</a:t>
            </a:r>
            <a:r>
              <a:rPr lang="da-DK" sz="1300" b="0" i="0" dirty="0">
                <a:effectLst/>
                <a:latin typeface="Noto Sans" panose="020B0502040504020204" pitchFamily="34" charset="0"/>
              </a:rPr>
              <a:t>.</a:t>
            </a:r>
          </a:p>
          <a:p>
            <a:pPr marL="514350" indent="-514350">
              <a:buAutoNum type="arabicPeriod"/>
            </a:pPr>
            <a:r>
              <a:rPr lang="da-DK" sz="1300" b="1" i="0" dirty="0">
                <a:effectLst/>
                <a:latin typeface="Noto Sans" panose="020B0502040504020204" pitchFamily="34" charset="0"/>
              </a:rPr>
              <a:t>Talende detaljer</a:t>
            </a:r>
            <a:r>
              <a:rPr lang="da-DK" sz="1300" b="0" i="0" dirty="0">
                <a:effectLst/>
                <a:latin typeface="Noto Sans" panose="020B0502040504020204" pitchFamily="34" charset="0"/>
              </a:rPr>
              <a:t>. </a:t>
            </a:r>
            <a:r>
              <a:rPr lang="da-DK" sz="1300" dirty="0">
                <a:latin typeface="Noto Sans" panose="020B0502040504020204" pitchFamily="34" charset="0"/>
              </a:rPr>
              <a:t>L</a:t>
            </a:r>
            <a:r>
              <a:rPr lang="da-DK" sz="1300" b="0" i="0" dirty="0">
                <a:effectLst/>
                <a:latin typeface="Noto Sans" panose="020B0502040504020204" pitchFamily="34" charset="0"/>
              </a:rPr>
              <a:t>æseren skal selv kunne ‘se’ situationerne for sig. Men detaljerne skal netop være "talende", i den forstand at der skal være tale om symbolske eller særligt udvalgte detaljer, der i sig selv siger meget om det miljø og det liv, der beskrives.</a:t>
            </a:r>
          </a:p>
          <a:p>
            <a:pPr marL="0" indent="0">
              <a:buNone/>
            </a:pPr>
            <a:endParaRPr lang="da-DK" sz="1300" dirty="0"/>
          </a:p>
        </p:txBody>
      </p:sp>
      <p:sp>
        <p:nvSpPr>
          <p:cNvPr id="17" name="Tekstfelt 16">
            <a:extLst>
              <a:ext uri="{FF2B5EF4-FFF2-40B4-BE49-F238E27FC236}">
                <a16:creationId xmlns:a16="http://schemas.microsoft.com/office/drawing/2014/main" id="{5A399F50-F0CD-13EF-3373-008561FA8887}"/>
              </a:ext>
            </a:extLst>
          </p:cNvPr>
          <p:cNvSpPr txBox="1"/>
          <p:nvPr/>
        </p:nvSpPr>
        <p:spPr>
          <a:xfrm>
            <a:off x="947157" y="5718473"/>
            <a:ext cx="3090670" cy="954107"/>
          </a:xfrm>
          <a:prstGeom prst="rect">
            <a:avLst/>
          </a:prstGeom>
          <a:noFill/>
        </p:spPr>
        <p:txBody>
          <a:bodyPr wrap="square">
            <a:spAutoFit/>
          </a:bodyPr>
          <a:lstStyle/>
          <a:p>
            <a:r>
              <a:rPr lang="da-DK" sz="1400" b="0" i="0" dirty="0">
                <a:solidFill>
                  <a:srgbClr val="FFC000"/>
                </a:solidFill>
                <a:effectLst/>
                <a:latin typeface="Noto Sans" panose="020B0502040504020204" pitchFamily="34" charset="0"/>
              </a:rPr>
              <a:t>Journalisten skriver sig ofte eksplicit ind i artiklen med et ‘jeg’ og bruger sin egen subjektive oplevelse </a:t>
            </a:r>
            <a:endParaRPr lang="da-DK" sz="1400" dirty="0">
              <a:solidFill>
                <a:srgbClr val="FFC000"/>
              </a:solidFill>
            </a:endParaRPr>
          </a:p>
        </p:txBody>
      </p:sp>
      <mc:AlternateContent xmlns:mc="http://schemas.openxmlformats.org/markup-compatibility/2006" xmlns:p14="http://schemas.microsoft.com/office/powerpoint/2010/main">
        <mc:Choice Requires="p14">
          <p:contentPart p14:bwMode="auto" r:id="rId2">
            <p14:nvContentPartPr>
              <p14:cNvPr id="5" name="Håndskrift 4">
                <a:extLst>
                  <a:ext uri="{FF2B5EF4-FFF2-40B4-BE49-F238E27FC236}">
                    <a16:creationId xmlns:a16="http://schemas.microsoft.com/office/drawing/2014/main" id="{8E2CAAA4-BAD6-9CFC-A392-DADCA7F4346F}"/>
                  </a:ext>
                </a:extLst>
              </p14:cNvPr>
              <p14:cNvContentPartPr/>
              <p14:nvPr/>
            </p14:nvContentPartPr>
            <p14:xfrm>
              <a:off x="447224" y="4009581"/>
              <a:ext cx="495000" cy="1781280"/>
            </p14:xfrm>
          </p:contentPart>
        </mc:Choice>
        <mc:Fallback xmlns="">
          <p:pic>
            <p:nvPicPr>
              <p:cNvPr id="5" name="Håndskrift 4">
                <a:extLst>
                  <a:ext uri="{FF2B5EF4-FFF2-40B4-BE49-F238E27FC236}">
                    <a16:creationId xmlns:a16="http://schemas.microsoft.com/office/drawing/2014/main" id="{8E2CAAA4-BAD6-9CFC-A392-DADCA7F4346F}"/>
                  </a:ext>
                </a:extLst>
              </p:cNvPr>
              <p:cNvPicPr/>
              <p:nvPr/>
            </p:nvPicPr>
            <p:blipFill>
              <a:blip r:embed="rId3"/>
              <a:stretch>
                <a:fillRect/>
              </a:stretch>
            </p:blipFill>
            <p:spPr>
              <a:xfrm>
                <a:off x="429224" y="3991581"/>
                <a:ext cx="530640" cy="1816920"/>
              </a:xfrm>
              <a:prstGeom prst="rect">
                <a:avLst/>
              </a:prstGeom>
            </p:spPr>
          </p:pic>
        </mc:Fallback>
      </mc:AlternateContent>
    </p:spTree>
    <p:extLst>
      <p:ext uri="{BB962C8B-B14F-4D97-AF65-F5344CB8AC3E}">
        <p14:creationId xmlns:p14="http://schemas.microsoft.com/office/powerpoint/2010/main" val="39069623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F76A12-BCE5-06CF-A061-60BDF69AE270}"/>
              </a:ext>
            </a:extLst>
          </p:cNvPr>
          <p:cNvSpPr>
            <a:spLocks noGrp="1"/>
          </p:cNvSpPr>
          <p:nvPr>
            <p:ph type="title"/>
          </p:nvPr>
        </p:nvSpPr>
        <p:spPr>
          <a:xfrm>
            <a:off x="645859" y="640081"/>
            <a:ext cx="4786895" cy="3500118"/>
          </a:xfrm>
          <a:noFill/>
        </p:spPr>
        <p:txBody>
          <a:bodyPr vert="horz" lIns="91440" tIns="45720" rIns="91440" bIns="45720" rtlCol="0" anchor="b">
            <a:normAutofit/>
          </a:bodyPr>
          <a:lstStyle/>
          <a:p>
            <a:r>
              <a:rPr lang="en-US" sz="6000" kern="1200" dirty="0">
                <a:solidFill>
                  <a:schemeClr val="accent2">
                    <a:lumMod val="50000"/>
                  </a:schemeClr>
                </a:solidFill>
                <a:latin typeface="+mj-lt"/>
                <a:ea typeface="+mj-ea"/>
                <a:cs typeface="+mj-cs"/>
              </a:rPr>
              <a:t>New Journalism</a:t>
            </a:r>
            <a:r>
              <a:rPr lang="en-US" sz="6000" kern="1200" dirty="0">
                <a:solidFill>
                  <a:schemeClr val="tx1"/>
                </a:solidFill>
                <a:latin typeface="+mj-lt"/>
                <a:ea typeface="+mj-ea"/>
                <a:cs typeface="+mj-cs"/>
              </a:rPr>
              <a:t> </a:t>
            </a:r>
          </a:p>
        </p:txBody>
      </p:sp>
      <p:cxnSp>
        <p:nvCxnSpPr>
          <p:cNvPr id="19" name="Straight Connector 18">
            <a:extLst>
              <a:ext uri="{FF2B5EF4-FFF2-40B4-BE49-F238E27FC236}">
                <a16:creationId xmlns:a16="http://schemas.microsoft.com/office/drawing/2014/main" id="{AA5883C9-BA48-49E5-B31B-4FD696D15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0250" y="4425696"/>
            <a:ext cx="27432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8AD13924-DC7C-4339-B194-8A4EFFBF2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4416" y="0"/>
            <a:ext cx="610758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ounded Rectangle 26">
            <a:extLst>
              <a:ext uri="{FF2B5EF4-FFF2-40B4-BE49-F238E27FC236}">
                <a16:creationId xmlns:a16="http://schemas.microsoft.com/office/drawing/2014/main" id="{72458505-C9BA-445F-AE75-CFC7FF04F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1163" y="640080"/>
            <a:ext cx="480917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dsholder til indhold 4" descr="Et billede, der indeholder tekst&#10;&#10;Automatisk genereret beskrivelse">
            <a:extLst>
              <a:ext uri="{FF2B5EF4-FFF2-40B4-BE49-F238E27FC236}">
                <a16:creationId xmlns:a16="http://schemas.microsoft.com/office/drawing/2014/main" id="{2B6531DE-FC03-46AE-7D7E-C6013951DA1C}"/>
              </a:ext>
            </a:extLst>
          </p:cNvPr>
          <p:cNvPicPr>
            <a:picLocks noChangeAspect="1"/>
          </p:cNvPicPr>
          <p:nvPr/>
        </p:nvPicPr>
        <p:blipFill>
          <a:blip r:embed="rId2"/>
          <a:stretch>
            <a:fillRect/>
          </a:stretch>
        </p:blipFill>
        <p:spPr>
          <a:xfrm>
            <a:off x="7050918" y="1240188"/>
            <a:ext cx="4169664" cy="4377601"/>
          </a:xfrm>
          <a:prstGeom prst="rect">
            <a:avLst/>
          </a:prstGeom>
          <a:effectLst/>
        </p:spPr>
      </p:pic>
    </p:spTree>
    <p:extLst>
      <p:ext uri="{BB962C8B-B14F-4D97-AF65-F5344CB8AC3E}">
        <p14:creationId xmlns:p14="http://schemas.microsoft.com/office/powerpoint/2010/main" val="2967230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A035DA4-CA87-3CD0-FA3E-A5B9BD11F695}"/>
              </a:ext>
            </a:extLst>
          </p:cNvPr>
          <p:cNvSpPr>
            <a:spLocks noGrp="1"/>
          </p:cNvSpPr>
          <p:nvPr>
            <p:ph type="title"/>
          </p:nvPr>
        </p:nvSpPr>
        <p:spPr>
          <a:xfrm>
            <a:off x="1371599" y="294538"/>
            <a:ext cx="9895951" cy="1033669"/>
          </a:xfrm>
        </p:spPr>
        <p:txBody>
          <a:bodyPr>
            <a:normAutofit/>
          </a:bodyPr>
          <a:lstStyle/>
          <a:p>
            <a:r>
              <a:rPr lang="da-DK" sz="4000">
                <a:solidFill>
                  <a:srgbClr val="FFFFFF"/>
                </a:solidFill>
              </a:rPr>
              <a:t>Featuren </a:t>
            </a:r>
          </a:p>
        </p:txBody>
      </p:sp>
      <p:sp>
        <p:nvSpPr>
          <p:cNvPr id="3" name="Pladsholder til indhold 2">
            <a:extLst>
              <a:ext uri="{FF2B5EF4-FFF2-40B4-BE49-F238E27FC236}">
                <a16:creationId xmlns:a16="http://schemas.microsoft.com/office/drawing/2014/main" id="{6ED84C80-A00E-1330-C35B-3F22F4B7004B}"/>
              </a:ext>
            </a:extLst>
          </p:cNvPr>
          <p:cNvSpPr>
            <a:spLocks noGrp="1"/>
          </p:cNvSpPr>
          <p:nvPr>
            <p:ph idx="1"/>
          </p:nvPr>
        </p:nvSpPr>
        <p:spPr>
          <a:xfrm>
            <a:off x="1371599" y="2318197"/>
            <a:ext cx="9724031" cy="3683358"/>
          </a:xfrm>
        </p:spPr>
        <p:txBody>
          <a:bodyPr anchor="ctr">
            <a:normAutofit/>
          </a:bodyPr>
          <a:lstStyle/>
          <a:p>
            <a:pPr marL="0" indent="0">
              <a:buNone/>
            </a:pPr>
            <a:r>
              <a:rPr lang="da-DK" sz="1400" b="0" i="0" dirty="0">
                <a:effectLst/>
                <a:latin typeface="Noto Sans" panose="020B0502040504020204" pitchFamily="34" charset="0"/>
              </a:rPr>
              <a:t>Journalisten og forfatteren Mikkel Hvid forklarer featuren som både en moderne arvtager til New </a:t>
            </a:r>
            <a:r>
              <a:rPr lang="da-DK" sz="1400" b="0" i="0" dirty="0" err="1">
                <a:effectLst/>
                <a:latin typeface="Noto Sans" panose="020B0502040504020204" pitchFamily="34" charset="0"/>
              </a:rPr>
              <a:t>Journalism</a:t>
            </a:r>
            <a:r>
              <a:rPr lang="da-DK" sz="1400" b="0" i="0" dirty="0">
                <a:effectLst/>
                <a:latin typeface="Noto Sans" panose="020B0502040504020204" pitchFamily="34" charset="0"/>
              </a:rPr>
              <a:t> og som et begreb, der dækker den fortællende nyhedsjournalistik, der skrives i dag. Feature betyder at fremvise. Den er som New </a:t>
            </a:r>
            <a:r>
              <a:rPr lang="da-DK" sz="1400" b="0" i="0" dirty="0" err="1">
                <a:effectLst/>
                <a:latin typeface="Noto Sans" panose="020B0502040504020204" pitchFamily="34" charset="0"/>
              </a:rPr>
              <a:t>Journalism</a:t>
            </a:r>
            <a:r>
              <a:rPr lang="da-DK" sz="1400" b="0" i="0" dirty="0">
                <a:effectLst/>
                <a:latin typeface="Noto Sans" panose="020B0502040504020204" pitchFamily="34" charset="0"/>
              </a:rPr>
              <a:t> inspireret af </a:t>
            </a:r>
            <a:r>
              <a:rPr lang="da-DK" sz="1400" b="1" i="0" dirty="0">
                <a:effectLst/>
                <a:latin typeface="Noto Sans" panose="020B0502040504020204" pitchFamily="34" charset="0"/>
              </a:rPr>
              <a:t>impressionismen</a:t>
            </a:r>
            <a:r>
              <a:rPr lang="da-DK" sz="1400" b="0" i="0" dirty="0">
                <a:effectLst/>
                <a:latin typeface="Noto Sans" panose="020B0502040504020204" pitchFamily="34" charset="0"/>
              </a:rPr>
              <a:t> i litteraturen og fortæller, som forfatteren Herman Bang i </a:t>
            </a:r>
            <a:r>
              <a:rPr lang="da-DK" sz="1400" b="1" i="0" dirty="0">
                <a:effectLst/>
                <a:latin typeface="Noto Sans" panose="020B0502040504020204" pitchFamily="34" charset="0"/>
              </a:rPr>
              <a:t>scene på scene</a:t>
            </a:r>
            <a:r>
              <a:rPr lang="da-DK" sz="1400" b="0" i="0" dirty="0">
                <a:effectLst/>
                <a:latin typeface="Noto Sans" panose="020B0502040504020204" pitchFamily="34" charset="0"/>
              </a:rPr>
              <a:t>, så læseren ofte selv må tolke sig frem til sammenhængen.</a:t>
            </a:r>
          </a:p>
          <a:p>
            <a:pPr marL="0" indent="0">
              <a:buNone/>
            </a:pPr>
            <a:r>
              <a:rPr lang="da-DK" sz="1400" b="0" i="0" dirty="0">
                <a:effectLst/>
                <a:latin typeface="Noto Sans" panose="020B0502040504020204" pitchFamily="34" charset="0"/>
              </a:rPr>
              <a:t>Featuren </a:t>
            </a:r>
            <a:r>
              <a:rPr lang="da-DK" sz="1400" b="1" i="0" dirty="0">
                <a:effectLst/>
                <a:latin typeface="Noto Sans" panose="020B0502040504020204" pitchFamily="34" charset="0"/>
              </a:rPr>
              <a:t>er ikke nødvendigvis døgnaktuel</a:t>
            </a:r>
            <a:r>
              <a:rPr lang="da-DK" sz="1400" b="0" i="0" dirty="0">
                <a:effectLst/>
                <a:latin typeface="Noto Sans" panose="020B0502040504020204" pitchFamily="34" charset="0"/>
              </a:rPr>
              <a:t>, og den spænder bredt fra et portræt af et menneske eller et miljø til en baggrundshistorie. Den kan tage temperaturen på så forskellige ting som moden eller forholdene på et psykiatrisk hospital, den kan åbne dørene til et personligt drama eller lade os følge  nogle dage i et menneskes liv.</a:t>
            </a:r>
          </a:p>
          <a:p>
            <a:pPr marL="0" indent="0">
              <a:buNone/>
            </a:pPr>
            <a:endParaRPr lang="da-DK" sz="1400" b="0" i="0" dirty="0">
              <a:effectLst/>
              <a:latin typeface="Noto Sans" panose="020B0502040504020204" pitchFamily="34" charset="0"/>
            </a:endParaRPr>
          </a:p>
          <a:p>
            <a:pPr marL="0" indent="0">
              <a:buNone/>
            </a:pPr>
            <a:r>
              <a:rPr lang="da-DK" sz="1400" b="0" i="0" dirty="0">
                <a:effectLst/>
                <a:latin typeface="Noto Sans" panose="020B0502040504020204" pitchFamily="34" charset="0"/>
              </a:rPr>
              <a:t>En væsentlig nyudvikling, der kan iagttages ved meget af den fortællende nyhedsjournalistik i dag, og som ikke var så udtalt i New </a:t>
            </a:r>
            <a:r>
              <a:rPr lang="da-DK" sz="1400" b="0" i="0" dirty="0" err="1">
                <a:effectLst/>
                <a:latin typeface="Noto Sans" panose="020B0502040504020204" pitchFamily="34" charset="0"/>
              </a:rPr>
              <a:t>Journalism</a:t>
            </a:r>
            <a:r>
              <a:rPr lang="da-DK" sz="1400" b="0" i="0" dirty="0">
                <a:effectLst/>
                <a:latin typeface="Noto Sans" panose="020B0502040504020204" pitchFamily="34" charset="0"/>
              </a:rPr>
              <a:t>-genren, er </a:t>
            </a:r>
            <a:r>
              <a:rPr lang="da-DK" sz="1400" b="1" i="0" dirty="0">
                <a:effectLst/>
                <a:latin typeface="Noto Sans" panose="020B0502040504020204" pitchFamily="34" charset="0"/>
              </a:rPr>
              <a:t>interessen for at udnytte litteraturens </a:t>
            </a:r>
            <a:r>
              <a:rPr lang="da-DK" sz="1400" b="1" i="0" dirty="0" err="1">
                <a:effectLst/>
                <a:latin typeface="Noto Sans" panose="020B0502040504020204" pitchFamily="34" charset="0"/>
              </a:rPr>
              <a:t>fortællemæssige</a:t>
            </a:r>
            <a:r>
              <a:rPr lang="da-DK" sz="1400" b="1" i="0" dirty="0">
                <a:effectLst/>
                <a:latin typeface="Noto Sans" panose="020B0502040504020204" pitchFamily="34" charset="0"/>
              </a:rPr>
              <a:t> og spændingsskabende virkemidler</a:t>
            </a:r>
            <a:r>
              <a:rPr lang="da-DK" sz="1400" b="0" i="0" dirty="0">
                <a:effectLst/>
                <a:latin typeface="Noto Sans" panose="020B0502040504020204" pitchFamily="34" charset="0"/>
              </a:rPr>
              <a:t>. Hvor man inden for den klassiske nyhedsjournalistik fremlægger det vigtigste først, arbejder den fortællende nyhedsjournalistik modsat og tillader sig at tilbageholde viden for læseren, således at der opstår en spænding om udfaldet og dermed også en nysgerrighed hos læseren til at læse videre.</a:t>
            </a:r>
          </a:p>
          <a:p>
            <a:pPr marL="0" indent="0">
              <a:buNone/>
            </a:pPr>
            <a:r>
              <a:rPr lang="da-DK" sz="1400" b="0" i="0" dirty="0">
                <a:effectLst/>
                <a:latin typeface="Noto Sans" panose="020B0502040504020204" pitchFamily="34" charset="0"/>
              </a:rPr>
              <a:t>Endelig fortæller featuren som regel i nutid. Med hensyn til fortællertyper i featuren, benyttes der som regel en </a:t>
            </a:r>
            <a:r>
              <a:rPr lang="da-DK" sz="1400" b="1" i="0" dirty="0">
                <a:effectLst/>
                <a:latin typeface="Noto Sans" panose="020B0502040504020204" pitchFamily="34" charset="0"/>
              </a:rPr>
              <a:t>observerende fortæller eller en personalfortæller</a:t>
            </a:r>
            <a:r>
              <a:rPr lang="da-DK" sz="1400" b="0" i="0" dirty="0">
                <a:effectLst/>
                <a:latin typeface="Noto Sans" panose="020B0502040504020204" pitchFamily="34" charset="0"/>
              </a:rPr>
              <a:t>, men også den synlige jeg-fortæller eller alvidende fortæller kan forekomme. </a:t>
            </a:r>
            <a:endParaRPr lang="da-DK" sz="1400" dirty="0"/>
          </a:p>
        </p:txBody>
      </p:sp>
    </p:spTree>
    <p:extLst>
      <p:ext uri="{BB962C8B-B14F-4D97-AF65-F5344CB8AC3E}">
        <p14:creationId xmlns:p14="http://schemas.microsoft.com/office/powerpoint/2010/main" val="17651742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5063C-6C0A-DC0A-E45F-FED1639923B0}"/>
              </a:ext>
            </a:extLst>
          </p:cNvPr>
          <p:cNvSpPr>
            <a:spLocks noGrp="1"/>
          </p:cNvSpPr>
          <p:nvPr>
            <p:ph type="title"/>
          </p:nvPr>
        </p:nvSpPr>
        <p:spPr>
          <a:xfrm>
            <a:off x="645859" y="640081"/>
            <a:ext cx="3494341" cy="3793488"/>
          </a:xfrm>
          <a:noFill/>
        </p:spPr>
        <p:txBody>
          <a:bodyPr vert="horz" lIns="91440" tIns="45720" rIns="91440" bIns="45720" rtlCol="0" anchor="b">
            <a:normAutofit/>
          </a:bodyPr>
          <a:lstStyle/>
          <a:p>
            <a:r>
              <a:rPr lang="en-US" sz="4600" kern="1200" dirty="0">
                <a:solidFill>
                  <a:schemeClr val="accent2">
                    <a:lumMod val="50000"/>
                  </a:schemeClr>
                </a:solidFill>
                <a:latin typeface="+mj-lt"/>
                <a:ea typeface="+mj-ea"/>
                <a:cs typeface="+mj-cs"/>
              </a:rPr>
              <a:t>Featuren </a:t>
            </a:r>
          </a:p>
        </p:txBody>
      </p:sp>
      <p:sp>
        <p:nvSpPr>
          <p:cNvPr id="10" name="Rectangle 9">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926" y="0"/>
            <a:ext cx="756607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5903" y="640091"/>
            <a:ext cx="6266120"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Billede 4" descr="Et billede, der indeholder tekst&#10;&#10;Automatisk genereret beskrivelse">
            <a:extLst>
              <a:ext uri="{FF2B5EF4-FFF2-40B4-BE49-F238E27FC236}">
                <a16:creationId xmlns:a16="http://schemas.microsoft.com/office/drawing/2014/main" id="{E0693C15-381B-0360-C170-2F333128CF9B}"/>
              </a:ext>
            </a:extLst>
          </p:cNvPr>
          <p:cNvPicPr>
            <a:picLocks noChangeAspect="1"/>
          </p:cNvPicPr>
          <p:nvPr/>
        </p:nvPicPr>
        <p:blipFill>
          <a:blip r:embed="rId2"/>
          <a:stretch>
            <a:fillRect/>
          </a:stretch>
        </p:blipFill>
        <p:spPr>
          <a:xfrm>
            <a:off x="5791197" y="804672"/>
            <a:ext cx="5235532" cy="5248656"/>
          </a:xfrm>
          <a:prstGeom prst="rect">
            <a:avLst/>
          </a:prstGeom>
          <a:effectLst/>
        </p:spPr>
      </p:pic>
    </p:spTree>
    <p:extLst>
      <p:ext uri="{BB962C8B-B14F-4D97-AF65-F5344CB8AC3E}">
        <p14:creationId xmlns:p14="http://schemas.microsoft.com/office/powerpoint/2010/main" val="6593440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lede 4">
            <a:extLst>
              <a:ext uri="{FF2B5EF4-FFF2-40B4-BE49-F238E27FC236}">
                <a16:creationId xmlns:a16="http://schemas.microsoft.com/office/drawing/2014/main" id="{62D95422-21A2-8B62-D102-D3704600062B}"/>
              </a:ext>
            </a:extLst>
          </p:cNvPr>
          <p:cNvPicPr>
            <a:picLocks noChangeAspect="1"/>
          </p:cNvPicPr>
          <p:nvPr/>
        </p:nvPicPr>
        <p:blipFill rotWithShape="1">
          <a:blip r:embed="rId2"/>
          <a:srcRect t="2119" r="9090" b="22970"/>
          <a:stretch/>
        </p:blipFill>
        <p:spPr>
          <a:xfrm>
            <a:off x="3522468" y="10"/>
            <a:ext cx="8669532" cy="6857990"/>
          </a:xfrm>
          <a:prstGeom prst="rect">
            <a:avLst/>
          </a:prstGeom>
        </p:spPr>
      </p:pic>
      <p:sp>
        <p:nvSpPr>
          <p:cNvPr id="12" name="Rectangle 1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1CD390C9-9438-689A-A83A-4BFE7BF6C2C1}"/>
              </a:ext>
            </a:extLst>
          </p:cNvPr>
          <p:cNvSpPr>
            <a:spLocks noGrp="1"/>
          </p:cNvSpPr>
          <p:nvPr>
            <p:ph type="title"/>
          </p:nvPr>
        </p:nvSpPr>
        <p:spPr>
          <a:xfrm>
            <a:off x="371094" y="1161288"/>
            <a:ext cx="3438144" cy="1124712"/>
          </a:xfrm>
        </p:spPr>
        <p:txBody>
          <a:bodyPr anchor="b">
            <a:normAutofit/>
          </a:bodyPr>
          <a:lstStyle/>
          <a:p>
            <a:r>
              <a:rPr lang="da-DK" sz="4000" dirty="0"/>
              <a:t>Analyseøvelse </a:t>
            </a:r>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Pladsholder til indhold 2">
            <a:extLst>
              <a:ext uri="{FF2B5EF4-FFF2-40B4-BE49-F238E27FC236}">
                <a16:creationId xmlns:a16="http://schemas.microsoft.com/office/drawing/2014/main" id="{9CA33EEC-3243-FD83-E213-8CC0159E068F}"/>
              </a:ext>
            </a:extLst>
          </p:cNvPr>
          <p:cNvSpPr>
            <a:spLocks noGrp="1"/>
          </p:cNvSpPr>
          <p:nvPr>
            <p:ph idx="1"/>
          </p:nvPr>
        </p:nvSpPr>
        <p:spPr>
          <a:xfrm>
            <a:off x="371094" y="2718054"/>
            <a:ext cx="5364688" cy="3207258"/>
          </a:xfrm>
        </p:spPr>
        <p:txBody>
          <a:bodyPr anchor="t">
            <a:normAutofit/>
          </a:bodyPr>
          <a:lstStyle/>
          <a:p>
            <a:pPr marL="0" indent="0">
              <a:buNone/>
            </a:pPr>
            <a:r>
              <a:rPr lang="da-DK" sz="1800" dirty="0"/>
              <a:t>Lav en analyse af featuren </a:t>
            </a:r>
            <a:r>
              <a:rPr lang="da-DK" sz="1800" i="0" dirty="0">
                <a:effectLst/>
              </a:rPr>
              <a:t>Jesper Elming: ”Han slog sin mor ihjel: 'Jeg har ikke gjort det for at være ond’”, TV2Nyheder, 09-09-2018 </a:t>
            </a:r>
            <a:r>
              <a:rPr lang="da-DK" sz="1800" dirty="0"/>
              <a:t>med henblik på at forklare, hvordan artiklen gennem litterære </a:t>
            </a:r>
            <a:r>
              <a:rPr lang="da-DK" sz="1800" i="0" dirty="0">
                <a:effectLst/>
              </a:rPr>
              <a:t>fortællegreb og spændingsskabende virkemidler</a:t>
            </a:r>
            <a:r>
              <a:rPr lang="da-DK" sz="1800" dirty="0"/>
              <a:t> giver os indblik i en familietragedie.   </a:t>
            </a:r>
          </a:p>
          <a:p>
            <a:pPr marL="0" indent="0">
              <a:buNone/>
            </a:pPr>
            <a:endParaRPr lang="da-DK" sz="1700" dirty="0"/>
          </a:p>
          <a:p>
            <a:pPr marL="0" indent="0">
              <a:buNone/>
            </a:pPr>
            <a:r>
              <a:rPr lang="da-DK" sz="1700" dirty="0">
                <a:hlinkClick r:id="rId3"/>
              </a:rPr>
              <a:t>https://nyheder.tv2.dk/2018-09-04-han-slog-sin-mor-ihjel-jeg-har-ikke-gjort-det-for-at-vaere-ond</a:t>
            </a:r>
            <a:r>
              <a:rPr lang="da-DK" sz="1700" dirty="0"/>
              <a:t> </a:t>
            </a:r>
          </a:p>
        </p:txBody>
      </p:sp>
    </p:spTree>
    <p:extLst>
      <p:ext uri="{BB962C8B-B14F-4D97-AF65-F5344CB8AC3E}">
        <p14:creationId xmlns:p14="http://schemas.microsoft.com/office/powerpoint/2010/main" val="2654013662"/>
      </p:ext>
    </p:extLst>
  </p:cSld>
  <p:clrMapOvr>
    <a:overrideClrMapping bg1="dk1" tx1="lt1" bg2="dk2" tx2="lt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DD5B7A-0025-C1CF-9357-C322ADC9EE3A}"/>
              </a:ext>
            </a:extLst>
          </p:cNvPr>
          <p:cNvSpPr>
            <a:spLocks noGrp="1"/>
          </p:cNvSpPr>
          <p:nvPr>
            <p:ph type="title"/>
          </p:nvPr>
        </p:nvSpPr>
        <p:spPr>
          <a:xfrm>
            <a:off x="4965430" y="629268"/>
            <a:ext cx="6586491" cy="1286160"/>
          </a:xfrm>
        </p:spPr>
        <p:txBody>
          <a:bodyPr anchor="b">
            <a:normAutofit/>
          </a:bodyPr>
          <a:lstStyle/>
          <a:p>
            <a:r>
              <a:rPr lang="da-DK" sz="4100"/>
              <a:t>Tilbageblik: Herman Bangs reportager</a:t>
            </a:r>
          </a:p>
        </p:txBody>
      </p:sp>
      <p:sp>
        <p:nvSpPr>
          <p:cNvPr id="3" name="Pladsholder til indhold 2">
            <a:extLst>
              <a:ext uri="{FF2B5EF4-FFF2-40B4-BE49-F238E27FC236}">
                <a16:creationId xmlns:a16="http://schemas.microsoft.com/office/drawing/2014/main" id="{4BA2A578-BEBD-40C8-A7A0-984A1C40513A}"/>
              </a:ext>
            </a:extLst>
          </p:cNvPr>
          <p:cNvSpPr>
            <a:spLocks noGrp="1"/>
          </p:cNvSpPr>
          <p:nvPr>
            <p:ph idx="1"/>
          </p:nvPr>
        </p:nvSpPr>
        <p:spPr>
          <a:xfrm>
            <a:off x="4965431" y="2438400"/>
            <a:ext cx="6586489" cy="3785419"/>
          </a:xfrm>
        </p:spPr>
        <p:txBody>
          <a:bodyPr>
            <a:normAutofit/>
          </a:bodyPr>
          <a:lstStyle/>
          <a:p>
            <a:pPr marL="0" indent="0">
              <a:buNone/>
            </a:pPr>
            <a:r>
              <a:rPr lang="da-DK" sz="1700">
                <a:effectLst/>
                <a:latin typeface="Calibri" panose="020F0502020204030204" pitchFamily="34" charset="0"/>
                <a:ea typeface="Times New Roman" panose="02020603050405020304" pitchFamily="18" charset="0"/>
              </a:rPr>
              <a:t>Herman Bang vakte både beundring og forargelse for sin journalistik. Hans særlige måde at skrive på inspirerer stadig folk, der arbejder med reportager og fortællende journalistik. Bang skrev </a:t>
            </a:r>
            <a:r>
              <a:rPr lang="da-DK" sz="1700" b="1">
                <a:effectLst/>
                <a:latin typeface="Calibri" panose="020F0502020204030204" pitchFamily="34" charset="0"/>
                <a:ea typeface="Times New Roman" panose="02020603050405020304" pitchFamily="18" charset="0"/>
              </a:rPr>
              <a:t>sensationsprægede</a:t>
            </a:r>
            <a:r>
              <a:rPr lang="da-DK" sz="1700">
                <a:effectLst/>
                <a:latin typeface="Calibri" panose="020F0502020204030204" pitchFamily="34" charset="0"/>
                <a:ea typeface="Times New Roman" panose="02020603050405020304" pitchFamily="18" charset="0"/>
              </a:rPr>
              <a:t> artikler om mord og skandaler, men også føljetonjournalistik. Han giver i reportagerne en subjektiv fremstilling af emner, der er oppe i tiden, og fremstillingsformen er springende, let og underholdende.</a:t>
            </a:r>
            <a:endParaRPr lang="da-DK" sz="1700">
              <a:effectLst/>
              <a:latin typeface="Times New Roman" panose="02020603050405020304" pitchFamily="18" charset="0"/>
              <a:ea typeface="Times New Roman" panose="02020603050405020304" pitchFamily="18" charset="0"/>
            </a:endParaRPr>
          </a:p>
          <a:p>
            <a:pPr marL="0" indent="0">
              <a:buNone/>
            </a:pPr>
            <a:r>
              <a:rPr lang="da-DK" sz="1700">
                <a:effectLst/>
                <a:latin typeface="Calibri" panose="020F0502020204030204" pitchFamily="34" charset="0"/>
                <a:ea typeface="Times New Roman" panose="02020603050405020304" pitchFamily="18" charset="0"/>
              </a:rPr>
              <a:t>Han begyndte sin journalistiske karriere som skribent for </a:t>
            </a:r>
            <a:r>
              <a:rPr lang="da-DK" sz="1700" i="1">
                <a:effectLst/>
                <a:latin typeface="Calibri" panose="020F0502020204030204" pitchFamily="34" charset="0"/>
                <a:ea typeface="Times New Roman" panose="02020603050405020304" pitchFamily="18" charset="0"/>
              </a:rPr>
              <a:t>Jyllandsposten</a:t>
            </a:r>
            <a:r>
              <a:rPr lang="da-DK" sz="1700">
                <a:effectLst/>
                <a:latin typeface="Calibri" panose="020F0502020204030204" pitchFamily="34" charset="0"/>
                <a:ea typeface="Times New Roman" panose="02020603050405020304" pitchFamily="18" charset="0"/>
              </a:rPr>
              <a:t> i 1878. Her skrev han mest om de kendte i København, og han var en overgang teater- og litteraturanmelder ved </a:t>
            </a:r>
            <a:r>
              <a:rPr lang="da-DK" sz="1700" i="1">
                <a:effectLst/>
                <a:latin typeface="Calibri" panose="020F0502020204030204" pitchFamily="34" charset="0"/>
                <a:ea typeface="Times New Roman" panose="02020603050405020304" pitchFamily="18" charset="0"/>
              </a:rPr>
              <a:t>Morgen-Telegrafen</a:t>
            </a:r>
            <a:r>
              <a:rPr lang="da-DK" sz="1700">
                <a:effectLst/>
                <a:latin typeface="Calibri" panose="020F0502020204030204" pitchFamily="34" charset="0"/>
                <a:ea typeface="Times New Roman" panose="02020603050405020304" pitchFamily="18" charset="0"/>
              </a:rPr>
              <a:t>. Hans mest betydningsfulde journalistiske arbejder blev offentligjort i højreavisen </a:t>
            </a:r>
            <a:r>
              <a:rPr lang="da-DK" sz="1700" i="1">
                <a:effectLst/>
                <a:latin typeface="Calibri" panose="020F0502020204030204" pitchFamily="34" charset="0"/>
                <a:ea typeface="Times New Roman" panose="02020603050405020304" pitchFamily="18" charset="0"/>
              </a:rPr>
              <a:t>Nationaltidende</a:t>
            </a:r>
            <a:r>
              <a:rPr lang="da-DK" sz="1700">
                <a:effectLst/>
                <a:latin typeface="Calibri" panose="020F0502020204030204" pitchFamily="34" charset="0"/>
                <a:ea typeface="Times New Roman" panose="02020603050405020304" pitchFamily="18" charset="0"/>
              </a:rPr>
              <a:t> 1879-1884, mens han kæmpede for at blive anerkendt som skønlitterær forfatter.</a:t>
            </a:r>
          </a:p>
          <a:p>
            <a:pPr marL="0" indent="0">
              <a:buNone/>
            </a:pPr>
            <a:endParaRPr lang="da-DK" sz="1700">
              <a:effectLst/>
              <a:latin typeface="Times New Roman" panose="02020603050405020304" pitchFamily="18" charset="0"/>
              <a:ea typeface="Times New Roman" panose="02020603050405020304" pitchFamily="18" charset="0"/>
            </a:endParaRPr>
          </a:p>
          <a:p>
            <a:pPr marL="0" indent="0">
              <a:buNone/>
            </a:pPr>
            <a:endParaRPr lang="da-DK" sz="1700"/>
          </a:p>
        </p:txBody>
      </p:sp>
      <p:pic>
        <p:nvPicPr>
          <p:cNvPr id="5" name="Billede 4" descr="Et billede, der indeholder person, kulør, gammel, poserer&#10;&#10;Automatisk genereret beskrivelse">
            <a:extLst>
              <a:ext uri="{FF2B5EF4-FFF2-40B4-BE49-F238E27FC236}">
                <a16:creationId xmlns:a16="http://schemas.microsoft.com/office/drawing/2014/main" id="{385EB2C7-2F8B-7272-94B0-0E159CE8F039}"/>
              </a:ext>
            </a:extLst>
          </p:cNvPr>
          <p:cNvPicPr>
            <a:picLocks noChangeAspect="1"/>
          </p:cNvPicPr>
          <p:nvPr/>
        </p:nvPicPr>
        <p:blipFill rotWithShape="1">
          <a:blip r:embed="rId2"/>
          <a:srcRect l="13786" r="42447" b="1"/>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5136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4852F592-A568-FE23-AE89-CE478766BE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417" y="243320"/>
            <a:ext cx="9383166" cy="5787447"/>
          </a:xfrm>
          <a:prstGeom prst="rect">
            <a:avLst/>
          </a:prstGeom>
          <a:noFill/>
          <a:extLst>
            <a:ext uri="{909E8E84-426E-40DD-AFC4-6F175D3DCCD1}">
              <a14:hiddenFill xmlns:a14="http://schemas.microsoft.com/office/drawing/2010/main">
                <a:solidFill>
                  <a:srgbClr val="FFFFFF"/>
                </a:solidFill>
              </a14:hiddenFill>
            </a:ext>
          </a:extLst>
        </p:spPr>
      </p:pic>
      <p:sp>
        <p:nvSpPr>
          <p:cNvPr id="4" name="Tekstfelt 3">
            <a:extLst>
              <a:ext uri="{FF2B5EF4-FFF2-40B4-BE49-F238E27FC236}">
                <a16:creationId xmlns:a16="http://schemas.microsoft.com/office/drawing/2014/main" id="{D30F6A24-AD3F-A449-12C6-F4DD5359194D}"/>
              </a:ext>
            </a:extLst>
          </p:cNvPr>
          <p:cNvSpPr txBox="1"/>
          <p:nvPr/>
        </p:nvSpPr>
        <p:spPr>
          <a:xfrm>
            <a:off x="357351" y="6110690"/>
            <a:ext cx="11477298" cy="646331"/>
          </a:xfrm>
          <a:prstGeom prst="rect">
            <a:avLst/>
          </a:prstGeom>
          <a:noFill/>
        </p:spPr>
        <p:txBody>
          <a:bodyPr wrap="square">
            <a:spAutoFit/>
          </a:bodyPr>
          <a:lstStyle/>
          <a:p>
            <a:r>
              <a:rPr lang="da-DK" b="0" i="0" dirty="0">
                <a:solidFill>
                  <a:srgbClr val="333333"/>
                </a:solidFill>
                <a:effectLst/>
                <a:latin typeface="Roboto Slab" pitchFamily="2" charset="0"/>
              </a:rPr>
              <a:t>Deltagerne blev spurgt: Hvis du tænker på, hvordan du har fået nyheder på nettet (på computer, mobil eller andre måder), hvordan fandt du så frem til nyhedshistorier? De måtte gerne vælge flere svar</a:t>
            </a:r>
            <a:endParaRPr lang="da-DK" dirty="0"/>
          </a:p>
        </p:txBody>
      </p:sp>
      <p:sp>
        <p:nvSpPr>
          <p:cNvPr id="6" name="Tekstfelt 5">
            <a:extLst>
              <a:ext uri="{FF2B5EF4-FFF2-40B4-BE49-F238E27FC236}">
                <a16:creationId xmlns:a16="http://schemas.microsoft.com/office/drawing/2014/main" id="{EFA01818-8920-78DA-FE95-256DBE0BFE4D}"/>
              </a:ext>
            </a:extLst>
          </p:cNvPr>
          <p:cNvSpPr txBox="1"/>
          <p:nvPr/>
        </p:nvSpPr>
        <p:spPr>
          <a:xfrm>
            <a:off x="283779" y="619374"/>
            <a:ext cx="1120637" cy="584775"/>
          </a:xfrm>
          <a:prstGeom prst="rect">
            <a:avLst/>
          </a:prstGeom>
          <a:noFill/>
        </p:spPr>
        <p:txBody>
          <a:bodyPr wrap="square">
            <a:spAutoFit/>
          </a:bodyPr>
          <a:lstStyle/>
          <a:p>
            <a:r>
              <a:rPr lang="da-DK" sz="3200" dirty="0">
                <a:solidFill>
                  <a:schemeClr val="accent2">
                    <a:lumMod val="75000"/>
                  </a:schemeClr>
                </a:solidFill>
              </a:rPr>
              <a:t>Fig.2</a:t>
            </a:r>
          </a:p>
        </p:txBody>
      </p:sp>
    </p:spTree>
    <p:extLst>
      <p:ext uri="{BB962C8B-B14F-4D97-AF65-F5344CB8AC3E}">
        <p14:creationId xmlns:p14="http://schemas.microsoft.com/office/powerpoint/2010/main" val="14111997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63CB335-ACC7-CB2A-72A3-D77F998F7092}"/>
              </a:ext>
            </a:extLst>
          </p:cNvPr>
          <p:cNvSpPr>
            <a:spLocks noGrp="1"/>
          </p:cNvSpPr>
          <p:nvPr>
            <p:ph type="title"/>
          </p:nvPr>
        </p:nvSpPr>
        <p:spPr>
          <a:xfrm>
            <a:off x="836679" y="723898"/>
            <a:ext cx="6002110" cy="1495425"/>
          </a:xfrm>
        </p:spPr>
        <p:txBody>
          <a:bodyPr>
            <a:normAutofit/>
          </a:bodyPr>
          <a:lstStyle/>
          <a:p>
            <a:r>
              <a:rPr lang="da-DK" sz="3400"/>
              <a:t>Herman Bang: ”Paa Thingvalla”, Nationaltidende, 1881</a:t>
            </a:r>
          </a:p>
        </p:txBody>
      </p:sp>
      <p:sp>
        <p:nvSpPr>
          <p:cNvPr id="3" name="Pladsholder til indhold 2">
            <a:extLst>
              <a:ext uri="{FF2B5EF4-FFF2-40B4-BE49-F238E27FC236}">
                <a16:creationId xmlns:a16="http://schemas.microsoft.com/office/drawing/2014/main" id="{0A3EEE33-3531-98EE-4605-09F83DEAC463}"/>
              </a:ext>
            </a:extLst>
          </p:cNvPr>
          <p:cNvSpPr>
            <a:spLocks noGrp="1"/>
          </p:cNvSpPr>
          <p:nvPr>
            <p:ph idx="1"/>
          </p:nvPr>
        </p:nvSpPr>
        <p:spPr>
          <a:xfrm>
            <a:off x="836680" y="2405067"/>
            <a:ext cx="6002110" cy="4221364"/>
          </a:xfrm>
        </p:spPr>
        <p:txBody>
          <a:bodyPr>
            <a:normAutofit/>
          </a:bodyPr>
          <a:lstStyle/>
          <a:p>
            <a:pPr marL="514350" indent="-514350">
              <a:buFont typeface="+mj-lt"/>
              <a:buAutoNum type="arabicPeriod"/>
            </a:pPr>
            <a:r>
              <a:rPr lang="da-DK" sz="1400" dirty="0"/>
              <a:t>Hvad handler teksten overordnet om?</a:t>
            </a:r>
          </a:p>
          <a:p>
            <a:pPr marL="514350" indent="-514350">
              <a:buFont typeface="+mj-lt"/>
              <a:buAutoNum type="arabicPeriod"/>
            </a:pPr>
            <a:r>
              <a:rPr lang="da-DK" sz="1400" dirty="0"/>
              <a:t>Hvilken genre hører teksten til? </a:t>
            </a:r>
          </a:p>
          <a:p>
            <a:pPr marL="514350" indent="-514350">
              <a:buFont typeface="+mj-lt"/>
              <a:buAutoNum type="arabicPeriod"/>
            </a:pPr>
            <a:r>
              <a:rPr lang="da-DK" sz="1400" dirty="0"/>
              <a:t>Hvilke fakta- og fiktionskoder rummer teksten?</a:t>
            </a:r>
          </a:p>
          <a:p>
            <a:pPr marL="514350" indent="-514350">
              <a:buFont typeface="+mj-lt"/>
              <a:buAutoNum type="arabicPeriod"/>
            </a:pPr>
            <a:r>
              <a:rPr lang="da-DK" sz="1400" dirty="0"/>
              <a:t>Hvorfor digter Herman Bang noget til beretningen? Styrker eller svækker det troværdigheden?</a:t>
            </a:r>
          </a:p>
          <a:p>
            <a:pPr marL="514350" indent="-514350">
              <a:buFont typeface="+mj-lt"/>
              <a:buAutoNum type="arabicPeriod"/>
            </a:pPr>
            <a:r>
              <a:rPr lang="da-DK" sz="1400" dirty="0"/>
              <a:t>Hvordan skal man forstå følgende citat: ”…man </a:t>
            </a:r>
            <a:r>
              <a:rPr lang="da-DK" sz="1400" dirty="0" err="1"/>
              <a:t>maa</a:t>
            </a:r>
            <a:r>
              <a:rPr lang="da-DK" sz="1400" dirty="0"/>
              <a:t> være Romanforfatter for at kunne lave en Roman om sligt, af denne brede, bondeforknytte Mand, af Konen og de fem Børn. Deres Liv har intet at </a:t>
            </a:r>
            <a:r>
              <a:rPr lang="da-DK" sz="1400" dirty="0" err="1"/>
              <a:t>gjøre</a:t>
            </a:r>
            <a:r>
              <a:rPr lang="da-DK" sz="1400" dirty="0"/>
              <a:t> med Romaner, dertil er det for dagligdags.”</a:t>
            </a:r>
          </a:p>
          <a:p>
            <a:pPr marL="514350" indent="-514350">
              <a:buFont typeface="+mj-lt"/>
              <a:buAutoNum type="arabicPeriod"/>
            </a:pPr>
            <a:r>
              <a:rPr lang="da-DK" sz="1400" dirty="0"/>
              <a:t>Bang gør sig flere steder overvejelser over, om det er en roman. Hvad går disse overvejelser på?</a:t>
            </a:r>
          </a:p>
          <a:p>
            <a:pPr marL="514350" indent="-514350">
              <a:buFont typeface="+mj-lt"/>
              <a:buAutoNum type="arabicPeriod"/>
            </a:pPr>
            <a:r>
              <a:rPr lang="da-DK" sz="1400" dirty="0"/>
              <a:t>Hvordan forholder det fortællende jeg sig til det fortalte?</a:t>
            </a:r>
          </a:p>
          <a:p>
            <a:pPr marL="514350" indent="-514350">
              <a:buFont typeface="+mj-lt"/>
              <a:buAutoNum type="arabicPeriod"/>
            </a:pPr>
            <a:r>
              <a:rPr lang="da-DK" sz="1400" dirty="0"/>
              <a:t>Hvilket billede får vi af udvandrerne af reportagen?</a:t>
            </a:r>
          </a:p>
          <a:p>
            <a:pPr marL="514350" indent="-514350">
              <a:buFont typeface="+mj-lt"/>
              <a:buAutoNum type="arabicPeriod"/>
            </a:pPr>
            <a:r>
              <a:rPr lang="da-DK" sz="1400" dirty="0"/>
              <a:t>Sammenlign ”</a:t>
            </a:r>
            <a:r>
              <a:rPr lang="da-DK" sz="1400" dirty="0" err="1"/>
              <a:t>Paa</a:t>
            </a:r>
            <a:r>
              <a:rPr lang="da-DK" sz="1400" dirty="0"/>
              <a:t> </a:t>
            </a:r>
            <a:r>
              <a:rPr lang="da-DK" sz="1400" dirty="0" err="1"/>
              <a:t>Thingvalla</a:t>
            </a:r>
            <a:r>
              <a:rPr lang="da-DK" sz="1400" dirty="0"/>
              <a:t>” med andre artikler og tekster, I har læst. Hvor kan I se interessante paralleller og forskelle?</a:t>
            </a:r>
          </a:p>
        </p:txBody>
      </p:sp>
      <p:pic>
        <p:nvPicPr>
          <p:cNvPr id="5" name="Billede 4" descr="Et billede, der indeholder person, personer, gruppe&#10;&#10;Automatisk genereret beskrivelse">
            <a:extLst>
              <a:ext uri="{FF2B5EF4-FFF2-40B4-BE49-F238E27FC236}">
                <a16:creationId xmlns:a16="http://schemas.microsoft.com/office/drawing/2014/main" id="{E1820565-0D74-4B59-1D7C-449C61377C63}"/>
              </a:ext>
            </a:extLst>
          </p:cNvPr>
          <p:cNvPicPr>
            <a:picLocks noChangeAspect="1"/>
          </p:cNvPicPr>
          <p:nvPr/>
        </p:nvPicPr>
        <p:blipFill rotWithShape="1">
          <a:blip r:embed="rId2"/>
          <a:srcRect l="28950" r="25914" b="-1"/>
          <a:stretch/>
        </p:blipFill>
        <p:spPr>
          <a:xfrm>
            <a:off x="7199440" y="10"/>
            <a:ext cx="4992560" cy="6857990"/>
          </a:xfrm>
          <a:prstGeom prst="rect">
            <a:avLst/>
          </a:prstGeom>
          <a:effectLst/>
        </p:spPr>
      </p:pic>
    </p:spTree>
    <p:extLst>
      <p:ext uri="{BB962C8B-B14F-4D97-AF65-F5344CB8AC3E}">
        <p14:creationId xmlns:p14="http://schemas.microsoft.com/office/powerpoint/2010/main" val="3719756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165C4D02-F9BB-F335-F8B8-FCC1D182BF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8301" y="91231"/>
            <a:ext cx="7055397" cy="5970483"/>
          </a:xfrm>
          <a:prstGeom prst="rect">
            <a:avLst/>
          </a:prstGeom>
          <a:noFill/>
          <a:extLst>
            <a:ext uri="{909E8E84-426E-40DD-AFC4-6F175D3DCCD1}">
              <a14:hiddenFill xmlns:a14="http://schemas.microsoft.com/office/drawing/2010/main">
                <a:solidFill>
                  <a:srgbClr val="FFFFFF"/>
                </a:solidFill>
              </a14:hiddenFill>
            </a:ext>
          </a:extLst>
        </p:spPr>
      </p:pic>
      <p:sp>
        <p:nvSpPr>
          <p:cNvPr id="4" name="Tekstfelt 3">
            <a:extLst>
              <a:ext uri="{FF2B5EF4-FFF2-40B4-BE49-F238E27FC236}">
                <a16:creationId xmlns:a16="http://schemas.microsoft.com/office/drawing/2014/main" id="{6F4DB3EF-19B3-07E8-8E8C-DAA63F9BCC5C}"/>
              </a:ext>
            </a:extLst>
          </p:cNvPr>
          <p:cNvSpPr txBox="1"/>
          <p:nvPr/>
        </p:nvSpPr>
        <p:spPr>
          <a:xfrm>
            <a:off x="1647495" y="6120438"/>
            <a:ext cx="8897008" cy="646331"/>
          </a:xfrm>
          <a:prstGeom prst="rect">
            <a:avLst/>
          </a:prstGeom>
          <a:noFill/>
        </p:spPr>
        <p:txBody>
          <a:bodyPr wrap="square">
            <a:spAutoFit/>
          </a:bodyPr>
          <a:lstStyle/>
          <a:p>
            <a:r>
              <a:rPr lang="da-DK" b="0" i="0" dirty="0">
                <a:solidFill>
                  <a:srgbClr val="333333"/>
                </a:solidFill>
                <a:effectLst/>
                <a:latin typeface="Roboto Slab" pitchFamily="2" charset="0"/>
              </a:rPr>
              <a:t>Deltagerne blev spurgt om følgende: Når du ser på, hvordan nyhedsmedierne dækker klimaforandringer, hvilket af følgende svar dækker bedst din opfattelse?</a:t>
            </a:r>
            <a:endParaRPr lang="da-DK" dirty="0"/>
          </a:p>
        </p:txBody>
      </p:sp>
      <p:sp>
        <p:nvSpPr>
          <p:cNvPr id="6" name="Tekstfelt 5">
            <a:extLst>
              <a:ext uri="{FF2B5EF4-FFF2-40B4-BE49-F238E27FC236}">
                <a16:creationId xmlns:a16="http://schemas.microsoft.com/office/drawing/2014/main" id="{77FB0E3F-FD2F-FD52-4274-B4EDAB61C708}"/>
              </a:ext>
            </a:extLst>
          </p:cNvPr>
          <p:cNvSpPr txBox="1"/>
          <p:nvPr/>
        </p:nvSpPr>
        <p:spPr>
          <a:xfrm>
            <a:off x="344211" y="556312"/>
            <a:ext cx="1411015" cy="584775"/>
          </a:xfrm>
          <a:prstGeom prst="rect">
            <a:avLst/>
          </a:prstGeom>
          <a:noFill/>
        </p:spPr>
        <p:txBody>
          <a:bodyPr wrap="square">
            <a:spAutoFit/>
          </a:bodyPr>
          <a:lstStyle/>
          <a:p>
            <a:r>
              <a:rPr lang="da-DK" sz="3200" dirty="0">
                <a:solidFill>
                  <a:schemeClr val="accent2">
                    <a:lumMod val="75000"/>
                  </a:schemeClr>
                </a:solidFill>
              </a:rPr>
              <a:t>Fig.3</a:t>
            </a:r>
          </a:p>
        </p:txBody>
      </p:sp>
    </p:spTree>
    <p:extLst>
      <p:ext uri="{BB962C8B-B14F-4D97-AF65-F5344CB8AC3E}">
        <p14:creationId xmlns:p14="http://schemas.microsoft.com/office/powerpoint/2010/main" val="243750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B6A08D0A-0384-2737-98E9-D771B3D1AB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5562" y="221851"/>
            <a:ext cx="9540875" cy="5864624"/>
          </a:xfrm>
          <a:prstGeom prst="rect">
            <a:avLst/>
          </a:prstGeom>
          <a:noFill/>
          <a:extLst>
            <a:ext uri="{909E8E84-426E-40DD-AFC4-6F175D3DCCD1}">
              <a14:hiddenFill xmlns:a14="http://schemas.microsoft.com/office/drawing/2010/main">
                <a:solidFill>
                  <a:srgbClr val="FFFFFF"/>
                </a:solidFill>
              </a14:hiddenFill>
            </a:ext>
          </a:extLst>
        </p:spPr>
      </p:pic>
      <p:sp>
        <p:nvSpPr>
          <p:cNvPr id="4" name="Tekstfelt 3">
            <a:extLst>
              <a:ext uri="{FF2B5EF4-FFF2-40B4-BE49-F238E27FC236}">
                <a16:creationId xmlns:a16="http://schemas.microsoft.com/office/drawing/2014/main" id="{E77015CD-05F5-068D-DFF3-466E9BC108B6}"/>
              </a:ext>
            </a:extLst>
          </p:cNvPr>
          <p:cNvSpPr txBox="1"/>
          <p:nvPr/>
        </p:nvSpPr>
        <p:spPr>
          <a:xfrm>
            <a:off x="1397874" y="6266817"/>
            <a:ext cx="9396249" cy="369332"/>
          </a:xfrm>
          <a:prstGeom prst="rect">
            <a:avLst/>
          </a:prstGeom>
          <a:noFill/>
        </p:spPr>
        <p:txBody>
          <a:bodyPr wrap="square">
            <a:spAutoFit/>
          </a:bodyPr>
          <a:lstStyle/>
          <a:p>
            <a:r>
              <a:rPr lang="da-DK" b="0" i="0" dirty="0">
                <a:solidFill>
                  <a:srgbClr val="333333"/>
                </a:solidFill>
                <a:effectLst/>
                <a:latin typeface="Roboto Slab" pitchFamily="2" charset="0"/>
              </a:rPr>
              <a:t>Deltagerne blev spurgt, om de havde hørt nogen form for podcast den seneste måned.</a:t>
            </a:r>
            <a:endParaRPr lang="da-DK" dirty="0"/>
          </a:p>
        </p:txBody>
      </p:sp>
      <p:sp>
        <p:nvSpPr>
          <p:cNvPr id="6" name="Tekstfelt 5">
            <a:extLst>
              <a:ext uri="{FF2B5EF4-FFF2-40B4-BE49-F238E27FC236}">
                <a16:creationId xmlns:a16="http://schemas.microsoft.com/office/drawing/2014/main" id="{F34355B4-A37C-8CD5-3FDB-B77B7CFA4176}"/>
              </a:ext>
            </a:extLst>
          </p:cNvPr>
          <p:cNvSpPr txBox="1"/>
          <p:nvPr/>
        </p:nvSpPr>
        <p:spPr>
          <a:xfrm>
            <a:off x="252248" y="640395"/>
            <a:ext cx="1397874" cy="584775"/>
          </a:xfrm>
          <a:prstGeom prst="rect">
            <a:avLst/>
          </a:prstGeom>
          <a:noFill/>
        </p:spPr>
        <p:txBody>
          <a:bodyPr wrap="square">
            <a:spAutoFit/>
          </a:bodyPr>
          <a:lstStyle/>
          <a:p>
            <a:r>
              <a:rPr lang="da-DK" sz="3200" dirty="0">
                <a:solidFill>
                  <a:schemeClr val="accent2">
                    <a:lumMod val="75000"/>
                  </a:schemeClr>
                </a:solidFill>
              </a:rPr>
              <a:t>Fig.4</a:t>
            </a:r>
          </a:p>
        </p:txBody>
      </p:sp>
    </p:spTree>
    <p:extLst>
      <p:ext uri="{BB962C8B-B14F-4D97-AF65-F5344CB8AC3E}">
        <p14:creationId xmlns:p14="http://schemas.microsoft.com/office/powerpoint/2010/main" val="3257358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02174D0-0EB7-40CF-8FB6-D42063B863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0065D4F-7A1C-498E-B6ED-C1BAC28D2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Content Placeholder 4" descr="Avis ruller">
            <a:extLst>
              <a:ext uri="{FF2B5EF4-FFF2-40B4-BE49-F238E27FC236}">
                <a16:creationId xmlns:a16="http://schemas.microsoft.com/office/drawing/2014/main" id="{37D8B677-9EC9-184E-1298-4575C4996A33}"/>
              </a:ext>
            </a:extLst>
          </p:cNvPr>
          <p:cNvPicPr>
            <a:picLocks noGrp="1" noChangeAspect="1"/>
          </p:cNvPicPr>
          <p:nvPr>
            <p:ph idx="1"/>
          </p:nvPr>
        </p:nvPicPr>
        <p:blipFill rotWithShape="1">
          <a:blip r:embed="rId2">
            <a:alphaModFix amt="60000"/>
          </a:blip>
          <a:srcRect t="922" b="14808"/>
          <a:stretch/>
        </p:blipFill>
        <p:spPr>
          <a:xfrm>
            <a:off x="-3049" y="10"/>
            <a:ext cx="12192001" cy="6857990"/>
          </a:xfrm>
          <a:prstGeom prst="rect">
            <a:avLst/>
          </a:prstGeom>
        </p:spPr>
      </p:pic>
      <p:sp>
        <p:nvSpPr>
          <p:cNvPr id="2" name="Titel 1">
            <a:extLst>
              <a:ext uri="{FF2B5EF4-FFF2-40B4-BE49-F238E27FC236}">
                <a16:creationId xmlns:a16="http://schemas.microsoft.com/office/drawing/2014/main" id="{2F6FFBB6-D1D4-838D-331C-56DD33E0D867}"/>
              </a:ext>
            </a:extLst>
          </p:cNvPr>
          <p:cNvSpPr>
            <a:spLocks noGrp="1"/>
          </p:cNvSpPr>
          <p:nvPr>
            <p:ph type="title"/>
          </p:nvPr>
        </p:nvSpPr>
        <p:spPr>
          <a:xfrm>
            <a:off x="830737" y="1864589"/>
            <a:ext cx="9162288" cy="1246473"/>
          </a:xfrm>
        </p:spPr>
        <p:txBody>
          <a:bodyPr vert="horz" lIns="91440" tIns="45720" rIns="91440" bIns="45720" rtlCol="0" anchor="t">
            <a:normAutofit/>
          </a:bodyPr>
          <a:lstStyle/>
          <a:p>
            <a:r>
              <a:rPr lang="en-US" sz="5200" dirty="0" err="1">
                <a:solidFill>
                  <a:srgbClr val="FFFFFF"/>
                </a:solidFill>
              </a:rPr>
              <a:t>Hvad</a:t>
            </a:r>
            <a:r>
              <a:rPr lang="en-US" sz="5200" dirty="0">
                <a:solidFill>
                  <a:srgbClr val="FFFFFF"/>
                </a:solidFill>
              </a:rPr>
              <a:t> er </a:t>
            </a:r>
            <a:r>
              <a:rPr lang="en-US" sz="5200" dirty="0" err="1">
                <a:solidFill>
                  <a:srgbClr val="FFFFFF"/>
                </a:solidFill>
              </a:rPr>
              <a:t>en</a:t>
            </a:r>
            <a:r>
              <a:rPr lang="en-US" sz="5200" dirty="0">
                <a:solidFill>
                  <a:srgbClr val="FFFFFF"/>
                </a:solidFill>
              </a:rPr>
              <a:t> </a:t>
            </a:r>
            <a:r>
              <a:rPr lang="en-US" sz="5200" dirty="0" err="1">
                <a:solidFill>
                  <a:srgbClr val="FFFFFF"/>
                </a:solidFill>
              </a:rPr>
              <a:t>avis</a:t>
            </a:r>
            <a:r>
              <a:rPr lang="en-US" sz="5200" dirty="0">
                <a:solidFill>
                  <a:srgbClr val="FFFFFF"/>
                </a:solidFill>
              </a:rPr>
              <a:t>?</a:t>
            </a:r>
          </a:p>
        </p:txBody>
      </p:sp>
      <p:sp>
        <p:nvSpPr>
          <p:cNvPr id="13" name="Tekstfelt 12">
            <a:extLst>
              <a:ext uri="{FF2B5EF4-FFF2-40B4-BE49-F238E27FC236}">
                <a16:creationId xmlns:a16="http://schemas.microsoft.com/office/drawing/2014/main" id="{63353100-1568-DAD0-631F-6A994CED5000}"/>
              </a:ext>
            </a:extLst>
          </p:cNvPr>
          <p:cNvSpPr txBox="1"/>
          <p:nvPr/>
        </p:nvSpPr>
        <p:spPr>
          <a:xfrm>
            <a:off x="827689" y="2848120"/>
            <a:ext cx="10355318" cy="3139321"/>
          </a:xfrm>
          <a:prstGeom prst="rect">
            <a:avLst/>
          </a:prstGeom>
          <a:noFill/>
        </p:spPr>
        <p:txBody>
          <a:bodyPr wrap="square">
            <a:spAutoFit/>
          </a:bodyPr>
          <a:lstStyle/>
          <a:p>
            <a:r>
              <a:rPr lang="da-DK" b="0" i="0" dirty="0">
                <a:solidFill>
                  <a:schemeClr val="bg1"/>
                </a:solidFill>
                <a:effectLst/>
                <a:latin typeface="Noto Sans" panose="020B0502040504020204" pitchFamily="34" charset="0"/>
              </a:rPr>
              <a:t>En publikation, der udkommer jævnligt og på så neutral og faktuel vis som mulig rapporterer om aktuelle hændelser, der har interesse for en bredere del af befolkningen</a:t>
            </a:r>
            <a:r>
              <a:rPr lang="da-DK" dirty="0">
                <a:solidFill>
                  <a:schemeClr val="bg1"/>
                </a:solidFill>
                <a:latin typeface="Noto Sans" panose="020B0502040504020204" pitchFamily="34" charset="0"/>
              </a:rPr>
              <a:t> -&gt; formidler</a:t>
            </a:r>
            <a:r>
              <a:rPr lang="da-DK" b="0" i="0" dirty="0">
                <a:solidFill>
                  <a:schemeClr val="bg1"/>
                </a:solidFill>
                <a:effectLst/>
                <a:latin typeface="Noto Sans" panose="020B0502040504020204" pitchFamily="34" charset="0"/>
              </a:rPr>
              <a:t> </a:t>
            </a:r>
            <a:r>
              <a:rPr lang="da-DK" b="0" i="1" dirty="0">
                <a:solidFill>
                  <a:schemeClr val="accent4">
                    <a:lumMod val="60000"/>
                    <a:lumOff val="40000"/>
                  </a:schemeClr>
                </a:solidFill>
                <a:effectLst/>
                <a:latin typeface="Noto Sans" panose="020B0502040504020204" pitchFamily="34" charset="0"/>
              </a:rPr>
              <a:t>nyhedsstof</a:t>
            </a:r>
            <a:r>
              <a:rPr lang="da-DK" b="0" i="1" dirty="0">
                <a:solidFill>
                  <a:schemeClr val="bg1"/>
                </a:solidFill>
                <a:effectLst/>
                <a:latin typeface="Noto Sans" panose="020B0502040504020204" pitchFamily="34" charset="0"/>
              </a:rPr>
              <a:t>.</a:t>
            </a:r>
          </a:p>
          <a:p>
            <a:endParaRPr lang="da-DK" i="1" dirty="0">
              <a:solidFill>
                <a:schemeClr val="bg1"/>
              </a:solidFill>
              <a:latin typeface="Noto Sans" panose="020B0502040504020204" pitchFamily="34" charset="0"/>
            </a:endParaRPr>
          </a:p>
          <a:p>
            <a:r>
              <a:rPr lang="da-DK" dirty="0">
                <a:solidFill>
                  <a:schemeClr val="bg1"/>
                </a:solidFill>
                <a:latin typeface="Noto Sans" panose="020B0502040504020204" pitchFamily="34" charset="0"/>
              </a:rPr>
              <a:t>I</a:t>
            </a:r>
            <a:r>
              <a:rPr lang="da-DK" b="0" i="0" dirty="0">
                <a:solidFill>
                  <a:schemeClr val="bg1"/>
                </a:solidFill>
                <a:effectLst/>
                <a:latin typeface="Noto Sans" panose="020B0502040504020204" pitchFamily="34" charset="0"/>
              </a:rPr>
              <a:t>ndeholder også </a:t>
            </a:r>
            <a:r>
              <a:rPr lang="da-DK" b="0" i="1" dirty="0">
                <a:solidFill>
                  <a:schemeClr val="accent4">
                    <a:lumMod val="60000"/>
                    <a:lumOff val="40000"/>
                  </a:schemeClr>
                </a:solidFill>
                <a:effectLst/>
                <a:latin typeface="Noto Sans" panose="020B0502040504020204" pitchFamily="34" charset="0"/>
              </a:rPr>
              <a:t>meningsstof</a:t>
            </a:r>
            <a:r>
              <a:rPr lang="da-DK" b="0" i="0" dirty="0">
                <a:solidFill>
                  <a:schemeClr val="bg1"/>
                </a:solidFill>
                <a:effectLst/>
                <a:latin typeface="Noto Sans" panose="020B0502040504020204" pitchFamily="34" charset="0"/>
              </a:rPr>
              <a:t> eller opinionsstof, dvs. avisens og forskellige skribenters kommentarer og holdninger til aktuelle sager, og de mere dybdeborende nyhedsanalyser, der tager sig tid til at gå bag om de aktuelle sager.</a:t>
            </a:r>
          </a:p>
          <a:p>
            <a:endParaRPr lang="da-DK" dirty="0">
              <a:solidFill>
                <a:schemeClr val="bg1"/>
              </a:solidFill>
              <a:latin typeface="Noto Sans" panose="020B0502040504020204" pitchFamily="34" charset="0"/>
            </a:endParaRPr>
          </a:p>
          <a:p>
            <a:r>
              <a:rPr lang="da-DK" b="0" i="0" dirty="0">
                <a:solidFill>
                  <a:schemeClr val="bg1"/>
                </a:solidFill>
                <a:effectLst/>
                <a:latin typeface="Noto Sans" panose="020B0502040504020204" pitchFamily="34" charset="0"/>
              </a:rPr>
              <a:t>Desuden indeholder aviserne i dag stadig mere </a:t>
            </a:r>
            <a:r>
              <a:rPr lang="da-DK" b="0" i="1" dirty="0">
                <a:solidFill>
                  <a:schemeClr val="accent4">
                    <a:lumMod val="60000"/>
                    <a:lumOff val="40000"/>
                  </a:schemeClr>
                </a:solidFill>
                <a:effectLst/>
                <a:latin typeface="Noto Sans" panose="020B0502040504020204" pitchFamily="34" charset="0"/>
              </a:rPr>
              <a:t>service- og livsstilsstof</a:t>
            </a:r>
            <a:r>
              <a:rPr lang="da-DK" b="0" i="0" dirty="0">
                <a:solidFill>
                  <a:schemeClr val="bg1"/>
                </a:solidFill>
                <a:effectLst/>
                <a:latin typeface="Noto Sans" panose="020B0502040504020204" pitchFamily="34" charset="0"/>
              </a:rPr>
              <a:t>, der giver praktiske råd om alt i dagligdagen, informerer om nye trends og leverer "livshjælp" til læserne om forbrug, karriere, børn, fritid og personlig udvikling</a:t>
            </a:r>
            <a:endParaRPr lang="da-DK" dirty="0">
              <a:solidFill>
                <a:schemeClr val="bg1"/>
              </a:solidFill>
            </a:endParaRPr>
          </a:p>
        </p:txBody>
      </p:sp>
    </p:spTree>
    <p:extLst>
      <p:ext uri="{BB962C8B-B14F-4D97-AF65-F5344CB8AC3E}">
        <p14:creationId xmlns:p14="http://schemas.microsoft.com/office/powerpoint/2010/main" val="2858028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5">
            <a:extLst>
              <a:ext uri="{FF2B5EF4-FFF2-40B4-BE49-F238E27FC236}">
                <a16:creationId xmlns:a16="http://schemas.microsoft.com/office/drawing/2014/main" id="{8494E166-9EF7-25C8-2B0F-FBABDD27720F}"/>
              </a:ext>
            </a:extLst>
          </p:cNvPr>
          <p:cNvPicPr>
            <a:picLocks noChangeAspect="1"/>
          </p:cNvPicPr>
          <p:nvPr/>
        </p:nvPicPr>
        <p:blipFill rotWithShape="1">
          <a:blip r:embed="rId2">
            <a:alphaModFix amt="35000"/>
          </a:blip>
          <a:srcRect t="35" r="1" b="1"/>
          <a:stretch/>
        </p:blipFill>
        <p:spPr>
          <a:xfrm>
            <a:off x="-4243" y="10"/>
            <a:ext cx="12196243" cy="6857990"/>
          </a:xfrm>
          <a:prstGeom prst="rect">
            <a:avLst/>
          </a:prstGeom>
        </p:spPr>
      </p:pic>
      <p:sp>
        <p:nvSpPr>
          <p:cNvPr id="2" name="Titel 1">
            <a:extLst>
              <a:ext uri="{FF2B5EF4-FFF2-40B4-BE49-F238E27FC236}">
                <a16:creationId xmlns:a16="http://schemas.microsoft.com/office/drawing/2014/main" id="{FF3FC2E0-EF58-83C1-89B7-941165525D13}"/>
              </a:ext>
            </a:extLst>
          </p:cNvPr>
          <p:cNvSpPr>
            <a:spLocks noGrp="1"/>
          </p:cNvSpPr>
          <p:nvPr>
            <p:ph type="title"/>
          </p:nvPr>
        </p:nvSpPr>
        <p:spPr>
          <a:xfrm>
            <a:off x="643467" y="321734"/>
            <a:ext cx="10905066" cy="1135737"/>
          </a:xfrm>
        </p:spPr>
        <p:txBody>
          <a:bodyPr>
            <a:normAutofit/>
          </a:bodyPr>
          <a:lstStyle/>
          <a:p>
            <a:r>
              <a:rPr lang="da-DK" dirty="0">
                <a:solidFill>
                  <a:schemeClr val="accent2">
                    <a:lumMod val="50000"/>
                  </a:schemeClr>
                </a:solidFill>
              </a:rPr>
              <a:t>Avistyper</a:t>
            </a:r>
            <a:endParaRPr lang="da-DK" sz="3600" dirty="0">
              <a:solidFill>
                <a:schemeClr val="accent2">
                  <a:lumMod val="50000"/>
                </a:schemeClr>
              </a:solidFill>
            </a:endParaRPr>
          </a:p>
        </p:txBody>
      </p:sp>
      <p:sp>
        <p:nvSpPr>
          <p:cNvPr id="24" name="Rectangle 1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 name="Pladsholder til indhold 2">
            <a:extLst>
              <a:ext uri="{FF2B5EF4-FFF2-40B4-BE49-F238E27FC236}">
                <a16:creationId xmlns:a16="http://schemas.microsoft.com/office/drawing/2014/main" id="{FAD6B64E-E966-61E8-9836-A96763CAF69E}"/>
              </a:ext>
            </a:extLst>
          </p:cNvPr>
          <p:cNvGraphicFramePr>
            <a:graphicFrameLocks noGrp="1"/>
          </p:cNvGraphicFramePr>
          <p:nvPr>
            <p:ph idx="1"/>
            <p:extLst>
              <p:ext uri="{D42A27DB-BD31-4B8C-83A1-F6EECF244321}">
                <p14:modId xmlns:p14="http://schemas.microsoft.com/office/powerpoint/2010/main" val="1236933437"/>
              </p:ext>
            </p:extLst>
          </p:nvPr>
        </p:nvGraphicFramePr>
        <p:xfrm>
          <a:off x="643467" y="1782981"/>
          <a:ext cx="10905066" cy="4393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952397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4050</TotalTime>
  <Words>4724</Words>
  <Application>Microsoft Macintosh PowerPoint</Application>
  <PresentationFormat>Widescreen</PresentationFormat>
  <Paragraphs>226</Paragraphs>
  <Slides>50</Slides>
  <Notes>0</Notes>
  <HiddenSlides>0</HiddenSlides>
  <MMClips>0</MMClips>
  <ScaleCrop>false</ScaleCrop>
  <HeadingPairs>
    <vt:vector size="6" baseType="variant">
      <vt:variant>
        <vt:lpstr>Benyttede skrifttyper</vt:lpstr>
      </vt:variant>
      <vt:variant>
        <vt:i4>9</vt:i4>
      </vt:variant>
      <vt:variant>
        <vt:lpstr>Tema</vt:lpstr>
      </vt:variant>
      <vt:variant>
        <vt:i4>1</vt:i4>
      </vt:variant>
      <vt:variant>
        <vt:lpstr>Slidetitler</vt:lpstr>
      </vt:variant>
      <vt:variant>
        <vt:i4>50</vt:i4>
      </vt:variant>
    </vt:vector>
  </HeadingPairs>
  <TitlesOfParts>
    <vt:vector size="60" baseType="lpstr">
      <vt:lpstr>Arial</vt:lpstr>
      <vt:lpstr>Calibri</vt:lpstr>
      <vt:lpstr>Calibri Light</vt:lpstr>
      <vt:lpstr>Noto Sans</vt:lpstr>
      <vt:lpstr>Palatino Linotype</vt:lpstr>
      <vt:lpstr>Roboto Slab</vt:lpstr>
      <vt:lpstr>Times New Roman</vt:lpstr>
      <vt:lpstr>var(--font-content)</vt:lpstr>
      <vt:lpstr>Wingdings</vt:lpstr>
      <vt:lpstr>Office-tema</vt:lpstr>
      <vt:lpstr>What’s new?</vt:lpstr>
      <vt:lpstr>Debatterende artikel</vt:lpstr>
      <vt:lpstr>Refleksionsøvelse </vt:lpstr>
      <vt:lpstr>PowerPoint-præsentation</vt:lpstr>
      <vt:lpstr>PowerPoint-præsentation</vt:lpstr>
      <vt:lpstr>PowerPoint-præsentation</vt:lpstr>
      <vt:lpstr>PowerPoint-præsentation</vt:lpstr>
      <vt:lpstr>Hvad er en avis?</vt:lpstr>
      <vt:lpstr>Avistyper</vt:lpstr>
      <vt:lpstr>Avistyper og politisk tilknytning</vt:lpstr>
      <vt:lpstr>Stofområder </vt:lpstr>
      <vt:lpstr>Samfundsområder </vt:lpstr>
      <vt:lpstr>De fem klassiske nyhedskriterier</vt:lpstr>
      <vt:lpstr>Hvornår er noget væsentligt?</vt:lpstr>
      <vt:lpstr>Ydre komposition </vt:lpstr>
      <vt:lpstr>Billedlayout</vt:lpstr>
      <vt:lpstr>Ydre komposition </vt:lpstr>
      <vt:lpstr>Nyhedstrekanten</vt:lpstr>
      <vt:lpstr>Øvelse</vt:lpstr>
      <vt:lpstr>Øvelse: Avisens prioritering af stofområder</vt:lpstr>
      <vt:lpstr>Kilder </vt:lpstr>
      <vt:lpstr>Vinkling </vt:lpstr>
      <vt:lpstr>Øvelse: Vinkling af dagens forsidestof</vt:lpstr>
      <vt:lpstr>Avisens genrer </vt:lpstr>
      <vt:lpstr>Avisens genrer </vt:lpstr>
      <vt:lpstr>Nyhedsjournalistik </vt:lpstr>
      <vt:lpstr>Tre typer nyhedsjournalistik </vt:lpstr>
      <vt:lpstr>1. Nyhedshistorien</vt:lpstr>
      <vt:lpstr>Nyhedshistorien</vt:lpstr>
      <vt:lpstr>2. Nyhedsreportagen</vt:lpstr>
      <vt:lpstr>Nyhedsreportagen</vt:lpstr>
      <vt:lpstr>3. Baggrundsartiklen</vt:lpstr>
      <vt:lpstr>Analyseøvelse</vt:lpstr>
      <vt:lpstr>Det journalistiske sprog </vt:lpstr>
      <vt:lpstr>Sproget i rubrikken</vt:lpstr>
      <vt:lpstr>Sproget i rubrikken</vt:lpstr>
      <vt:lpstr>Konkretisering</vt:lpstr>
      <vt:lpstr>Sammenligning </vt:lpstr>
      <vt:lpstr>Sproglige billeder</vt:lpstr>
      <vt:lpstr>Forenkling </vt:lpstr>
      <vt:lpstr>Sproglige figurer</vt:lpstr>
      <vt:lpstr>Research</vt:lpstr>
      <vt:lpstr>Fortællende journalistik </vt:lpstr>
      <vt:lpstr>New Journalism</vt:lpstr>
      <vt:lpstr>New Journalism </vt:lpstr>
      <vt:lpstr>Featuren </vt:lpstr>
      <vt:lpstr>Featuren </vt:lpstr>
      <vt:lpstr>Analyseøvelse </vt:lpstr>
      <vt:lpstr>Tilbageblik: Herman Bangs reportager</vt:lpstr>
      <vt:lpstr>Herman Bang: ”Paa Thingvalla”, Nationaltidende, 1881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new?</dc:title>
  <dc:creator>Ditte Bang Skovgård-Hansen</dc:creator>
  <cp:lastModifiedBy>Ditte Bang Skovgård-Hansen</cp:lastModifiedBy>
  <cp:revision>30</cp:revision>
  <dcterms:created xsi:type="dcterms:W3CDTF">2023-02-07T11:10:24Z</dcterms:created>
  <dcterms:modified xsi:type="dcterms:W3CDTF">2026-04-29T12:04:25Z</dcterms:modified>
</cp:coreProperties>
</file>