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1" r:id="rId4"/>
    <p:sldId id="265" r:id="rId5"/>
    <p:sldId id="262" r:id="rId6"/>
    <p:sldId id="264" r:id="rId7"/>
    <p:sldId id="263" r:id="rId8"/>
    <p:sldId id="259" r:id="rId9"/>
    <p:sldId id="260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250AE-1A50-C747-8F47-519899200CD8}" v="2" dt="2022-11-07T15:51:13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>
      <p:cViewPr varScale="1">
        <p:scale>
          <a:sx n="107" d="100"/>
          <a:sy n="107" d="100"/>
        </p:scale>
        <p:origin x="5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108D0-8134-350D-E85D-39ADDE2F5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7C14DCF-DECD-8312-70B5-BDAB78D01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E3B018F-7D8B-C43D-1862-7987446E6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C33603-18A7-4CCF-EAAB-63F755BF2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21E054-ED63-542D-89B6-0D88E155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272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35326-11D4-8469-08AA-67328533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713C6D-8198-F5DD-204E-31BD9F56E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64593B-20EE-961C-8D49-674BAA7C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53725A-861F-D738-1780-6587E54A6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D52259-BE7B-82C3-F496-84F5038A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213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A3958-BB4C-3432-97DC-B742AC64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6F13703-A517-12FD-EFFA-107AC916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F5D798-6F32-4AC0-9638-BE7A72BF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E32561-7065-CBB4-25D2-5FEA3E9C2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2C20ED-B4C5-3C1D-C931-58B7CD1D6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0672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D5E8C-7071-539E-EA82-0E1CC070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B75F13-8E53-DCEF-6910-A615FDD74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82F794-A4AC-A95E-63D3-233A993D0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A5F0F4-A821-A2C9-AA6B-0B8AD7E0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94989D-D97C-7D1C-94CC-578522770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F93EB1-5E0E-3535-9C4D-A2E9AB03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493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6F79A-11EB-C0D4-962B-CC8DB173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00C19A-F6AA-44C6-C5F4-B49A768E6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9A8E3D-4859-9860-CC84-D8DA62D37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B287C33-0306-A0A7-842B-249982683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B1C842F-5158-3177-72BC-B972F74C8F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A9B9865-2C63-708F-4E1E-F10C7193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0B8659E-E64F-0071-BBBD-69D39C68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968F91C-CF06-90C3-F37D-EC7AC416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621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31F41-F888-39AB-B9E6-5F39ADA9E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574199D-EC2A-8636-95CE-577DA869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3D10A4C-9BE3-0FE8-D005-CA878A9A1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9596206-5C95-40C5-6811-37C5313F4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25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E9A3A11-7D70-C5B7-6B30-E839F119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25B77C0-BE8A-3A60-5292-A8BA5EA33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910503-2930-FA74-5B12-51713978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961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7FF12-FACB-647B-3123-E56DA938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CB0276-BEA0-A7F7-DF81-A58EF3FE2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19E461F-1BEA-3BFF-B4D9-23353A873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CDDF95E-2879-4089-53E2-77EB6ABA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2DB9CE-1429-3511-6407-D6A32FB8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BC4551-B8CB-64FA-B6C3-4331CDDC9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31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3ADA64-8233-0D21-C7BA-85D290742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28C67CC-4346-A825-CA97-1DBDBBF2F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EB5D117-E375-7D3A-C0CF-DB9351516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812AC8-368D-A32D-C036-EE1C9350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DFDB220-1D82-8B0A-8121-82BCE2E6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462981-9D06-C4FA-A78F-57A79A39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81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E9C75-985C-36F1-CADE-1997B842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DAD4388-9AA8-B3E8-6CB1-5C10443E2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B92C07-8ED0-94B6-0611-84FB77EA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BD69A3-0FF0-FE29-6959-FB093B4C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15F43A-978F-94D0-5502-586644BE1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5391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7453547-D56C-25D4-D665-F31843635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DD1B4C8-7ADF-6767-E2C6-E493A1BDB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1DC5F9-AE8E-DCDB-F143-136FAB838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A085B8-C1B5-CCE7-05F5-97660E73B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1B4548-65F4-B216-F2B9-2BFC48CF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84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C73BBD5-FDDE-8064-E18B-D0423867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8E7B28-A7B6-DFAF-3155-6BF91AD1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903E61-FE8F-D988-2F39-5E05AE262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74881-105B-4C71-8922-7F8E9232F950}" type="datetimeFigureOut">
              <a:rPr lang="da-DK" smtClean="0"/>
              <a:t>07.11.2022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D2DAA4-E0CA-D0DA-5C67-12B1953CE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AC4F64-A65B-D257-5F04-12B5E2C6A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7C766-E110-4773-9890-7C5B069ABC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3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8649" y="291090"/>
            <a:ext cx="7886699" cy="932688"/>
          </a:xfrm>
        </p:spPr>
        <p:txBody>
          <a:bodyPr>
            <a:normAutofit/>
          </a:bodyPr>
          <a:lstStyle/>
          <a:p>
            <a:pPr algn="l"/>
            <a:r>
              <a:rPr lang="da-DK" sz="4700"/>
              <a:t>Romerrigets ekspansion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28649" y="1335726"/>
            <a:ext cx="7886699" cy="420624"/>
          </a:xfrm>
        </p:spPr>
        <p:txBody>
          <a:bodyPr>
            <a:normAutofit/>
          </a:bodyPr>
          <a:lstStyle/>
          <a:p>
            <a:pPr algn="l"/>
            <a:r>
              <a:rPr lang="da-DK"/>
              <a:t>Årsager og konsekvenser</a:t>
            </a:r>
          </a:p>
        </p:txBody>
      </p:sp>
      <p:pic>
        <p:nvPicPr>
          <p:cNvPr id="1026" name="Picture 2" descr="Romerriget - Wikipedia, den frie encyklopædi">
            <a:extLst>
              <a:ext uri="{FF2B5EF4-FFF2-40B4-BE49-F238E27FC236}">
                <a16:creationId xmlns:a16="http://schemas.microsoft.com/office/drawing/2014/main" id="{9921751F-3D84-5C6A-E3A7-061054A0D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9061" y="1863801"/>
            <a:ext cx="6965877" cy="444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18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5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Freeform: Shape 205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da-DK"/>
              <a:t>Dagens program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52775" y="2198362"/>
            <a:ext cx="3719225" cy="3917773"/>
          </a:xfrm>
        </p:spPr>
        <p:txBody>
          <a:bodyPr>
            <a:normAutofit/>
          </a:bodyPr>
          <a:lstStyle/>
          <a:p>
            <a:endParaRPr lang="da-DK" sz="1400"/>
          </a:p>
          <a:p>
            <a:endParaRPr lang="da-DK" sz="1400"/>
          </a:p>
          <a:p>
            <a:endParaRPr lang="da-DK" sz="1400"/>
          </a:p>
          <a:p>
            <a:endParaRPr lang="da-DK" sz="1400"/>
          </a:p>
          <a:p>
            <a:r>
              <a:rPr lang="da-DK" sz="1400"/>
              <a:t>Konsekvenserne af Romerrigets ekspansion for de romerske borgere</a:t>
            </a:r>
          </a:p>
          <a:p>
            <a:r>
              <a:rPr lang="da-DK" sz="1400"/>
              <a:t>Årsagerne til romernes succes</a:t>
            </a:r>
          </a:p>
          <a:p>
            <a:pPr lvl="1"/>
            <a:r>
              <a:rPr lang="da-DK" sz="1400"/>
              <a:t>Arbejde med kilder: triumftog og den romerske hær</a:t>
            </a:r>
          </a:p>
          <a:p>
            <a:pPr lvl="1"/>
            <a:r>
              <a:rPr lang="da-DK" sz="1400"/>
              <a:t>Titusbuen</a:t>
            </a:r>
          </a:p>
          <a:p>
            <a:pPr lvl="1"/>
            <a:endParaRPr lang="da-DK" sz="1400"/>
          </a:p>
          <a:p>
            <a:pPr marL="365760" lvl="1" indent="0">
              <a:buNone/>
            </a:pPr>
            <a:endParaRPr lang="da-DK" sz="1400"/>
          </a:p>
          <a:p>
            <a:pPr marL="365760" lvl="1" indent="0">
              <a:buNone/>
            </a:pPr>
            <a:r>
              <a:rPr lang="da-DK" sz="1400"/>
              <a:t>Og på et tidspunkt lidt vold og død for at holde jer vågne…</a:t>
            </a:r>
          </a:p>
          <a:p>
            <a:endParaRPr lang="da-DK" sz="1400"/>
          </a:p>
          <a:p>
            <a:endParaRPr lang="da-DK" sz="1400"/>
          </a:p>
          <a:p>
            <a:endParaRPr lang="da-DK" sz="1400"/>
          </a:p>
          <a:p>
            <a:pPr marL="0" indent="0">
              <a:buNone/>
            </a:pPr>
            <a:endParaRPr lang="da-DK" sz="14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525" y="3021892"/>
            <a:ext cx="3591379" cy="20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2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</a:rPr>
              <a:t>Konsekvenser af ekspansionen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700" i="1">
                <a:solidFill>
                  <a:schemeClr val="tx1">
                    <a:lumMod val="85000"/>
                    <a:lumOff val="15000"/>
                  </a:schemeClr>
                </a:solidFill>
              </a:rPr>
              <a:t>Hvad var konsekvenserne af ekspansionen</a:t>
            </a:r>
            <a:endParaRPr lang="da-DK" sz="17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For nobiliteten</a:t>
            </a:r>
          </a:p>
          <a:p>
            <a:pPr lvl="1"/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For bønderne </a:t>
            </a:r>
          </a:p>
          <a:p>
            <a:pPr marL="365760" lvl="1" indent="0">
              <a:buNone/>
            </a:pPr>
            <a:endParaRPr lang="da-DK" sz="17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lvl="1" indent="0">
              <a:buNone/>
            </a:pPr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Opstil gerne et/flere pileskemaer som illustration</a:t>
            </a:r>
          </a:p>
          <a:p>
            <a:pPr lvl="2"/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Bønderne var soldater →forsømmer deres jord→ må sælge til godsejere</a:t>
            </a:r>
          </a:p>
          <a:p>
            <a:pPr lvl="2"/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Import af korn→</a:t>
            </a:r>
          </a:p>
          <a:p>
            <a:pPr marL="0" indent="0">
              <a:buNone/>
            </a:pPr>
            <a:endParaRPr lang="da-DK" sz="1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8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</a:rPr>
              <a:t>årsager til Romerrigets succes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da-DK" sz="17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8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435101" y="365125"/>
            <a:ext cx="7080249" cy="1325563"/>
          </a:xfrm>
        </p:spPr>
        <p:txBody>
          <a:bodyPr>
            <a:normAutofit/>
          </a:bodyPr>
          <a:lstStyle/>
          <a:p>
            <a:r>
              <a:rPr lang="da-DK" sz="4700"/>
              <a:t>Opgave til kildelæsning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D103AA-7536-490B-973F-73CA63A7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508938" y="-4508938"/>
            <a:ext cx="126124" cy="9144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 descr="Forskning">
            <a:extLst>
              <a:ext uri="{FF2B5EF4-FFF2-40B4-BE49-F238E27FC236}">
                <a16:creationId xmlns:a16="http://schemas.microsoft.com/office/drawing/2014/main" id="{E78DA150-C841-8680-2389-D0C9793C5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685006"/>
            <a:ext cx="685800" cy="685800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1’erne læser </a:t>
            </a:r>
            <a:r>
              <a:rPr lang="da-DK" dirty="0" err="1"/>
              <a:t>Plutarchs</a:t>
            </a:r>
            <a:r>
              <a:rPr lang="da-DK" dirty="0"/>
              <a:t> beskrivelse af </a:t>
            </a:r>
            <a:r>
              <a:rPr lang="da-DK" dirty="0" err="1"/>
              <a:t>Æmilius</a:t>
            </a:r>
            <a:r>
              <a:rPr lang="da-DK" dirty="0"/>
              <a:t> Paulus’ triumftog side 45:</a:t>
            </a:r>
          </a:p>
          <a:p>
            <a:pPr lvl="1"/>
            <a:r>
              <a:rPr lang="da-DK" dirty="0"/>
              <a:t>Analyser kilden med henblik på at undersøge hvad der kendetegner triumftogene  og hvad de dog skulle gøre godt for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2’erne læser </a:t>
            </a:r>
            <a:r>
              <a:rPr lang="da-DK" dirty="0" err="1"/>
              <a:t>Polybius</a:t>
            </a:r>
            <a:r>
              <a:rPr lang="da-DK" dirty="0"/>
              <a:t> beskrivelse af romerne og </a:t>
            </a:r>
            <a:r>
              <a:rPr lang="da-DK" dirty="0" err="1"/>
              <a:t>karthagerne</a:t>
            </a:r>
            <a:r>
              <a:rPr lang="da-DK" dirty="0"/>
              <a:t> side 47:</a:t>
            </a:r>
          </a:p>
          <a:p>
            <a:pPr lvl="1"/>
            <a:r>
              <a:rPr lang="da-DK" dirty="0"/>
              <a:t>Analyser kilden med henblik på at undersøge romernes særlige evner og hærens styrke.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Alle skal selvfølgelig gøre sig nogle overvejelser om de kilder, de sidder med – hvem har skrevet dem, hvorfor er de skrevet, kan vi stole på indholdet osv.</a:t>
            </a:r>
          </a:p>
        </p:txBody>
      </p:sp>
    </p:spTree>
    <p:extLst>
      <p:ext uri="{BB962C8B-B14F-4D97-AF65-F5344CB8AC3E}">
        <p14:creationId xmlns:p14="http://schemas.microsoft.com/office/powerpoint/2010/main" val="428452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Triumfbuer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1" y="1700808"/>
            <a:ext cx="7173984" cy="478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9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Titusbuen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da-DK" sz="2400" dirty="0"/>
              <a:t>Beskriv buen (form, placering, størrelse)</a:t>
            </a:r>
          </a:p>
          <a:p>
            <a:pPr lvl="0"/>
            <a:r>
              <a:rPr lang="da-DK" sz="2400" dirty="0"/>
              <a:t>Hvad forestiller udsmykningen, og hvorfor er disse motiver mon valgt ud?</a:t>
            </a:r>
          </a:p>
          <a:p>
            <a:pPr lvl="0"/>
            <a:r>
              <a:rPr lang="da-DK" sz="2400" dirty="0"/>
              <a:t>Hvorfor byggede man sådanne buer – hvad siger det om samfundet og opfattelsen af hæren?</a:t>
            </a:r>
          </a:p>
          <a:p>
            <a:endParaRPr lang="da-DK" sz="2400" dirty="0"/>
          </a:p>
          <a:p>
            <a:pPr marL="0" indent="0">
              <a:buNone/>
            </a:pPr>
            <a:r>
              <a:rPr lang="da-DK" sz="2400" dirty="0"/>
              <a:t>Se Ribe Katedralskoles side om Titusbuen</a:t>
            </a:r>
          </a:p>
          <a:p>
            <a:pPr marL="0" indent="0">
              <a:buNone/>
            </a:pPr>
            <a:r>
              <a:rPr lang="da-DK" sz="2400" dirty="0"/>
              <a:t>http://klassisk.ribekatedralskole.dk/steder/rom/forum/titusbuen/titusbue.htm</a:t>
            </a:r>
          </a:p>
        </p:txBody>
      </p:sp>
    </p:spTree>
    <p:extLst>
      <p:ext uri="{BB962C8B-B14F-4D97-AF65-F5344CB8AC3E}">
        <p14:creationId xmlns:p14="http://schemas.microsoft.com/office/powerpoint/2010/main" val="286709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Triumfbuer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2460"/>
            <a:ext cx="820891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99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28092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21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4465</TotalTime>
  <Words>246</Words>
  <Application>Microsoft Macintosh PowerPoint</Application>
  <PresentationFormat>Skærmshow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Romerrigets ekspansion</vt:lpstr>
      <vt:lpstr>Dagens program</vt:lpstr>
      <vt:lpstr>Konsekvenser af ekspansionen</vt:lpstr>
      <vt:lpstr>årsager til Romerrigets succes</vt:lpstr>
      <vt:lpstr>Opgave til kildelæsning</vt:lpstr>
      <vt:lpstr>Triumfbuer</vt:lpstr>
      <vt:lpstr>Titusbuen</vt:lpstr>
      <vt:lpstr>Triumfbuer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Romerriget</dc:title>
  <dc:creator>Tanja Høgh Mouritsen</dc:creator>
  <cp:lastModifiedBy>Tanja Høgh Mouritsen</cp:lastModifiedBy>
  <cp:revision>18</cp:revision>
  <dcterms:created xsi:type="dcterms:W3CDTF">2012-10-29T09:50:32Z</dcterms:created>
  <dcterms:modified xsi:type="dcterms:W3CDTF">2022-11-07T15:53:44Z</dcterms:modified>
</cp:coreProperties>
</file>