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65" r:id="rId2"/>
    <p:sldId id="257" r:id="rId3"/>
    <p:sldId id="268" r:id="rId4"/>
    <p:sldId id="269" r:id="rId5"/>
    <p:sldId id="270" r:id="rId6"/>
    <p:sldId id="267" r:id="rId7"/>
    <p:sldId id="258" r:id="rId8"/>
    <p:sldId id="274" r:id="rId9"/>
    <p:sldId id="259" r:id="rId10"/>
    <p:sldId id="262" r:id="rId11"/>
    <p:sldId id="263" r:id="rId12"/>
    <p:sldId id="264" r:id="rId13"/>
    <p:sldId id="256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2" autoAdjust="0"/>
    <p:restoredTop sz="86357" autoAdjust="0"/>
  </p:normalViewPr>
  <p:slideViewPr>
    <p:cSldViewPr>
      <p:cViewPr varScale="1">
        <p:scale>
          <a:sx n="55" d="100"/>
          <a:sy n="55" d="100"/>
        </p:scale>
        <p:origin x="151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FD37C5-4F41-4C17-A7E3-65AE24CE437A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C3BDD22-3B5B-419B-B426-062BDAC3870A}">
      <dgm:prSet/>
      <dgm:spPr/>
      <dgm:t>
        <a:bodyPr/>
        <a:lstStyle/>
        <a:p>
          <a:r>
            <a:rPr lang="da-DK"/>
            <a:t>Med industrialiseringen og urbaniseringen vokser en ny klasse frem med en fælles bevidsthed</a:t>
          </a:r>
          <a:endParaRPr lang="en-US"/>
        </a:p>
      </dgm:t>
    </dgm:pt>
    <dgm:pt modelId="{9B13AC42-7646-47E8-B23C-2485CDBBD446}" type="parTrans" cxnId="{7A72A312-6F9A-496A-A786-20F23AC9E3BF}">
      <dgm:prSet/>
      <dgm:spPr/>
      <dgm:t>
        <a:bodyPr/>
        <a:lstStyle/>
        <a:p>
          <a:endParaRPr lang="en-US"/>
        </a:p>
      </dgm:t>
    </dgm:pt>
    <dgm:pt modelId="{DFE00361-9D3C-4112-B0AD-CEC3A90DC54E}" type="sibTrans" cxnId="{7A72A312-6F9A-496A-A786-20F23AC9E3BF}">
      <dgm:prSet/>
      <dgm:spPr/>
      <dgm:t>
        <a:bodyPr/>
        <a:lstStyle/>
        <a:p>
          <a:endParaRPr lang="en-US"/>
        </a:p>
      </dgm:t>
    </dgm:pt>
    <dgm:pt modelId="{27176976-485F-4251-B569-C066B63DAEC6}">
      <dgm:prSet/>
      <dgm:spPr/>
      <dgm:t>
        <a:bodyPr/>
        <a:lstStyle/>
        <a:p>
          <a:r>
            <a:rPr lang="da-DK"/>
            <a:t>Påstand: Tidligere herskede en falsk bevidsthed, der understøttede hierarkiet og overklassens stadsprivilegier. Den falske bevidsthed fastholder og reproducerer et ulige samfund.</a:t>
          </a:r>
          <a:endParaRPr lang="en-US"/>
        </a:p>
      </dgm:t>
    </dgm:pt>
    <dgm:pt modelId="{F06BC249-B4C8-4184-91C8-D4A6363F6AB8}" type="parTrans" cxnId="{C71637CF-D260-4133-B79B-4913E69EE191}">
      <dgm:prSet/>
      <dgm:spPr/>
      <dgm:t>
        <a:bodyPr/>
        <a:lstStyle/>
        <a:p>
          <a:endParaRPr lang="en-US"/>
        </a:p>
      </dgm:t>
    </dgm:pt>
    <dgm:pt modelId="{5FCC38A4-D525-49FB-B12D-E555FCF48236}" type="sibTrans" cxnId="{C71637CF-D260-4133-B79B-4913E69EE191}">
      <dgm:prSet/>
      <dgm:spPr/>
      <dgm:t>
        <a:bodyPr/>
        <a:lstStyle/>
        <a:p>
          <a:endParaRPr lang="en-US"/>
        </a:p>
      </dgm:t>
    </dgm:pt>
    <dgm:pt modelId="{7E966E22-DD25-9D44-8AAA-35E7178A966C}" type="pres">
      <dgm:prSet presAssocID="{F3FD37C5-4F41-4C17-A7E3-65AE24CE437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26A72C6-A5CC-8D44-93A6-4EA8D3AD18F3}" type="pres">
      <dgm:prSet presAssocID="{FC3BDD22-3B5B-419B-B426-062BDAC3870A}" presName="hierRoot1" presStyleCnt="0"/>
      <dgm:spPr/>
    </dgm:pt>
    <dgm:pt modelId="{1AFAA25B-5F14-7248-8E94-2F1749141D34}" type="pres">
      <dgm:prSet presAssocID="{FC3BDD22-3B5B-419B-B426-062BDAC3870A}" presName="composite" presStyleCnt="0"/>
      <dgm:spPr/>
    </dgm:pt>
    <dgm:pt modelId="{D6462243-C072-7E4B-9260-AB6793BB039D}" type="pres">
      <dgm:prSet presAssocID="{FC3BDD22-3B5B-419B-B426-062BDAC3870A}" presName="background" presStyleLbl="node0" presStyleIdx="0" presStyleCnt="2"/>
      <dgm:spPr/>
    </dgm:pt>
    <dgm:pt modelId="{EF5102D5-86F7-5F42-906C-4826C0E4B817}" type="pres">
      <dgm:prSet presAssocID="{FC3BDD22-3B5B-419B-B426-062BDAC3870A}" presName="text" presStyleLbl="fgAcc0" presStyleIdx="0" presStyleCnt="2">
        <dgm:presLayoutVars>
          <dgm:chPref val="3"/>
        </dgm:presLayoutVars>
      </dgm:prSet>
      <dgm:spPr/>
    </dgm:pt>
    <dgm:pt modelId="{E3C090E1-F692-FE4E-82B9-9B70EAB55628}" type="pres">
      <dgm:prSet presAssocID="{FC3BDD22-3B5B-419B-B426-062BDAC3870A}" presName="hierChild2" presStyleCnt="0"/>
      <dgm:spPr/>
    </dgm:pt>
    <dgm:pt modelId="{390A6D8C-4501-6A48-9F65-EB2FEE92B735}" type="pres">
      <dgm:prSet presAssocID="{27176976-485F-4251-B569-C066B63DAEC6}" presName="hierRoot1" presStyleCnt="0"/>
      <dgm:spPr/>
    </dgm:pt>
    <dgm:pt modelId="{D78F2089-4942-5343-AA74-15156FCB19B7}" type="pres">
      <dgm:prSet presAssocID="{27176976-485F-4251-B569-C066B63DAEC6}" presName="composite" presStyleCnt="0"/>
      <dgm:spPr/>
    </dgm:pt>
    <dgm:pt modelId="{DB329DB7-7359-2E4E-95F8-6F698F184339}" type="pres">
      <dgm:prSet presAssocID="{27176976-485F-4251-B569-C066B63DAEC6}" presName="background" presStyleLbl="node0" presStyleIdx="1" presStyleCnt="2"/>
      <dgm:spPr/>
    </dgm:pt>
    <dgm:pt modelId="{191FC2F8-C79B-EB41-90CD-94C44E6DB93F}" type="pres">
      <dgm:prSet presAssocID="{27176976-485F-4251-B569-C066B63DAEC6}" presName="text" presStyleLbl="fgAcc0" presStyleIdx="1" presStyleCnt="2">
        <dgm:presLayoutVars>
          <dgm:chPref val="3"/>
        </dgm:presLayoutVars>
      </dgm:prSet>
      <dgm:spPr/>
    </dgm:pt>
    <dgm:pt modelId="{873C5592-28CF-5E4A-88B7-65158246A7FB}" type="pres">
      <dgm:prSet presAssocID="{27176976-485F-4251-B569-C066B63DAEC6}" presName="hierChild2" presStyleCnt="0"/>
      <dgm:spPr/>
    </dgm:pt>
  </dgm:ptLst>
  <dgm:cxnLst>
    <dgm:cxn modelId="{7A72A312-6F9A-496A-A786-20F23AC9E3BF}" srcId="{F3FD37C5-4F41-4C17-A7E3-65AE24CE437A}" destId="{FC3BDD22-3B5B-419B-B426-062BDAC3870A}" srcOrd="0" destOrd="0" parTransId="{9B13AC42-7646-47E8-B23C-2485CDBBD446}" sibTransId="{DFE00361-9D3C-4112-B0AD-CEC3A90DC54E}"/>
    <dgm:cxn modelId="{55AB8744-EA7F-F449-B265-8B128526B35B}" type="presOf" srcId="{F3FD37C5-4F41-4C17-A7E3-65AE24CE437A}" destId="{7E966E22-DD25-9D44-8AAA-35E7178A966C}" srcOrd="0" destOrd="0" presId="urn:microsoft.com/office/officeart/2005/8/layout/hierarchy1"/>
    <dgm:cxn modelId="{1D2C8BA5-99F4-DB4B-82B0-457C1E74C7E5}" type="presOf" srcId="{FC3BDD22-3B5B-419B-B426-062BDAC3870A}" destId="{EF5102D5-86F7-5F42-906C-4826C0E4B817}" srcOrd="0" destOrd="0" presId="urn:microsoft.com/office/officeart/2005/8/layout/hierarchy1"/>
    <dgm:cxn modelId="{62A54EB2-74A1-4240-AB1F-01FC0D952FC9}" type="presOf" srcId="{27176976-485F-4251-B569-C066B63DAEC6}" destId="{191FC2F8-C79B-EB41-90CD-94C44E6DB93F}" srcOrd="0" destOrd="0" presId="urn:microsoft.com/office/officeart/2005/8/layout/hierarchy1"/>
    <dgm:cxn modelId="{C71637CF-D260-4133-B79B-4913E69EE191}" srcId="{F3FD37C5-4F41-4C17-A7E3-65AE24CE437A}" destId="{27176976-485F-4251-B569-C066B63DAEC6}" srcOrd="1" destOrd="0" parTransId="{F06BC249-B4C8-4184-91C8-D4A6363F6AB8}" sibTransId="{5FCC38A4-D525-49FB-B12D-E555FCF48236}"/>
    <dgm:cxn modelId="{03BC43E7-72DA-674D-8B26-8B1873F2A6CE}" type="presParOf" srcId="{7E966E22-DD25-9D44-8AAA-35E7178A966C}" destId="{F26A72C6-A5CC-8D44-93A6-4EA8D3AD18F3}" srcOrd="0" destOrd="0" presId="urn:microsoft.com/office/officeart/2005/8/layout/hierarchy1"/>
    <dgm:cxn modelId="{F386AA9D-5427-8D4C-97EC-90F6A9535961}" type="presParOf" srcId="{F26A72C6-A5CC-8D44-93A6-4EA8D3AD18F3}" destId="{1AFAA25B-5F14-7248-8E94-2F1749141D34}" srcOrd="0" destOrd="0" presId="urn:microsoft.com/office/officeart/2005/8/layout/hierarchy1"/>
    <dgm:cxn modelId="{14517B0E-941E-414B-999D-DC01617A1FFB}" type="presParOf" srcId="{1AFAA25B-5F14-7248-8E94-2F1749141D34}" destId="{D6462243-C072-7E4B-9260-AB6793BB039D}" srcOrd="0" destOrd="0" presId="urn:microsoft.com/office/officeart/2005/8/layout/hierarchy1"/>
    <dgm:cxn modelId="{57F9AD8F-54CC-6742-8628-1035620153CF}" type="presParOf" srcId="{1AFAA25B-5F14-7248-8E94-2F1749141D34}" destId="{EF5102D5-86F7-5F42-906C-4826C0E4B817}" srcOrd="1" destOrd="0" presId="urn:microsoft.com/office/officeart/2005/8/layout/hierarchy1"/>
    <dgm:cxn modelId="{5536E5C8-9CE9-DF44-A4EB-8D42EBDBA269}" type="presParOf" srcId="{F26A72C6-A5CC-8D44-93A6-4EA8D3AD18F3}" destId="{E3C090E1-F692-FE4E-82B9-9B70EAB55628}" srcOrd="1" destOrd="0" presId="urn:microsoft.com/office/officeart/2005/8/layout/hierarchy1"/>
    <dgm:cxn modelId="{E2267123-1929-514C-BB0D-12725FE90A61}" type="presParOf" srcId="{7E966E22-DD25-9D44-8AAA-35E7178A966C}" destId="{390A6D8C-4501-6A48-9F65-EB2FEE92B735}" srcOrd="1" destOrd="0" presId="urn:microsoft.com/office/officeart/2005/8/layout/hierarchy1"/>
    <dgm:cxn modelId="{44E3CC2A-2CAB-814D-AFCD-4D4A7FA36371}" type="presParOf" srcId="{390A6D8C-4501-6A48-9F65-EB2FEE92B735}" destId="{D78F2089-4942-5343-AA74-15156FCB19B7}" srcOrd="0" destOrd="0" presId="urn:microsoft.com/office/officeart/2005/8/layout/hierarchy1"/>
    <dgm:cxn modelId="{B81D14E6-85D9-2B48-AADB-BE07026F19FC}" type="presParOf" srcId="{D78F2089-4942-5343-AA74-15156FCB19B7}" destId="{DB329DB7-7359-2E4E-95F8-6F698F184339}" srcOrd="0" destOrd="0" presId="urn:microsoft.com/office/officeart/2005/8/layout/hierarchy1"/>
    <dgm:cxn modelId="{435C9BF2-7CE5-2A41-BE48-32E244460642}" type="presParOf" srcId="{D78F2089-4942-5343-AA74-15156FCB19B7}" destId="{191FC2F8-C79B-EB41-90CD-94C44E6DB93F}" srcOrd="1" destOrd="0" presId="urn:microsoft.com/office/officeart/2005/8/layout/hierarchy1"/>
    <dgm:cxn modelId="{8BC04D3C-D904-DF4A-BDC1-E27F22681261}" type="presParOf" srcId="{390A6D8C-4501-6A48-9F65-EB2FEE92B735}" destId="{873C5592-28CF-5E4A-88B7-65158246A7F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62243-C072-7E4B-9260-AB6793BB039D}">
      <dsp:nvSpPr>
        <dsp:cNvPr id="0" name=""/>
        <dsp:cNvSpPr/>
      </dsp:nvSpPr>
      <dsp:spPr>
        <a:xfrm>
          <a:off x="951" y="418879"/>
          <a:ext cx="3340417" cy="2121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5102D5-86F7-5F42-906C-4826C0E4B817}">
      <dsp:nvSpPr>
        <dsp:cNvPr id="0" name=""/>
        <dsp:cNvSpPr/>
      </dsp:nvSpPr>
      <dsp:spPr>
        <a:xfrm>
          <a:off x="372109" y="771479"/>
          <a:ext cx="3340417" cy="2121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Med industrialiseringen og urbaniseringen vokser en ny klasse frem med en fælles bevidsthed</a:t>
          </a:r>
          <a:endParaRPr lang="en-US" sz="1800" kern="1200"/>
        </a:p>
      </dsp:txBody>
      <dsp:txXfrm>
        <a:off x="434236" y="833606"/>
        <a:ext cx="3216163" cy="1996911"/>
      </dsp:txXfrm>
    </dsp:sp>
    <dsp:sp modelId="{DB329DB7-7359-2E4E-95F8-6F698F184339}">
      <dsp:nvSpPr>
        <dsp:cNvPr id="0" name=""/>
        <dsp:cNvSpPr/>
      </dsp:nvSpPr>
      <dsp:spPr>
        <a:xfrm>
          <a:off x="4083684" y="418879"/>
          <a:ext cx="3340417" cy="21211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1FC2F8-C79B-EB41-90CD-94C44E6DB93F}">
      <dsp:nvSpPr>
        <dsp:cNvPr id="0" name=""/>
        <dsp:cNvSpPr/>
      </dsp:nvSpPr>
      <dsp:spPr>
        <a:xfrm>
          <a:off x="4454842" y="771479"/>
          <a:ext cx="3340417" cy="2121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Påstand: Tidligere herskede en falsk bevidsthed, der understøttede hierarkiet og overklassens stadsprivilegier. Den falske bevidsthed fastholder og reproducerer et ulige samfund.</a:t>
          </a:r>
          <a:endParaRPr lang="en-US" sz="1800" kern="1200"/>
        </a:p>
      </dsp:txBody>
      <dsp:txXfrm>
        <a:off x="4516969" y="833606"/>
        <a:ext cx="3216163" cy="1996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277AF-479F-46E8-BF17-BB732179A772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E4D50-1D85-43D5-BCA5-0FB96F9A79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9129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Basis består af:</a:t>
            </a:r>
          </a:p>
          <a:p>
            <a:pPr marL="228600" indent="-228600">
              <a:buAutoNum type="alphaUcParenR"/>
            </a:pPr>
            <a:r>
              <a:rPr lang="da-DK" baseline="0" dirty="0"/>
              <a:t>Produktivkræfterne (arbejdskraft, fabrikker, maskiner, transport </a:t>
            </a:r>
            <a:r>
              <a:rPr lang="da-DK" baseline="0" dirty="0" err="1"/>
              <a:t>osv</a:t>
            </a:r>
            <a:r>
              <a:rPr lang="da-DK" baseline="0" dirty="0"/>
              <a:t>)</a:t>
            </a:r>
          </a:p>
          <a:p>
            <a:pPr marL="228600" indent="-228600">
              <a:buAutoNum type="alphaUcParenR"/>
            </a:pPr>
            <a:r>
              <a:rPr lang="da-DK" baseline="0" dirty="0"/>
              <a:t>Produktionsforhold (arbejdsforhold, ejendomsforhold)</a:t>
            </a:r>
          </a:p>
          <a:p>
            <a:pPr marL="228600" indent="-228600">
              <a:buAutoNum type="alphaUcParenR"/>
            </a:pPr>
            <a:r>
              <a:rPr lang="da-DK" baseline="0" dirty="0"/>
              <a:t>Produktionsbetingelser (adgang til råstoffer osv.)</a:t>
            </a:r>
          </a:p>
          <a:p>
            <a:pPr marL="0" indent="0">
              <a:buNone/>
            </a:pPr>
            <a:r>
              <a:rPr lang="da-DK" baseline="0" dirty="0"/>
              <a:t>Det vil sige, at basis = økonomiske betingelser</a:t>
            </a:r>
          </a:p>
          <a:p>
            <a:pPr marL="0" indent="0">
              <a:buNone/>
            </a:pPr>
            <a:r>
              <a:rPr lang="da-DK" baseline="0" dirty="0"/>
              <a:t>Overbygningen består af politiske beslutninger, ideologi</a:t>
            </a:r>
          </a:p>
          <a:p>
            <a:pPr marL="0" indent="0">
              <a:buNone/>
            </a:pPr>
            <a:r>
              <a:rPr lang="da-DK" baseline="0" dirty="0"/>
              <a:t>Forandringer i samfundet stammer næsten udelukkende fra forandringer i basis – altså når produktivkræfterne/økonomien ændrer sig.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1E4D50-1D85-43D5-BCA5-0FB96F9A795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3243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912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451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985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162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615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9282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637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005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586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3245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0771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0390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2166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8650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412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180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0455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2656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1752" y="1600200"/>
            <a:ext cx="4160520" cy="4754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60520" cy="4754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9137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301752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0" dirty="0" smtClean="0">
                <a:ln w="11430"/>
                <a:solidFill>
                  <a:schemeClr val="tx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301752" y="2373312"/>
            <a:ext cx="41605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4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0" dirty="0" smtClean="0">
                <a:ln w="11430"/>
                <a:solidFill>
                  <a:schemeClr val="tx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4" y="2373312"/>
            <a:ext cx="41605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099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9303F1-DAB1-4F1A-9F00-8478BAC9F5BD}" type="datetimeFigureOut">
              <a:rPr lang="da-DK" smtClean="0"/>
              <a:t>17-11-2022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3D87242-3242-4B6E-B78C-0F0D4349F0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420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Ideologier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sz="4400"/>
              <a:t>Socialisme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393922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/>
          <a:srcRect t="4416" r="2" b="26316"/>
          <a:stretch/>
        </p:blipFill>
        <p:spPr>
          <a:xfrm>
            <a:off x="20" y="-1"/>
            <a:ext cx="4343338" cy="3980623"/>
          </a:xfrm>
          <a:prstGeom prst="rect">
            <a:avLst/>
          </a:prstGeom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" r="1" b="20661"/>
          <a:stretch/>
        </p:blipFill>
        <p:spPr bwMode="auto">
          <a:xfrm>
            <a:off x="4435941" y="10"/>
            <a:ext cx="4346109" cy="398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19075C07-CFB6-4B00-8D9D-38D8FB766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9100" y="4109680"/>
            <a:ext cx="8797499" cy="2299058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4350" y="4267829"/>
            <a:ext cx="2529862" cy="1608035"/>
          </a:xfrm>
        </p:spPr>
        <p:txBody>
          <a:bodyPr>
            <a:normAutofit/>
          </a:bodyPr>
          <a:lstStyle/>
          <a:p>
            <a:r>
              <a:rPr lang="da-DK" sz="2900">
                <a:solidFill>
                  <a:schemeClr val="bg1"/>
                </a:solidFill>
              </a:rPr>
              <a:t>Socialismens grundlæggere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76011" y="4267829"/>
            <a:ext cx="4976854" cy="160803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endParaRPr lang="da-DK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da-DK" dirty="0">
                <a:solidFill>
                  <a:schemeClr val="bg1"/>
                </a:solidFill>
              </a:rPr>
              <a:t>Ophavsmænd: Karl Marx (1818-1883) og Friedrich Engels (1820-1895)</a:t>
            </a:r>
          </a:p>
          <a:p>
            <a:pPr>
              <a:lnSpc>
                <a:spcPct val="110000"/>
              </a:lnSpc>
            </a:pPr>
            <a:r>
              <a:rPr lang="da-DK" dirty="0">
                <a:solidFill>
                  <a:schemeClr val="bg1"/>
                </a:solidFill>
              </a:rPr>
              <a:t>Grundlagde socialismen med hovedværket Das Kapital</a:t>
            </a:r>
          </a:p>
          <a:p>
            <a:pPr>
              <a:lnSpc>
                <a:spcPct val="110000"/>
              </a:lnSpc>
            </a:pP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4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53CD781F-F935-4310-9C70-32C9B03A1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10">
            <a:extLst>
              <a:ext uri="{FF2B5EF4-FFF2-40B4-BE49-F238E27FC236}">
                <a16:creationId xmlns:a16="http://schemas.microsoft.com/office/drawing/2014/main" id="{E389415A-F11F-49E4-B0C5-CF7FF9C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047" y="0"/>
            <a:ext cx="9004011" cy="6644081"/>
            <a:chOff x="-25397" y="0"/>
            <a:chExt cx="12005350" cy="6644081"/>
          </a:xfrm>
        </p:grpSpPr>
        <p:sp useBgFill="1">
          <p:nvSpPr>
            <p:cNvPr id="12" name="Rectangle 11">
              <a:extLst>
                <a:ext uri="{FF2B5EF4-FFF2-40B4-BE49-F238E27FC236}">
                  <a16:creationId xmlns:a16="http://schemas.microsoft.com/office/drawing/2014/main" id="{91A09D7C-72C0-44A7-95A9-038C62939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9B1A95B7-C468-4483-B6EA-858374AB5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68F968-C120-4C1E-B281-A62213BD21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3713556" cy="11519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/>
              <a:t>Hvorfor opstår ideologien?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514350" y="2076423"/>
            <a:ext cx="3713558" cy="32887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Marx </a:t>
            </a:r>
            <a:r>
              <a:rPr lang="en-US" sz="2000" dirty="0" err="1"/>
              <a:t>og</a:t>
            </a:r>
            <a:r>
              <a:rPr lang="en-US" sz="2000" dirty="0"/>
              <a:t> Engels ser </a:t>
            </a:r>
            <a:r>
              <a:rPr lang="en-US" sz="2000" dirty="0" err="1"/>
              <a:t>konsekvenserne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laissez-faire </a:t>
            </a:r>
            <a:r>
              <a:rPr lang="en-US" sz="2000" dirty="0" err="1"/>
              <a:t>økonomien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retter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skarp</a:t>
            </a:r>
            <a:r>
              <a:rPr lang="en-US" sz="2000" dirty="0"/>
              <a:t> </a:t>
            </a:r>
            <a:r>
              <a:rPr lang="en-US" sz="2000" dirty="0" err="1"/>
              <a:t>kritik</a:t>
            </a:r>
            <a:r>
              <a:rPr lang="en-US" sz="2000" dirty="0"/>
              <a:t> mod </a:t>
            </a:r>
            <a:r>
              <a:rPr lang="en-US" sz="2000" dirty="0" err="1"/>
              <a:t>både</a:t>
            </a:r>
            <a:r>
              <a:rPr lang="en-US" sz="2000" dirty="0"/>
              <a:t> </a:t>
            </a:r>
            <a:r>
              <a:rPr lang="en-US" sz="2000" dirty="0" err="1"/>
              <a:t>liberalismens</a:t>
            </a:r>
            <a:r>
              <a:rPr lang="en-US" sz="2000" dirty="0"/>
              <a:t> </a:t>
            </a:r>
            <a:r>
              <a:rPr lang="en-US" sz="2000" dirty="0" err="1"/>
              <a:t>ukontrollerede</a:t>
            </a:r>
            <a:r>
              <a:rPr lang="en-US" sz="2000" dirty="0"/>
              <a:t> </a:t>
            </a:r>
            <a:r>
              <a:rPr lang="en-US" sz="2000" dirty="0" err="1"/>
              <a:t>kapitalisme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det </a:t>
            </a:r>
            <a:r>
              <a:rPr lang="en-US" sz="2000" dirty="0" err="1"/>
              <a:t>konservative</a:t>
            </a:r>
            <a:r>
              <a:rPr lang="en-US" sz="2000" dirty="0"/>
              <a:t> </a:t>
            </a:r>
            <a:r>
              <a:rPr lang="en-US" sz="2000" dirty="0" err="1"/>
              <a:t>standssamfunds</a:t>
            </a:r>
            <a:r>
              <a:rPr lang="en-US" sz="2000" dirty="0"/>
              <a:t> </a:t>
            </a:r>
            <a:r>
              <a:rPr lang="en-US" sz="2000" dirty="0" err="1"/>
              <a:t>ulighed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fastlåste</a:t>
            </a:r>
            <a:r>
              <a:rPr lang="en-US" sz="2000" dirty="0"/>
              <a:t> </a:t>
            </a:r>
            <a:r>
              <a:rPr lang="en-US" sz="2000" dirty="0" err="1"/>
              <a:t>hierarki</a:t>
            </a:r>
            <a:r>
              <a:rPr lang="en-US" sz="2000" dirty="0"/>
              <a:t>.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4"/>
          <a:srcRect l="20849" r="18867" b="1"/>
          <a:stretch/>
        </p:blipFill>
        <p:spPr>
          <a:xfrm>
            <a:off x="4647007" y="298629"/>
            <a:ext cx="3982642" cy="5301586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144948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4350" y="685800"/>
            <a:ext cx="7797662" cy="1151965"/>
          </a:xfrm>
        </p:spPr>
        <p:txBody>
          <a:bodyPr>
            <a:normAutofit/>
          </a:bodyPr>
          <a:lstStyle/>
          <a:p>
            <a:r>
              <a:rPr lang="da-DK" dirty="0"/>
              <a:t>Hvorfor opstår ideologien?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8C07E72-F49D-AA36-C38B-855E028BFE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195247"/>
              </p:ext>
            </p:extLst>
          </p:nvPr>
        </p:nvGraphicFramePr>
        <p:xfrm>
          <a:off x="514350" y="2063750"/>
          <a:ext cx="7796212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761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5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8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906" y="0"/>
            <a:ext cx="8762857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8496942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6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6038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2" y="0"/>
            <a:ext cx="347474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142" y="0"/>
            <a:ext cx="3219903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97" y="1304458"/>
            <a:ext cx="2494987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300"/>
              <a:t>Samfundet er grundlæggende konfliktfyldt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86653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318766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8912" y="450792"/>
            <a:ext cx="4977617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91025" y="1938275"/>
            <a:ext cx="4631078" cy="29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5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28D430-56EA-45B9-8632-927BEBF02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7"/>
            <a:ext cx="8178800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noFill/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5199" y="1061660"/>
            <a:ext cx="7213600" cy="1043108"/>
          </a:xfrm>
        </p:spPr>
        <p:txBody>
          <a:bodyPr>
            <a:normAutofit/>
          </a:bodyPr>
          <a:lstStyle/>
          <a:p>
            <a:pPr algn="ctr"/>
            <a:r>
              <a:rPr lang="da-DK" sz="3900"/>
              <a:t>Socialismens grundprincipper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584" y="1844824"/>
            <a:ext cx="7704856" cy="5013176"/>
          </a:xfrm>
        </p:spPr>
        <p:txBody>
          <a:bodyPr>
            <a:normAutofit/>
          </a:bodyPr>
          <a:lstStyle/>
          <a:p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Klassekonflikt: grundlæggende konflikt mellem </a:t>
            </a:r>
          </a:p>
          <a:p>
            <a:pPr lvl="1"/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Lønarbejderne, der ejer og sælger arbejdskraft og ønsker højere løn</a:t>
            </a:r>
          </a:p>
          <a:p>
            <a:pPr lvl="1"/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Arbejdsgiverne, der ejer produktionsmidlerne og ønsker større profit</a:t>
            </a:r>
          </a:p>
          <a:p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Merværditeori: arbejderen vil altid få mindre end det, hans arbejde er værd</a:t>
            </a:r>
          </a:p>
          <a:p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Klassekamp: klassekonflikten kan ikke løses i et kapitalistisk samfund, men vil altid føre til kamp mellem arbejdsgivere og –</a:t>
            </a:r>
            <a:r>
              <a:rPr lang="da-DK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tagere</a:t>
            </a:r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Løses kun ved at afskaffe kapitalismen og indføre fælleseje/statseje </a:t>
            </a:r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socialisme</a:t>
            </a:r>
            <a:endParaRPr lang="da-D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2"/>
            <a:endParaRPr lang="da-DK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88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Historien</a:t>
            </a:r>
            <a:r>
              <a:rPr lang="da-DK" baseline="0" dirty="0"/>
              <a:t> ifølge Marx</a:t>
            </a:r>
            <a:endParaRPr lang="da-DK" dirty="0"/>
          </a:p>
        </p:txBody>
      </p:sp>
      <p:sp>
        <p:nvSpPr>
          <p:cNvPr id="8" name="Tekstboks 7"/>
          <p:cNvSpPr txBox="1"/>
          <p:nvPr/>
        </p:nvSpPr>
        <p:spPr>
          <a:xfrm>
            <a:off x="404101" y="526886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slavesamfund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2064656" y="4841467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feudalsamfund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3866970" y="450977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kapitalisme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5313247" y="411772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socialisme</a:t>
            </a:r>
          </a:p>
        </p:txBody>
      </p:sp>
      <p:sp>
        <p:nvSpPr>
          <p:cNvPr id="13" name="Tekstboks 12"/>
          <p:cNvSpPr txBox="1"/>
          <p:nvPr/>
        </p:nvSpPr>
        <p:spPr>
          <a:xfrm>
            <a:off x="7020272" y="374839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kommunisme</a:t>
            </a:r>
          </a:p>
        </p:txBody>
      </p:sp>
      <p:cxnSp>
        <p:nvCxnSpPr>
          <p:cNvPr id="14" name="Lige pilforbindelse 13"/>
          <p:cNvCxnSpPr/>
          <p:nvPr/>
        </p:nvCxnSpPr>
        <p:spPr>
          <a:xfrm>
            <a:off x="827584" y="6246604"/>
            <a:ext cx="75608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boks 17"/>
          <p:cNvSpPr txBox="1"/>
          <p:nvPr/>
        </p:nvSpPr>
        <p:spPr>
          <a:xfrm>
            <a:off x="7888596" y="591922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Tid</a:t>
            </a:r>
          </a:p>
        </p:txBody>
      </p:sp>
      <p:cxnSp>
        <p:nvCxnSpPr>
          <p:cNvPr id="20" name="Lige pilforbindelse 19"/>
          <p:cNvCxnSpPr/>
          <p:nvPr/>
        </p:nvCxnSpPr>
        <p:spPr>
          <a:xfrm flipV="1">
            <a:off x="467544" y="3284984"/>
            <a:ext cx="0" cy="28189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boks 21"/>
          <p:cNvSpPr txBox="1"/>
          <p:nvPr/>
        </p:nvSpPr>
        <p:spPr>
          <a:xfrm rot="16200000">
            <a:off x="-1103784" y="3742703"/>
            <a:ext cx="2818910" cy="375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Grad af civilisation</a:t>
            </a:r>
          </a:p>
        </p:txBody>
      </p:sp>
      <p:sp>
        <p:nvSpPr>
          <p:cNvPr id="25" name="Tekstboks 24"/>
          <p:cNvSpPr txBox="1"/>
          <p:nvPr/>
        </p:nvSpPr>
        <p:spPr>
          <a:xfrm>
            <a:off x="126184" y="1961384"/>
            <a:ext cx="855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Samfundet udvikler sig fra det ene stadie til det næste gennem forandringer i basis eller gennem klassekamp</a:t>
            </a:r>
          </a:p>
        </p:txBody>
      </p:sp>
    </p:spTree>
    <p:extLst>
      <p:ext uri="{BB962C8B-B14F-4D97-AF65-F5344CB8AC3E}">
        <p14:creationId xmlns:p14="http://schemas.microsoft.com/office/powerpoint/2010/main" val="85371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4F3880-E56F-A280-1F21-9885CAC70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Den marxistiske samfundsmodel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DF8A9BA-5DD3-B62D-2A8F-1466A9CD0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772816"/>
            <a:ext cx="5863478" cy="363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71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Historien ifølge Marx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Socialisme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>
          <a:xfrm>
            <a:off x="301752" y="2373312"/>
            <a:ext cx="4160520" cy="3023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Proletariatets diktatur:</a:t>
            </a:r>
          </a:p>
          <a:p>
            <a:pPr marL="0" indent="0">
              <a:buNone/>
            </a:pPr>
            <a:r>
              <a:rPr lang="da-DK" sz="2000" dirty="0"/>
              <a:t>Socialisme er et overgangssamfund, hvor staten ejer produktionsanlæggene og planlægger produktion, løn osv.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Kommunisme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4"/>
          </p:nvPr>
        </p:nvSpPr>
        <p:spPr>
          <a:xfrm>
            <a:off x="4983480" y="2420888"/>
            <a:ext cx="3771908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Utopi eller historiens endepunkt, hvor det socialistiske menneske er modnet, så staten bliver overflødig og visner væk.</a:t>
            </a:r>
          </a:p>
          <a:p>
            <a:pPr marL="0" indent="0">
              <a:buNone/>
            </a:pPr>
            <a:r>
              <a:rPr lang="da-DK" sz="2000" dirty="0"/>
              <a:t>Ingen klasser – alle yder efter evne og nyder efter behov</a:t>
            </a:r>
          </a:p>
        </p:txBody>
      </p:sp>
      <p:sp>
        <p:nvSpPr>
          <p:cNvPr id="8" name="Højrepil 7"/>
          <p:cNvSpPr/>
          <p:nvPr/>
        </p:nvSpPr>
        <p:spPr>
          <a:xfrm>
            <a:off x="4139952" y="3119406"/>
            <a:ext cx="777236" cy="412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5658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Socialismens mange ansigter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Socialdemokratisme</a:t>
            </a:r>
          </a:p>
          <a:p>
            <a:pPr lvl="1"/>
            <a:r>
              <a:rPr lang="da-DK" dirty="0"/>
              <a:t>Reformistisk socialisme, hvor samfundet skal ændres med demokratiske midler</a:t>
            </a:r>
          </a:p>
          <a:p>
            <a:pPr lvl="1"/>
            <a:r>
              <a:rPr lang="da-DK" dirty="0"/>
              <a:t>Det frie marked og den private ejendomsret accepteres (altså IKKE fælleseje), men staten skal regulere markedet og sikre alle borgere rimelige livsbetingelser </a:t>
            </a:r>
            <a:r>
              <a:rPr lang="da-DK" dirty="0">
                <a:sym typeface="Wingdings" pitchFamily="2" charset="2"/>
              </a:rPr>
              <a:t> velfærdsstaten</a:t>
            </a:r>
          </a:p>
          <a:p>
            <a:pPr lvl="1"/>
            <a:r>
              <a:rPr lang="da-DK" dirty="0">
                <a:sym typeface="Wingdings" pitchFamily="2" charset="2"/>
              </a:rPr>
              <a:t>Socialdemokraterne</a:t>
            </a:r>
          </a:p>
          <a:p>
            <a:pPr marL="45720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033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Socialismens mange</a:t>
            </a:r>
            <a:r>
              <a:rPr lang="da-DK" baseline="0" dirty="0"/>
              <a:t> ansigter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Revolutionær socialisme</a:t>
            </a:r>
          </a:p>
          <a:p>
            <a:pPr lvl="1"/>
            <a:r>
              <a:rPr lang="da-DK" dirty="0"/>
              <a:t>Overgangen</a:t>
            </a:r>
            <a:r>
              <a:rPr lang="da-DK" baseline="0" dirty="0"/>
              <a:t> fra det kapitalistiske til det socialistiske samfund kræver omfattende politiske og økonomiske ændringer</a:t>
            </a:r>
          </a:p>
          <a:p>
            <a:pPr lvl="1"/>
            <a:r>
              <a:rPr lang="da-DK" baseline="0" dirty="0"/>
              <a:t>Det kan være nødvendigt at anvende vold</a:t>
            </a:r>
          </a:p>
          <a:p>
            <a:pPr lvl="1"/>
            <a:r>
              <a:rPr lang="da-DK" baseline="0" dirty="0"/>
              <a:t>Enhedslisten</a:t>
            </a:r>
          </a:p>
          <a:p>
            <a:pPr lvl="1"/>
            <a:endParaRPr lang="da-DK" baseline="0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329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Socialismens</a:t>
            </a:r>
            <a:r>
              <a:rPr lang="da-DK" baseline="0" dirty="0"/>
              <a:t> mange ansigter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Kommunisme, Marxisme, Leninisme, Stalinisme, Trotskisme, Maoisme</a:t>
            </a:r>
            <a:r>
              <a:rPr lang="da-DK" baseline="0" dirty="0"/>
              <a:t> osv.</a:t>
            </a:r>
          </a:p>
          <a:p>
            <a:pPr lvl="1"/>
            <a:r>
              <a:rPr lang="da-DK" dirty="0"/>
              <a:t>Lokale afarter</a:t>
            </a:r>
            <a:r>
              <a:rPr lang="da-DK" baseline="0" dirty="0"/>
              <a:t> af marxismen</a:t>
            </a:r>
          </a:p>
          <a:p>
            <a:pPr lvl="1"/>
            <a:r>
              <a:rPr lang="da-DK" dirty="0"/>
              <a:t>Tendens til at blive meget totalitært og topstyret</a:t>
            </a:r>
          </a:p>
          <a:p>
            <a:pPr lvl="1"/>
            <a:r>
              <a:rPr lang="da-DK" dirty="0"/>
              <a:t>Antallet af kommunistiske lande er faldet drastisk i de senere år </a:t>
            </a:r>
          </a:p>
        </p:txBody>
      </p:sp>
    </p:spTree>
    <p:extLst>
      <p:ext uri="{BB962C8B-B14F-4D97-AF65-F5344CB8AC3E}">
        <p14:creationId xmlns:p14="http://schemas.microsoft.com/office/powerpoint/2010/main" val="1632920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047" y="0"/>
            <a:ext cx="9004011" cy="6644081"/>
            <a:chOff x="-25397" y="0"/>
            <a:chExt cx="12005350" cy="6644081"/>
          </a:xfrm>
        </p:grpSpPr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ED2C424-5870-46BF-B77E-0C113783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4B75501-2C4C-44D8-A541-FA33D7EF1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2600" y="1946592"/>
            <a:ext cx="8178799" cy="296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265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1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906" y="0"/>
            <a:ext cx="8762857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8496942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6038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EB9FA3F-CAB0-4533-9364-224CEC6FF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1714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2A380B-25DD-446D-8CE1-36B0025F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60" y="4519749"/>
            <a:ext cx="8104342" cy="12702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Socialisme i dagens Danmark</a:t>
            </a:r>
          </a:p>
        </p:txBody>
      </p:sp>
      <p:sp>
        <p:nvSpPr>
          <p:cNvPr id="23" name="5-Point Star 31">
            <a:extLst>
              <a:ext uri="{FF2B5EF4-FFF2-40B4-BE49-F238E27FC236}">
                <a16:creationId xmlns:a16="http://schemas.microsoft.com/office/drawing/2014/main" id="{42B0C1BF-5CB1-40DA-9A22-5452B5469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7556" y="6388943"/>
            <a:ext cx="279786" cy="37304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B34C7CA-AC3B-434C-B199-33AF0F871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8660" y="1081285"/>
            <a:ext cx="8104342" cy="2735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82512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vedbegivenhed">
  <a:themeElements>
    <a:clrScheme name="Hovedbegivenhed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Hovedbegivenhed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vedbegivenhed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439</Words>
  <Application>Microsoft Office PowerPoint</Application>
  <PresentationFormat>Skærmshow (4:3)</PresentationFormat>
  <Paragraphs>59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Impact</vt:lpstr>
      <vt:lpstr>Hovedbegivenhed</vt:lpstr>
      <vt:lpstr>Ideologier</vt:lpstr>
      <vt:lpstr>Socialismens grundlæggere</vt:lpstr>
      <vt:lpstr>Hvorfor opstår ideologien?</vt:lpstr>
      <vt:lpstr>Hvorfor opstår ideologien?</vt:lpstr>
      <vt:lpstr>Samfundet er grundlæggende konfliktfyldt</vt:lpstr>
      <vt:lpstr>Socialismens grundprincipper</vt:lpstr>
      <vt:lpstr>Historien ifølge Marx</vt:lpstr>
      <vt:lpstr>Den marxistiske samfundsmodel</vt:lpstr>
      <vt:lpstr>Historien ifølge Marx</vt:lpstr>
      <vt:lpstr>Socialismens mange ansigter</vt:lpstr>
      <vt:lpstr>Socialismens mange ansigter</vt:lpstr>
      <vt:lpstr>Socialismens mange ansigter</vt:lpstr>
      <vt:lpstr>PowerPoint-præsentation</vt:lpstr>
      <vt:lpstr>Socialisme i dagens Danmark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Ideologier</dc:title>
  <dc:creator>Tanja Høgh Mouritsen</dc:creator>
  <cp:lastModifiedBy>Carsten Rysgaard Kjær</cp:lastModifiedBy>
  <cp:revision>4</cp:revision>
  <dcterms:created xsi:type="dcterms:W3CDTF">2020-11-15T13:03:16Z</dcterms:created>
  <dcterms:modified xsi:type="dcterms:W3CDTF">2022-11-17T10:32:12Z</dcterms:modified>
</cp:coreProperties>
</file>