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57" r:id="rId4"/>
    <p:sldId id="259" r:id="rId5"/>
    <p:sldId id="261" r:id="rId6"/>
    <p:sldId id="266" r:id="rId7"/>
    <p:sldId id="267" r:id="rId8"/>
    <p:sldId id="268" r:id="rId9"/>
    <p:sldId id="262" r:id="rId10"/>
    <p:sldId id="265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2683"/>
  </p:normalViewPr>
  <p:slideViewPr>
    <p:cSldViewPr snapToGrid="0" snapToObjects="1">
      <p:cViewPr varScale="1">
        <p:scale>
          <a:sx n="105" d="100"/>
          <a:sy n="105" d="100"/>
        </p:scale>
        <p:origin x="1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Militære og</a:t>
            </a:r>
            <a:r>
              <a:rPr lang="da-DK" baseline="0" dirty="0"/>
              <a:t> civile dødsfald under Anden Verdenskrig blandt fire besatte lande (totale tal)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Militære tab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'Ark1'!$A$2:$A$6</c:f>
              <c:strCache>
                <c:ptCount val="4"/>
                <c:pt idx="0">
                  <c:v>Danmark</c:v>
                </c:pt>
                <c:pt idx="1">
                  <c:v>Tjekkoslovakiet</c:v>
                </c:pt>
                <c:pt idx="2">
                  <c:v>Belgien</c:v>
                </c:pt>
                <c:pt idx="3">
                  <c:v>Holland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2100</c:v>
                </c:pt>
                <c:pt idx="1">
                  <c:v>25000</c:v>
                </c:pt>
                <c:pt idx="2">
                  <c:v>12100</c:v>
                </c:pt>
                <c:pt idx="3">
                  <c:v>17000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9-40E6-AB66-435529646A9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Civilie tab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'Ark1'!$A$2:$A$6</c:f>
              <c:strCache>
                <c:ptCount val="4"/>
                <c:pt idx="0">
                  <c:v>Danmark</c:v>
                </c:pt>
                <c:pt idx="1">
                  <c:v>Tjekkoslovakiet</c:v>
                </c:pt>
                <c:pt idx="2">
                  <c:v>Belgien</c:v>
                </c:pt>
                <c:pt idx="3">
                  <c:v>Holland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1100</c:v>
                </c:pt>
                <c:pt idx="1">
                  <c:v>320000</c:v>
                </c:pt>
                <c:pt idx="2">
                  <c:v>74000</c:v>
                </c:pt>
                <c:pt idx="3">
                  <c:v>284000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19-40E6-AB66-435529646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399744"/>
        <c:axId val="1026402064"/>
      </c:barChart>
      <c:catAx>
        <c:axId val="102639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6402064"/>
        <c:crosses val="autoZero"/>
        <c:auto val="1"/>
        <c:lblAlgn val="ctr"/>
        <c:lblOffset val="100"/>
        <c:noMultiLvlLbl val="0"/>
      </c:catAx>
      <c:valAx>
        <c:axId val="102640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639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dirty="0"/>
              <a:t>Militære og</a:t>
            </a:r>
            <a:r>
              <a:rPr lang="da-DK" sz="1200" baseline="0" dirty="0"/>
              <a:t> civile dødsfald under Anden Verdenskrig blandt fire besatte lande (totale tal)</a:t>
            </a:r>
            <a:endParaRPr lang="da-DK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Militære tab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'Ark1'!$A$2:$A$6</c:f>
              <c:strCache>
                <c:ptCount val="4"/>
                <c:pt idx="0">
                  <c:v>Danmark</c:v>
                </c:pt>
                <c:pt idx="1">
                  <c:v>Tjekkoslovakiet</c:v>
                </c:pt>
                <c:pt idx="2">
                  <c:v>Belgien</c:v>
                </c:pt>
                <c:pt idx="3">
                  <c:v>Holland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2100</c:v>
                </c:pt>
                <c:pt idx="1">
                  <c:v>25000</c:v>
                </c:pt>
                <c:pt idx="2">
                  <c:v>12100</c:v>
                </c:pt>
                <c:pt idx="3">
                  <c:v>17000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9-43DD-9744-A57C29D89F3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Militære og civilie tab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'Ark1'!$A$2:$A$6</c:f>
              <c:strCache>
                <c:ptCount val="4"/>
                <c:pt idx="0">
                  <c:v>Danmark</c:v>
                </c:pt>
                <c:pt idx="1">
                  <c:v>Tjekkoslovakiet</c:v>
                </c:pt>
                <c:pt idx="2">
                  <c:v>Belgien</c:v>
                </c:pt>
                <c:pt idx="3">
                  <c:v>Holland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3200</c:v>
                </c:pt>
                <c:pt idx="1">
                  <c:v>345000</c:v>
                </c:pt>
                <c:pt idx="2">
                  <c:v>86100</c:v>
                </c:pt>
                <c:pt idx="3">
                  <c:v>301000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9-43DD-9744-A57C29D89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0844208"/>
        <c:axId val="1030846688"/>
      </c:barChart>
      <c:catAx>
        <c:axId val="103084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30846688"/>
        <c:crosses val="autoZero"/>
        <c:auto val="1"/>
        <c:lblAlgn val="ctr"/>
        <c:lblOffset val="100"/>
        <c:noMultiLvlLbl val="0"/>
      </c:catAx>
      <c:valAx>
        <c:axId val="103084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3084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800" b="0" i="0" baseline="0" dirty="0">
                <a:effectLst/>
              </a:rPr>
              <a:t>Militære og civile dødsfald under Anden Verdenskrig blandt fire krigsførende lande (totale tal)</a:t>
            </a:r>
            <a:endParaRPr lang="da-DK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Militære tab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USA</c:v>
                </c:pt>
                <c:pt idx="1">
                  <c:v>UK</c:v>
                </c:pt>
                <c:pt idx="2">
                  <c:v>Tyskland</c:v>
                </c:pt>
                <c:pt idx="3">
                  <c:v>Sovjetunionen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416000</c:v>
                </c:pt>
                <c:pt idx="1">
                  <c:v>383000</c:v>
                </c:pt>
                <c:pt idx="2">
                  <c:v>5500000</c:v>
                </c:pt>
                <c:pt idx="3">
                  <c:v>10000000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6-4699-81D2-1AFB960F8E0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Civile tab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USA</c:v>
                </c:pt>
                <c:pt idx="1">
                  <c:v>UK</c:v>
                </c:pt>
                <c:pt idx="2">
                  <c:v>Tyskland</c:v>
                </c:pt>
                <c:pt idx="3">
                  <c:v>Sovjetunionen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2000</c:v>
                </c:pt>
                <c:pt idx="1">
                  <c:v>67000</c:v>
                </c:pt>
                <c:pt idx="2">
                  <c:v>3300000</c:v>
                </c:pt>
                <c:pt idx="3">
                  <c:v>14000000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F6-4699-81D2-1AFB960F8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439024"/>
        <c:axId val="1026441776"/>
      </c:barChart>
      <c:catAx>
        <c:axId val="102643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6441776"/>
        <c:crosses val="autoZero"/>
        <c:auto val="1"/>
        <c:lblAlgn val="ctr"/>
        <c:lblOffset val="100"/>
        <c:noMultiLvlLbl val="0"/>
      </c:catAx>
      <c:valAx>
        <c:axId val="102644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643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fo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Danmarks besættelse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80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391" y="716255"/>
            <a:ext cx="9271590" cy="563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9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”Danmarks besættelse”?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89212" y="2133600"/>
            <a:ext cx="5295831" cy="3777622"/>
          </a:xfrm>
        </p:spPr>
        <p:txBody>
          <a:bodyPr>
            <a:normAutofit/>
          </a:bodyPr>
          <a:lstStyle/>
          <a:p>
            <a:r>
              <a:rPr lang="da-DK" dirty="0"/>
              <a:t>Besættelsen i Danmark dækker over den periode fra </a:t>
            </a:r>
            <a:r>
              <a:rPr lang="da-DK" b="1" dirty="0">
                <a:solidFill>
                  <a:srgbClr val="FF0000"/>
                </a:solidFill>
              </a:rPr>
              <a:t>9. april 1940 </a:t>
            </a:r>
            <a:r>
              <a:rPr lang="da-DK" dirty="0">
                <a:solidFill>
                  <a:srgbClr val="FF0000"/>
                </a:solidFill>
              </a:rPr>
              <a:t>til </a:t>
            </a:r>
            <a:r>
              <a:rPr lang="da-DK" b="1" dirty="0">
                <a:solidFill>
                  <a:srgbClr val="FF0000"/>
                </a:solidFill>
              </a:rPr>
              <a:t>5. maj 1945</a:t>
            </a:r>
            <a:r>
              <a:rPr lang="da-DK" dirty="0"/>
              <a:t>, hvor Tyskland besatte DK under Anden Verdenskrig</a:t>
            </a:r>
          </a:p>
          <a:p>
            <a:r>
              <a:rPr lang="da-DK" dirty="0"/>
              <a:t>Det er historien om soldater i bybilledet og civile i uniform. Om modstandsfolk, der kæmpede for den danske ånd, og om samarbejdspolitikere, der kæmpede for den danske overlevelse. Det er historien helte og skurke </a:t>
            </a:r>
            <a:r>
              <a:rPr lang="mr-IN" dirty="0"/>
              <a:t>–</a:t>
            </a:r>
            <a:r>
              <a:rPr lang="da-DK" dirty="0"/>
              <a:t> og hvordan helten i én tid kan blive skurken i en anden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751" y="1696277"/>
            <a:ext cx="3500577" cy="467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er emnet interessant? (1/2)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2589211" y="2133600"/>
            <a:ext cx="8915399" cy="170953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Danmarks besættelse markerer muligvis det tidspunkt i moderne historie, hvor </a:t>
            </a:r>
            <a:r>
              <a:rPr lang="da-DK" b="1" dirty="0">
                <a:solidFill>
                  <a:srgbClr val="FF0000"/>
                </a:solidFill>
              </a:rPr>
              <a:t>Danmarks politiske, kulturelle og nationale overlevelse har været i størst fare</a:t>
            </a:r>
            <a:r>
              <a:rPr lang="da-DK" dirty="0"/>
              <a:t>!</a:t>
            </a:r>
          </a:p>
          <a:p>
            <a:r>
              <a:rPr lang="da-DK" dirty="0">
                <a:sym typeface="Wingdings"/>
              </a:rPr>
              <a:t>Modstandskampen under b</a:t>
            </a:r>
            <a:r>
              <a:rPr lang="da-DK" dirty="0"/>
              <a:t>esættelsen er blevet en del af ”den nationale fortælling” (grundfortællingen) </a:t>
            </a:r>
            <a:r>
              <a:rPr lang="da-DK" dirty="0">
                <a:sym typeface="Wingdings"/>
              </a:rPr>
              <a:t> men ikke alle grupper har en plads i denne fortælling (hvad med samarbejdspolitikerne? Tyskerpigerne? De østfrontsfrivillige)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589212" y="4071730"/>
            <a:ext cx="4845258" cy="179567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Emnet viser, hvordan historien aldrig er </a:t>
            </a:r>
            <a:r>
              <a:rPr lang="da-DK" b="1" dirty="0"/>
              <a:t>sort/hvid</a:t>
            </a:r>
            <a:r>
              <a:rPr lang="da-DK" dirty="0"/>
              <a:t> </a:t>
            </a:r>
            <a:r>
              <a:rPr lang="da-DK" dirty="0">
                <a:sym typeface="Wingdings"/>
              </a:rPr>
              <a:t> historien er mudret og det er vores opgave (som historikere) at få beskidte fingre ved at rode rundt i mudret!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470" y="4071730"/>
            <a:ext cx="381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6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er emnet interessant? (2/2)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32243"/>
          </a:xfrm>
        </p:spPr>
        <p:txBody>
          <a:bodyPr>
            <a:normAutofit lnSpcReduction="10000"/>
          </a:bodyPr>
          <a:lstStyle/>
          <a:p>
            <a:r>
              <a:rPr lang="da-DK" dirty="0"/>
              <a:t>Imens Danmark var besat foregik der en krig ude i verden. Det var den blodigste, største og mest brutale krig verden endnu har set!</a:t>
            </a:r>
          </a:p>
          <a:p>
            <a:pPr lvl="1"/>
            <a:r>
              <a:rPr lang="da-DK" dirty="0"/>
              <a:t>I DK gik det noget mere roligt for sig </a:t>
            </a:r>
            <a:r>
              <a:rPr lang="mr-IN" dirty="0"/>
              <a:t>–</a:t>
            </a:r>
            <a:r>
              <a:rPr lang="da-DK" dirty="0"/>
              <a:t> </a:t>
            </a:r>
            <a:r>
              <a:rPr lang="da-DK" b="1" dirty="0"/>
              <a:t>MEN</a:t>
            </a:r>
            <a:r>
              <a:rPr lang="da-DK" dirty="0"/>
              <a:t> mange af de samme ideologiske, kulturelle og politiske skillelinjer (dvs. uenigheder), der foregik i fx Stillehavet og Stalingrad var også til stede i Danmark!</a:t>
            </a:r>
          </a:p>
          <a:p>
            <a:r>
              <a:rPr lang="da-DK" dirty="0"/>
              <a:t>Selv set på verdensplan var den besættelse, Danmark oplevede, </a:t>
            </a:r>
            <a:r>
              <a:rPr lang="da-DK" u="sng" dirty="0">
                <a:solidFill>
                  <a:srgbClr val="FF0000"/>
                </a:solidFill>
              </a:rPr>
              <a:t>meget usædvanlig</a:t>
            </a:r>
            <a:r>
              <a:rPr lang="da-DK" dirty="0"/>
              <a:t>!</a:t>
            </a:r>
          </a:p>
          <a:p>
            <a:pPr lvl="1"/>
            <a:r>
              <a:rPr lang="da-DK" dirty="0"/>
              <a:t>I andre lande (særligt i Østeuropa, men også Holland og Norge) overtog Tyskland hurtigt den absolutte styring af landet (med den dertilhørende rædsel som følge)</a:t>
            </a:r>
          </a:p>
          <a:p>
            <a:pPr lvl="1"/>
            <a:r>
              <a:rPr lang="da-DK" dirty="0"/>
              <a:t>I Danmark indgik et næsten enigt Folketing et kompromis med Tyskland (på selve dagen for besættelsen). Kompromisset hed: </a:t>
            </a:r>
            <a:r>
              <a:rPr lang="da-DK" b="1" dirty="0">
                <a:solidFill>
                  <a:srgbClr val="FF0000"/>
                </a:solidFill>
              </a:rPr>
              <a:t>Hvis vi får lov</a:t>
            </a:r>
            <a:r>
              <a:rPr lang="da-DK" dirty="0"/>
              <a:t> til selv at styre og bestemme størstedelen af vores egen politik (dvs. ingen jødeforfølgelser, ingen </a:t>
            </a:r>
            <a:r>
              <a:rPr lang="da-DK" dirty="0" err="1"/>
              <a:t>gestapo</a:t>
            </a:r>
            <a:r>
              <a:rPr lang="da-DK" dirty="0"/>
              <a:t> og ikke tysk retssystem mm.), </a:t>
            </a:r>
            <a:r>
              <a:rPr lang="da-DK" b="1" dirty="0">
                <a:solidFill>
                  <a:srgbClr val="FF0000"/>
                </a:solidFill>
              </a:rPr>
              <a:t>så lover vi </a:t>
            </a:r>
            <a:r>
              <a:rPr lang="da-DK" dirty="0"/>
              <a:t>ikke at modarbejde jeres krig mod de allierede</a:t>
            </a:r>
          </a:p>
          <a:p>
            <a:pPr lvl="1"/>
            <a:r>
              <a:rPr lang="da-DK" dirty="0"/>
              <a:t>Det var en </a:t>
            </a:r>
            <a:r>
              <a:rPr lang="da-DK" dirty="0" err="1"/>
              <a:t>win-win</a:t>
            </a:r>
            <a:r>
              <a:rPr lang="da-DK" dirty="0"/>
              <a:t>, men en </a:t>
            </a:r>
            <a:r>
              <a:rPr lang="da-DK" dirty="0" err="1"/>
              <a:t>win-win</a:t>
            </a:r>
            <a:r>
              <a:rPr lang="da-DK" dirty="0"/>
              <a:t>, der måske ikke ”smagte så godt” for DK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465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Statistik (1/2)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004237"/>
              </p:ext>
            </p:extLst>
          </p:nvPr>
        </p:nvGraphicFramePr>
        <p:xfrm>
          <a:off x="2589213" y="1258957"/>
          <a:ext cx="8915400" cy="488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felt 7"/>
          <p:cNvSpPr txBox="1"/>
          <p:nvPr/>
        </p:nvSpPr>
        <p:spPr>
          <a:xfrm>
            <a:off x="2589213" y="6140450"/>
            <a:ext cx="878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Kilde: </a:t>
            </a:r>
            <a:r>
              <a:rPr lang="da-DK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https</a:t>
            </a:r>
            <a:r>
              <a:rPr lang="da-DK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://www.nationalww2museum.org/students-</a:t>
            </a:r>
            <a:r>
              <a:rPr lang="da-DK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teachers</a:t>
            </a:r>
            <a:r>
              <a:rPr lang="da-DK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/student-</a:t>
            </a:r>
            <a:r>
              <a:rPr lang="da-DK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resources</a:t>
            </a:r>
            <a:r>
              <a:rPr lang="da-DK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/research-starters/research-starters-</a:t>
            </a:r>
            <a:r>
              <a:rPr lang="da-DK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worldwide</a:t>
            </a:r>
            <a:r>
              <a:rPr lang="da-DK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da-DK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deaths-world-war</a:t>
            </a:r>
            <a:endParaRPr lang="da-DK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4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Statistik (2/2)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89210" y="1563757"/>
            <a:ext cx="4646475" cy="1884446"/>
          </a:xfrm>
        </p:spPr>
        <p:txBody>
          <a:bodyPr/>
          <a:lstStyle/>
          <a:p>
            <a:r>
              <a:rPr lang="da-DK" dirty="0"/>
              <a:t>Husk indbyggertal varierer</a:t>
            </a:r>
          </a:p>
          <a:p>
            <a:pPr lvl="1"/>
            <a:r>
              <a:rPr lang="da-DK" dirty="0"/>
              <a:t>DK: 3,7 mio.</a:t>
            </a:r>
          </a:p>
          <a:p>
            <a:pPr lvl="1"/>
            <a:r>
              <a:rPr lang="da-DK" dirty="0"/>
              <a:t>Tjek: 14, 6 mio.</a:t>
            </a:r>
          </a:p>
          <a:p>
            <a:pPr lvl="1"/>
            <a:r>
              <a:rPr lang="da-DK" dirty="0"/>
              <a:t>Bel: 8,3 mio.</a:t>
            </a:r>
          </a:p>
          <a:p>
            <a:pPr lvl="1"/>
            <a:r>
              <a:rPr lang="da-DK" dirty="0"/>
              <a:t>Hol: 8,7 mio.</a:t>
            </a:r>
          </a:p>
          <a:p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274774"/>
              </p:ext>
            </p:extLst>
          </p:nvPr>
        </p:nvGraphicFramePr>
        <p:xfrm>
          <a:off x="7235686" y="492953"/>
          <a:ext cx="4613482" cy="2824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dsholder til indhold 2"/>
          <p:cNvSpPr txBox="1">
            <a:spLocks/>
          </p:cNvSpPr>
          <p:nvPr/>
        </p:nvSpPr>
        <p:spPr>
          <a:xfrm>
            <a:off x="2589210" y="3448203"/>
            <a:ext cx="8915402" cy="262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Det er altid meget usikre tal. Hvem tæller døde i løbet af krigen?</a:t>
            </a:r>
          </a:p>
          <a:p>
            <a:r>
              <a:rPr lang="da-DK" dirty="0"/>
              <a:t>Læg mærke til den store mængde civile dødsfald (besatte, ikke krigsførende nationer). Hvorfor var der så mange civile døde?</a:t>
            </a:r>
          </a:p>
          <a:p>
            <a:r>
              <a:rPr lang="da-DK" dirty="0"/>
              <a:t>Dødsfald er ikke den eneste måde at ”måle”, hvor meget besættelsen påvirkede et land. Hvordan kunne man også måle det?</a:t>
            </a:r>
          </a:p>
          <a:p>
            <a:r>
              <a:rPr lang="da-DK" b="1" dirty="0">
                <a:solidFill>
                  <a:srgbClr val="FF0000"/>
                </a:solidFill>
              </a:rPr>
              <a:t>Vi skal huske: </a:t>
            </a:r>
            <a:r>
              <a:rPr lang="da-DK" dirty="0"/>
              <a:t>Selvom Danmark altså ikke blev ligeså hårdt ramt af krigen som andre besatte lande, så var det stadig hårdt for dem, der levede i det</a:t>
            </a:r>
          </a:p>
        </p:txBody>
      </p:sp>
    </p:spTree>
    <p:extLst>
      <p:ext uri="{BB962C8B-B14F-4D97-AF65-F5344CB8AC3E}">
        <p14:creationId xmlns:p14="http://schemas.microsoft.com/office/powerpoint/2010/main" val="142958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Godt man ikke var russer</a:t>
            </a:r>
            <a:r>
              <a:rPr lang="mr-IN" dirty="0"/>
              <a:t>……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626679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63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Forløbet fremadrettet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00050">
              <a:buFont typeface="+mj-lt"/>
              <a:buAutoNum type="arabicPeriod"/>
            </a:pPr>
            <a:r>
              <a:rPr lang="da-DK" dirty="0"/>
              <a:t>Selve besættelsen (9. april)</a:t>
            </a:r>
          </a:p>
          <a:p>
            <a:pPr marL="400050">
              <a:buFont typeface="+mj-lt"/>
              <a:buAutoNum type="arabicPeriod"/>
            </a:pPr>
            <a:r>
              <a:rPr lang="da-DK" dirty="0"/>
              <a:t>Samarbejdspolitikken</a:t>
            </a:r>
          </a:p>
          <a:p>
            <a:pPr marL="800100" lvl="1"/>
            <a:r>
              <a:rPr lang="da-DK" dirty="0"/>
              <a:t>Hvad var det? Politikeren Scavenius</a:t>
            </a:r>
          </a:p>
          <a:p>
            <a:pPr marL="400050">
              <a:buFont typeface="+mj-lt"/>
              <a:buAutoNum type="arabicPeriod"/>
            </a:pPr>
            <a:r>
              <a:rPr lang="da-DK" dirty="0"/>
              <a:t>Modstandskampen</a:t>
            </a:r>
          </a:p>
          <a:p>
            <a:pPr marL="800100" lvl="1"/>
            <a:r>
              <a:rPr lang="da-DK" dirty="0"/>
              <a:t>Hvem var de? Modstandskampen på VK</a:t>
            </a:r>
          </a:p>
          <a:p>
            <a:pPr marL="400050">
              <a:buFont typeface="+mj-lt"/>
              <a:buAutoNum type="arabicPeriod"/>
            </a:pPr>
            <a:r>
              <a:rPr lang="da-DK" dirty="0"/>
              <a:t>De danske </a:t>
            </a:r>
            <a:r>
              <a:rPr lang="da-DK" dirty="0" err="1"/>
              <a:t>nazisympatisører</a:t>
            </a:r>
            <a:endParaRPr lang="da-DK" dirty="0"/>
          </a:p>
          <a:p>
            <a:pPr marL="800100" lvl="1"/>
            <a:r>
              <a:rPr lang="da-DK" dirty="0"/>
              <a:t>Værnemagere, tyskertøser, </a:t>
            </a:r>
            <a:r>
              <a:rPr lang="da-DK" dirty="0" err="1"/>
              <a:t>østfrontsfrivillege</a:t>
            </a:r>
            <a:r>
              <a:rPr lang="da-DK" dirty="0"/>
              <a:t> – hvorfor dog?</a:t>
            </a:r>
          </a:p>
          <a:p>
            <a:pPr marL="400050">
              <a:buFont typeface="+mj-lt"/>
              <a:buAutoNum type="arabicPeriod"/>
            </a:pPr>
            <a:r>
              <a:rPr lang="da-DK" dirty="0"/>
              <a:t>Jødeaktionen</a:t>
            </a:r>
          </a:p>
          <a:p>
            <a:pPr marL="400050">
              <a:buFont typeface="+mj-lt"/>
              <a:buAutoNum type="arabicPeriod"/>
            </a:pPr>
            <a:r>
              <a:rPr lang="da-DK" dirty="0"/>
              <a:t>Retsopgøret</a:t>
            </a:r>
          </a:p>
          <a:p>
            <a:pPr marL="800100" lvl="1"/>
            <a:r>
              <a:rPr lang="da-DK" dirty="0"/>
              <a:t>Afslutningen på krigen og den danske ”hævn”</a:t>
            </a:r>
          </a:p>
          <a:p>
            <a:pPr marL="457200">
              <a:buFont typeface="+mj-lt"/>
              <a:buAutoNum type="arabicPeriod"/>
            </a:pPr>
            <a:r>
              <a:rPr lang="da-DK" dirty="0"/>
              <a:t>Besættelsestiden i den kollektive erindring</a:t>
            </a:r>
          </a:p>
          <a:p>
            <a:pPr marL="857250" lvl="1"/>
            <a:r>
              <a:rPr lang="da-DK" dirty="0"/>
              <a:t>Begynder grundfortællingen at vakle?</a:t>
            </a:r>
          </a:p>
          <a:p>
            <a:pPr marL="857250" lvl="1"/>
            <a:r>
              <a:rPr lang="da-DK" dirty="0"/>
              <a:t>Historiebrug </a:t>
            </a:r>
            <a:r>
              <a:rPr lang="da-DK"/>
              <a:t>og erindringssteder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431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4800" dirty="0"/>
              <a:t>Lad os så komme i gang </a:t>
            </a:r>
            <a:r>
              <a:rPr lang="da-DK" sz="4800" b="1" dirty="0">
                <a:solidFill>
                  <a:srgbClr val="FFC000"/>
                </a:solidFill>
                <a:sym typeface="Wingdings"/>
              </a:rPr>
              <a:t></a:t>
            </a:r>
            <a:r>
              <a:rPr lang="da-DK" b="1" dirty="0">
                <a:solidFill>
                  <a:srgbClr val="FFC000"/>
                </a:solidFill>
                <a:sym typeface="Wingdings"/>
              </a:rPr>
              <a:t> 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9117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Dilemmaspil om 9. april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I er nu udnævnt til at være statsministre i Danmark og står overfor svære valg den 8.-9. april 1940.</a:t>
            </a:r>
          </a:p>
          <a:p>
            <a:pPr marL="0" indent="0">
              <a:buNone/>
            </a:pPr>
            <a:r>
              <a:rPr lang="da-DK" dirty="0"/>
              <a:t>Start dilemmaspillet, læs beskrivelserne og træf de ”rigtige” valg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1.runde: vælg det I selv synes er mest rigtigt (husk at holde øje med parametrene øverst + lytte til rådgiverne)</a:t>
            </a:r>
          </a:p>
          <a:p>
            <a:pPr marL="0" indent="0">
              <a:buNone/>
            </a:pPr>
            <a:r>
              <a:rPr lang="da-DK" dirty="0"/>
              <a:t>2.runde: vælg selv om I vil have et så godt forhold til de allierede/tyskerne som muligt, slå flest tyskere ihjel…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4402627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Visk</Template>
  <TotalTime>1648</TotalTime>
  <Words>740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Visk</vt:lpstr>
      <vt:lpstr>Danmarks besættelse</vt:lpstr>
      <vt:lpstr>PowerPoint-præsentation</vt:lpstr>
      <vt:lpstr>Hvad er ”Danmarks besættelse”?</vt:lpstr>
      <vt:lpstr>Hvorfor er emnet interessant? (1/2)</vt:lpstr>
      <vt:lpstr>Hvorfor er emnet interessant? (2/2)</vt:lpstr>
      <vt:lpstr>Statistik (1/2)</vt:lpstr>
      <vt:lpstr>Statistik (2/2)</vt:lpstr>
      <vt:lpstr>Godt man ikke var russer……</vt:lpstr>
      <vt:lpstr>Forløbet fremadrettet</vt:lpstr>
      <vt:lpstr>Lad os så komme i gang  </vt:lpstr>
      <vt:lpstr>Dilemmaspil om 9. april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Forløb 1: Danmarks besættelse</dc:title>
  <dc:creator>Morten Maagaard Pedersen</dc:creator>
  <cp:lastModifiedBy>Tanja Høgh Mouritsen</cp:lastModifiedBy>
  <cp:revision>29</cp:revision>
  <dcterms:created xsi:type="dcterms:W3CDTF">2017-11-12T09:42:04Z</dcterms:created>
  <dcterms:modified xsi:type="dcterms:W3CDTF">2023-03-22T08:35:24Z</dcterms:modified>
</cp:coreProperties>
</file>