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sldIdLst>
    <p:sldId id="256" r:id="rId2"/>
    <p:sldId id="287" r:id="rId3"/>
    <p:sldId id="283" r:id="rId4"/>
    <p:sldId id="257" r:id="rId5"/>
    <p:sldId id="258" r:id="rId6"/>
    <p:sldId id="259" r:id="rId7"/>
    <p:sldId id="260" r:id="rId8"/>
    <p:sldId id="288" r:id="rId9"/>
    <p:sldId id="261" r:id="rId10"/>
    <p:sldId id="262" r:id="rId11"/>
    <p:sldId id="282" r:id="rId12"/>
    <p:sldId id="263" r:id="rId13"/>
    <p:sldId id="264" r:id="rId14"/>
    <p:sldId id="265" r:id="rId15"/>
    <p:sldId id="289" r:id="rId16"/>
    <p:sldId id="266" r:id="rId17"/>
    <p:sldId id="267" r:id="rId18"/>
    <p:sldId id="268" r:id="rId19"/>
    <p:sldId id="269" r:id="rId20"/>
    <p:sldId id="270" r:id="rId21"/>
    <p:sldId id="271" r:id="rId22"/>
    <p:sldId id="273" r:id="rId23"/>
    <p:sldId id="285" r:id="rId24"/>
    <p:sldId id="274" r:id="rId25"/>
    <p:sldId id="275" r:id="rId26"/>
    <p:sldId id="276" r:id="rId27"/>
    <p:sldId id="284" r:id="rId28"/>
    <p:sldId id="277" r:id="rId29"/>
    <p:sldId id="286" r:id="rId30"/>
    <p:sldId id="278" r:id="rId31"/>
    <p:sldId id="279" r:id="rId32"/>
    <p:sldId id="280" r:id="rId3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yst layout 2 - Marker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p:restoredTop sz="94577"/>
  </p:normalViewPr>
  <p:slideViewPr>
    <p:cSldViewPr snapToGrid="0" snapToObjects="1">
      <p:cViewPr varScale="1">
        <p:scale>
          <a:sx n="116" d="100"/>
          <a:sy n="116" d="100"/>
        </p:scale>
        <p:origin x="64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5/2/23</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812462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5/2/23</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127559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5/2/23</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8344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5/2/23</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364974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5/2/23</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85205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5/2/23</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866841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5/2/23</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1093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5/2/23</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81417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5/2/23</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77634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5/2/23</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576285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5/2/23</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‹nr.›</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8518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5/2/23</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‹nr.›</a:t>
            </a:fld>
            <a:endParaRPr lang="en-US" dirty="0"/>
          </a:p>
        </p:txBody>
      </p:sp>
    </p:spTree>
    <p:extLst>
      <p:ext uri="{BB962C8B-B14F-4D97-AF65-F5344CB8AC3E}">
        <p14:creationId xmlns:p14="http://schemas.microsoft.com/office/powerpoint/2010/main" val="365807834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51" r:id="rId6"/>
    <p:sldLayoutId id="2147483746" r:id="rId7"/>
    <p:sldLayoutId id="2147483747" r:id="rId8"/>
    <p:sldLayoutId id="2147483748" r:id="rId9"/>
    <p:sldLayoutId id="2147483750" r:id="rId10"/>
    <p:sldLayoutId id="214748374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yrik.systime.dk/fileadmin/_processed_/0/b/csm_14_Sammenligning_Den_tredje_betydning_1_2_170898dd23.pn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4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a:extLst>
              <a:ext uri="{FF2B5EF4-FFF2-40B4-BE49-F238E27FC236}">
                <a16:creationId xmlns:a16="http://schemas.microsoft.com/office/drawing/2014/main" id="{DCF036A2-F732-4C39-A8EA-C9ADE650ECA1}"/>
              </a:ext>
            </a:extLst>
          </p:cNvPr>
          <p:cNvPicPr>
            <a:picLocks noChangeAspect="1"/>
          </p:cNvPicPr>
          <p:nvPr/>
        </p:nvPicPr>
        <p:blipFill rotWithShape="1">
          <a:blip r:embed="rId2"/>
          <a:srcRect t="36473" b="7277"/>
          <a:stretch/>
        </p:blipFill>
        <p:spPr>
          <a:xfrm>
            <a:off x="-1" y="10"/>
            <a:ext cx="12191999" cy="6857990"/>
          </a:xfrm>
          <a:prstGeom prst="rect">
            <a:avLst/>
          </a:prstGeom>
        </p:spPr>
      </p:pic>
      <p:sp>
        <p:nvSpPr>
          <p:cNvPr id="11" name="Rectangle 10">
            <a:extLst>
              <a:ext uri="{FF2B5EF4-FFF2-40B4-BE49-F238E27FC236}">
                <a16:creationId xmlns:a16="http://schemas.microsoft.com/office/drawing/2014/main" id="{7C10BC51-CA68-4DED-AB6D-130047878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603955" cy="6858000"/>
          </a:xfrm>
          <a:prstGeom prst="rect">
            <a:avLst/>
          </a:prstGeom>
          <a:gradFill>
            <a:gsLst>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190">
            <a:extLst>
              <a:ext uri="{FF2B5EF4-FFF2-40B4-BE49-F238E27FC236}">
                <a16:creationId xmlns:a16="http://schemas.microsoft.com/office/drawing/2014/main" id="{F3F5D407-83EF-4D7F-9DAF-4C3CEB778F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982" y="827494"/>
            <a:ext cx="1291642" cy="429215"/>
            <a:chOff x="2504802" y="1755501"/>
            <a:chExt cx="1598829" cy="531293"/>
          </a:xfrm>
          <a:solidFill>
            <a:schemeClr val="tx1"/>
          </a:solidFill>
        </p:grpSpPr>
        <p:sp>
          <p:nvSpPr>
            <p:cNvPr id="14" name="Freeform: Shape 13">
              <a:extLst>
                <a:ext uri="{FF2B5EF4-FFF2-40B4-BE49-F238E27FC236}">
                  <a16:creationId xmlns:a16="http://schemas.microsoft.com/office/drawing/2014/main" id="{CC07906A-A83F-47F2-975A-C1756F445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38730D-4164-41D4-81C0-E9A070EA8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D2539C73-C848-4608-957A-D6C0169139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736" y="533549"/>
            <a:ext cx="5356040" cy="5343028"/>
            <a:chOff x="739960" y="1925092"/>
            <a:chExt cx="4376696" cy="4366063"/>
          </a:xfrm>
        </p:grpSpPr>
        <p:sp>
          <p:nvSpPr>
            <p:cNvPr id="18" name="Oval 17">
              <a:extLst>
                <a:ext uri="{FF2B5EF4-FFF2-40B4-BE49-F238E27FC236}">
                  <a16:creationId xmlns:a16="http://schemas.microsoft.com/office/drawing/2014/main" id="{253EEDFE-1D2D-4938-9DF2-97FB4F709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562" y="2003061"/>
              <a:ext cx="4288094" cy="4288094"/>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EA4CF2D-570F-4529-ADDA-B37CF05B6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7929" y="2003061"/>
              <a:ext cx="4288094" cy="4288094"/>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Oval 19">
              <a:extLst>
                <a:ext uri="{FF2B5EF4-FFF2-40B4-BE49-F238E27FC236}">
                  <a16:creationId xmlns:a16="http://schemas.microsoft.com/office/drawing/2014/main" id="{CBE92B83-AFA7-40B1-9D3C-502840BAD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960" y="1925092"/>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a:extLst>
              <a:ext uri="{FF2B5EF4-FFF2-40B4-BE49-F238E27FC236}">
                <a16:creationId xmlns:a16="http://schemas.microsoft.com/office/drawing/2014/main" id="{9CAF2475-BF9F-4A4F-B86D-CDDB988DC976}"/>
              </a:ext>
            </a:extLst>
          </p:cNvPr>
          <p:cNvSpPr>
            <a:spLocks noGrp="1"/>
          </p:cNvSpPr>
          <p:nvPr>
            <p:ph type="ctrTitle"/>
          </p:nvPr>
        </p:nvSpPr>
        <p:spPr>
          <a:xfrm>
            <a:off x="920988" y="1260909"/>
            <a:ext cx="3952428" cy="2822713"/>
          </a:xfrm>
        </p:spPr>
        <p:txBody>
          <a:bodyPr>
            <a:normAutofit/>
          </a:bodyPr>
          <a:lstStyle/>
          <a:p>
            <a:r>
              <a:rPr lang="da-DK" sz="4800" dirty="0"/>
              <a:t>At læse lyrik</a:t>
            </a:r>
          </a:p>
        </p:txBody>
      </p:sp>
      <p:sp>
        <p:nvSpPr>
          <p:cNvPr id="3" name="Undertitel 2">
            <a:extLst>
              <a:ext uri="{FF2B5EF4-FFF2-40B4-BE49-F238E27FC236}">
                <a16:creationId xmlns:a16="http://schemas.microsoft.com/office/drawing/2014/main" id="{E64481B2-E051-8F40-A32B-B05770B57BE4}"/>
              </a:ext>
            </a:extLst>
          </p:cNvPr>
          <p:cNvSpPr>
            <a:spLocks noGrp="1"/>
          </p:cNvSpPr>
          <p:nvPr>
            <p:ph type="subTitle" idx="1"/>
          </p:nvPr>
        </p:nvSpPr>
        <p:spPr>
          <a:xfrm>
            <a:off x="1232032" y="4175698"/>
            <a:ext cx="3330341" cy="920783"/>
          </a:xfrm>
        </p:spPr>
        <p:txBody>
          <a:bodyPr>
            <a:normAutofit/>
          </a:bodyPr>
          <a:lstStyle/>
          <a:p>
            <a:r>
              <a:rPr lang="da-DK" dirty="0"/>
              <a:t>1z dansk</a:t>
            </a:r>
          </a:p>
          <a:p>
            <a:r>
              <a:rPr lang="da-DK" dirty="0"/>
              <a:t>2023</a:t>
            </a:r>
          </a:p>
        </p:txBody>
      </p:sp>
      <p:sp>
        <p:nvSpPr>
          <p:cNvPr id="22" name="Graphic 212">
            <a:extLst>
              <a:ext uri="{FF2B5EF4-FFF2-40B4-BE49-F238E27FC236}">
                <a16:creationId xmlns:a16="http://schemas.microsoft.com/office/drawing/2014/main" id="{19A55484-B97B-45ED-A47D-EBECAC290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898" y="4861481"/>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Graphic 212">
            <a:extLst>
              <a:ext uri="{FF2B5EF4-FFF2-40B4-BE49-F238E27FC236}">
                <a16:creationId xmlns:a16="http://schemas.microsoft.com/office/drawing/2014/main" id="{B31CB7B9-2B8F-4AD6-9FFE-5DAE8E1322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898" y="4861481"/>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6941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ACBD3-13AB-8F42-55A0-43E9AA84BC54}"/>
              </a:ext>
            </a:extLst>
          </p:cNvPr>
          <p:cNvSpPr>
            <a:spLocks noGrp="1"/>
          </p:cNvSpPr>
          <p:nvPr>
            <p:ph type="title"/>
          </p:nvPr>
        </p:nvSpPr>
        <p:spPr/>
        <p:txBody>
          <a:bodyPr/>
          <a:lstStyle/>
          <a:p>
            <a:r>
              <a:rPr lang="da-DK" dirty="0"/>
              <a:t>Hvordan læser man et digt?</a:t>
            </a:r>
          </a:p>
        </p:txBody>
      </p:sp>
      <p:sp>
        <p:nvSpPr>
          <p:cNvPr id="3" name="Pladsholder til indhold 2">
            <a:extLst>
              <a:ext uri="{FF2B5EF4-FFF2-40B4-BE49-F238E27FC236}">
                <a16:creationId xmlns:a16="http://schemas.microsoft.com/office/drawing/2014/main" id="{0C80ABF2-4117-701B-5155-A2D608D4A5D3}"/>
              </a:ext>
            </a:extLst>
          </p:cNvPr>
          <p:cNvSpPr>
            <a:spLocks noGrp="1"/>
          </p:cNvSpPr>
          <p:nvPr>
            <p:ph idx="1"/>
          </p:nvPr>
        </p:nvSpPr>
        <p:spPr/>
        <p:txBody>
          <a:bodyPr/>
          <a:lstStyle/>
          <a:p>
            <a:r>
              <a:rPr lang="da-DK" dirty="0"/>
              <a:t>Læs det højt – digte er lyd og tekst</a:t>
            </a:r>
          </a:p>
          <a:p>
            <a:r>
              <a:rPr lang="da-DK" dirty="0"/>
              <a:t>Få hul på digtet: hvem taler (lyrisk jeg)? Hvor er vi (digtets rum)? Hvornår/over hvor lang tid (digtets tid og handling)? </a:t>
            </a:r>
          </a:p>
          <a:p>
            <a:endParaRPr lang="da-DK" dirty="0">
              <a:solidFill>
                <a:srgbClr val="FF0000"/>
              </a:solidFill>
            </a:endParaRPr>
          </a:p>
          <a:p>
            <a:r>
              <a:rPr lang="da-DK" dirty="0">
                <a:solidFill>
                  <a:srgbClr val="FF0000"/>
                </a:solidFill>
              </a:rPr>
              <a:t>Øvelse: </a:t>
            </a:r>
          </a:p>
          <a:p>
            <a:r>
              <a:rPr lang="da-DK" dirty="0"/>
              <a:t>På klassen: ”Som fluer”</a:t>
            </a:r>
          </a:p>
          <a:p>
            <a:r>
              <a:rPr lang="da-DK" dirty="0"/>
              <a:t>I grupper: ”Levende” og ”Angst”</a:t>
            </a:r>
          </a:p>
          <a:p>
            <a:endParaRPr lang="da-DK" dirty="0"/>
          </a:p>
        </p:txBody>
      </p:sp>
    </p:spTree>
    <p:extLst>
      <p:ext uri="{BB962C8B-B14F-4D97-AF65-F5344CB8AC3E}">
        <p14:creationId xmlns:p14="http://schemas.microsoft.com/office/powerpoint/2010/main" val="149384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D82A66-5349-365A-19A2-18C757B50FC8}"/>
              </a:ext>
            </a:extLst>
          </p:cNvPr>
          <p:cNvSpPr>
            <a:spLocks noGrp="1"/>
          </p:cNvSpPr>
          <p:nvPr>
            <p:ph type="title"/>
          </p:nvPr>
        </p:nvSpPr>
        <p:spPr/>
        <p:txBody>
          <a:bodyPr/>
          <a:lstStyle/>
          <a:p>
            <a:r>
              <a:rPr lang="da-DK" dirty="0"/>
              <a:t>Mere systematisk analyse og fortolkning af lyrik</a:t>
            </a:r>
          </a:p>
        </p:txBody>
      </p:sp>
      <p:sp>
        <p:nvSpPr>
          <p:cNvPr id="3" name="Pladsholder til indhold 2">
            <a:extLst>
              <a:ext uri="{FF2B5EF4-FFF2-40B4-BE49-F238E27FC236}">
                <a16:creationId xmlns:a16="http://schemas.microsoft.com/office/drawing/2014/main" id="{C06DC4AD-D328-41A2-9E8A-25F94C1FC8AF}"/>
              </a:ext>
            </a:extLst>
          </p:cNvPr>
          <p:cNvSpPr>
            <a:spLocks noGrp="1"/>
          </p:cNvSpPr>
          <p:nvPr>
            <p:ph idx="1"/>
          </p:nvPr>
        </p:nvSpPr>
        <p:spPr/>
        <p:txBody>
          <a:bodyPr/>
          <a:lstStyle/>
          <a:p>
            <a:r>
              <a:rPr lang="da-DK" dirty="0"/>
              <a:t>Digtets visuelle lag: Hvordan ser det ud?</a:t>
            </a:r>
          </a:p>
          <a:p>
            <a:r>
              <a:rPr lang="da-DK" dirty="0"/>
              <a:t>Digtets komposition: ydre og indre</a:t>
            </a:r>
          </a:p>
          <a:p>
            <a:r>
              <a:rPr lang="da-DK" dirty="0"/>
              <a:t>Digtets lydlige lag: rim, rytme </a:t>
            </a:r>
          </a:p>
          <a:p>
            <a:r>
              <a:rPr lang="da-DK" dirty="0"/>
              <a:t>Digtets ord: billedsprog, semantik</a:t>
            </a:r>
          </a:p>
          <a:p>
            <a:r>
              <a:rPr lang="da-DK" dirty="0"/>
              <a:t>Digtets udsigelse: motiv, tema, fortolkning, samlet udsigelse.</a:t>
            </a:r>
          </a:p>
        </p:txBody>
      </p:sp>
    </p:spTree>
    <p:extLst>
      <p:ext uri="{BB962C8B-B14F-4D97-AF65-F5344CB8AC3E}">
        <p14:creationId xmlns:p14="http://schemas.microsoft.com/office/powerpoint/2010/main" val="2449680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2" name="Freeform: Shape 1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5" name="Rectangle 14">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25BE41D-0755-DF46-BA84-0F6925F5E46C}"/>
              </a:ext>
            </a:extLst>
          </p:cNvPr>
          <p:cNvSpPr>
            <a:spLocks noGrp="1"/>
          </p:cNvSpPr>
          <p:nvPr>
            <p:ph type="title"/>
          </p:nvPr>
        </p:nvSpPr>
        <p:spPr>
          <a:xfrm>
            <a:off x="1102367" y="1264801"/>
            <a:ext cx="4114571" cy="4296387"/>
          </a:xfrm>
        </p:spPr>
        <p:txBody>
          <a:bodyPr>
            <a:normAutofit/>
          </a:bodyPr>
          <a:lstStyle/>
          <a:p>
            <a:pPr algn="ctr"/>
            <a:r>
              <a:rPr lang="da-DK" dirty="0"/>
              <a:t>Det visuelle – strofer og sats</a:t>
            </a:r>
          </a:p>
        </p:txBody>
      </p:sp>
      <p:sp>
        <p:nvSpPr>
          <p:cNvPr id="21"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3"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Oval 24">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E857DCA9-72F7-BE4F-A9AF-BC4C55E43BA1}"/>
              </a:ext>
            </a:extLst>
          </p:cNvPr>
          <p:cNvSpPr>
            <a:spLocks noGrp="1"/>
          </p:cNvSpPr>
          <p:nvPr>
            <p:ph idx="1"/>
          </p:nvPr>
        </p:nvSpPr>
        <p:spPr>
          <a:xfrm>
            <a:off x="6234868" y="1345827"/>
            <a:ext cx="5217173" cy="4351338"/>
          </a:xfrm>
        </p:spPr>
        <p:txBody>
          <a:bodyPr>
            <a:normAutofit/>
          </a:bodyPr>
          <a:lstStyle/>
          <a:p>
            <a:r>
              <a:rPr lang="da-DK" sz="1500" dirty="0"/>
              <a:t>Husk at bruge dine øjne når du har med digte at gøre. Er digtet opstillet i strofer, taler man om et </a:t>
            </a:r>
            <a:r>
              <a:rPr lang="da-DK" sz="1500" b="1" dirty="0"/>
              <a:t>strofisk </a:t>
            </a:r>
            <a:r>
              <a:rPr lang="da-DK" sz="1500" dirty="0"/>
              <a:t>digt. </a:t>
            </a:r>
          </a:p>
          <a:p>
            <a:r>
              <a:rPr lang="da-DK" sz="1500" dirty="0"/>
              <a:t>Ligner det derimod en episk tekst, taler man om et </a:t>
            </a:r>
            <a:r>
              <a:rPr lang="da-DK" sz="1500" b="1" dirty="0" err="1"/>
              <a:t>ustrofisk</a:t>
            </a:r>
            <a:r>
              <a:rPr lang="da-DK" sz="1500" b="1" dirty="0"/>
              <a:t> </a:t>
            </a:r>
            <a:r>
              <a:rPr lang="da-DK" sz="1500" dirty="0"/>
              <a:t>digt. Ved strofiske digte kan det være interessant at forholde sig til antallet af strofer og vers. Husk at en strofe er rækken af sammenhængende linjer i et digt mens et vers er en linje i et digt.</a:t>
            </a:r>
          </a:p>
          <a:p>
            <a:r>
              <a:rPr lang="da-DK" sz="1500" b="1" dirty="0"/>
              <a:t>Satsen </a:t>
            </a:r>
          </a:p>
          <a:p>
            <a:r>
              <a:rPr lang="da-DK" sz="1500" dirty="0"/>
              <a:t>Når digtet fremtræder roligt og harmonisk vers efter vers, kan man med en fagterm sige at </a:t>
            </a:r>
            <a:r>
              <a:rPr lang="da-DK" sz="1500" b="1" dirty="0"/>
              <a:t>satsen er rolig</a:t>
            </a:r>
            <a:r>
              <a:rPr lang="da-DK" sz="1500" dirty="0"/>
              <a:t>. Står digtet derimod uroligt, nærmest kaotisk på siden, er </a:t>
            </a:r>
            <a:r>
              <a:rPr lang="da-DK" sz="1500" b="1" dirty="0"/>
              <a:t>satsen urolig</a:t>
            </a:r>
            <a:r>
              <a:rPr lang="da-DK" sz="1500" dirty="0"/>
              <a:t>. Satsen beskriver altså selve sammenstillingen af vers på siden.</a:t>
            </a:r>
          </a:p>
          <a:p>
            <a:pPr marL="0" indent="0">
              <a:buNone/>
            </a:pPr>
            <a:br>
              <a:rPr lang="da-DK" sz="1500" dirty="0"/>
            </a:br>
            <a:endParaRPr lang="da-DK" sz="1500" dirty="0"/>
          </a:p>
        </p:txBody>
      </p:sp>
      <p:grpSp>
        <p:nvGrpSpPr>
          <p:cNvPr id="2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30" name="Freeform: Shape 29">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65246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BECBB67-6817-F948-8A93-5EB931775F6B}"/>
              </a:ext>
            </a:extLst>
          </p:cNvPr>
          <p:cNvSpPr>
            <a:spLocks noGrp="1"/>
          </p:cNvSpPr>
          <p:nvPr>
            <p:ph type="title"/>
          </p:nvPr>
        </p:nvSpPr>
        <p:spPr>
          <a:xfrm>
            <a:off x="1102367" y="1264801"/>
            <a:ext cx="4114571" cy="4296387"/>
          </a:xfrm>
        </p:spPr>
        <p:txBody>
          <a:bodyPr>
            <a:normAutofit/>
          </a:bodyPr>
          <a:lstStyle/>
          <a:p>
            <a:pPr algn="ctr"/>
            <a:r>
              <a:rPr lang="da-DK" dirty="0"/>
              <a:t>Det visuelle - opsætning</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01F389B1-BADE-B04F-927E-DD8EA357EBAF}"/>
              </a:ext>
            </a:extLst>
          </p:cNvPr>
          <p:cNvSpPr>
            <a:spLocks noGrp="1"/>
          </p:cNvSpPr>
          <p:nvPr>
            <p:ph idx="1"/>
          </p:nvPr>
        </p:nvSpPr>
        <p:spPr>
          <a:xfrm>
            <a:off x="6234868" y="1345827"/>
            <a:ext cx="5217173" cy="4351338"/>
          </a:xfrm>
        </p:spPr>
        <p:txBody>
          <a:bodyPr>
            <a:normAutofit/>
          </a:bodyPr>
          <a:lstStyle/>
          <a:p>
            <a:r>
              <a:rPr lang="da-DK" dirty="0"/>
              <a:t>Digtets placering på siden åbner for fortolkninger af det visuelle lags betydning for indholdet. Måske skal en kaotisk opsætning på siden </a:t>
            </a:r>
            <a:r>
              <a:rPr lang="da-DK" b="1" dirty="0"/>
              <a:t>understøtte </a:t>
            </a:r>
            <a:r>
              <a:rPr lang="da-DK" dirty="0"/>
              <a:t>et kaotisk indhold. Måske skal en harmonisk opsætning på siden </a:t>
            </a:r>
            <a:r>
              <a:rPr lang="da-DK" b="1" dirty="0"/>
              <a:t>skabe kontrast</a:t>
            </a:r>
            <a:r>
              <a:rPr lang="da-DK" dirty="0"/>
              <a:t> til et kaotisk indhold.</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973895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6C570F-7F2B-CB43-8812-A5F57C0A6DAA}"/>
              </a:ext>
            </a:extLst>
          </p:cNvPr>
          <p:cNvSpPr>
            <a:spLocks noGrp="1"/>
          </p:cNvSpPr>
          <p:nvPr>
            <p:ph type="title"/>
          </p:nvPr>
        </p:nvSpPr>
        <p:spPr>
          <a:xfrm>
            <a:off x="1102367" y="1264801"/>
            <a:ext cx="4114571" cy="4296387"/>
          </a:xfrm>
        </p:spPr>
        <p:txBody>
          <a:bodyPr>
            <a:normAutofit/>
          </a:bodyPr>
          <a:lstStyle/>
          <a:p>
            <a:pPr algn="ctr"/>
            <a:r>
              <a:rPr lang="da-DK" dirty="0"/>
              <a:t>Det visuelle - enjambement</a:t>
            </a:r>
            <a:endParaRPr lang="da-DK"/>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D5DD61BF-696D-AB4B-9CB4-8AFD9DC93011}"/>
              </a:ext>
            </a:extLst>
          </p:cNvPr>
          <p:cNvSpPr>
            <a:spLocks noGrp="1"/>
          </p:cNvSpPr>
          <p:nvPr>
            <p:ph idx="1"/>
          </p:nvPr>
        </p:nvSpPr>
        <p:spPr>
          <a:xfrm>
            <a:off x="6234868" y="1345827"/>
            <a:ext cx="5217173" cy="4351338"/>
          </a:xfrm>
        </p:spPr>
        <p:txBody>
          <a:bodyPr>
            <a:normAutofit/>
          </a:bodyPr>
          <a:lstStyle/>
          <a:p>
            <a:r>
              <a:rPr lang="da-DK" sz="1500" dirty="0"/>
              <a:t>Når en sætning fortsættes hen over flere vers, kan man bruge betegnelsen </a:t>
            </a:r>
            <a:r>
              <a:rPr lang="da-DK" sz="1500" b="1" dirty="0"/>
              <a:t>enjambement</a:t>
            </a:r>
            <a:r>
              <a:rPr lang="da-DK" sz="1500" dirty="0"/>
              <a:t>.</a:t>
            </a:r>
          </a:p>
          <a:p>
            <a:r>
              <a:rPr lang="da-DK" sz="1500" b="1" dirty="0"/>
              <a:t>Klaus Rifbjerg: Terminologi, 1960 (uddrag) </a:t>
            </a:r>
            <a:r>
              <a:rPr lang="da-DK" sz="1500" cap="all" dirty="0"/>
              <a:t>ID</a:t>
            </a:r>
            <a:endParaRPr lang="da-DK" sz="1500" b="1" dirty="0"/>
          </a:p>
          <a:p>
            <a:r>
              <a:rPr lang="da-DK" sz="1500" dirty="0"/>
              <a:t>Ja, ja, ja nu kommer jeg</a:t>
            </a:r>
            <a:br>
              <a:rPr lang="da-DK" sz="1500" dirty="0"/>
            </a:br>
            <a:r>
              <a:rPr lang="da-DK" sz="1500" dirty="0"/>
              <a:t>ned til jer</a:t>
            </a:r>
            <a:br>
              <a:rPr lang="da-DK" sz="1500" dirty="0"/>
            </a:br>
            <a:r>
              <a:rPr lang="da-DK" sz="1500" dirty="0"/>
              <a:t>ord.</a:t>
            </a:r>
            <a:br>
              <a:rPr lang="da-DK" sz="1500" dirty="0"/>
            </a:br>
            <a:r>
              <a:rPr lang="da-DK" sz="1500" dirty="0"/>
              <a:t>(...)</a:t>
            </a:r>
          </a:p>
          <a:p>
            <a:r>
              <a:rPr lang="da-DK" sz="1500" dirty="0"/>
              <a:t>I Klaus Rifbjergs digt ses en tydelig opblødning af grænsen mellem versene da en sætning fordeles over tre vers. Enjambementet skaber her den merbetydning at det lyriske jeg rent visuelt også vil kunne træde ned til ordene fordi de helt konkret står nederst i tredje vers.</a:t>
            </a:r>
          </a:p>
          <a:p>
            <a:r>
              <a:rPr lang="da-DK" sz="1500" dirty="0"/>
              <a:t>Man kan med et fagudtryk sige at enjambementet </a:t>
            </a:r>
            <a:r>
              <a:rPr lang="da-DK" sz="1500" b="1" dirty="0"/>
              <a:t>skaber en merbetydning</a:t>
            </a:r>
            <a:r>
              <a:rPr lang="da-DK" sz="1500" dirty="0"/>
              <a:t> og får læseren/lytteren til løbende at genoverveje betydninger i teksten. Enjambementet er således et godt eksempel på at digtets måde at træde visuelt frem på, sætter sprogets indhold i spil.</a:t>
            </a:r>
          </a:p>
          <a:p>
            <a:endParaRPr lang="da-DK" sz="1500"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39810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101B699-6A28-E542-A86F-3A58827DFEE9}"/>
              </a:ext>
            </a:extLst>
          </p:cNvPr>
          <p:cNvSpPr>
            <a:spLocks noGrp="1"/>
          </p:cNvSpPr>
          <p:nvPr>
            <p:ph type="title"/>
          </p:nvPr>
        </p:nvSpPr>
        <p:spPr>
          <a:xfrm>
            <a:off x="1102367" y="1264801"/>
            <a:ext cx="4114571" cy="4296387"/>
          </a:xfrm>
        </p:spPr>
        <p:txBody>
          <a:bodyPr>
            <a:normAutofit/>
          </a:bodyPr>
          <a:lstStyle/>
          <a:p>
            <a:pPr algn="ctr"/>
            <a:r>
              <a:rPr lang="da-DK" dirty="0"/>
              <a:t>Det visuelle – typografi og tegnsætning</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3823684D-A8D1-FC4C-B11F-C53CA0401C93}"/>
              </a:ext>
            </a:extLst>
          </p:cNvPr>
          <p:cNvSpPr>
            <a:spLocks noGrp="1"/>
          </p:cNvSpPr>
          <p:nvPr>
            <p:ph idx="1"/>
          </p:nvPr>
        </p:nvSpPr>
        <p:spPr>
          <a:xfrm>
            <a:off x="6234868" y="1345827"/>
            <a:ext cx="5217173" cy="4351338"/>
          </a:xfrm>
        </p:spPr>
        <p:txBody>
          <a:bodyPr>
            <a:normAutofit fontScale="92500" lnSpcReduction="10000"/>
          </a:bodyPr>
          <a:lstStyle/>
          <a:p>
            <a:r>
              <a:rPr lang="da-DK" sz="1400" b="1" dirty="0"/>
              <a:t>Typografien</a:t>
            </a:r>
            <a:r>
              <a:rPr lang="da-DK" sz="1400" dirty="0"/>
              <a:t>, altså valget af skriftstørrelse og skrifttype, kan også være betydningsbærende. Er der brugt fed skrift, kursiv, understreget eller overstreget skrift? Er digtet skrevet med versaler?  </a:t>
            </a:r>
          </a:p>
          <a:p>
            <a:r>
              <a:rPr lang="da-DK" sz="1400" dirty="0"/>
              <a:t>Enkelte ord kan fremhæves typografisk og dermed hjælpe til en fortolkning. Er ordet skrevet med </a:t>
            </a:r>
            <a:r>
              <a:rPr lang="da-DK" sz="1400" b="1" dirty="0"/>
              <a:t>fed</a:t>
            </a:r>
            <a:r>
              <a:rPr lang="da-DK" sz="1400" dirty="0"/>
              <a:t>, bliver det mere markant og hårdt mens ord fremhævet med </a:t>
            </a:r>
            <a:r>
              <a:rPr lang="da-DK" sz="1400" i="1" dirty="0"/>
              <a:t>kursiv</a:t>
            </a:r>
            <a:r>
              <a:rPr lang="da-DK" sz="1400" dirty="0"/>
              <a:t> har et blødere, et mere feminint udtryk. </a:t>
            </a:r>
          </a:p>
          <a:p>
            <a:r>
              <a:rPr lang="da-DK" sz="1400" dirty="0"/>
              <a:t>VERSALER GENNEM ET HELT DIGT KAN GØRE AT DIGTET NÆRMEST RÅBES UD TIL LÆSEREN.  </a:t>
            </a:r>
          </a:p>
          <a:p>
            <a:r>
              <a:rPr lang="da-DK" sz="1400" dirty="0"/>
              <a:t>Ligesom typografien kan tegnsætningen også skabe betydning i digtet, både når der er tale om et overforbrug af tegn og et fravær af tegn. </a:t>
            </a:r>
          </a:p>
          <a:p>
            <a:r>
              <a:rPr lang="da-DK" sz="1400" dirty="0"/>
              <a:t>Eks: </a:t>
            </a:r>
            <a:r>
              <a:rPr lang="da-DK" sz="1400" b="1" dirty="0"/>
              <a:t>Yahya Hassan: PÆDAGOGISK DIKTATUR (uddrag) </a:t>
            </a:r>
            <a:r>
              <a:rPr lang="da-DK" sz="1400" cap="all" dirty="0"/>
              <a:t>ID</a:t>
            </a:r>
            <a:endParaRPr lang="da-DK" sz="1400" b="1" dirty="0"/>
          </a:p>
          <a:p>
            <a:r>
              <a:rPr lang="da-DK" sz="1400" dirty="0"/>
              <a:t>JEG GJORDE RENT PÅ AFDELINGEN MENS DE HOLDT ØJE</a:t>
            </a:r>
            <a:br>
              <a:rPr lang="da-DK" sz="1400" dirty="0"/>
            </a:br>
            <a:r>
              <a:rPr lang="da-DK" sz="1400" dirty="0"/>
              <a:t>RØG EN SMØG HVIS DE GAV MIG LOV</a:t>
            </a:r>
            <a:br>
              <a:rPr lang="da-DK" sz="1400" dirty="0"/>
            </a:br>
            <a:r>
              <a:rPr lang="da-DK" sz="1400" dirty="0"/>
              <a:t>EN AF DE ANDRE SPILLEDE SKAK MED EN PÆDAGOG</a:t>
            </a:r>
            <a:br>
              <a:rPr lang="da-DK" sz="1400" dirty="0"/>
            </a:br>
            <a:r>
              <a:rPr lang="da-DK" sz="1400" dirty="0"/>
              <a:t>JEG ADVAREDE HAM MOD ET DÅRLIGT TRÆK</a:t>
            </a:r>
            <a:br>
              <a:rPr lang="da-DK" sz="1400" dirty="0"/>
            </a:br>
            <a:r>
              <a:rPr lang="da-DK" sz="1400" dirty="0"/>
              <a:t>PÆDAGOGEN SAGDE CELLE NU</a:t>
            </a:r>
            <a:br>
              <a:rPr lang="da-DK" sz="1400" dirty="0"/>
            </a:br>
            <a:r>
              <a:rPr lang="da-DK" sz="1400" dirty="0"/>
              <a:t>JEG SAGDE HVORFOR OG HAN SAGDE FORDI</a:t>
            </a:r>
            <a:br>
              <a:rPr lang="da-DK" sz="1400" dirty="0"/>
            </a:br>
            <a:r>
              <a:rPr lang="da-DK" sz="1400" dirty="0"/>
              <a:t>DET ER MIG DER HAR NØGLEN JEG VIL IKKE DISKUTERE DET</a:t>
            </a:r>
          </a:p>
          <a:p>
            <a:r>
              <a:rPr lang="da-DK" sz="1400" dirty="0"/>
              <a:t>Yahya Hassan: PÆDAGOGISK DIKTATUR. I: Yahya Hassan. Gyldendal, 2013.</a:t>
            </a:r>
          </a:p>
          <a:p>
            <a:endParaRPr lang="da-DK" sz="1100"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687681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BC51A5-11C5-8601-9655-DF973E80AE29}"/>
              </a:ext>
            </a:extLst>
          </p:cNvPr>
          <p:cNvSpPr>
            <a:spLocks noGrp="1"/>
          </p:cNvSpPr>
          <p:nvPr>
            <p:ph type="title"/>
          </p:nvPr>
        </p:nvSpPr>
        <p:spPr/>
        <p:txBody>
          <a:bodyPr/>
          <a:lstStyle/>
          <a:p>
            <a:r>
              <a:rPr lang="da-DK" dirty="0">
                <a:solidFill>
                  <a:srgbClr val="FF0000"/>
                </a:solidFill>
              </a:rPr>
              <a:t>Øvelse</a:t>
            </a:r>
          </a:p>
        </p:txBody>
      </p:sp>
      <p:sp>
        <p:nvSpPr>
          <p:cNvPr id="3" name="Pladsholder til indhold 2">
            <a:extLst>
              <a:ext uri="{FF2B5EF4-FFF2-40B4-BE49-F238E27FC236}">
                <a16:creationId xmlns:a16="http://schemas.microsoft.com/office/drawing/2014/main" id="{B5C0F97E-7B6D-412E-3587-20E46C01D231}"/>
              </a:ext>
            </a:extLst>
          </p:cNvPr>
          <p:cNvSpPr>
            <a:spLocks noGrp="1"/>
          </p:cNvSpPr>
          <p:nvPr>
            <p:ph idx="1"/>
          </p:nvPr>
        </p:nvSpPr>
        <p:spPr/>
        <p:txBody>
          <a:bodyPr>
            <a:normAutofit fontScale="92500" lnSpcReduction="10000"/>
          </a:bodyPr>
          <a:lstStyle/>
          <a:p>
            <a:pPr marL="0" lvl="0" indent="0">
              <a:lnSpc>
                <a:spcPct val="115000"/>
              </a:lnSpc>
              <a:buNone/>
            </a:pPr>
            <a:r>
              <a:rPr lang="da-DK" dirty="0">
                <a:effectLst/>
                <a:ea typeface="Times New Roman" panose="02020603050405020304" pitchFamily="18" charset="0"/>
                <a:cs typeface="Times New Roman" panose="02020603050405020304" pitchFamily="18" charset="0"/>
              </a:rPr>
              <a:t>Analysér det visuelle indtryk af ”Levende” og ”Angst”. Kom herunder ind på:</a:t>
            </a:r>
          </a:p>
          <a:p>
            <a:pPr marL="342900" lvl="0" indent="-342900">
              <a:lnSpc>
                <a:spcPct val="115000"/>
              </a:lnSpc>
              <a:buFont typeface="Calibri" panose="020F0502020204030204" pitchFamily="34" charset="0"/>
              <a:buChar char="-"/>
            </a:pPr>
            <a:r>
              <a:rPr lang="da-DK" dirty="0">
                <a:effectLst/>
                <a:ea typeface="Times New Roman" panose="02020603050405020304" pitchFamily="18" charset="0"/>
                <a:cs typeface="Times New Roman" panose="02020603050405020304" pitchFamily="18" charset="0"/>
              </a:rPr>
              <a:t>Om digtet er strofisk (og i så fald: hvor mange strofer med hvor mange vers?)</a:t>
            </a:r>
          </a:p>
          <a:p>
            <a:pPr marL="342900" lvl="0" indent="-342900">
              <a:lnSpc>
                <a:spcPct val="115000"/>
              </a:lnSpc>
              <a:buFont typeface="Calibri" panose="020F0502020204030204" pitchFamily="34" charset="0"/>
              <a:buChar char="-"/>
            </a:pPr>
            <a:r>
              <a:rPr lang="da-DK" dirty="0">
                <a:ea typeface="Times New Roman" panose="02020603050405020304" pitchFamily="18" charset="0"/>
                <a:cs typeface="Times New Roman" panose="02020603050405020304" pitchFamily="18" charset="0"/>
              </a:rPr>
              <a:t>Opsætningen af digtet</a:t>
            </a:r>
            <a:endParaRPr lang="da-DK" dirty="0">
              <a:effectLst/>
              <a:ea typeface="Times New Roman" panose="02020603050405020304" pitchFamily="18" charset="0"/>
              <a:cs typeface="Times New Roman" panose="02020603050405020304" pitchFamily="18" charset="0"/>
            </a:endParaRPr>
          </a:p>
          <a:p>
            <a:pPr marL="342900" lvl="0" indent="-342900">
              <a:lnSpc>
                <a:spcPct val="115000"/>
              </a:lnSpc>
              <a:buFont typeface="Calibri" panose="020F0502020204030204" pitchFamily="34" charset="0"/>
              <a:buChar char="-"/>
            </a:pPr>
            <a:r>
              <a:rPr lang="da-DK" dirty="0">
                <a:effectLst/>
                <a:ea typeface="Times New Roman" panose="02020603050405020304" pitchFamily="18" charset="0"/>
                <a:cs typeface="Times New Roman" panose="02020603050405020304" pitchFamily="18" charset="0"/>
              </a:rPr>
              <a:t>Om satsen er rolig eller urolig</a:t>
            </a:r>
          </a:p>
          <a:p>
            <a:pPr marL="342900" lvl="0" indent="-342900">
              <a:lnSpc>
                <a:spcPct val="115000"/>
              </a:lnSpc>
              <a:buFont typeface="Calibri" panose="020F0502020204030204" pitchFamily="34" charset="0"/>
              <a:buChar char="-"/>
            </a:pPr>
            <a:r>
              <a:rPr lang="da-DK" dirty="0">
                <a:effectLst/>
                <a:ea typeface="Times New Roman" panose="02020603050405020304" pitchFamily="18" charset="0"/>
                <a:cs typeface="Times New Roman" panose="02020603050405020304" pitchFamily="18" charset="0"/>
              </a:rPr>
              <a:t>Om der er brugt enjambement</a:t>
            </a:r>
          </a:p>
          <a:p>
            <a:pPr marL="342900" lvl="0" indent="-342900">
              <a:lnSpc>
                <a:spcPct val="115000"/>
              </a:lnSpc>
              <a:spcAft>
                <a:spcPts val="1000"/>
              </a:spcAft>
              <a:buFont typeface="Calibri" panose="020F0502020204030204" pitchFamily="34" charset="0"/>
              <a:buChar char="-"/>
            </a:pPr>
            <a:r>
              <a:rPr lang="da-DK" dirty="0">
                <a:effectLst/>
                <a:ea typeface="Times New Roman" panose="02020603050405020304" pitchFamily="18" charset="0"/>
                <a:cs typeface="Times New Roman" panose="02020603050405020304" pitchFamily="18" charset="0"/>
              </a:rPr>
              <a:t>Hvilken effekt det har for jeres oplevelse af digtet.</a:t>
            </a:r>
          </a:p>
          <a:p>
            <a:endParaRPr lang="da-DK" dirty="0"/>
          </a:p>
        </p:txBody>
      </p:sp>
    </p:spTree>
    <p:extLst>
      <p:ext uri="{BB962C8B-B14F-4D97-AF65-F5344CB8AC3E}">
        <p14:creationId xmlns:p14="http://schemas.microsoft.com/office/powerpoint/2010/main" val="3538720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F100C5F-78D0-974E-B5DE-5E8706930FCB}"/>
              </a:ext>
            </a:extLst>
          </p:cNvPr>
          <p:cNvSpPr>
            <a:spLocks noGrp="1"/>
          </p:cNvSpPr>
          <p:nvPr>
            <p:ph type="title"/>
          </p:nvPr>
        </p:nvSpPr>
        <p:spPr>
          <a:xfrm>
            <a:off x="1102367" y="1264801"/>
            <a:ext cx="4114571" cy="4296387"/>
          </a:xfrm>
        </p:spPr>
        <p:txBody>
          <a:bodyPr>
            <a:normAutofit/>
          </a:bodyPr>
          <a:lstStyle/>
          <a:p>
            <a:pPr algn="ctr"/>
            <a:r>
              <a:rPr lang="da-DK" dirty="0"/>
              <a:t>Komposition – indre og ydre</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4" name="Pladsholder til indhold 3">
            <a:extLst>
              <a:ext uri="{FF2B5EF4-FFF2-40B4-BE49-F238E27FC236}">
                <a16:creationId xmlns:a16="http://schemas.microsoft.com/office/drawing/2014/main" id="{BF1B7987-D8B4-7A45-B483-B38F7B1F0C6E}"/>
              </a:ext>
            </a:extLst>
          </p:cNvPr>
          <p:cNvGraphicFramePr>
            <a:graphicFrameLocks noGrp="1"/>
          </p:cNvGraphicFramePr>
          <p:nvPr>
            <p:ph idx="1"/>
          </p:nvPr>
        </p:nvGraphicFramePr>
        <p:xfrm>
          <a:off x="6566551" y="1784509"/>
          <a:ext cx="4553236" cy="3474720"/>
        </p:xfrm>
        <a:graphic>
          <a:graphicData uri="http://schemas.openxmlformats.org/drawingml/2006/table">
            <a:tbl>
              <a:tblPr/>
              <a:tblGrid>
                <a:gridCol w="2276618">
                  <a:extLst>
                    <a:ext uri="{9D8B030D-6E8A-4147-A177-3AD203B41FA5}">
                      <a16:colId xmlns:a16="http://schemas.microsoft.com/office/drawing/2014/main" val="2435437748"/>
                    </a:ext>
                  </a:extLst>
                </a:gridCol>
                <a:gridCol w="2276618">
                  <a:extLst>
                    <a:ext uri="{9D8B030D-6E8A-4147-A177-3AD203B41FA5}">
                      <a16:colId xmlns:a16="http://schemas.microsoft.com/office/drawing/2014/main" val="379090721"/>
                    </a:ext>
                  </a:extLst>
                </a:gridCol>
              </a:tblGrid>
              <a:tr h="0">
                <a:tc>
                  <a:txBody>
                    <a:bodyPr/>
                    <a:lstStyle/>
                    <a:p>
                      <a:pPr algn="ctr" fontAlgn="t"/>
                      <a:r>
                        <a:rPr lang="da-DK" b="1">
                          <a:effectLst/>
                        </a:rPr>
                        <a:t>Ydre komposition</a:t>
                      </a:r>
                      <a:endParaRPr lang="da-DK">
                        <a:effectLst/>
                      </a:endParaRP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tc>
                  <a:txBody>
                    <a:bodyPr/>
                    <a:lstStyle/>
                    <a:p>
                      <a:pPr algn="ctr" fontAlgn="t"/>
                      <a:r>
                        <a:rPr lang="da-DK" b="1">
                          <a:effectLst/>
                        </a:rPr>
                        <a:t>Indre komposition</a:t>
                      </a:r>
                      <a:endParaRPr lang="da-DK">
                        <a:effectLst/>
                      </a:endParaRP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extLst>
                  <a:ext uri="{0D108BD9-81ED-4DB2-BD59-A6C34878D82A}">
                    <a16:rowId xmlns:a16="http://schemas.microsoft.com/office/drawing/2014/main" val="2273998520"/>
                  </a:ext>
                </a:extLst>
              </a:tr>
              <a:tr h="0">
                <a:tc>
                  <a:txBody>
                    <a:bodyPr/>
                    <a:lstStyle/>
                    <a:p>
                      <a:pPr algn="l" fontAlgn="t">
                        <a:buFont typeface="Arial" panose="020B0604020202020204" pitchFamily="34" charset="0"/>
                        <a:buChar char="•"/>
                      </a:pPr>
                      <a:r>
                        <a:rPr lang="da-DK">
                          <a:effectLst/>
                        </a:rPr>
                        <a:t>strofer og vers</a:t>
                      </a:r>
                    </a:p>
                    <a:p>
                      <a:pPr algn="l" fontAlgn="t">
                        <a:buFont typeface="Arial" panose="020B0604020202020204" pitchFamily="34" charset="0"/>
                        <a:buChar char="•"/>
                      </a:pPr>
                      <a:r>
                        <a:rPr lang="da-DK">
                          <a:effectLst/>
                        </a:rPr>
                        <a:t>sats</a:t>
                      </a:r>
                    </a:p>
                    <a:p>
                      <a:pPr algn="l" fontAlgn="t">
                        <a:buFont typeface="Arial" panose="020B0604020202020204" pitchFamily="34" charset="0"/>
                        <a:buChar char="•"/>
                      </a:pPr>
                      <a:r>
                        <a:rPr lang="da-DK">
                          <a:effectLst/>
                        </a:rPr>
                        <a:t>typografi</a:t>
                      </a:r>
                    </a:p>
                    <a:p>
                      <a:pPr algn="l" fontAlgn="t">
                        <a:buFont typeface="Arial" panose="020B0604020202020204" pitchFamily="34" charset="0"/>
                        <a:buChar char="•"/>
                      </a:pPr>
                      <a:r>
                        <a:rPr lang="da-DK">
                          <a:effectLst/>
                        </a:rPr>
                        <a:t>tegnsætning</a:t>
                      </a:r>
                    </a:p>
                    <a:p>
                      <a:pPr algn="l" fontAlgn="t">
                        <a:buFont typeface="Arial" panose="020B0604020202020204" pitchFamily="34" charset="0"/>
                        <a:buChar char="•"/>
                      </a:pPr>
                      <a:r>
                        <a:rPr lang="da-DK">
                          <a:effectLst/>
                        </a:rPr>
                        <a:t>figurdigte</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b="1" dirty="0">
                          <a:effectLst/>
                        </a:rPr>
                        <a:t>mønstre </a:t>
                      </a:r>
                      <a:r>
                        <a:rPr lang="da-DK" dirty="0">
                          <a:effectLst/>
                        </a:rPr>
                        <a:t>i form af:</a:t>
                      </a:r>
                    </a:p>
                    <a:p>
                      <a:pPr algn="l" fontAlgn="t">
                        <a:buFont typeface="Arial" panose="020B0604020202020204" pitchFamily="34" charset="0"/>
                        <a:buChar char="•"/>
                      </a:pPr>
                      <a:r>
                        <a:rPr lang="da-DK" dirty="0">
                          <a:effectLst/>
                        </a:rPr>
                        <a:t>gentagelser</a:t>
                      </a:r>
                    </a:p>
                    <a:p>
                      <a:pPr algn="l" fontAlgn="t">
                        <a:buFont typeface="Arial" panose="020B0604020202020204" pitchFamily="34" charset="0"/>
                        <a:buChar char="•"/>
                      </a:pPr>
                      <a:r>
                        <a:rPr lang="da-DK" dirty="0">
                          <a:effectLst/>
                        </a:rPr>
                        <a:t>brud på gentagelser</a:t>
                      </a:r>
                    </a:p>
                    <a:p>
                      <a:pPr algn="l" fontAlgn="t">
                        <a:buFont typeface="Arial" panose="020B0604020202020204" pitchFamily="34" charset="0"/>
                        <a:buChar char="•"/>
                      </a:pPr>
                      <a:r>
                        <a:rPr lang="da-DK" dirty="0">
                          <a:effectLst/>
                        </a:rPr>
                        <a:t>kontraster</a:t>
                      </a:r>
                    </a:p>
                    <a:p>
                      <a:pPr algn="l" fontAlgn="t"/>
                      <a:r>
                        <a:rPr lang="da-DK" dirty="0">
                          <a:effectLst/>
                        </a:rPr>
                        <a:t>er der </a:t>
                      </a:r>
                      <a:r>
                        <a:rPr lang="da-DK" b="1" dirty="0">
                          <a:effectLst/>
                        </a:rPr>
                        <a:t>ændringer </a:t>
                      </a:r>
                      <a:r>
                        <a:rPr lang="da-DK" dirty="0">
                          <a:effectLst/>
                        </a:rPr>
                        <a:t>i:</a:t>
                      </a:r>
                    </a:p>
                    <a:p>
                      <a:pPr algn="l" fontAlgn="t">
                        <a:buFont typeface="Arial" panose="020B0604020202020204" pitchFamily="34" charset="0"/>
                        <a:buChar char="•"/>
                      </a:pPr>
                      <a:r>
                        <a:rPr lang="da-DK" dirty="0">
                          <a:effectLst/>
                        </a:rPr>
                        <a:t>tiden</a:t>
                      </a:r>
                    </a:p>
                    <a:p>
                      <a:pPr algn="l" fontAlgn="t">
                        <a:buFont typeface="Arial" panose="020B0604020202020204" pitchFamily="34" charset="0"/>
                        <a:buChar char="•"/>
                      </a:pPr>
                      <a:r>
                        <a:rPr lang="da-DK" dirty="0">
                          <a:effectLst/>
                        </a:rPr>
                        <a:t>rummet</a:t>
                      </a:r>
                    </a:p>
                    <a:p>
                      <a:pPr algn="l" fontAlgn="t">
                        <a:buFont typeface="Arial" panose="020B0604020202020204" pitchFamily="34" charset="0"/>
                        <a:buChar char="•"/>
                      </a:pPr>
                      <a:r>
                        <a:rPr lang="da-DK" dirty="0">
                          <a:effectLst/>
                        </a:rPr>
                        <a:t>jeget</a:t>
                      </a:r>
                    </a:p>
                    <a:p>
                      <a:pPr algn="l" fontAlgn="t"/>
                      <a:r>
                        <a:rPr lang="da-DK" b="1" dirty="0">
                          <a:effectLst/>
                        </a:rPr>
                        <a:t>NB!</a:t>
                      </a:r>
                      <a:r>
                        <a:rPr lang="da-DK" dirty="0">
                          <a:effectLst/>
                        </a:rPr>
                        <a:t> ikke nødvendigvis i denne rækkefølge.</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233948440"/>
                  </a:ext>
                </a:extLst>
              </a:tr>
            </a:tbl>
          </a:graphicData>
        </a:graphic>
      </p:graphicFrame>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Rectangle 1">
            <a:extLst>
              <a:ext uri="{FF2B5EF4-FFF2-40B4-BE49-F238E27FC236}">
                <a16:creationId xmlns:a16="http://schemas.microsoft.com/office/drawing/2014/main" id="{E3672F93-0CD5-6440-B5C7-90708DCAEC75}"/>
              </a:ext>
            </a:extLst>
          </p:cNvPr>
          <p:cNvSpPr>
            <a:spLocks noChangeArrowheads="1"/>
          </p:cNvSpPr>
          <p:nvPr/>
        </p:nvSpPr>
        <p:spPr bwMode="auto">
          <a:xfrm>
            <a:off x="-6677308" y="177389"/>
            <a:ext cx="6412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9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03839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D10351-DF9D-BC45-BFE1-9D2D47F5D5CC}"/>
              </a:ext>
            </a:extLst>
          </p:cNvPr>
          <p:cNvSpPr>
            <a:spLocks noGrp="1"/>
          </p:cNvSpPr>
          <p:nvPr>
            <p:ph type="title"/>
          </p:nvPr>
        </p:nvSpPr>
        <p:spPr/>
        <p:txBody>
          <a:bodyPr/>
          <a:lstStyle/>
          <a:p>
            <a:r>
              <a:rPr lang="da-DK" dirty="0"/>
              <a:t>Indre komposition - gentagelser</a:t>
            </a:r>
          </a:p>
        </p:txBody>
      </p:sp>
      <p:graphicFrame>
        <p:nvGraphicFramePr>
          <p:cNvPr id="4" name="Pladsholder til indhold 3">
            <a:extLst>
              <a:ext uri="{FF2B5EF4-FFF2-40B4-BE49-F238E27FC236}">
                <a16:creationId xmlns:a16="http://schemas.microsoft.com/office/drawing/2014/main" id="{DD0080A1-0B12-5148-B8E1-F2C948B44AFE}"/>
              </a:ext>
            </a:extLst>
          </p:cNvPr>
          <p:cNvGraphicFramePr>
            <a:graphicFrameLocks noGrp="1"/>
          </p:cNvGraphicFramePr>
          <p:nvPr>
            <p:ph idx="1"/>
            <p:extLst>
              <p:ext uri="{D42A27DB-BD31-4B8C-83A1-F6EECF244321}">
                <p14:modId xmlns:p14="http://schemas.microsoft.com/office/powerpoint/2010/main" val="2437932022"/>
              </p:ext>
            </p:extLst>
          </p:nvPr>
        </p:nvGraphicFramePr>
        <p:xfrm>
          <a:off x="838200" y="1825625"/>
          <a:ext cx="10515600" cy="1463040"/>
        </p:xfrm>
        <a:graphic>
          <a:graphicData uri="http://schemas.openxmlformats.org/drawingml/2006/table">
            <a:tbl>
              <a:tblPr/>
              <a:tblGrid>
                <a:gridCol w="5257800">
                  <a:extLst>
                    <a:ext uri="{9D8B030D-6E8A-4147-A177-3AD203B41FA5}">
                      <a16:colId xmlns:a16="http://schemas.microsoft.com/office/drawing/2014/main" val="3409230903"/>
                    </a:ext>
                  </a:extLst>
                </a:gridCol>
                <a:gridCol w="5257800">
                  <a:extLst>
                    <a:ext uri="{9D8B030D-6E8A-4147-A177-3AD203B41FA5}">
                      <a16:colId xmlns:a16="http://schemas.microsoft.com/office/drawing/2014/main" val="352905914"/>
                    </a:ext>
                  </a:extLst>
                </a:gridCol>
              </a:tblGrid>
              <a:tr h="0">
                <a:tc>
                  <a:txBody>
                    <a:bodyPr/>
                    <a:lstStyle/>
                    <a:p>
                      <a:pPr algn="ctr" fontAlgn="t"/>
                      <a:r>
                        <a:rPr lang="da-DK" b="1" dirty="0">
                          <a:effectLst/>
                        </a:rPr>
                        <a:t>Kompositionsprincipper</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tc>
                  <a:txBody>
                    <a:bodyPr/>
                    <a:lstStyle/>
                    <a:p>
                      <a:pPr algn="ctr" fontAlgn="t"/>
                      <a:r>
                        <a:rPr lang="da-DK" b="1">
                          <a:effectLst/>
                        </a:rPr>
                        <a:t>Effekt</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extLst>
                  <a:ext uri="{0D108BD9-81ED-4DB2-BD59-A6C34878D82A}">
                    <a16:rowId xmlns:a16="http://schemas.microsoft.com/office/drawing/2014/main" val="4067995630"/>
                  </a:ext>
                </a:extLst>
              </a:tr>
              <a:tr h="0">
                <a:tc>
                  <a:txBody>
                    <a:bodyPr/>
                    <a:lstStyle/>
                    <a:p>
                      <a:pPr algn="l" fontAlgn="t"/>
                      <a:r>
                        <a:rPr lang="da-DK">
                          <a:effectLst/>
                        </a:rPr>
                        <a:t>gentagelser</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skaber enhed</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211855846"/>
                  </a:ext>
                </a:extLst>
              </a:tr>
              <a:tr h="0">
                <a:tc>
                  <a:txBody>
                    <a:bodyPr/>
                    <a:lstStyle/>
                    <a:p>
                      <a:pPr algn="l" fontAlgn="t"/>
                      <a:r>
                        <a:rPr lang="da-DK">
                          <a:effectLst/>
                        </a:rPr>
                        <a:t>brud på gentagelser</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a:effectLst/>
                        </a:rPr>
                        <a:t>skiller ad</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03651973"/>
                  </a:ext>
                </a:extLst>
              </a:tr>
              <a:tr h="0">
                <a:tc>
                  <a:txBody>
                    <a:bodyPr/>
                    <a:lstStyle/>
                    <a:p>
                      <a:pPr algn="l" fontAlgn="t"/>
                      <a:r>
                        <a:rPr lang="da-DK">
                          <a:effectLst/>
                        </a:rPr>
                        <a:t>kontraster</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dirty="0">
                          <a:effectLst/>
                        </a:rPr>
                        <a:t>skiller ad og står i modsætning til</a:t>
                      </a:r>
                    </a:p>
                  </a:txBody>
                  <a:tcPr>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60826727"/>
                  </a:ext>
                </a:extLst>
              </a:tr>
            </a:tbl>
          </a:graphicData>
        </a:graphic>
      </p:graphicFrame>
      <p:sp>
        <p:nvSpPr>
          <p:cNvPr id="6" name="Rectangle 2">
            <a:extLst>
              <a:ext uri="{FF2B5EF4-FFF2-40B4-BE49-F238E27FC236}">
                <a16:creationId xmlns:a16="http://schemas.microsoft.com/office/drawing/2014/main" id="{129EF8E3-9365-094E-9139-3C4CF5B47BF2}"/>
              </a:ext>
            </a:extLst>
          </p:cNvPr>
          <p:cNvSpPr>
            <a:spLocks noChangeArrowheads="1"/>
          </p:cNvSpPr>
          <p:nvPr/>
        </p:nvSpPr>
        <p:spPr bwMode="auto">
          <a:xfrm>
            <a:off x="3814763" y="34528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a:ln>
                  <a:noFill/>
                </a:ln>
                <a:solidFill>
                  <a:schemeClr val="tx1"/>
                </a:solidFill>
                <a:effectLst/>
                <a:latin typeface="Arial" panose="020B0604020202020204" pitchFamily="34" charset="0"/>
              </a:rPr>
            </a:b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8" name="Rektangel 7">
            <a:extLst>
              <a:ext uri="{FF2B5EF4-FFF2-40B4-BE49-F238E27FC236}">
                <a16:creationId xmlns:a16="http://schemas.microsoft.com/office/drawing/2014/main" id="{0A8E06FA-80E5-184D-9181-304E8AAEBE38}"/>
              </a:ext>
            </a:extLst>
          </p:cNvPr>
          <p:cNvSpPr/>
          <p:nvPr/>
        </p:nvSpPr>
        <p:spPr>
          <a:xfrm>
            <a:off x="1993984" y="3616962"/>
            <a:ext cx="7916779" cy="2585323"/>
          </a:xfrm>
          <a:prstGeom prst="rect">
            <a:avLst/>
          </a:prstGeom>
        </p:spPr>
        <p:txBody>
          <a:bodyPr wrap="square">
            <a:spAutoFit/>
          </a:bodyPr>
          <a:lstStyle/>
          <a:p>
            <a:pPr lvl="0" eaLnBrk="0" fontAlgn="base" hangingPunct="0">
              <a:spcBef>
                <a:spcPct val="0"/>
              </a:spcBef>
              <a:spcAft>
                <a:spcPct val="0"/>
              </a:spcAft>
            </a:pPr>
            <a:r>
              <a:rPr lang="da-DK" altLang="da-DK" dirty="0">
                <a:latin typeface="Arial" panose="020B0604020202020204" pitchFamily="34" charset="0"/>
              </a:rPr>
              <a:t>Når et digt </a:t>
            </a:r>
            <a:r>
              <a:rPr lang="da-DK" altLang="da-DK" b="1" dirty="0">
                <a:latin typeface="Arial" panose="020B0604020202020204" pitchFamily="34" charset="0"/>
              </a:rPr>
              <a:t>gentager </a:t>
            </a:r>
            <a:r>
              <a:rPr lang="da-DK" altLang="da-DK" dirty="0">
                <a:latin typeface="Arial" panose="020B0604020202020204" pitchFamily="34" charset="0"/>
              </a:rPr>
              <a:t>et eller flere ord, bliver man opmærksom på ordet. </a:t>
            </a:r>
          </a:p>
          <a:p>
            <a:pPr lvl="0" eaLnBrk="0" fontAlgn="base" hangingPunct="0">
              <a:spcBef>
                <a:spcPct val="0"/>
              </a:spcBef>
              <a:spcAft>
                <a:spcPct val="0"/>
              </a:spcAft>
            </a:pPr>
            <a:r>
              <a:rPr lang="da-DK" altLang="da-DK" dirty="0">
                <a:latin typeface="Arial" panose="020B0604020202020204" pitchFamily="34" charset="0"/>
              </a:rPr>
              <a:t>Gentagelser binder sammen. Gentagelser betoner at noget er ens og gør derfor at man opfatter de dele af et digt som rummer gentagelser som en enhed. </a:t>
            </a:r>
          </a:p>
          <a:p>
            <a:pPr lvl="0" eaLnBrk="0" fontAlgn="base" hangingPunct="0">
              <a:spcBef>
                <a:spcPct val="0"/>
              </a:spcBef>
              <a:spcAft>
                <a:spcPct val="0"/>
              </a:spcAft>
            </a:pPr>
            <a:r>
              <a:rPr lang="da-DK" altLang="da-DK" b="1" dirty="0">
                <a:latin typeface="Arial" panose="020B0604020202020204" pitchFamily="34" charset="0"/>
              </a:rPr>
              <a:t>Brud på gentagelser</a:t>
            </a:r>
            <a:r>
              <a:rPr lang="da-DK" altLang="da-DK" dirty="0">
                <a:latin typeface="Arial" panose="020B0604020202020204" pitchFamily="34" charset="0"/>
              </a:rPr>
              <a:t> gør det modsatte. Bruddet skiller ad; det vil sige markerer at nu er der noget nyt  på færde. Kontrasten minder om bruddet på gentagelsen. Alligevel er det væsentligt at benytte et begreb som </a:t>
            </a:r>
            <a:r>
              <a:rPr lang="da-DK" altLang="da-DK" b="1" dirty="0">
                <a:latin typeface="Arial" panose="020B0604020202020204" pitchFamily="34" charset="0"/>
              </a:rPr>
              <a:t>kontrasten</a:t>
            </a:r>
            <a:r>
              <a:rPr lang="da-DK" altLang="da-DK" dirty="0">
                <a:latin typeface="Arial" panose="020B0604020202020204" pitchFamily="34" charset="0"/>
              </a:rPr>
              <a:t> fordi kontrasten ikke kun markerer at der er noget nyt på færde, men også at dette nye står i modsætning til det man netop har læst. </a:t>
            </a:r>
          </a:p>
        </p:txBody>
      </p:sp>
    </p:spTree>
    <p:extLst>
      <p:ext uri="{BB962C8B-B14F-4D97-AF65-F5344CB8AC3E}">
        <p14:creationId xmlns:p14="http://schemas.microsoft.com/office/powerpoint/2010/main" val="3599787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CB1055-7E2B-DC40-E217-0184181C0380}"/>
              </a:ext>
            </a:extLst>
          </p:cNvPr>
          <p:cNvSpPr>
            <a:spLocks noGrp="1"/>
          </p:cNvSpPr>
          <p:nvPr>
            <p:ph type="title"/>
          </p:nvPr>
        </p:nvSpPr>
        <p:spPr/>
        <p:txBody>
          <a:bodyPr/>
          <a:lstStyle/>
          <a:p>
            <a:r>
              <a:rPr lang="da-DK" dirty="0">
                <a:solidFill>
                  <a:srgbClr val="FF0000"/>
                </a:solidFill>
              </a:rPr>
              <a:t>Øvelse</a:t>
            </a:r>
          </a:p>
        </p:txBody>
      </p:sp>
      <p:sp>
        <p:nvSpPr>
          <p:cNvPr id="3" name="Pladsholder til indhold 2">
            <a:extLst>
              <a:ext uri="{FF2B5EF4-FFF2-40B4-BE49-F238E27FC236}">
                <a16:creationId xmlns:a16="http://schemas.microsoft.com/office/drawing/2014/main" id="{97F91198-07F5-6299-DFDD-3B945234A819}"/>
              </a:ext>
            </a:extLst>
          </p:cNvPr>
          <p:cNvSpPr>
            <a:spLocks noGrp="1"/>
          </p:cNvSpPr>
          <p:nvPr>
            <p:ph sz="half" idx="1"/>
          </p:nvPr>
        </p:nvSpPr>
        <p:spPr/>
        <p:txBody>
          <a:bodyPr>
            <a:normAutofit lnSpcReduction="10000"/>
          </a:bodyPr>
          <a:lstStyle/>
          <a:p>
            <a:r>
              <a:rPr lang="da-DK" dirty="0">
                <a:solidFill>
                  <a:srgbClr val="FF0000"/>
                </a:solidFill>
              </a:rPr>
              <a:t>Øvelse 1: </a:t>
            </a:r>
          </a:p>
          <a:p>
            <a:r>
              <a:rPr lang="da-DK" sz="2800" dirty="0">
                <a:effectLst/>
                <a:latin typeface="Calibri" panose="020F0502020204030204" pitchFamily="34" charset="0"/>
                <a:ea typeface="Times New Roman" panose="02020603050405020304" pitchFamily="18" charset="0"/>
                <a:cs typeface="Times New Roman" panose="02020603050405020304" pitchFamily="18" charset="0"/>
              </a:rPr>
              <a:t>Find kontraster, gentagelser og brud på gentagelser i digtet i ”Angst”</a:t>
            </a:r>
          </a:p>
          <a:p>
            <a:endParaRPr lang="da-DK" dirty="0"/>
          </a:p>
          <a:p>
            <a:endParaRPr lang="da-DK" dirty="0"/>
          </a:p>
        </p:txBody>
      </p:sp>
      <p:sp>
        <p:nvSpPr>
          <p:cNvPr id="4" name="Pladsholder til indhold 3">
            <a:extLst>
              <a:ext uri="{FF2B5EF4-FFF2-40B4-BE49-F238E27FC236}">
                <a16:creationId xmlns:a16="http://schemas.microsoft.com/office/drawing/2014/main" id="{C5B845CF-1AD3-87C6-4C0A-E8857166BE86}"/>
              </a:ext>
            </a:extLst>
          </p:cNvPr>
          <p:cNvSpPr>
            <a:spLocks noGrp="1"/>
          </p:cNvSpPr>
          <p:nvPr>
            <p:ph sz="half" idx="2"/>
          </p:nvPr>
        </p:nvSpPr>
        <p:spPr/>
        <p:txBody>
          <a:bodyPr>
            <a:normAutofit lnSpcReduction="10000"/>
          </a:bodyPr>
          <a:lstStyle/>
          <a:p>
            <a:r>
              <a:rPr lang="da-DK" dirty="0">
                <a:solidFill>
                  <a:srgbClr val="FF0000"/>
                </a:solidFill>
              </a:rPr>
              <a:t>Øvelse 2:</a:t>
            </a:r>
          </a:p>
          <a:p>
            <a:r>
              <a:rPr lang="da-DK" dirty="0"/>
              <a:t>Skriv et digt på en strofe, hvor sidste vers i strofen markerer et brud på en gentagelse. </a:t>
            </a:r>
          </a:p>
          <a:p>
            <a:pPr lvl="0"/>
            <a:r>
              <a:rPr lang="da-DK" dirty="0"/>
              <a:t>Digtet skal handle om forår</a:t>
            </a:r>
          </a:p>
          <a:p>
            <a:pPr lvl="0"/>
            <a:r>
              <a:rPr lang="da-DK" dirty="0"/>
              <a:t>Sidste vers kan have et andet begyndelsesbogstav end de forrige</a:t>
            </a:r>
          </a:p>
          <a:p>
            <a:pPr lvl="0"/>
            <a:r>
              <a:rPr lang="da-DK" dirty="0"/>
              <a:t>Sidste vers kan udgøre en ufuldstændig sætning</a:t>
            </a:r>
          </a:p>
          <a:p>
            <a:pPr lvl="0"/>
            <a:endParaRPr lang="da-DK" dirty="0"/>
          </a:p>
        </p:txBody>
      </p:sp>
    </p:spTree>
    <p:extLst>
      <p:ext uri="{BB962C8B-B14F-4D97-AF65-F5344CB8AC3E}">
        <p14:creationId xmlns:p14="http://schemas.microsoft.com/office/powerpoint/2010/main" val="1052731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E61C379-F0D0-2E46-9389-AA5A387B7EFC}"/>
              </a:ext>
            </a:extLst>
          </p:cNvPr>
          <p:cNvSpPr>
            <a:spLocks noGrp="1"/>
          </p:cNvSpPr>
          <p:nvPr>
            <p:ph type="title"/>
          </p:nvPr>
        </p:nvSpPr>
        <p:spPr>
          <a:xfrm>
            <a:off x="1102367" y="1264801"/>
            <a:ext cx="4114571" cy="4296387"/>
          </a:xfrm>
        </p:spPr>
        <p:txBody>
          <a:bodyPr>
            <a:normAutofit/>
          </a:bodyPr>
          <a:lstStyle/>
          <a:p>
            <a:pPr algn="ctr"/>
            <a:r>
              <a:rPr lang="da-DK" dirty="0"/>
              <a:t>Indre komposition - tid</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206CFA52-C975-F74C-803C-1B3A734EF70D}"/>
              </a:ext>
            </a:extLst>
          </p:cNvPr>
          <p:cNvSpPr>
            <a:spLocks noGrp="1"/>
          </p:cNvSpPr>
          <p:nvPr>
            <p:ph idx="1"/>
          </p:nvPr>
        </p:nvSpPr>
        <p:spPr>
          <a:xfrm>
            <a:off x="6234868" y="1345827"/>
            <a:ext cx="5217173" cy="4351338"/>
          </a:xfrm>
        </p:spPr>
        <p:txBody>
          <a:bodyPr>
            <a:normAutofit/>
          </a:bodyPr>
          <a:lstStyle/>
          <a:p>
            <a:r>
              <a:rPr lang="da-DK" b="1" dirty="0"/>
              <a:t>Tiden </a:t>
            </a:r>
          </a:p>
          <a:p>
            <a:r>
              <a:rPr lang="da-DK" dirty="0"/>
              <a:t>Et digt er en </a:t>
            </a:r>
            <a:r>
              <a:rPr lang="da-DK" b="1" dirty="0"/>
              <a:t>bevægelse </a:t>
            </a:r>
            <a:r>
              <a:rPr lang="da-DK" dirty="0"/>
              <a:t>fra ét punkt og frem til et andet. Du kan spørge til om der er en </a:t>
            </a:r>
            <a:r>
              <a:rPr lang="da-DK" b="1" dirty="0"/>
              <a:t>fremdrift </a:t>
            </a:r>
            <a:r>
              <a:rPr lang="da-DK" dirty="0"/>
              <a:t>i digtet, om der </a:t>
            </a:r>
            <a:r>
              <a:rPr lang="da-DK" b="1" dirty="0"/>
              <a:t>brud</a:t>
            </a:r>
            <a:r>
              <a:rPr lang="da-DK" dirty="0"/>
              <a:t> </a:t>
            </a:r>
            <a:r>
              <a:rPr lang="da-DK" b="1" dirty="0"/>
              <a:t>på tiden</a:t>
            </a:r>
            <a:r>
              <a:rPr lang="da-DK" dirty="0"/>
              <a:t> (fx fra præsens til præteritum) eller om de samme tidsmarkører gentages (fx nu, altid, igen).</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092000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0400FC8-C97D-D049-83CB-E2248EED33CE}"/>
              </a:ext>
            </a:extLst>
          </p:cNvPr>
          <p:cNvSpPr>
            <a:spLocks noGrp="1"/>
          </p:cNvSpPr>
          <p:nvPr>
            <p:ph type="title"/>
          </p:nvPr>
        </p:nvSpPr>
        <p:spPr>
          <a:xfrm>
            <a:off x="1102367" y="1264801"/>
            <a:ext cx="4114571" cy="4296387"/>
          </a:xfrm>
        </p:spPr>
        <p:txBody>
          <a:bodyPr>
            <a:normAutofit/>
          </a:bodyPr>
          <a:lstStyle/>
          <a:p>
            <a:pPr algn="ctr"/>
            <a:r>
              <a:rPr lang="da-DK" dirty="0"/>
              <a:t>Indre komposition - rum</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DAD331F8-5ED9-A648-84F2-ADB4AD229CD1}"/>
              </a:ext>
            </a:extLst>
          </p:cNvPr>
          <p:cNvSpPr>
            <a:spLocks noGrp="1"/>
          </p:cNvSpPr>
          <p:nvPr>
            <p:ph idx="1"/>
          </p:nvPr>
        </p:nvSpPr>
        <p:spPr>
          <a:xfrm>
            <a:off x="6234868" y="1345827"/>
            <a:ext cx="5217173" cy="4351338"/>
          </a:xfrm>
        </p:spPr>
        <p:txBody>
          <a:bodyPr>
            <a:normAutofit/>
          </a:bodyPr>
          <a:lstStyle/>
          <a:p>
            <a:r>
              <a:rPr lang="da-DK" dirty="0"/>
              <a:t>Digte udspiller sig også i </a:t>
            </a:r>
            <a:r>
              <a:rPr lang="da-DK" b="1" dirty="0"/>
              <a:t>et eller flere rum</a:t>
            </a:r>
            <a:r>
              <a:rPr lang="da-DK" dirty="0"/>
              <a:t>. Det kan være alt fra </a:t>
            </a:r>
            <a:r>
              <a:rPr lang="da-DK" b="1" dirty="0"/>
              <a:t>konkrete rum </a:t>
            </a:r>
            <a:r>
              <a:rPr lang="da-DK" dirty="0"/>
              <a:t>som naturen, storbyen eller hjemmet til </a:t>
            </a:r>
            <a:r>
              <a:rPr lang="da-DK" b="1" dirty="0"/>
              <a:t>abstrakte rum</a:t>
            </a:r>
            <a:r>
              <a:rPr lang="da-DK" dirty="0"/>
              <a:t> som tanken eller følelseslivet, altså et mentalt rum.   </a:t>
            </a:r>
          </a:p>
          <a:p>
            <a:r>
              <a:rPr lang="da-DK" dirty="0"/>
              <a:t>Bevægelser i rum skaber en indre komposition</a:t>
            </a:r>
            <a:br>
              <a:rPr lang="da-DK" dirty="0"/>
            </a:br>
            <a:endParaRPr lang="da-DK" dirty="0"/>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49887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865257C-71A3-6E4B-8B67-B353C700F0BA}"/>
              </a:ext>
            </a:extLst>
          </p:cNvPr>
          <p:cNvSpPr>
            <a:spLocks noGrp="1"/>
          </p:cNvSpPr>
          <p:nvPr>
            <p:ph type="title"/>
          </p:nvPr>
        </p:nvSpPr>
        <p:spPr>
          <a:xfrm>
            <a:off x="1102367" y="1264801"/>
            <a:ext cx="4114571" cy="4296387"/>
          </a:xfrm>
        </p:spPr>
        <p:txBody>
          <a:bodyPr>
            <a:normAutofit/>
          </a:bodyPr>
          <a:lstStyle/>
          <a:p>
            <a:pPr algn="ctr"/>
            <a:r>
              <a:rPr lang="da-DK" dirty="0"/>
              <a:t>Indre komposition- det lyriske jeg</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8DF00F64-BE06-024E-A7DB-4ECCB176993E}"/>
              </a:ext>
            </a:extLst>
          </p:cNvPr>
          <p:cNvSpPr>
            <a:spLocks noGrp="1"/>
          </p:cNvSpPr>
          <p:nvPr>
            <p:ph idx="1"/>
          </p:nvPr>
        </p:nvSpPr>
        <p:spPr>
          <a:xfrm>
            <a:off x="6234868" y="1345827"/>
            <a:ext cx="5217173" cy="4351338"/>
          </a:xfrm>
        </p:spPr>
        <p:txBody>
          <a:bodyPr>
            <a:normAutofit/>
          </a:bodyPr>
          <a:lstStyle/>
          <a:p>
            <a:r>
              <a:rPr lang="da-DK" dirty="0"/>
              <a:t>Find ud af hvem der taler og om der eventuelt tales til nogen, fx et 'du' eller et 'indre du'. Vurdér om der er en </a:t>
            </a:r>
            <a:r>
              <a:rPr lang="da-DK" b="1" dirty="0"/>
              <a:t>fremdrift</a:t>
            </a:r>
            <a:r>
              <a:rPr lang="da-DK" dirty="0"/>
              <a:t> i digtet i form af en </a:t>
            </a:r>
            <a:r>
              <a:rPr lang="da-DK" b="1" dirty="0"/>
              <a:t>forandring</a:t>
            </a:r>
            <a:r>
              <a:rPr lang="da-DK" dirty="0"/>
              <a:t> eller </a:t>
            </a:r>
            <a:r>
              <a:rPr lang="da-DK" b="1" dirty="0"/>
              <a:t>udvikling </a:t>
            </a:r>
            <a:r>
              <a:rPr lang="da-DK" dirty="0"/>
              <a:t>hos det lyriske jeg. Måske når det lyriske jeg frem til en erkendelse eller en sansning der netop ændrer noget i det lyriske jeg.</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49053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E02E6-7047-4F5B-4E06-A63BDA8EDECE}"/>
              </a:ext>
            </a:extLst>
          </p:cNvPr>
          <p:cNvSpPr>
            <a:spLocks noGrp="1"/>
          </p:cNvSpPr>
          <p:nvPr>
            <p:ph type="title"/>
          </p:nvPr>
        </p:nvSpPr>
        <p:spPr/>
        <p:txBody>
          <a:bodyPr/>
          <a:lstStyle/>
          <a:p>
            <a:r>
              <a:rPr lang="da-DK" dirty="0">
                <a:solidFill>
                  <a:srgbClr val="FF0000"/>
                </a:solidFill>
              </a:rPr>
              <a:t>Øvelse – lektie til torsdag d. 4.5.</a:t>
            </a:r>
          </a:p>
        </p:txBody>
      </p:sp>
      <p:sp>
        <p:nvSpPr>
          <p:cNvPr id="3" name="Pladsholder til indhold 2">
            <a:extLst>
              <a:ext uri="{FF2B5EF4-FFF2-40B4-BE49-F238E27FC236}">
                <a16:creationId xmlns:a16="http://schemas.microsoft.com/office/drawing/2014/main" id="{3A1C721B-A144-405F-0342-2BF578F53C71}"/>
              </a:ext>
            </a:extLst>
          </p:cNvPr>
          <p:cNvSpPr>
            <a:spLocks noGrp="1"/>
          </p:cNvSpPr>
          <p:nvPr>
            <p:ph idx="1"/>
          </p:nvPr>
        </p:nvSpPr>
        <p:spPr/>
        <p:txBody>
          <a:bodyPr>
            <a:normAutofit/>
          </a:bodyPr>
          <a:lstStyle/>
          <a:p>
            <a:pPr marL="0" lvl="0" indent="0">
              <a:lnSpc>
                <a:spcPct val="115000"/>
              </a:lnSpc>
              <a:buNone/>
            </a:pPr>
            <a:r>
              <a:rPr lang="da-DK" dirty="0">
                <a:effectLst/>
                <a:ea typeface="Times New Roman" panose="02020603050405020304" pitchFamily="18" charset="0"/>
                <a:cs typeface="Times New Roman" panose="02020603050405020304" pitchFamily="18" charset="0"/>
              </a:rPr>
              <a:t>Delt lektie i grupperne: 2 arbejder med ”Levende” og 2 med ”Angst”</a:t>
            </a:r>
          </a:p>
          <a:p>
            <a:pPr marL="342900" lvl="0" indent="-342900">
              <a:lnSpc>
                <a:spcPct val="115000"/>
              </a:lnSpc>
              <a:buFont typeface="+mj-lt"/>
              <a:buAutoNum type="arabicPeriod"/>
            </a:pPr>
            <a:r>
              <a:rPr lang="da-DK" dirty="0">
                <a:effectLst/>
                <a:ea typeface="Times New Roman" panose="02020603050405020304" pitchFamily="18" charset="0"/>
                <a:cs typeface="Times New Roman" panose="02020603050405020304" pitchFamily="18" charset="0"/>
              </a:rPr>
              <a:t>Beskriv tidsforløbet i digtet. Er der tale om en bevægelse, er der brud i tiden, hvor lang tid strækker digtet sig over?</a:t>
            </a:r>
          </a:p>
          <a:p>
            <a:pPr marL="0" lvl="0" indent="0">
              <a:lnSpc>
                <a:spcPct val="115000"/>
              </a:lnSpc>
              <a:buNone/>
            </a:pPr>
            <a:r>
              <a:rPr lang="da-DK" dirty="0">
                <a:effectLst/>
                <a:ea typeface="Times New Roman" panose="02020603050405020304" pitchFamily="18" charset="0"/>
                <a:cs typeface="Times New Roman" panose="02020603050405020304" pitchFamily="18" charset="0"/>
              </a:rPr>
              <a:t>2. Beskriv rummet i diget. Både det konkrete rum og det abstrakte rum. </a:t>
            </a:r>
          </a:p>
          <a:p>
            <a:pPr marL="0" lvl="0" indent="0">
              <a:lnSpc>
                <a:spcPct val="115000"/>
              </a:lnSpc>
              <a:buNone/>
            </a:pPr>
            <a:r>
              <a:rPr lang="da-DK" dirty="0">
                <a:effectLst/>
                <a:ea typeface="Times New Roman" panose="02020603050405020304" pitchFamily="18" charset="0"/>
                <a:cs typeface="Times New Roman" panose="02020603050405020304" pitchFamily="18" charset="0"/>
              </a:rPr>
              <a:t>3. Undersøg det lyriske jeg: Hvem taler, og hvad sker med det lyriske jeg undervejs?</a:t>
            </a:r>
          </a:p>
          <a:p>
            <a:pPr marL="457200">
              <a:lnSpc>
                <a:spcPct val="115000"/>
              </a:lnSpc>
              <a:spcAft>
                <a:spcPts val="1000"/>
              </a:spcAft>
            </a:pPr>
            <a:endParaRPr lang="da-DK"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85939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B581166-792D-D64C-9383-23F18F639C6A}"/>
              </a:ext>
            </a:extLst>
          </p:cNvPr>
          <p:cNvSpPr>
            <a:spLocks noGrp="1"/>
          </p:cNvSpPr>
          <p:nvPr>
            <p:ph type="title"/>
          </p:nvPr>
        </p:nvSpPr>
        <p:spPr>
          <a:xfrm>
            <a:off x="1102367" y="1264801"/>
            <a:ext cx="4114571" cy="4296387"/>
          </a:xfrm>
        </p:spPr>
        <p:txBody>
          <a:bodyPr>
            <a:normAutofit/>
          </a:bodyPr>
          <a:lstStyle/>
          <a:p>
            <a:pPr algn="ctr"/>
            <a:r>
              <a:rPr lang="da-DK" dirty="0"/>
              <a:t>Det lydlige lag i digtet</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4D33EC52-BC2F-D14F-93EC-AB7D77863C2C}"/>
              </a:ext>
            </a:extLst>
          </p:cNvPr>
          <p:cNvSpPr>
            <a:spLocks noGrp="1"/>
          </p:cNvSpPr>
          <p:nvPr>
            <p:ph idx="1"/>
          </p:nvPr>
        </p:nvSpPr>
        <p:spPr>
          <a:xfrm>
            <a:off x="6234868" y="1345827"/>
            <a:ext cx="5217173" cy="4351338"/>
          </a:xfrm>
        </p:spPr>
        <p:txBody>
          <a:bodyPr>
            <a:normAutofit/>
          </a:bodyPr>
          <a:lstStyle/>
          <a:p>
            <a:r>
              <a:rPr lang="da-DK" dirty="0"/>
              <a:t>En undersøgelse af rytmen i et digt vil afhænge af om digtet er skrevet på </a:t>
            </a:r>
            <a:r>
              <a:rPr lang="da-DK" b="1" dirty="0"/>
              <a:t>metriske vers</a:t>
            </a:r>
            <a:r>
              <a:rPr lang="da-DK" dirty="0"/>
              <a:t> eller </a:t>
            </a:r>
            <a:r>
              <a:rPr lang="da-DK" b="1" dirty="0"/>
              <a:t>frie vers</a:t>
            </a:r>
            <a:r>
              <a:rPr lang="da-DK" dirty="0"/>
              <a:t>. Når rytmen bliver tilpas regelmæssig og følger et bestemt mønster, taler man om metriske vers. I frie vers er rytmen derimod ikke lagt fast på et bestemt mønster, men opstår inden for de enkelte vers.</a:t>
            </a:r>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573532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531F249-3BA1-5D42-8FDE-9594D5ED309C}"/>
              </a:ext>
            </a:extLst>
          </p:cNvPr>
          <p:cNvSpPr>
            <a:spLocks noGrp="1"/>
          </p:cNvSpPr>
          <p:nvPr>
            <p:ph type="title"/>
          </p:nvPr>
        </p:nvSpPr>
        <p:spPr>
          <a:xfrm>
            <a:off x="1102367" y="1264801"/>
            <a:ext cx="4114571" cy="4296387"/>
          </a:xfrm>
        </p:spPr>
        <p:txBody>
          <a:bodyPr>
            <a:normAutofit/>
          </a:bodyPr>
          <a:lstStyle/>
          <a:p>
            <a:pPr algn="ctr"/>
            <a:r>
              <a:rPr lang="da-DK" dirty="0"/>
              <a:t>Digtets lyd - rim</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C9AAD078-83AD-5341-B45D-93ADD565514B}"/>
              </a:ext>
            </a:extLst>
          </p:cNvPr>
          <p:cNvSpPr>
            <a:spLocks noGrp="1"/>
          </p:cNvSpPr>
          <p:nvPr>
            <p:ph idx="1"/>
          </p:nvPr>
        </p:nvSpPr>
        <p:spPr>
          <a:xfrm>
            <a:off x="6234868" y="1345827"/>
            <a:ext cx="5217173" cy="4351338"/>
          </a:xfrm>
        </p:spPr>
        <p:txBody>
          <a:bodyPr>
            <a:normAutofit fontScale="47500" lnSpcReduction="20000"/>
          </a:bodyPr>
          <a:lstStyle/>
          <a:p>
            <a:r>
              <a:rPr lang="da-DK" b="1" dirty="0"/>
              <a:t>Faste rimmønstre</a:t>
            </a:r>
          </a:p>
          <a:p>
            <a:r>
              <a:rPr lang="da-DK" b="1" dirty="0" err="1"/>
              <a:t>Parrim</a:t>
            </a:r>
            <a:r>
              <a:rPr lang="da-DK" b="1" dirty="0"/>
              <a:t> (</a:t>
            </a:r>
            <a:r>
              <a:rPr lang="da-DK" b="1" dirty="0" err="1"/>
              <a:t>aabb</a:t>
            </a:r>
            <a:r>
              <a:rPr lang="da-DK" b="1" dirty="0"/>
              <a:t>) </a:t>
            </a:r>
            <a:r>
              <a:rPr lang="da-DK" dirty="0"/>
              <a:t>har den effekt at det bremser digtet for hvert andet vers.</a:t>
            </a:r>
          </a:p>
          <a:p>
            <a:r>
              <a:rPr lang="da-DK" b="1" dirty="0"/>
              <a:t>Ex: N.F.S. Grundtvig: Det kimer nu til julefest (uddrag) </a:t>
            </a:r>
            <a:r>
              <a:rPr lang="da-DK" cap="all" dirty="0"/>
              <a:t>ID</a:t>
            </a:r>
            <a:endParaRPr lang="da-DK" b="1" dirty="0"/>
          </a:p>
          <a:p>
            <a:r>
              <a:rPr lang="da-DK" dirty="0"/>
              <a:t>O, kommer med til Davids by, (a)</a:t>
            </a:r>
            <a:br>
              <a:rPr lang="da-DK" dirty="0"/>
            </a:br>
            <a:r>
              <a:rPr lang="da-DK" dirty="0"/>
              <a:t>hvor engle sjunge under sky; (a)</a:t>
            </a:r>
            <a:br>
              <a:rPr lang="da-DK" dirty="0"/>
            </a:br>
            <a:r>
              <a:rPr lang="da-DK" dirty="0"/>
              <a:t>o, ganger med på marken ud, (b)</a:t>
            </a:r>
            <a:br>
              <a:rPr lang="da-DK" dirty="0"/>
            </a:br>
            <a:r>
              <a:rPr lang="da-DK" dirty="0"/>
              <a:t>hvor hyrder hører nyt fra Gud! (b)</a:t>
            </a:r>
          </a:p>
          <a:p>
            <a:r>
              <a:rPr lang="da-DK" b="1" dirty="0"/>
              <a:t>Krydsrim (</a:t>
            </a:r>
            <a:r>
              <a:rPr lang="da-DK" b="1" dirty="0" err="1"/>
              <a:t>abab</a:t>
            </a:r>
            <a:r>
              <a:rPr lang="da-DK" b="1" dirty="0"/>
              <a:t>) </a:t>
            </a:r>
            <a:r>
              <a:rPr lang="da-DK" dirty="0"/>
              <a:t> har den effekt at det sammenbinder vers to og to.</a:t>
            </a:r>
          </a:p>
          <a:p>
            <a:r>
              <a:rPr lang="da-DK" b="1" dirty="0"/>
              <a:t>Ole Wivel: Det truer os i tiden (uddrag) </a:t>
            </a:r>
          </a:p>
          <a:p>
            <a:r>
              <a:rPr lang="da-DK" dirty="0"/>
              <a:t>Der truer os i tiden (a)</a:t>
            </a:r>
            <a:br>
              <a:rPr lang="da-DK" dirty="0"/>
            </a:br>
            <a:r>
              <a:rPr lang="da-DK" dirty="0"/>
              <a:t>en ond usynlig magt (b)</a:t>
            </a:r>
            <a:br>
              <a:rPr lang="da-DK" dirty="0"/>
            </a:br>
            <a:r>
              <a:rPr lang="da-DK" dirty="0"/>
              <a:t>vor egen sikre viden, (a)</a:t>
            </a:r>
            <a:br>
              <a:rPr lang="da-DK" dirty="0"/>
            </a:br>
            <a:r>
              <a:rPr lang="da-DK" dirty="0"/>
              <a:t>som sprængte med foragt (b)</a:t>
            </a:r>
          </a:p>
          <a:p>
            <a:r>
              <a:rPr lang="da-DK" b="1" dirty="0"/>
              <a:t>Klamrerim (</a:t>
            </a:r>
            <a:r>
              <a:rPr lang="da-DK" b="1" dirty="0" err="1"/>
              <a:t>abba</a:t>
            </a:r>
            <a:r>
              <a:rPr lang="da-DK" b="1" dirty="0"/>
              <a:t>) </a:t>
            </a:r>
            <a:r>
              <a:rPr lang="da-DK" dirty="0"/>
              <a:t>har den effekt at det sammenbinder en større helhed, fx en strofe.</a:t>
            </a:r>
          </a:p>
          <a:p>
            <a:r>
              <a:rPr lang="da-DK" b="1" dirty="0"/>
              <a:t>William Heinesen: </a:t>
            </a:r>
            <a:r>
              <a:rPr lang="da-DK" b="1" dirty="0" err="1"/>
              <a:t>Septemberaften</a:t>
            </a:r>
            <a:r>
              <a:rPr lang="da-DK" b="1" dirty="0"/>
              <a:t> (uddrag) </a:t>
            </a:r>
          </a:p>
          <a:p>
            <a:r>
              <a:rPr lang="da-DK" dirty="0"/>
              <a:t>Og Dagens nære Stemme skal forstumme (a)</a:t>
            </a:r>
            <a:br>
              <a:rPr lang="da-DK" dirty="0"/>
            </a:br>
            <a:r>
              <a:rPr lang="da-DK" dirty="0"/>
              <a:t>Og Rummets Kulde møde Jordens Varme (b)</a:t>
            </a:r>
            <a:br>
              <a:rPr lang="da-DK" dirty="0"/>
            </a:br>
            <a:r>
              <a:rPr lang="da-DK" dirty="0"/>
              <a:t>Og alle Ting </a:t>
            </a:r>
            <a:r>
              <a:rPr lang="da-DK" dirty="0" err="1"/>
              <a:t>staa</a:t>
            </a:r>
            <a:r>
              <a:rPr lang="da-DK" dirty="0"/>
              <a:t> fattige og arme (b)</a:t>
            </a:r>
            <a:br>
              <a:rPr lang="da-DK" dirty="0"/>
            </a:br>
            <a:r>
              <a:rPr lang="da-DK" dirty="0"/>
              <a:t>Uvidende, men væbnede og grumme (a)</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430671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61">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0" name="Group 63">
            <a:extLst>
              <a:ext uri="{FF2B5EF4-FFF2-40B4-BE49-F238E27FC236}">
                <a16:creationId xmlns:a16="http://schemas.microsoft.com/office/drawing/2014/main" id="{CB73D287-48F0-41E2-8B0B-DE4C7D175E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1348" y="5364542"/>
            <a:ext cx="1562428" cy="1493465"/>
            <a:chOff x="3121343" y="4864099"/>
            <a:chExt cx="2085971" cy="1993901"/>
          </a:xfrm>
          <a:solidFill>
            <a:schemeClr val="tx1"/>
          </a:solidFill>
        </p:grpSpPr>
        <p:sp>
          <p:nvSpPr>
            <p:cNvPr id="65" name="Freeform: Shape 64">
              <a:extLst>
                <a:ext uri="{FF2B5EF4-FFF2-40B4-BE49-F238E27FC236}">
                  <a16:creationId xmlns:a16="http://schemas.microsoft.com/office/drawing/2014/main" id="{FBC3C2F6-A83E-46F7-89F9-C282A92349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2" name="Freeform: Shape 65">
              <a:extLst>
                <a:ext uri="{FF2B5EF4-FFF2-40B4-BE49-F238E27FC236}">
                  <a16:creationId xmlns:a16="http://schemas.microsoft.com/office/drawing/2014/main" id="{8D78D60A-D765-47AF-BF8C-DD38B67493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7" name="Freeform: Shape 66">
              <a:extLst>
                <a:ext uri="{FF2B5EF4-FFF2-40B4-BE49-F238E27FC236}">
                  <a16:creationId xmlns:a16="http://schemas.microsoft.com/office/drawing/2014/main" id="{1B61CBF5-5283-4C6A-9049-AA88E1756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3" name="Freeform: Shape 67">
              <a:extLst>
                <a:ext uri="{FF2B5EF4-FFF2-40B4-BE49-F238E27FC236}">
                  <a16:creationId xmlns:a16="http://schemas.microsoft.com/office/drawing/2014/main" id="{97A00BB8-8401-4CFA-A40C-8A60D39AEF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9" name="Freeform: Shape 68">
              <a:extLst>
                <a:ext uri="{FF2B5EF4-FFF2-40B4-BE49-F238E27FC236}">
                  <a16:creationId xmlns:a16="http://schemas.microsoft.com/office/drawing/2014/main" id="{42F6FC59-F5F7-4ED5-8DCD-CF1060899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4" name="Freeform: Shape 69">
              <a:extLst>
                <a:ext uri="{FF2B5EF4-FFF2-40B4-BE49-F238E27FC236}">
                  <a16:creationId xmlns:a16="http://schemas.microsoft.com/office/drawing/2014/main" id="{C124749C-25FB-43F3-97CC-16D3738B1E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1" name="Freeform: Shape 70">
              <a:extLst>
                <a:ext uri="{FF2B5EF4-FFF2-40B4-BE49-F238E27FC236}">
                  <a16:creationId xmlns:a16="http://schemas.microsoft.com/office/drawing/2014/main" id="{43CAAC4D-89A7-40FC-A14D-14E7137A5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5" name="Freeform: Shape 71">
              <a:extLst>
                <a:ext uri="{FF2B5EF4-FFF2-40B4-BE49-F238E27FC236}">
                  <a16:creationId xmlns:a16="http://schemas.microsoft.com/office/drawing/2014/main" id="{09F8FFC8-0941-4853-894E-6FBB72564C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3" name="Freeform: Shape 72">
              <a:extLst>
                <a:ext uri="{FF2B5EF4-FFF2-40B4-BE49-F238E27FC236}">
                  <a16:creationId xmlns:a16="http://schemas.microsoft.com/office/drawing/2014/main" id="{784F021A-2C9B-422B-8408-BB819B3147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4" name="Freeform: Shape 73">
              <a:extLst>
                <a:ext uri="{FF2B5EF4-FFF2-40B4-BE49-F238E27FC236}">
                  <a16:creationId xmlns:a16="http://schemas.microsoft.com/office/drawing/2014/main" id="{353138C4-3227-4945-9CE8-AF90A759D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5" name="Freeform: Shape 74">
              <a:extLst>
                <a:ext uri="{FF2B5EF4-FFF2-40B4-BE49-F238E27FC236}">
                  <a16:creationId xmlns:a16="http://schemas.microsoft.com/office/drawing/2014/main" id="{EC9C4482-176D-49FB-BFC0-2DCD9283E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6" name="Freeform: Shape 75">
              <a:extLst>
                <a:ext uri="{FF2B5EF4-FFF2-40B4-BE49-F238E27FC236}">
                  <a16:creationId xmlns:a16="http://schemas.microsoft.com/office/drawing/2014/main" id="{737D9F02-FC5F-4AA6-83BD-AE4EC012DA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7" name="Freeform: Shape 76">
              <a:extLst>
                <a:ext uri="{FF2B5EF4-FFF2-40B4-BE49-F238E27FC236}">
                  <a16:creationId xmlns:a16="http://schemas.microsoft.com/office/drawing/2014/main" id="{323DF942-E0FC-4481-99E4-5EDE1F760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Titel 1">
            <a:extLst>
              <a:ext uri="{FF2B5EF4-FFF2-40B4-BE49-F238E27FC236}">
                <a16:creationId xmlns:a16="http://schemas.microsoft.com/office/drawing/2014/main" id="{369514C9-158A-024D-AEBE-C9D115FB11FB}"/>
              </a:ext>
            </a:extLst>
          </p:cNvPr>
          <p:cNvSpPr>
            <a:spLocks noGrp="1"/>
          </p:cNvSpPr>
          <p:nvPr>
            <p:ph type="title"/>
          </p:nvPr>
        </p:nvSpPr>
        <p:spPr>
          <a:xfrm>
            <a:off x="838200" y="1195697"/>
            <a:ext cx="3200400" cy="4238118"/>
          </a:xfrm>
        </p:spPr>
        <p:txBody>
          <a:bodyPr>
            <a:normAutofit/>
          </a:bodyPr>
          <a:lstStyle/>
          <a:p>
            <a:r>
              <a:rPr lang="da-DK" dirty="0"/>
              <a:t>Digtets lyd - versudgang</a:t>
            </a:r>
          </a:p>
        </p:txBody>
      </p:sp>
      <p:sp>
        <p:nvSpPr>
          <p:cNvPr id="79" name="Freeform: Shape 78">
            <a:extLst>
              <a:ext uri="{FF2B5EF4-FFF2-40B4-BE49-F238E27FC236}">
                <a16:creationId xmlns:a16="http://schemas.microsoft.com/office/drawing/2014/main" id="{3CCA69EF-E8B5-4598-BEAD-258F15765D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5862"/>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1" name="Freeform: Shape 80">
            <a:extLst>
              <a:ext uri="{FF2B5EF4-FFF2-40B4-BE49-F238E27FC236}">
                <a16:creationId xmlns:a16="http://schemas.microsoft.com/office/drawing/2014/main" id="{685D65ED-8248-4E7D-AF41-C2685CAE7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0894"/>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Pladsholder til indhold 3">
            <a:extLst>
              <a:ext uri="{FF2B5EF4-FFF2-40B4-BE49-F238E27FC236}">
                <a16:creationId xmlns:a16="http://schemas.microsoft.com/office/drawing/2014/main" id="{750363DB-10AD-AD42-B1C0-D1ECC6D177AE}"/>
              </a:ext>
            </a:extLst>
          </p:cNvPr>
          <p:cNvGraphicFramePr>
            <a:graphicFrameLocks noGrp="1"/>
          </p:cNvGraphicFramePr>
          <p:nvPr>
            <p:ph idx="1"/>
            <p:extLst>
              <p:ext uri="{D42A27DB-BD31-4B8C-83A1-F6EECF244321}">
                <p14:modId xmlns:p14="http://schemas.microsoft.com/office/powerpoint/2010/main" val="711051646"/>
              </p:ext>
            </p:extLst>
          </p:nvPr>
        </p:nvGraphicFramePr>
        <p:xfrm>
          <a:off x="4782386" y="1309042"/>
          <a:ext cx="6571414" cy="4006159"/>
        </p:xfrm>
        <a:graphic>
          <a:graphicData uri="http://schemas.openxmlformats.org/drawingml/2006/table">
            <a:tbl>
              <a:tblPr firstRow="1" bandRow="1"/>
              <a:tblGrid>
                <a:gridCol w="2015973">
                  <a:extLst>
                    <a:ext uri="{9D8B030D-6E8A-4147-A177-3AD203B41FA5}">
                      <a16:colId xmlns:a16="http://schemas.microsoft.com/office/drawing/2014/main" val="2402854694"/>
                    </a:ext>
                  </a:extLst>
                </a:gridCol>
                <a:gridCol w="1691734">
                  <a:extLst>
                    <a:ext uri="{9D8B030D-6E8A-4147-A177-3AD203B41FA5}">
                      <a16:colId xmlns:a16="http://schemas.microsoft.com/office/drawing/2014/main" val="2589558207"/>
                    </a:ext>
                  </a:extLst>
                </a:gridCol>
                <a:gridCol w="2863707">
                  <a:extLst>
                    <a:ext uri="{9D8B030D-6E8A-4147-A177-3AD203B41FA5}">
                      <a16:colId xmlns:a16="http://schemas.microsoft.com/office/drawing/2014/main" val="2940758261"/>
                    </a:ext>
                  </a:extLst>
                </a:gridCol>
              </a:tblGrid>
              <a:tr h="479857">
                <a:tc>
                  <a:txBody>
                    <a:bodyPr/>
                    <a:lstStyle/>
                    <a:p>
                      <a:pPr algn="ctr" fontAlgn="t"/>
                      <a:r>
                        <a:rPr lang="da-DK" sz="2300" b="1">
                          <a:effectLst/>
                        </a:rPr>
                        <a:t>Versudgang</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tc>
                  <a:txBody>
                    <a:bodyPr/>
                    <a:lstStyle/>
                    <a:p>
                      <a:pPr algn="ctr" fontAlgn="t"/>
                      <a:r>
                        <a:rPr lang="da-DK" sz="2300" b="1">
                          <a:effectLst/>
                        </a:rPr>
                        <a:t>Eksempel</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tc>
                  <a:txBody>
                    <a:bodyPr/>
                    <a:lstStyle/>
                    <a:p>
                      <a:pPr algn="ctr" fontAlgn="t"/>
                      <a:r>
                        <a:rPr lang="da-DK" sz="2300" b="1">
                          <a:effectLst/>
                        </a:rPr>
                        <a:t>Effekt</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solidFill>
                      <a:srgbClr val="9CB4CB"/>
                    </a:solidFill>
                  </a:tcPr>
                </a:tc>
                <a:extLst>
                  <a:ext uri="{0D108BD9-81ED-4DB2-BD59-A6C34878D82A}">
                    <a16:rowId xmlns:a16="http://schemas.microsoft.com/office/drawing/2014/main" val="2995169412"/>
                  </a:ext>
                </a:extLst>
              </a:tr>
              <a:tr h="1175434">
                <a:tc>
                  <a:txBody>
                    <a:bodyPr/>
                    <a:lstStyle/>
                    <a:p>
                      <a:pPr algn="l" fontAlgn="t"/>
                      <a:r>
                        <a:rPr lang="da-DK" sz="2300">
                          <a:effectLst/>
                        </a:rPr>
                        <a:t>mandlig versudgang:</a:t>
                      </a:r>
                      <a:br>
                        <a:rPr lang="da-DK" sz="2300">
                          <a:effectLst/>
                        </a:rPr>
                      </a:br>
                      <a:r>
                        <a:rPr lang="da-DK" sz="2300">
                          <a:effectLst/>
                        </a:rPr>
                        <a:t>(-)</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mand</a:t>
                      </a:r>
                    </a:p>
                    <a:p>
                      <a:pPr algn="l" fontAlgn="t"/>
                      <a:r>
                        <a:rPr lang="da-DK" sz="2300">
                          <a:effectLst/>
                        </a:rPr>
                        <a:t>bliv</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gør udsagnet hårdt, markant og slagkraftigt.</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797311544"/>
                  </a:ext>
                </a:extLst>
              </a:tr>
              <a:tr h="1175434">
                <a:tc>
                  <a:txBody>
                    <a:bodyPr/>
                    <a:lstStyle/>
                    <a:p>
                      <a:pPr algn="l" fontAlgn="t"/>
                      <a:r>
                        <a:rPr lang="da-DK" sz="2300">
                          <a:effectLst/>
                        </a:rPr>
                        <a:t>kvindelig versudgang: </a:t>
                      </a:r>
                      <a:br>
                        <a:rPr lang="da-DK" sz="2300">
                          <a:effectLst/>
                        </a:rPr>
                      </a:br>
                      <a:r>
                        <a:rPr lang="da-DK" sz="2300">
                          <a:effectLst/>
                        </a:rPr>
                        <a:t>(-u)</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kvinde</a:t>
                      </a:r>
                    </a:p>
                    <a:p>
                      <a:pPr algn="l" fontAlgn="t"/>
                      <a:r>
                        <a:rPr lang="da-DK" sz="2300">
                          <a:effectLst/>
                        </a:rPr>
                        <a:t>blive</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gør udsagnet blødt, feminint og roligt.</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947697320"/>
                  </a:ext>
                </a:extLst>
              </a:tr>
              <a:tr h="1175434">
                <a:tc>
                  <a:txBody>
                    <a:bodyPr/>
                    <a:lstStyle/>
                    <a:p>
                      <a:pPr algn="l" fontAlgn="t"/>
                      <a:r>
                        <a:rPr lang="da-DK" sz="2300">
                          <a:effectLst/>
                        </a:rPr>
                        <a:t>svævende versudgang:</a:t>
                      </a:r>
                      <a:br>
                        <a:rPr lang="da-DK" sz="2300">
                          <a:effectLst/>
                        </a:rPr>
                      </a:br>
                      <a:r>
                        <a:rPr lang="da-DK" sz="2300">
                          <a:effectLst/>
                        </a:rPr>
                        <a:t>(-uu)</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svævende</a:t>
                      </a:r>
                    </a:p>
                    <a:p>
                      <a:pPr algn="l" fontAlgn="t"/>
                      <a:r>
                        <a:rPr lang="da-DK" sz="2300">
                          <a:effectLst/>
                        </a:rPr>
                        <a:t>dansende</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tc>
                  <a:txBody>
                    <a:bodyPr/>
                    <a:lstStyle/>
                    <a:p>
                      <a:pPr algn="l" fontAlgn="t"/>
                      <a:r>
                        <a:rPr lang="da-DK" sz="2300">
                          <a:effectLst/>
                        </a:rPr>
                        <a:t>gør udsagnet svævende og vuggende.</a:t>
                      </a:r>
                    </a:p>
                  </a:txBody>
                  <a:tcPr marL="90333" marR="90333" marT="45167" marB="45167">
                    <a:lnL w="9525" cap="flat" cmpd="sng" algn="ctr">
                      <a:solidFill>
                        <a:srgbClr val="DBDBDB"/>
                      </a:solidFill>
                      <a:prstDash val="solid"/>
                      <a:round/>
                      <a:headEnd type="none" w="med" len="med"/>
                      <a:tailEnd type="none" w="med" len="med"/>
                    </a:lnL>
                    <a:lnR w="9525" cap="flat" cmpd="sng" algn="ctr">
                      <a:solidFill>
                        <a:srgbClr val="DBDBDB"/>
                      </a:solidFill>
                      <a:prstDash val="solid"/>
                      <a:round/>
                      <a:headEnd type="none" w="med" len="med"/>
                      <a:tailEnd type="none" w="med" len="med"/>
                    </a:lnR>
                    <a:lnT w="9525" cap="flat" cmpd="sng" algn="ctr">
                      <a:solidFill>
                        <a:srgbClr val="DBDBDB"/>
                      </a:solidFill>
                      <a:prstDash val="solid"/>
                      <a:round/>
                      <a:headEnd type="none" w="med" len="med"/>
                      <a:tailEnd type="none" w="med" len="med"/>
                    </a:lnT>
                    <a:lnB w="9525"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793977147"/>
                  </a:ext>
                </a:extLst>
              </a:tr>
            </a:tbl>
          </a:graphicData>
        </a:graphic>
      </p:graphicFrame>
    </p:spTree>
    <p:extLst>
      <p:ext uri="{BB962C8B-B14F-4D97-AF65-F5344CB8AC3E}">
        <p14:creationId xmlns:p14="http://schemas.microsoft.com/office/powerpoint/2010/main" val="2483446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B2371DA-5CF1-3043-901A-0B126D36C373}"/>
              </a:ext>
            </a:extLst>
          </p:cNvPr>
          <p:cNvSpPr>
            <a:spLocks noGrp="1"/>
          </p:cNvSpPr>
          <p:nvPr>
            <p:ph type="title"/>
          </p:nvPr>
        </p:nvSpPr>
        <p:spPr>
          <a:xfrm>
            <a:off x="1102367" y="1264801"/>
            <a:ext cx="4114571" cy="4296387"/>
          </a:xfrm>
        </p:spPr>
        <p:txBody>
          <a:bodyPr>
            <a:normAutofit/>
          </a:bodyPr>
          <a:lstStyle/>
          <a:p>
            <a:pPr algn="ctr"/>
            <a:r>
              <a:rPr lang="da-DK" dirty="0"/>
              <a:t>Digtets lyd – frie vers</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8B649FC6-797D-D14E-B3AC-D79440D6A025}"/>
              </a:ext>
            </a:extLst>
          </p:cNvPr>
          <p:cNvSpPr>
            <a:spLocks noGrp="1"/>
          </p:cNvSpPr>
          <p:nvPr>
            <p:ph idx="1"/>
          </p:nvPr>
        </p:nvSpPr>
        <p:spPr>
          <a:xfrm>
            <a:off x="6234868" y="1345827"/>
            <a:ext cx="5217173" cy="4351338"/>
          </a:xfrm>
        </p:spPr>
        <p:txBody>
          <a:bodyPr>
            <a:normAutofit/>
          </a:bodyPr>
          <a:lstStyle/>
          <a:p>
            <a:r>
              <a:rPr lang="da-DK" dirty="0"/>
              <a:t>I moderne lyrik støder du ofte på </a:t>
            </a:r>
            <a:r>
              <a:rPr lang="da-DK" b="1" dirty="0"/>
              <a:t>frie vers</a:t>
            </a:r>
            <a:r>
              <a:rPr lang="da-DK" dirty="0"/>
              <a:t>, altså digte uden en regelmæssig rytme i form af en fast metrik eller et fast rimmønster. Du kan fint undersøge rytmen ved at kigge på andre typer af rim, fx</a:t>
            </a:r>
            <a:r>
              <a:rPr lang="da-DK" b="1" dirty="0"/>
              <a:t> øre-, øje- og indrim</a:t>
            </a:r>
            <a:r>
              <a:rPr lang="da-DK" dirty="0"/>
              <a:t> eller </a:t>
            </a:r>
            <a:r>
              <a:rPr lang="da-DK" b="1" dirty="0"/>
              <a:t>allitterationer, assonanser og klange.</a:t>
            </a:r>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026503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41" name="Freeform: Shape 4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42" name="Freeform: Shape 4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44" name="Rectangle 4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Rectangle 4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1A65491-A142-2B44-8330-2D4F646457A5}"/>
              </a:ext>
            </a:extLst>
          </p:cNvPr>
          <p:cNvSpPr>
            <a:spLocks noGrp="1"/>
          </p:cNvSpPr>
          <p:nvPr>
            <p:ph type="title"/>
          </p:nvPr>
        </p:nvSpPr>
        <p:spPr>
          <a:xfrm>
            <a:off x="1102367" y="1264801"/>
            <a:ext cx="4114571" cy="4296387"/>
          </a:xfrm>
        </p:spPr>
        <p:txBody>
          <a:bodyPr>
            <a:normAutofit/>
          </a:bodyPr>
          <a:lstStyle/>
          <a:p>
            <a:pPr algn="ctr"/>
            <a:r>
              <a:rPr lang="da-DK" dirty="0"/>
              <a:t>Digtets lyd – frie vers</a:t>
            </a:r>
          </a:p>
        </p:txBody>
      </p:sp>
      <p:sp>
        <p:nvSpPr>
          <p:cNvPr id="5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4" name="Oval 5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8CC9FAC8-FFC3-3146-B6FD-B6451A8EE6E1}"/>
              </a:ext>
            </a:extLst>
          </p:cNvPr>
          <p:cNvSpPr>
            <a:spLocks noGrp="1"/>
          </p:cNvSpPr>
          <p:nvPr>
            <p:ph idx="1"/>
          </p:nvPr>
        </p:nvSpPr>
        <p:spPr>
          <a:xfrm>
            <a:off x="6234868" y="1345827"/>
            <a:ext cx="5217173" cy="4351338"/>
          </a:xfrm>
        </p:spPr>
        <p:txBody>
          <a:bodyPr>
            <a:normAutofit/>
          </a:bodyPr>
          <a:lstStyle/>
          <a:p>
            <a:r>
              <a:rPr lang="da-DK" sz="1800" b="1" dirty="0" err="1"/>
              <a:t>Ørerim</a:t>
            </a:r>
            <a:r>
              <a:rPr lang="da-DK" sz="1800" b="1" dirty="0"/>
              <a:t> </a:t>
            </a:r>
          </a:p>
          <a:p>
            <a:r>
              <a:rPr lang="da-DK" sz="1800" dirty="0"/>
              <a:t>Lighed mellem to ords lydlige udtryk, fx </a:t>
            </a:r>
            <a:r>
              <a:rPr lang="da-DK" sz="1800" b="1" dirty="0"/>
              <a:t>røst</a:t>
            </a:r>
            <a:r>
              <a:rPr lang="da-DK" sz="1800" dirty="0"/>
              <a:t> og </a:t>
            </a:r>
            <a:r>
              <a:rPr lang="da-DK" sz="1800" b="1" dirty="0"/>
              <a:t>bryst.</a:t>
            </a:r>
            <a:endParaRPr lang="da-DK" sz="1800" dirty="0"/>
          </a:p>
          <a:p>
            <a:r>
              <a:rPr lang="da-DK" sz="1800" i="1" dirty="0"/>
              <a:t>Jeg brænder ikke for </a:t>
            </a:r>
            <a:r>
              <a:rPr lang="da-DK" sz="1800" b="1" i="1" dirty="0"/>
              <a:t>Dannebrog </a:t>
            </a:r>
            <a:r>
              <a:rPr lang="da-DK" sz="1800" i="1" dirty="0"/>
              <a:t>/ jeg brænder for at </a:t>
            </a:r>
            <a:r>
              <a:rPr lang="da-DK" sz="1800" b="1" i="1" dirty="0"/>
              <a:t>danne bro</a:t>
            </a:r>
            <a:endParaRPr lang="da-DK" sz="1800" i="1" dirty="0"/>
          </a:p>
          <a:p>
            <a:r>
              <a:rPr lang="da-DK" sz="1800" b="1" dirty="0"/>
              <a:t>Øjerim</a:t>
            </a:r>
          </a:p>
          <a:p>
            <a:r>
              <a:rPr lang="da-DK" sz="1800" dirty="0"/>
              <a:t>Lighed mellem to ords visuelle udtryk, fx </a:t>
            </a:r>
            <a:r>
              <a:rPr lang="da-DK" sz="1800" b="1" dirty="0"/>
              <a:t>dør</a:t>
            </a:r>
            <a:r>
              <a:rPr lang="da-DK" sz="1800" dirty="0"/>
              <a:t> og </a:t>
            </a:r>
            <a:r>
              <a:rPr lang="da-DK" sz="1800" b="1" dirty="0"/>
              <a:t>før</a:t>
            </a:r>
            <a:endParaRPr lang="da-DK" sz="1800" dirty="0"/>
          </a:p>
          <a:p>
            <a:r>
              <a:rPr lang="da-DK" sz="1800" b="1" dirty="0"/>
              <a:t>Indrim </a:t>
            </a:r>
          </a:p>
          <a:p>
            <a:r>
              <a:rPr lang="da-DK" sz="1800" dirty="0"/>
              <a:t>Et indrim er rim inde i verset som især rapperen foretrækker.</a:t>
            </a:r>
          </a:p>
          <a:p>
            <a:r>
              <a:rPr lang="da-DK" sz="1800" i="1" dirty="0"/>
              <a:t>har mine </a:t>
            </a:r>
            <a:r>
              <a:rPr lang="da-DK" sz="1800" b="1" i="1" dirty="0"/>
              <a:t>flokker</a:t>
            </a:r>
            <a:r>
              <a:rPr lang="da-DK" sz="1800" i="1" dirty="0"/>
              <a:t> med mig / mine </a:t>
            </a:r>
            <a:r>
              <a:rPr lang="da-DK" sz="1800" b="1" i="1" dirty="0"/>
              <a:t>blokker </a:t>
            </a:r>
            <a:r>
              <a:rPr lang="da-DK" sz="1800" i="1" dirty="0"/>
              <a:t>med mig</a:t>
            </a:r>
          </a:p>
          <a:p>
            <a:endParaRPr lang="da-DK" sz="1800" dirty="0"/>
          </a:p>
        </p:txBody>
      </p:sp>
      <p:grpSp>
        <p:nvGrpSpPr>
          <p:cNvPr id="5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59" name="Freeform: Shape 5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99766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41" name="Freeform: Shape 4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42" name="Freeform: Shape 4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44" name="Rectangle 4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Rectangle 4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BCB856-4BE4-B249-AA2B-90424B2C293B}"/>
              </a:ext>
            </a:extLst>
          </p:cNvPr>
          <p:cNvSpPr>
            <a:spLocks noGrp="1"/>
          </p:cNvSpPr>
          <p:nvPr>
            <p:ph type="title"/>
          </p:nvPr>
        </p:nvSpPr>
        <p:spPr>
          <a:xfrm>
            <a:off x="1102367" y="1264801"/>
            <a:ext cx="4114571" cy="4296387"/>
          </a:xfrm>
        </p:spPr>
        <p:txBody>
          <a:bodyPr>
            <a:normAutofit/>
          </a:bodyPr>
          <a:lstStyle/>
          <a:p>
            <a:pPr algn="ctr"/>
            <a:r>
              <a:rPr lang="da-DK" dirty="0"/>
              <a:t>Digtets lyd - bogstavrim</a:t>
            </a:r>
          </a:p>
        </p:txBody>
      </p:sp>
      <p:sp>
        <p:nvSpPr>
          <p:cNvPr id="5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4" name="Oval 5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99C80DA8-9BA2-214C-AA68-3F26A7E7F60F}"/>
              </a:ext>
            </a:extLst>
          </p:cNvPr>
          <p:cNvSpPr>
            <a:spLocks noGrp="1"/>
          </p:cNvSpPr>
          <p:nvPr>
            <p:ph idx="1"/>
          </p:nvPr>
        </p:nvSpPr>
        <p:spPr>
          <a:xfrm>
            <a:off x="6234868" y="1345827"/>
            <a:ext cx="5217173" cy="4351338"/>
          </a:xfrm>
        </p:spPr>
        <p:txBody>
          <a:bodyPr>
            <a:normAutofit/>
          </a:bodyPr>
          <a:lstStyle/>
          <a:p>
            <a:r>
              <a:rPr lang="da-DK" sz="1300" b="1"/>
              <a:t>Allitterationer </a:t>
            </a:r>
          </a:p>
          <a:p>
            <a:r>
              <a:rPr lang="da-DK" sz="1300"/>
              <a:t>Allitterationer er bogstavrim hvor flere ord efter hinanden indledes med samme konsonant eller vokal, fx </a:t>
            </a:r>
            <a:r>
              <a:rPr lang="da-DK" sz="1300" b="1"/>
              <a:t>v</a:t>
            </a:r>
            <a:r>
              <a:rPr lang="da-DK" sz="1300"/>
              <a:t>erden </a:t>
            </a:r>
            <a:r>
              <a:rPr lang="da-DK" sz="1300" b="1"/>
              <a:t>v</a:t>
            </a:r>
            <a:r>
              <a:rPr lang="da-DK" sz="1300"/>
              <a:t>enter ikke, </a:t>
            </a:r>
            <a:r>
              <a:rPr lang="da-DK" sz="1300" b="1"/>
              <a:t>ø</a:t>
            </a:r>
            <a:r>
              <a:rPr lang="da-DK" sz="1300"/>
              <a:t>jne som </a:t>
            </a:r>
            <a:r>
              <a:rPr lang="da-DK" sz="1300" b="1"/>
              <a:t>ø</a:t>
            </a:r>
            <a:r>
              <a:rPr lang="da-DK" sz="1300"/>
              <a:t>er.</a:t>
            </a:r>
          </a:p>
          <a:p>
            <a:r>
              <a:rPr lang="da-DK" sz="1300" b="1"/>
              <a:t>Assonanser </a:t>
            </a:r>
          </a:p>
          <a:p>
            <a:r>
              <a:rPr lang="da-DK" sz="1300"/>
              <a:t>Assonanser er vokalrim hvor vokalerne stemmer overens. Selvfølgelig er der forskel på et e og et æ, men i 'hænder' og 'kender' klinger vokalerne ens. De er derfor også assonanser. </a:t>
            </a:r>
          </a:p>
          <a:p>
            <a:r>
              <a:rPr lang="da-DK" sz="1300" b="1"/>
              <a:t>Klange </a:t>
            </a:r>
          </a:p>
          <a:p>
            <a:r>
              <a:rPr lang="da-DK" sz="1300"/>
              <a:t>Bogstavernes allitterationer kan forstærke et digt lydligt; her taler man om digtets klange. Fx</a:t>
            </a:r>
          </a:p>
          <a:p>
            <a:r>
              <a:rPr lang="da-DK" sz="1300"/>
              <a:t>skarpe konsonanter (k, r)</a:t>
            </a:r>
          </a:p>
          <a:p>
            <a:r>
              <a:rPr lang="da-DK" sz="1300"/>
              <a:t>spidse konsonanter (s, t)</a:t>
            </a:r>
          </a:p>
          <a:p>
            <a:r>
              <a:rPr lang="da-DK" sz="1300"/>
              <a:t>runde vokaler (o, ø, u)</a:t>
            </a:r>
          </a:p>
          <a:p>
            <a:r>
              <a:rPr lang="da-DK" sz="1300"/>
              <a:t>spidse vokaler (y, i) </a:t>
            </a:r>
          </a:p>
          <a:p>
            <a:endParaRPr lang="da-DK" sz="1300"/>
          </a:p>
          <a:p>
            <a:endParaRPr lang="da-DK" sz="1300"/>
          </a:p>
        </p:txBody>
      </p:sp>
      <p:grpSp>
        <p:nvGrpSpPr>
          <p:cNvPr id="5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59" name="Freeform: Shape 5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023842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41" name="Freeform: Shape 4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42" name="Freeform: Shape 4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44" name="Rectangle 4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Rectangle 4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747FDA0-8021-E84C-B1E6-9545736C580D}"/>
              </a:ext>
            </a:extLst>
          </p:cNvPr>
          <p:cNvSpPr>
            <a:spLocks noGrp="1"/>
          </p:cNvSpPr>
          <p:nvPr>
            <p:ph type="title"/>
          </p:nvPr>
        </p:nvSpPr>
        <p:spPr>
          <a:xfrm>
            <a:off x="1102367" y="1264801"/>
            <a:ext cx="4114571" cy="4296387"/>
          </a:xfrm>
        </p:spPr>
        <p:txBody>
          <a:bodyPr>
            <a:normAutofit/>
          </a:bodyPr>
          <a:lstStyle/>
          <a:p>
            <a:pPr algn="ctr"/>
            <a:r>
              <a:rPr lang="da-DK" dirty="0"/>
              <a:t>Digtets ord – ordklasser og semantik</a:t>
            </a:r>
          </a:p>
        </p:txBody>
      </p:sp>
      <p:sp>
        <p:nvSpPr>
          <p:cNvPr id="5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4" name="Oval 5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ABF4C09F-51BE-B94B-9C83-84010A9BF0D7}"/>
              </a:ext>
            </a:extLst>
          </p:cNvPr>
          <p:cNvSpPr>
            <a:spLocks noGrp="1"/>
          </p:cNvSpPr>
          <p:nvPr>
            <p:ph idx="1"/>
          </p:nvPr>
        </p:nvSpPr>
        <p:spPr>
          <a:xfrm>
            <a:off x="6234868" y="1345827"/>
            <a:ext cx="5217173" cy="4351338"/>
          </a:xfrm>
        </p:spPr>
        <p:txBody>
          <a:bodyPr>
            <a:noAutofit/>
          </a:bodyPr>
          <a:lstStyle/>
          <a:p>
            <a:r>
              <a:rPr lang="da-DK" sz="1400" dirty="0"/>
              <a:t>Digte er modsat noveller og romaner oftest korte og intense. Hvert ord i et digt har derfor stor betydning og fortjener opmærksomhed. En mere systematisk gennemgang af ordklasserne kan hjælpe dig til at opleve og forstå digtet. </a:t>
            </a:r>
          </a:p>
          <a:p>
            <a:r>
              <a:rPr lang="da-DK" sz="1400" dirty="0"/>
              <a:t>Måske er der ordklasser som optræder oftere end andre. Find ud af hvad det gør ved et digt at der overvejende er brugt fx substantiver, verber eller adjektiver. </a:t>
            </a:r>
          </a:p>
          <a:p>
            <a:r>
              <a:rPr lang="da-DK" sz="1400" dirty="0"/>
              <a:t>Du kan også gå et skridt videre og se på den semantik som er knyttet til ordene i digtet. Semantik handler om ordenes betydning. Et verbum er ikke bare et verbum, men kan fx være et </a:t>
            </a:r>
            <a:r>
              <a:rPr lang="da-DK" sz="1400" dirty="0">
                <a:solidFill>
                  <a:srgbClr val="FF0000"/>
                </a:solidFill>
              </a:rPr>
              <a:t>tilstandsverbum</a:t>
            </a:r>
            <a:r>
              <a:rPr lang="da-DK" sz="1400" dirty="0"/>
              <a:t> (være, ligge), et </a:t>
            </a:r>
            <a:r>
              <a:rPr lang="da-DK" sz="1400" dirty="0">
                <a:solidFill>
                  <a:srgbClr val="FF0000"/>
                </a:solidFill>
              </a:rPr>
              <a:t>bevægelsesverbum </a:t>
            </a:r>
            <a:r>
              <a:rPr lang="da-DK" sz="1400" dirty="0"/>
              <a:t>(gå, løbe), eller et </a:t>
            </a:r>
            <a:r>
              <a:rPr lang="da-DK" sz="1400" dirty="0">
                <a:solidFill>
                  <a:srgbClr val="FF0000"/>
                </a:solidFill>
              </a:rPr>
              <a:t>sanseverbum</a:t>
            </a:r>
            <a:r>
              <a:rPr lang="da-DK" sz="1400" dirty="0"/>
              <a:t> (se, høre). Og et adverbium kan opdeles i kategorier som fx </a:t>
            </a:r>
            <a:r>
              <a:rPr lang="da-DK" sz="1400" dirty="0">
                <a:solidFill>
                  <a:srgbClr val="FF0000"/>
                </a:solidFill>
              </a:rPr>
              <a:t>holdningsadverbier</a:t>
            </a:r>
            <a:r>
              <a:rPr lang="da-DK" sz="1400" dirty="0"/>
              <a:t> (desværre, jo), </a:t>
            </a:r>
            <a:r>
              <a:rPr lang="da-DK" sz="1400" dirty="0">
                <a:solidFill>
                  <a:srgbClr val="FF0000"/>
                </a:solidFill>
              </a:rPr>
              <a:t>retningsadverbier</a:t>
            </a:r>
            <a:r>
              <a:rPr lang="da-DK" sz="1400" dirty="0"/>
              <a:t> (op, ned) og tidsadverbier (da, nu). </a:t>
            </a:r>
          </a:p>
          <a:p>
            <a:r>
              <a:rPr lang="da-DK" sz="1400" dirty="0"/>
              <a:t>Sidst men ikke mindst indgår ordene fra de forskellige ordklasser ofte i indholdsmæssige sammenhænge, i såkaldte </a:t>
            </a:r>
            <a:r>
              <a:rPr lang="da-DK" sz="1400" dirty="0">
                <a:solidFill>
                  <a:srgbClr val="FF0000"/>
                </a:solidFill>
              </a:rPr>
              <a:t>semantiske skemaer.</a:t>
            </a:r>
            <a:endParaRPr lang="da-DK" sz="1400" dirty="0"/>
          </a:p>
          <a:p>
            <a:r>
              <a:rPr lang="da-DK" sz="1400" dirty="0">
                <a:solidFill>
                  <a:srgbClr val="FF0000"/>
                </a:solidFill>
              </a:rPr>
              <a:t>Semantisk skema = </a:t>
            </a:r>
            <a:r>
              <a:rPr lang="da-DK" sz="1400" dirty="0"/>
              <a:t>ord (substantiver), der hører til samme semantiske felt (betydningsfelt). Skaber derfor en </a:t>
            </a:r>
            <a:r>
              <a:rPr lang="da-DK" sz="1400" dirty="0" err="1"/>
              <a:t>merbetydning</a:t>
            </a:r>
            <a:r>
              <a:rPr lang="da-DK" sz="1400" dirty="0"/>
              <a:t>.</a:t>
            </a:r>
          </a:p>
        </p:txBody>
      </p:sp>
      <p:grpSp>
        <p:nvGrpSpPr>
          <p:cNvPr id="5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59" name="Freeform: Shape 5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33559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9D232-56DE-F201-C8C9-5649F234CCC5}"/>
              </a:ext>
            </a:extLst>
          </p:cNvPr>
          <p:cNvSpPr>
            <a:spLocks noGrp="1"/>
          </p:cNvSpPr>
          <p:nvPr>
            <p:ph type="title"/>
          </p:nvPr>
        </p:nvSpPr>
        <p:spPr/>
        <p:txBody>
          <a:bodyPr/>
          <a:lstStyle/>
          <a:p>
            <a:r>
              <a:rPr lang="da-DK" dirty="0">
                <a:solidFill>
                  <a:srgbClr val="FF0000"/>
                </a:solidFill>
              </a:rPr>
              <a:t>Øvelser…</a:t>
            </a:r>
          </a:p>
        </p:txBody>
      </p:sp>
      <p:sp>
        <p:nvSpPr>
          <p:cNvPr id="3" name="Pladsholder til indhold 2">
            <a:extLst>
              <a:ext uri="{FF2B5EF4-FFF2-40B4-BE49-F238E27FC236}">
                <a16:creationId xmlns:a16="http://schemas.microsoft.com/office/drawing/2014/main" id="{7898409E-1DC2-A554-367A-3AEC0F9E46F4}"/>
              </a:ext>
            </a:extLst>
          </p:cNvPr>
          <p:cNvSpPr>
            <a:spLocks noGrp="1"/>
          </p:cNvSpPr>
          <p:nvPr>
            <p:ph idx="1"/>
          </p:nvPr>
        </p:nvSpPr>
        <p:spPr/>
        <p:txBody>
          <a:bodyPr/>
          <a:lstStyle/>
          <a:p>
            <a:pPr lvl="0"/>
            <a:r>
              <a:rPr lang="da-DK" dirty="0"/>
              <a:t>Hvad betyder det for digtets stemning, at verberne i første strofe af ”Angst” står i bydeform? Hvilke slags adverbier optræder i digtet? Med hvilken effekt?</a:t>
            </a:r>
          </a:p>
          <a:p>
            <a:pPr lvl="0"/>
            <a:r>
              <a:rPr lang="da-DK" dirty="0"/>
              <a:t>Lav et semantisk skema over substantiverne i ”Levende”</a:t>
            </a:r>
          </a:p>
          <a:p>
            <a:pPr lvl="0"/>
            <a:r>
              <a:rPr lang="da-DK" dirty="0"/>
              <a:t>Hvilke adjektiver optræder i ”Angst”? Hvordan påvirker de digtets stemning?</a:t>
            </a:r>
          </a:p>
          <a:p>
            <a:endParaRPr lang="da-DK" dirty="0"/>
          </a:p>
        </p:txBody>
      </p:sp>
    </p:spTree>
    <p:extLst>
      <p:ext uri="{BB962C8B-B14F-4D97-AF65-F5344CB8AC3E}">
        <p14:creationId xmlns:p14="http://schemas.microsoft.com/office/powerpoint/2010/main" val="3658998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31C2E3B-D814-3B40-BFB3-3ABD0A1DD4EA}"/>
              </a:ext>
            </a:extLst>
          </p:cNvPr>
          <p:cNvSpPr>
            <a:spLocks noGrp="1"/>
          </p:cNvSpPr>
          <p:nvPr>
            <p:ph type="title"/>
          </p:nvPr>
        </p:nvSpPr>
        <p:spPr>
          <a:xfrm>
            <a:off x="1102367" y="1264801"/>
            <a:ext cx="4114571" cy="4296387"/>
          </a:xfrm>
        </p:spPr>
        <p:txBody>
          <a:bodyPr>
            <a:normAutofit/>
          </a:bodyPr>
          <a:lstStyle/>
          <a:p>
            <a:pPr algn="ctr"/>
            <a:r>
              <a:rPr lang="da-DK" dirty="0"/>
              <a:t>Digtets ord - troper</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6F6C4213-0D15-294E-AA74-13EBC4F9BB41}"/>
              </a:ext>
            </a:extLst>
          </p:cNvPr>
          <p:cNvSpPr>
            <a:spLocks noGrp="1"/>
          </p:cNvSpPr>
          <p:nvPr>
            <p:ph idx="1"/>
          </p:nvPr>
        </p:nvSpPr>
        <p:spPr>
          <a:xfrm>
            <a:off x="6234868" y="1345827"/>
            <a:ext cx="5217173" cy="4351338"/>
          </a:xfrm>
        </p:spPr>
        <p:txBody>
          <a:bodyPr>
            <a:normAutofit fontScale="85000" lnSpcReduction="10000"/>
          </a:bodyPr>
          <a:lstStyle/>
          <a:p>
            <a:r>
              <a:rPr lang="da-DK" b="1" dirty="0"/>
              <a:t>Troper </a:t>
            </a:r>
            <a:r>
              <a:rPr lang="da-DK" dirty="0"/>
              <a:t>er det faglige begreb for </a:t>
            </a:r>
            <a:r>
              <a:rPr lang="da-DK" b="1" dirty="0"/>
              <a:t>udtryk med en billedlig betydning</a:t>
            </a:r>
            <a:r>
              <a:rPr lang="da-DK" dirty="0"/>
              <a:t>.</a:t>
            </a:r>
          </a:p>
          <a:p>
            <a:r>
              <a:rPr lang="da-DK" dirty="0"/>
              <a:t>Billedsprog hjælper dig til at se noget ofte abstrakt som følelser i helt konkrete billeder så du kan føle, dufte, høre eller smage følelsen. Fælles for de mest kendte troper er at de består af et </a:t>
            </a:r>
            <a:r>
              <a:rPr lang="da-DK" b="1" dirty="0"/>
              <a:t>realplan</a:t>
            </a:r>
            <a:r>
              <a:rPr lang="da-DK" dirty="0"/>
              <a:t> og et </a:t>
            </a:r>
            <a:r>
              <a:rPr lang="da-DK" b="1" dirty="0"/>
              <a:t>billedplan</a:t>
            </a:r>
            <a:r>
              <a:rPr lang="da-DK" dirty="0"/>
              <a:t>. Realplanet er det abstrakte, men dog reelle som digteren vil beskrive i sit digt. Billedplanet er det konkrete billede som kan anskueliggøre det abstrakte.</a:t>
            </a:r>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120922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DE06F71-0F92-714C-AEB0-AAD6C91EC6E5}"/>
              </a:ext>
            </a:extLst>
          </p:cNvPr>
          <p:cNvSpPr>
            <a:spLocks noGrp="1"/>
          </p:cNvSpPr>
          <p:nvPr>
            <p:ph type="title"/>
          </p:nvPr>
        </p:nvSpPr>
        <p:spPr>
          <a:xfrm>
            <a:off x="1102367" y="1264801"/>
            <a:ext cx="4114571" cy="4296387"/>
          </a:xfrm>
        </p:spPr>
        <p:txBody>
          <a:bodyPr>
            <a:normAutofit/>
          </a:bodyPr>
          <a:lstStyle/>
          <a:p>
            <a:pPr algn="ctr"/>
            <a:r>
              <a:rPr lang="da-DK" dirty="0"/>
              <a:t>Digtets ord - sammenligning</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8070CC37-A38C-F441-AF0B-E00EC05D7E7E}"/>
              </a:ext>
            </a:extLst>
          </p:cNvPr>
          <p:cNvSpPr>
            <a:spLocks noGrp="1"/>
          </p:cNvSpPr>
          <p:nvPr>
            <p:ph idx="1"/>
          </p:nvPr>
        </p:nvSpPr>
        <p:spPr>
          <a:xfrm>
            <a:off x="12276144" y="2114813"/>
            <a:ext cx="1388705" cy="3074351"/>
          </a:xfrm>
        </p:spPr>
        <p:txBody>
          <a:bodyPr>
            <a:normAutofit/>
          </a:bodyPr>
          <a:lstStyle/>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Rectangle 1">
            <a:extLst>
              <a:ext uri="{FF2B5EF4-FFF2-40B4-BE49-F238E27FC236}">
                <a16:creationId xmlns:a16="http://schemas.microsoft.com/office/drawing/2014/main" id="{64A64357-91F9-D248-83DA-98514E93C098}"/>
              </a:ext>
            </a:extLst>
          </p:cNvPr>
          <p:cNvSpPr>
            <a:spLocks noChangeArrowheads="1"/>
          </p:cNvSpPr>
          <p:nvPr/>
        </p:nvSpPr>
        <p:spPr bwMode="auto">
          <a:xfrm>
            <a:off x="11159546" y="-420062"/>
            <a:ext cx="324526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900" b="0" i="1" u="none" strike="noStrike" cap="none" normalizeH="0" baseline="0">
                <a:ln>
                  <a:noFill/>
                </a:ln>
                <a:solidFill>
                  <a:srgbClr val="333333"/>
                </a:solidFill>
                <a:effectLst/>
                <a:latin typeface="Arial" panose="020B0604020202020204" pitchFamily="34" charset="0"/>
                <a:cs typeface="Arial" panose="020B0604020202020204" pitchFamily="34" charset="0"/>
              </a:rPr>
              <a:t>Dine øjne er som en skovsø</a:t>
            </a:r>
            <a:r>
              <a:rPr kumimoji="0" lang="da-DK" altLang="da-DK" sz="900" b="0" i="0" u="none" strike="noStrike" cap="none" normalizeH="0" baseline="0">
                <a:ln>
                  <a:noFill/>
                </a:ln>
                <a:solidFill>
                  <a:srgbClr val="333333"/>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a:ln>
                <a:noFill/>
              </a:ln>
              <a:solidFill>
                <a:schemeClr val="tx1"/>
              </a:solidFill>
              <a:effectLst/>
              <a:latin typeface="Arial" panose="020B0604020202020204" pitchFamily="34" charset="0"/>
            </a:endParaRPr>
          </a:p>
        </p:txBody>
      </p:sp>
      <p:pic>
        <p:nvPicPr>
          <p:cNvPr id="6147" name="Picture 3">
            <a:hlinkClick r:id="rId2"/>
            <a:extLst>
              <a:ext uri="{FF2B5EF4-FFF2-40B4-BE49-F238E27FC236}">
                <a16:creationId xmlns:a16="http://schemas.microsoft.com/office/drawing/2014/main" id="{A74DBAB9-E488-0843-80C9-C1D66FEEC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2424" y="2469856"/>
            <a:ext cx="4298034" cy="1543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1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851484B-9E7A-5C41-B6D1-B35D83D1E8ED}"/>
              </a:ext>
            </a:extLst>
          </p:cNvPr>
          <p:cNvSpPr>
            <a:spLocks noGrp="1"/>
          </p:cNvSpPr>
          <p:nvPr>
            <p:ph type="title"/>
          </p:nvPr>
        </p:nvSpPr>
        <p:spPr>
          <a:xfrm>
            <a:off x="1102367" y="1264801"/>
            <a:ext cx="4114571" cy="4296387"/>
          </a:xfrm>
        </p:spPr>
        <p:txBody>
          <a:bodyPr>
            <a:normAutofit/>
          </a:bodyPr>
          <a:lstStyle/>
          <a:p>
            <a:pPr algn="ctr"/>
            <a:r>
              <a:rPr lang="da-DK" dirty="0"/>
              <a:t>Digtets ord - metafor</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AD7127E6-D92B-7F44-A5EE-67649B302C8A}"/>
              </a:ext>
            </a:extLst>
          </p:cNvPr>
          <p:cNvSpPr>
            <a:spLocks noGrp="1"/>
          </p:cNvSpPr>
          <p:nvPr>
            <p:ph idx="1"/>
          </p:nvPr>
        </p:nvSpPr>
        <p:spPr>
          <a:xfrm>
            <a:off x="6372134" y="1095407"/>
            <a:ext cx="5463972" cy="1533493"/>
          </a:xfrm>
        </p:spPr>
        <p:txBody>
          <a:bodyPr>
            <a:normAutofit fontScale="70000" lnSpcReduction="20000"/>
          </a:bodyPr>
          <a:lstStyle/>
          <a:p>
            <a:r>
              <a:rPr lang="da-DK" dirty="0"/>
              <a:t>Metaforen er kendetegnet ved at</a:t>
            </a:r>
            <a:r>
              <a:rPr lang="da-DK" b="1" dirty="0"/>
              <a:t> real- og billedplan smelter sammen</a:t>
            </a:r>
            <a:r>
              <a:rPr lang="da-DK" dirty="0"/>
              <a:t>. Metaforen bygger ligesom sammenligningen på en lighed mellem et realplan og et billedplan, men holdes altså ikke adskilt af fx et 'som’. </a:t>
            </a:r>
          </a:p>
          <a:p>
            <a:r>
              <a:rPr lang="da-DK" dirty="0"/>
              <a:t>Ex ”Livet er en morgengave.”</a:t>
            </a:r>
          </a:p>
          <a:p>
            <a:pPr marL="0" indent="0">
              <a:buNone/>
            </a:pPr>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7176" name="Picture 8">
            <a:extLst>
              <a:ext uri="{FF2B5EF4-FFF2-40B4-BE49-F238E27FC236}">
                <a16:creationId xmlns:a16="http://schemas.microsoft.com/office/drawing/2014/main" id="{66053188-83CB-4143-9AB3-A6EA86407E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217" y="3496845"/>
            <a:ext cx="5091242" cy="1545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992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F02518A-14FA-2821-A373-679099D9E1FF}"/>
              </a:ext>
            </a:extLst>
          </p:cNvPr>
          <p:cNvSpPr>
            <a:spLocks noGrp="1"/>
          </p:cNvSpPr>
          <p:nvPr>
            <p:ph type="title"/>
          </p:nvPr>
        </p:nvSpPr>
        <p:spPr/>
        <p:txBody>
          <a:bodyPr/>
          <a:lstStyle/>
          <a:p>
            <a:r>
              <a:rPr lang="da-DK" dirty="0"/>
              <a:t>Digtets ord</a:t>
            </a:r>
          </a:p>
        </p:txBody>
      </p:sp>
      <p:sp>
        <p:nvSpPr>
          <p:cNvPr id="5" name="Pladsholder til indhold 4">
            <a:extLst>
              <a:ext uri="{FF2B5EF4-FFF2-40B4-BE49-F238E27FC236}">
                <a16:creationId xmlns:a16="http://schemas.microsoft.com/office/drawing/2014/main" id="{D39EA547-9CC7-B367-F28C-11C19C0F5133}"/>
              </a:ext>
            </a:extLst>
          </p:cNvPr>
          <p:cNvSpPr>
            <a:spLocks noGrp="1"/>
          </p:cNvSpPr>
          <p:nvPr>
            <p:ph idx="1"/>
          </p:nvPr>
        </p:nvSpPr>
        <p:spPr/>
        <p:txBody>
          <a:bodyPr/>
          <a:lstStyle/>
          <a:p>
            <a:r>
              <a:rPr lang="da-DK" dirty="0"/>
              <a:t>Besjæling = når ting/objekter får menneskelige egenskaber.</a:t>
            </a:r>
          </a:p>
          <a:p>
            <a:r>
              <a:rPr lang="da-DK" dirty="0"/>
              <a:t>Ex: solen smiler</a:t>
            </a:r>
          </a:p>
          <a:p>
            <a:endParaRPr lang="da-DK" dirty="0"/>
          </a:p>
          <a:p>
            <a:r>
              <a:rPr lang="da-DK" dirty="0"/>
              <a:t>Personificering = når abstrakte fænomener får menneskelige egenskaber.</a:t>
            </a:r>
          </a:p>
          <a:p>
            <a:r>
              <a:rPr lang="da-DK" dirty="0"/>
              <a:t>Ex: livet går videre</a:t>
            </a:r>
          </a:p>
          <a:p>
            <a:pPr marL="0" indent="0">
              <a:buNone/>
            </a:pPr>
            <a:endParaRPr lang="da-DK" dirty="0"/>
          </a:p>
        </p:txBody>
      </p:sp>
      <p:sp>
        <p:nvSpPr>
          <p:cNvPr id="6" name="Pladsholder til tekst 5">
            <a:extLst>
              <a:ext uri="{FF2B5EF4-FFF2-40B4-BE49-F238E27FC236}">
                <a16:creationId xmlns:a16="http://schemas.microsoft.com/office/drawing/2014/main" id="{F2F42687-0043-4A13-977F-0D9B8DB58502}"/>
              </a:ext>
            </a:extLst>
          </p:cNvPr>
          <p:cNvSpPr>
            <a:spLocks noGrp="1"/>
          </p:cNvSpPr>
          <p:nvPr>
            <p:ph type="body" sz="half" idx="2"/>
          </p:nvPr>
        </p:nvSpPr>
        <p:spPr/>
        <p:txBody>
          <a:bodyPr/>
          <a:lstStyle/>
          <a:p>
            <a:r>
              <a:rPr lang="da-DK" dirty="0"/>
              <a:t>Billedsprog </a:t>
            </a:r>
          </a:p>
        </p:txBody>
      </p:sp>
    </p:spTree>
    <p:extLst>
      <p:ext uri="{BB962C8B-B14F-4D97-AF65-F5344CB8AC3E}">
        <p14:creationId xmlns:p14="http://schemas.microsoft.com/office/powerpoint/2010/main" val="2147120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E2D08B1-E771-4748-B6DD-B11218355A39}"/>
              </a:ext>
            </a:extLst>
          </p:cNvPr>
          <p:cNvSpPr>
            <a:spLocks noGrp="1"/>
          </p:cNvSpPr>
          <p:nvPr>
            <p:ph type="title"/>
          </p:nvPr>
        </p:nvSpPr>
        <p:spPr>
          <a:xfrm>
            <a:off x="1102367" y="1264801"/>
            <a:ext cx="4114571" cy="4296387"/>
          </a:xfrm>
        </p:spPr>
        <p:txBody>
          <a:bodyPr>
            <a:normAutofit/>
          </a:bodyPr>
          <a:lstStyle/>
          <a:p>
            <a:pPr algn="ctr"/>
            <a:r>
              <a:rPr lang="da-DK" dirty="0"/>
              <a:t>Digtets ord - symbol</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F79296DC-2D6D-304A-A08C-FEA3134A2C17}"/>
              </a:ext>
            </a:extLst>
          </p:cNvPr>
          <p:cNvSpPr>
            <a:spLocks noGrp="1"/>
          </p:cNvSpPr>
          <p:nvPr>
            <p:ph idx="1"/>
          </p:nvPr>
        </p:nvSpPr>
        <p:spPr>
          <a:xfrm>
            <a:off x="6234868" y="1345827"/>
            <a:ext cx="5217173" cy="4351338"/>
          </a:xfrm>
        </p:spPr>
        <p:txBody>
          <a:bodyPr>
            <a:normAutofit fontScale="85000" lnSpcReduction="10000"/>
          </a:bodyPr>
          <a:lstStyle/>
          <a:p>
            <a:r>
              <a:rPr lang="da-DK" b="1" dirty="0"/>
              <a:t>Symbol </a:t>
            </a:r>
          </a:p>
          <a:p>
            <a:r>
              <a:rPr lang="da-DK" dirty="0"/>
              <a:t>Symbolet er en konkret genstand i teksten der samtidig repræsenterer noget andet. Det har med andre ord </a:t>
            </a:r>
            <a:r>
              <a:rPr lang="da-DK" b="1" dirty="0"/>
              <a:t>både en konkret betydning</a:t>
            </a:r>
            <a:r>
              <a:rPr lang="da-DK" dirty="0"/>
              <a:t> </a:t>
            </a:r>
            <a:r>
              <a:rPr lang="da-DK" b="1" dirty="0"/>
              <a:t>og en</a:t>
            </a:r>
            <a:r>
              <a:rPr lang="da-DK" dirty="0"/>
              <a:t> </a:t>
            </a:r>
            <a:r>
              <a:rPr lang="da-DK" b="1" dirty="0"/>
              <a:t>medbetydning</a:t>
            </a:r>
            <a:r>
              <a:rPr lang="da-DK" dirty="0"/>
              <a:t>. Symbolets medbetydning er vilkårlig og derfor kulturelt bestemt. Uglen forbindes fx med klogskab og duen med fred. I dag benyttes uglen som logo af boghandlere; oprindeligt var den forbundet med den græske gudinde for kunst og videnskab, Athene.</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222271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848640-C19D-2379-3AAA-24BFC8D6239A}"/>
              </a:ext>
            </a:extLst>
          </p:cNvPr>
          <p:cNvSpPr>
            <a:spLocks noGrp="1"/>
          </p:cNvSpPr>
          <p:nvPr>
            <p:ph type="title"/>
          </p:nvPr>
        </p:nvSpPr>
        <p:spPr/>
        <p:txBody>
          <a:bodyPr/>
          <a:lstStyle/>
          <a:p>
            <a:r>
              <a:rPr lang="da-DK" dirty="0">
                <a:solidFill>
                  <a:srgbClr val="FF0000"/>
                </a:solidFill>
              </a:rPr>
              <a:t>Øvelser</a:t>
            </a:r>
          </a:p>
        </p:txBody>
      </p:sp>
      <p:sp>
        <p:nvSpPr>
          <p:cNvPr id="3" name="Pladsholder til indhold 2">
            <a:extLst>
              <a:ext uri="{FF2B5EF4-FFF2-40B4-BE49-F238E27FC236}">
                <a16:creationId xmlns:a16="http://schemas.microsoft.com/office/drawing/2014/main" id="{BF0C4F77-EDD9-68A8-005D-BCC43BEADD10}"/>
              </a:ext>
            </a:extLst>
          </p:cNvPr>
          <p:cNvSpPr>
            <a:spLocks noGrp="1"/>
          </p:cNvSpPr>
          <p:nvPr>
            <p:ph idx="1"/>
          </p:nvPr>
        </p:nvSpPr>
        <p:spPr/>
        <p:txBody>
          <a:bodyPr/>
          <a:lstStyle/>
          <a:p>
            <a:pPr lvl="0"/>
            <a:r>
              <a:rPr lang="da-DK" dirty="0"/>
              <a:t>Vend tilbage til ”Angst” og find billedsproget. Hvad betyder det? Hvad er forskellen på 2. og 4.vers i sidste strofe?</a:t>
            </a:r>
          </a:p>
          <a:p>
            <a:pPr marL="0" indent="0">
              <a:buNone/>
            </a:pPr>
            <a:endParaRPr lang="da-DK" dirty="0"/>
          </a:p>
          <a:p>
            <a:r>
              <a:rPr lang="da-DK" dirty="0"/>
              <a:t>Opgave om stil og stemning – se Lectio.</a:t>
            </a:r>
          </a:p>
        </p:txBody>
      </p:sp>
    </p:spTree>
    <p:extLst>
      <p:ext uri="{BB962C8B-B14F-4D97-AF65-F5344CB8AC3E}">
        <p14:creationId xmlns:p14="http://schemas.microsoft.com/office/powerpoint/2010/main" val="2421713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B05472A-4073-A74E-86C0-AE18995B5D95}"/>
              </a:ext>
            </a:extLst>
          </p:cNvPr>
          <p:cNvSpPr>
            <a:spLocks noGrp="1"/>
          </p:cNvSpPr>
          <p:nvPr>
            <p:ph type="title"/>
          </p:nvPr>
        </p:nvSpPr>
        <p:spPr>
          <a:xfrm>
            <a:off x="1102367" y="1264801"/>
            <a:ext cx="4114571" cy="4296387"/>
          </a:xfrm>
        </p:spPr>
        <p:txBody>
          <a:bodyPr>
            <a:normAutofit/>
          </a:bodyPr>
          <a:lstStyle/>
          <a:p>
            <a:pPr algn="ctr"/>
            <a:r>
              <a:rPr lang="da-DK" dirty="0"/>
              <a:t>Digtets udsigelse - motiv</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8772E718-EE69-E543-9D7B-00A4C43811AC}"/>
              </a:ext>
            </a:extLst>
          </p:cNvPr>
          <p:cNvSpPr>
            <a:spLocks noGrp="1"/>
          </p:cNvSpPr>
          <p:nvPr>
            <p:ph idx="1"/>
          </p:nvPr>
        </p:nvSpPr>
        <p:spPr>
          <a:xfrm>
            <a:off x="6234868" y="1345827"/>
            <a:ext cx="5217173" cy="4351338"/>
          </a:xfrm>
        </p:spPr>
        <p:txBody>
          <a:bodyPr>
            <a:normAutofit fontScale="85000" lnSpcReduction="10000"/>
          </a:bodyPr>
          <a:lstStyle/>
          <a:p>
            <a:r>
              <a:rPr lang="da-DK" b="1" dirty="0"/>
              <a:t>Motiv </a:t>
            </a:r>
          </a:p>
          <a:p>
            <a:r>
              <a:rPr lang="da-DK" dirty="0"/>
              <a:t>Et </a:t>
            </a:r>
            <a:r>
              <a:rPr lang="da-DK" b="1" dirty="0"/>
              <a:t>motiv</a:t>
            </a:r>
            <a:r>
              <a:rPr lang="da-DK" dirty="0"/>
              <a:t> er en genkendelig eller typisk situation eller figur, fx støder du ofte på et rejsemotiv, et tidsmotiv eller et stedsmotiv.  Motiv(er) er der som regel flere af i en tekst. Motivet eller motiverne er </a:t>
            </a:r>
            <a:r>
              <a:rPr lang="da-DK" b="1" dirty="0"/>
              <a:t>synlige</a:t>
            </a:r>
            <a:r>
              <a:rPr lang="da-DK" dirty="0"/>
              <a:t>. Det vil sige at det eller de er </a:t>
            </a:r>
            <a:r>
              <a:rPr lang="da-DK" b="1" dirty="0"/>
              <a:t>konkret til stede i tekstens overflade</a:t>
            </a:r>
            <a:r>
              <a:rPr lang="da-DK" dirty="0"/>
              <a:t>. En titel kan fx give et fingerpeg om hvilke motiver du vil støde på i et digt. Det kan de første linjer i et digt og de semantiske skemaer også.  </a:t>
            </a:r>
            <a:br>
              <a:rPr lang="da-DK" dirty="0"/>
            </a:br>
            <a:endParaRPr lang="da-DK" dirty="0"/>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066168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AF36C5D-8DCE-B14C-BE09-3FCE246279FD}"/>
              </a:ext>
            </a:extLst>
          </p:cNvPr>
          <p:cNvSpPr>
            <a:spLocks noGrp="1"/>
          </p:cNvSpPr>
          <p:nvPr>
            <p:ph type="title"/>
          </p:nvPr>
        </p:nvSpPr>
        <p:spPr>
          <a:xfrm>
            <a:off x="1102367" y="1264801"/>
            <a:ext cx="4114571" cy="4296387"/>
          </a:xfrm>
        </p:spPr>
        <p:txBody>
          <a:bodyPr>
            <a:normAutofit/>
          </a:bodyPr>
          <a:lstStyle/>
          <a:p>
            <a:pPr algn="ctr"/>
            <a:r>
              <a:rPr lang="da-DK" dirty="0"/>
              <a:t>Digtets udsigelse - tema</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639E477E-672D-5845-9404-D21781A9B8BA}"/>
              </a:ext>
            </a:extLst>
          </p:cNvPr>
          <p:cNvSpPr>
            <a:spLocks noGrp="1"/>
          </p:cNvSpPr>
          <p:nvPr>
            <p:ph idx="1"/>
          </p:nvPr>
        </p:nvSpPr>
        <p:spPr>
          <a:xfrm>
            <a:off x="6234868" y="1345827"/>
            <a:ext cx="5217173" cy="4351338"/>
          </a:xfrm>
        </p:spPr>
        <p:txBody>
          <a:bodyPr>
            <a:normAutofit fontScale="62500" lnSpcReduction="20000"/>
          </a:bodyPr>
          <a:lstStyle/>
          <a:p>
            <a:r>
              <a:rPr lang="da-DK" b="1" dirty="0"/>
              <a:t>Tema </a:t>
            </a:r>
          </a:p>
          <a:p>
            <a:r>
              <a:rPr lang="da-DK" dirty="0"/>
              <a:t>Motiv og tema er ikke det samme, men de er forbundne. Digtets motiver vil pege på </a:t>
            </a:r>
            <a:r>
              <a:rPr lang="da-DK" b="1" dirty="0"/>
              <a:t>digtets underliggende tema(er)</a:t>
            </a:r>
            <a:r>
              <a:rPr lang="da-DK" dirty="0"/>
              <a:t>. Fx kan et rejsemotiv pege på at teksten mere grundlæggende tematiserer en udvikling. Ligesom årstidens cyklus (forår, sommer, efterår, vinter) kan fungere som tidsmotiv(er) og pege på at teksten mere grundlæggende tematiserer fx et menneskeliv fra fødsel til død.  </a:t>
            </a:r>
          </a:p>
          <a:p>
            <a:r>
              <a:rPr lang="da-DK" dirty="0"/>
              <a:t>Hvor digtets motiv(er) er synlig(e) i tekstens overflade, så er digtets tema(er)</a:t>
            </a:r>
            <a:r>
              <a:rPr lang="da-DK" b="1" dirty="0"/>
              <a:t>sjældent at finde som konkrete ord i teksten</a:t>
            </a:r>
            <a:r>
              <a:rPr lang="da-DK" dirty="0"/>
              <a:t>. De vil i stedet kunne udledes af din samlede analyse og fortolkning. Ofte kan temaer </a:t>
            </a:r>
            <a:r>
              <a:rPr lang="da-DK" b="1" dirty="0"/>
              <a:t>stilles op som modsætninger</a:t>
            </a:r>
            <a:r>
              <a:rPr lang="da-DK" dirty="0"/>
              <a:t>, fx udvikling og stilstand, liv og død, natur og kultur. Du vil derfor kunne bestemme digtets tema(er) når du har fundet de semantiske skemaer som tekstens motiver synliggør.</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421507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1" name="Freeform: Shape 1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4" name="Rectangle 13">
            <a:extLst>
              <a:ext uri="{FF2B5EF4-FFF2-40B4-BE49-F238E27FC236}">
                <a16:creationId xmlns:a16="http://schemas.microsoft.com/office/drawing/2014/main" id="{E0E9B1DB-5C91-41C9-8C0D-C2CD3D570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2224B8-FCE1-4A12-84A7-B674B2B9E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42" y="1264801"/>
            <a:ext cx="4892216" cy="4511751"/>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1E366A2-885B-4E10-A479-4A650E4C6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1173124"/>
            <a:ext cx="4892216" cy="4511751"/>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036F4A4-C2C4-A747-A3DA-45A2472F0AA6}"/>
              </a:ext>
            </a:extLst>
          </p:cNvPr>
          <p:cNvSpPr>
            <a:spLocks noGrp="1"/>
          </p:cNvSpPr>
          <p:nvPr>
            <p:ph type="title"/>
          </p:nvPr>
        </p:nvSpPr>
        <p:spPr>
          <a:xfrm>
            <a:off x="1102367" y="1264801"/>
            <a:ext cx="4114571" cy="4296387"/>
          </a:xfrm>
        </p:spPr>
        <p:txBody>
          <a:bodyPr>
            <a:normAutofit/>
          </a:bodyPr>
          <a:lstStyle/>
          <a:p>
            <a:pPr algn="ctr"/>
            <a:r>
              <a:rPr lang="da-DK" dirty="0"/>
              <a:t>Digtets udsigelse – samlet udsagn</a:t>
            </a:r>
          </a:p>
        </p:txBody>
      </p:sp>
      <p:sp>
        <p:nvSpPr>
          <p:cNvPr id="2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ladsholder til indhold 2">
            <a:extLst>
              <a:ext uri="{FF2B5EF4-FFF2-40B4-BE49-F238E27FC236}">
                <a16:creationId xmlns:a16="http://schemas.microsoft.com/office/drawing/2014/main" id="{6D42D137-E3DD-5045-8136-799E01EB2C12}"/>
              </a:ext>
            </a:extLst>
          </p:cNvPr>
          <p:cNvSpPr>
            <a:spLocks noGrp="1"/>
          </p:cNvSpPr>
          <p:nvPr>
            <p:ph idx="1"/>
          </p:nvPr>
        </p:nvSpPr>
        <p:spPr>
          <a:xfrm>
            <a:off x="6234868" y="1345827"/>
            <a:ext cx="5217173" cy="4351338"/>
          </a:xfrm>
        </p:spPr>
        <p:txBody>
          <a:bodyPr>
            <a:normAutofit/>
          </a:bodyPr>
          <a:lstStyle/>
          <a:p>
            <a:r>
              <a:rPr lang="da-DK" b="1" dirty="0"/>
              <a:t>Det samlede udsagn </a:t>
            </a:r>
          </a:p>
          <a:p>
            <a:r>
              <a:rPr lang="da-DK" dirty="0"/>
              <a:t>Når du har fundet frem til tekstens tema(er), eller rettere det, som tema(</a:t>
            </a:r>
            <a:r>
              <a:rPr lang="da-DK" dirty="0" err="1"/>
              <a:t>erne</a:t>
            </a:r>
            <a:r>
              <a:rPr lang="da-DK" dirty="0"/>
              <a:t>) samlet udsiger, så er du på vej over i </a:t>
            </a:r>
            <a:r>
              <a:rPr lang="da-DK" b="1" dirty="0"/>
              <a:t>fortolkningen</a:t>
            </a:r>
            <a:r>
              <a:rPr lang="da-DK" dirty="0"/>
              <a:t> eller </a:t>
            </a:r>
            <a:r>
              <a:rPr lang="da-DK" b="1" dirty="0"/>
              <a:t>tekstens samlede udsagn</a:t>
            </a:r>
            <a:r>
              <a:rPr lang="da-DK" dirty="0"/>
              <a:t>, altså tekstens kerne, idé eller grundtanke. </a:t>
            </a:r>
          </a:p>
          <a:p>
            <a:endParaRPr lang="da-DK" dirty="0"/>
          </a:p>
        </p:txBody>
      </p:sp>
      <p:grpSp>
        <p:nvGrpSpPr>
          <p:cNvPr id="2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9" name="Freeform: Shape 2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89944145"/>
      </p:ext>
    </p:extLst>
  </p:cSld>
  <p:clrMapOvr>
    <a:masterClrMapping/>
  </p:clrMapOvr>
</p:sld>
</file>

<file path=ppt/theme/theme1.xml><?xml version="1.0" encoding="utf-8"?>
<a:theme xmlns:a="http://schemas.openxmlformats.org/drawingml/2006/main" name="FunkyShapesVTI">
  <a:themeElements>
    <a:clrScheme name="AnalogousFromDarkSeedLeftStep">
      <a:dk1>
        <a:srgbClr val="000000"/>
      </a:dk1>
      <a:lt1>
        <a:srgbClr val="FFFFFF"/>
      </a:lt1>
      <a:dk2>
        <a:srgbClr val="413024"/>
      </a:dk2>
      <a:lt2>
        <a:srgbClr val="E8E2E8"/>
      </a:lt2>
      <a:accent1>
        <a:srgbClr val="4DB748"/>
      </a:accent1>
      <a:accent2>
        <a:srgbClr val="72B13B"/>
      </a:accent2>
      <a:accent3>
        <a:srgbClr val="9CA742"/>
      </a:accent3>
      <a:accent4>
        <a:srgbClr val="B18E3B"/>
      </a:accent4>
      <a:accent5>
        <a:srgbClr val="C36E4D"/>
      </a:accent5>
      <a:accent6>
        <a:srgbClr val="B13B4A"/>
      </a:accent6>
      <a:hlink>
        <a:srgbClr val="B5723C"/>
      </a:hlink>
      <a:folHlink>
        <a:srgbClr val="7F7F7F"/>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docProps/app.xml><?xml version="1.0" encoding="utf-8"?>
<Properties xmlns="http://schemas.openxmlformats.org/officeDocument/2006/extended-properties" xmlns:vt="http://schemas.openxmlformats.org/officeDocument/2006/docPropsVTypes">
  <TotalTime>248</TotalTime>
  <Words>2629</Words>
  <Application>Microsoft Macintosh PowerPoint</Application>
  <PresentationFormat>Widescreen</PresentationFormat>
  <Paragraphs>190</Paragraphs>
  <Slides>32</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32</vt:i4>
      </vt:variant>
    </vt:vector>
  </HeadingPairs>
  <TitlesOfParts>
    <vt:vector size="36" baseType="lpstr">
      <vt:lpstr>Arial</vt:lpstr>
      <vt:lpstr>Calibri</vt:lpstr>
      <vt:lpstr>Source Sans Pro</vt:lpstr>
      <vt:lpstr>FunkyShapesVTI</vt:lpstr>
      <vt:lpstr>At læse lyrik</vt:lpstr>
      <vt:lpstr>Hvordan læser man et digt?</vt:lpstr>
      <vt:lpstr>Mere systematisk analyse og fortolkning af lyrik</vt:lpstr>
      <vt:lpstr>Det visuelle – strofer og sats</vt:lpstr>
      <vt:lpstr>Det visuelle - opsætning</vt:lpstr>
      <vt:lpstr>Det visuelle - enjambement</vt:lpstr>
      <vt:lpstr>Det visuelle – typografi og tegnsætning</vt:lpstr>
      <vt:lpstr>Øvelse</vt:lpstr>
      <vt:lpstr>Komposition – indre og ydre</vt:lpstr>
      <vt:lpstr>Indre komposition - gentagelser</vt:lpstr>
      <vt:lpstr>Øvelse</vt:lpstr>
      <vt:lpstr>Indre komposition - tid</vt:lpstr>
      <vt:lpstr>Indre komposition - rum</vt:lpstr>
      <vt:lpstr>Indre komposition- det lyriske jeg</vt:lpstr>
      <vt:lpstr>Øvelse – lektie til torsdag d. 4.5.</vt:lpstr>
      <vt:lpstr>Det lydlige lag i digtet</vt:lpstr>
      <vt:lpstr>Digtets lyd - rim</vt:lpstr>
      <vt:lpstr>Digtets lyd - versudgang</vt:lpstr>
      <vt:lpstr>Digtets lyd – frie vers</vt:lpstr>
      <vt:lpstr>Digtets lyd – frie vers</vt:lpstr>
      <vt:lpstr>Digtets lyd - bogstavrim</vt:lpstr>
      <vt:lpstr>Digtets ord – ordklasser og semantik</vt:lpstr>
      <vt:lpstr>Øvelser…</vt:lpstr>
      <vt:lpstr>Digtets ord - troper</vt:lpstr>
      <vt:lpstr>Digtets ord - sammenligning</vt:lpstr>
      <vt:lpstr>Digtets ord - metafor</vt:lpstr>
      <vt:lpstr>Digtets ord</vt:lpstr>
      <vt:lpstr>Digtets ord - symbol</vt:lpstr>
      <vt:lpstr>Øvelser</vt:lpstr>
      <vt:lpstr>Digtets udsigelse - motiv</vt:lpstr>
      <vt:lpstr>Digtets udsigelse - tema</vt:lpstr>
      <vt:lpstr>Digtets udsigelse – samlet udsagn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læse lyrik</dc:title>
  <dc:creator>Microsoft Office User</dc:creator>
  <cp:lastModifiedBy>Rikke Møller Schmidt</cp:lastModifiedBy>
  <cp:revision>12</cp:revision>
  <dcterms:created xsi:type="dcterms:W3CDTF">2020-09-08T07:14:36Z</dcterms:created>
  <dcterms:modified xsi:type="dcterms:W3CDTF">2023-05-02T09:16:02Z</dcterms:modified>
</cp:coreProperties>
</file>