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5" r:id="rId3"/>
    <p:sldId id="257" r:id="rId4"/>
    <p:sldId id="258" r:id="rId5"/>
    <p:sldId id="261" r:id="rId6"/>
    <p:sldId id="260" r:id="rId7"/>
    <p:sldId id="259" r:id="rId8"/>
    <p:sldId id="262" r:id="rId9"/>
    <p:sldId id="267" r:id="rId10"/>
    <p:sldId id="266"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181C4-E697-DC44-B7FE-4EB89BCE4A39}" v="360" dt="2023-12-07T13:21:13.586"/>
    <p1510:client id="{791EA28E-6D44-23C8-022E-7CD1790AB854}" v="92" dt="2023-12-07T13:07:48.766"/>
    <p1510:client id="{7EAABFC9-73AD-814C-8BF4-99A6DE089FE8}" v="1568" dt="2023-12-08T07:47:02.887"/>
    <p1510:client id="{A8FD220A-F3DE-9F26-D07E-8AB5F2EA7F5D}" v="10" dt="2023-12-07T21:33:52.262"/>
    <p1510:client id="{BCA5A896-30A6-3849-8680-47F58FC509B3}" v="1287" dt="2023-12-08T07:26:06.969"/>
    <p1510:client id="{FB1B5AF9-C0B0-BFCF-8C2E-A99509B89F80}" v="418" dt="2023-12-07T13:16:48.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p:restoredTop sz="72535"/>
  </p:normalViewPr>
  <p:slideViewPr>
    <p:cSldViewPr snapToGrid="0">
      <p:cViewPr varScale="1">
        <p:scale>
          <a:sx n="87" d="100"/>
          <a:sy n="87" d="100"/>
        </p:scale>
        <p:origin x="13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C0193-660D-9942-9963-4712E71B125D}" type="datetimeFigureOut">
              <a:rPr lang="da-DK" smtClean="0"/>
              <a:t>08.12.2023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79EB6-FD84-D042-B7A0-4A52BA450878}" type="slidenum">
              <a:rPr lang="da-DK" smtClean="0"/>
              <a:t>‹nr.›</a:t>
            </a:fld>
            <a:endParaRPr lang="da-DK"/>
          </a:p>
        </p:txBody>
      </p:sp>
    </p:spTree>
    <p:extLst>
      <p:ext uri="{BB962C8B-B14F-4D97-AF65-F5344CB8AC3E}">
        <p14:creationId xmlns:p14="http://schemas.microsoft.com/office/powerpoint/2010/main" val="422476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Ina</a:t>
            </a:r>
          </a:p>
        </p:txBody>
      </p:sp>
      <p:sp>
        <p:nvSpPr>
          <p:cNvPr id="4" name="Pladsholder til slidenummer 3"/>
          <p:cNvSpPr>
            <a:spLocks noGrp="1"/>
          </p:cNvSpPr>
          <p:nvPr>
            <p:ph type="sldNum" sz="quarter" idx="5"/>
          </p:nvPr>
        </p:nvSpPr>
        <p:spPr/>
        <p:txBody>
          <a:bodyPr/>
          <a:lstStyle/>
          <a:p>
            <a:fld id="{40C79EB6-FD84-D042-B7A0-4A52BA450878}" type="slidenum">
              <a:rPr lang="da-DK" smtClean="0"/>
              <a:t>1</a:t>
            </a:fld>
            <a:endParaRPr lang="da-DK"/>
          </a:p>
        </p:txBody>
      </p:sp>
    </p:spTree>
    <p:extLst>
      <p:ext uri="{BB962C8B-B14F-4D97-AF65-F5344CB8AC3E}">
        <p14:creationId xmlns:p14="http://schemas.microsoft.com/office/powerpoint/2010/main" val="3106340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u="none" strike="noStrike">
                <a:solidFill>
                  <a:srgbClr val="374151"/>
                </a:solidFill>
                <a:effectLst/>
                <a:latin typeface="Söhne"/>
              </a:rPr>
              <a:t>Samlet set gennemgik kristendommen i Romerriget en udvikling fra at være forfulgt og mistroet til at blive den officielle statsreligion. Denne transformation var afgørende for kristendommens efterfølgende vækst og indflydelse i den vestlige verden. Maja</a:t>
            </a:r>
            <a:endParaRPr lang="da-DK"/>
          </a:p>
        </p:txBody>
      </p:sp>
      <p:sp>
        <p:nvSpPr>
          <p:cNvPr id="4" name="Pladsholder til slidenummer 3"/>
          <p:cNvSpPr>
            <a:spLocks noGrp="1"/>
          </p:cNvSpPr>
          <p:nvPr>
            <p:ph type="sldNum" sz="quarter" idx="5"/>
          </p:nvPr>
        </p:nvSpPr>
        <p:spPr/>
        <p:txBody>
          <a:bodyPr/>
          <a:lstStyle/>
          <a:p>
            <a:fld id="{40C79EB6-FD84-D042-B7A0-4A52BA450878}" type="slidenum">
              <a:rPr lang="da-DK" smtClean="0"/>
              <a:t>10</a:t>
            </a:fld>
            <a:endParaRPr lang="da-DK"/>
          </a:p>
        </p:txBody>
      </p:sp>
    </p:spTree>
    <p:extLst>
      <p:ext uri="{BB962C8B-B14F-4D97-AF65-F5344CB8AC3E}">
        <p14:creationId xmlns:p14="http://schemas.microsoft.com/office/powerpoint/2010/main" val="222632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Anton</a:t>
            </a:r>
          </a:p>
        </p:txBody>
      </p:sp>
      <p:sp>
        <p:nvSpPr>
          <p:cNvPr id="4" name="Pladsholder til slidenummer 3"/>
          <p:cNvSpPr>
            <a:spLocks noGrp="1"/>
          </p:cNvSpPr>
          <p:nvPr>
            <p:ph type="sldNum" sz="quarter" idx="5"/>
          </p:nvPr>
        </p:nvSpPr>
        <p:spPr/>
        <p:txBody>
          <a:bodyPr/>
          <a:lstStyle/>
          <a:p>
            <a:fld id="{40C79EB6-FD84-D042-B7A0-4A52BA450878}" type="slidenum">
              <a:rPr lang="da-DK" smtClean="0"/>
              <a:t>2</a:t>
            </a:fld>
            <a:endParaRPr lang="da-DK"/>
          </a:p>
        </p:txBody>
      </p:sp>
    </p:spTree>
    <p:extLst>
      <p:ext uri="{BB962C8B-B14F-4D97-AF65-F5344CB8AC3E}">
        <p14:creationId xmlns:p14="http://schemas.microsoft.com/office/powerpoint/2010/main" val="416257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Kristendommen spredte sig igennem rygter, og efter korsfæstelsen af Jesus, følte de kristne også det var vigtigt at bringe denne tro til resten af verden. Men de skulle jo starte et sted som var i Romerriget, der hvor det stammede fra. I rom kom kristendommen til gradvis i starten, romerne var skeptiske på kristendommen fordi de kunne ikke forstå at at de kun havde 1 gud i kristendommen, så kristendommen var i lang tid kun gradvist kommet til Romerriget, da alle ikke helt havde accepteret det endnu og ikke havde en forståelse for det. Det var heller ikke nemt for de kristne at få dem overtalt til at gå fra at være polyteister til kristne, når der gik rygter om at de kristne spiste menneskekød og drak blod. Det gjorde de ikke, men det troede de andre fordi de ikke kunne forstå symbolet ”drikke Jesus blod og spise Jesus kød”. Det resulterede i kristenforfølgelser, for romerne kunne ikke havde kristne til at rende rundt i deres samfund fordi de var bange for at de romerske guder ville blive sure og give dem en straf.</a:t>
            </a:r>
          </a:p>
          <a:p>
            <a:endParaRPr lang="da-DK" dirty="0"/>
          </a:p>
          <a:p>
            <a:endParaRPr lang="da-DK" dirty="0"/>
          </a:p>
        </p:txBody>
      </p:sp>
      <p:sp>
        <p:nvSpPr>
          <p:cNvPr id="4" name="Pladsholder til slidenummer 3"/>
          <p:cNvSpPr>
            <a:spLocks noGrp="1"/>
          </p:cNvSpPr>
          <p:nvPr>
            <p:ph type="sldNum" sz="quarter" idx="5"/>
          </p:nvPr>
        </p:nvSpPr>
        <p:spPr/>
        <p:txBody>
          <a:bodyPr/>
          <a:lstStyle/>
          <a:p>
            <a:fld id="{40C79EB6-FD84-D042-B7A0-4A52BA450878}" type="slidenum">
              <a:rPr lang="da-DK" smtClean="0"/>
              <a:t>3</a:t>
            </a:fld>
            <a:endParaRPr lang="da-DK"/>
          </a:p>
        </p:txBody>
      </p:sp>
    </p:spTree>
    <p:extLst>
      <p:ext uri="{BB962C8B-B14F-4D97-AF65-F5344CB8AC3E}">
        <p14:creationId xmlns:p14="http://schemas.microsoft.com/office/powerpoint/2010/main" val="307979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Emma </a:t>
            </a:r>
          </a:p>
          <a:p>
            <a:r>
              <a:rPr lang="da-DK">
                <a:cs typeface="Calibri"/>
              </a:rPr>
              <a:t>Plinius var i tvivl om han straffede de </a:t>
            </a:r>
            <a:r>
              <a:rPr lang="da-DK" err="1">
                <a:cs typeface="Calibri"/>
              </a:rPr>
              <a:t>kristene</a:t>
            </a:r>
            <a:r>
              <a:rPr lang="da-DK">
                <a:cs typeface="Calibri"/>
              </a:rPr>
              <a:t> på en ordentligt måde derfor skrev han dette brev til kejseren.</a:t>
            </a:r>
          </a:p>
          <a:p>
            <a:r>
              <a:rPr lang="da-DK">
                <a:cs typeface="Calibri"/>
              </a:rPr>
              <a:t>Indtil videre havde han straffet dem efter at have spurgt dem tre gange om de var </a:t>
            </a:r>
            <a:r>
              <a:rPr lang="da-DK" err="1">
                <a:cs typeface="Calibri"/>
              </a:rPr>
              <a:t>kristene</a:t>
            </a:r>
            <a:r>
              <a:rPr lang="da-DK">
                <a:cs typeface="Calibri"/>
              </a:rPr>
              <a:t> hvor ved, at hvis de</a:t>
            </a:r>
          </a:p>
          <a:p>
            <a:r>
              <a:rPr lang="da-DK">
                <a:cs typeface="Calibri"/>
              </a:rPr>
              <a:t>Sagde ja alle tre gange blev de straffet med døden  - i brevet finder </a:t>
            </a:r>
            <a:r>
              <a:rPr lang="da-DK" err="1">
                <a:cs typeface="Calibri"/>
              </a:rPr>
              <a:t>plinius</a:t>
            </a:r>
            <a:r>
              <a:rPr lang="da-DK">
                <a:cs typeface="Calibri"/>
              </a:rPr>
              <a:t> ud af at de </a:t>
            </a:r>
            <a:r>
              <a:rPr lang="da-DK" err="1">
                <a:cs typeface="Calibri"/>
              </a:rPr>
              <a:t>kristene</a:t>
            </a:r>
            <a:r>
              <a:rPr lang="da-DK">
                <a:cs typeface="Calibri"/>
              </a:rPr>
              <a:t> måske ikke er så </a:t>
            </a:r>
            <a:endParaRPr lang="da-DK"/>
          </a:p>
          <a:p>
            <a:r>
              <a:rPr lang="da-DK">
                <a:cs typeface="Calibri"/>
              </a:rPr>
              <a:t>Dårlige mennesker igen. I Kejserens svarbrev står der at de ikke burde opsøge de </a:t>
            </a:r>
            <a:r>
              <a:rPr lang="da-DK" err="1">
                <a:cs typeface="Calibri"/>
              </a:rPr>
              <a:t>kristene</a:t>
            </a:r>
            <a:r>
              <a:rPr lang="da-DK">
                <a:cs typeface="Calibri"/>
              </a:rPr>
              <a:t> men hvis nogle </a:t>
            </a:r>
          </a:p>
          <a:p>
            <a:r>
              <a:rPr lang="da-DK">
                <a:cs typeface="Calibri"/>
              </a:rPr>
              <a:t>Selv viser eller fremstår kristen skal de straffes</a:t>
            </a:r>
          </a:p>
          <a:p>
            <a:r>
              <a:rPr lang="da-DK">
                <a:cs typeface="Calibri"/>
              </a:rPr>
              <a:t> </a:t>
            </a:r>
            <a:endParaRPr lang="da-DK"/>
          </a:p>
        </p:txBody>
      </p:sp>
      <p:sp>
        <p:nvSpPr>
          <p:cNvPr id="4" name="Pladsholder til slidenummer 3"/>
          <p:cNvSpPr>
            <a:spLocks noGrp="1"/>
          </p:cNvSpPr>
          <p:nvPr>
            <p:ph type="sldNum" sz="quarter" idx="5"/>
          </p:nvPr>
        </p:nvSpPr>
        <p:spPr/>
        <p:txBody>
          <a:bodyPr/>
          <a:lstStyle/>
          <a:p>
            <a:fld id="{40C79EB6-FD84-D042-B7A0-4A52BA450878}" type="slidenum">
              <a:rPr lang="da-DK" smtClean="0"/>
              <a:t>4</a:t>
            </a:fld>
            <a:endParaRPr lang="da-DK"/>
          </a:p>
        </p:txBody>
      </p:sp>
    </p:spTree>
    <p:extLst>
      <p:ext uri="{BB962C8B-B14F-4D97-AF65-F5344CB8AC3E}">
        <p14:creationId xmlns:p14="http://schemas.microsoft.com/office/powerpoint/2010/main" val="72105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Sarah</a:t>
            </a:r>
          </a:p>
          <a:p>
            <a:r>
              <a:rPr lang="da-DK">
                <a:cs typeface="Calibri"/>
              </a:rPr>
              <a:t>I brevet beskrives kristendommen som meget harmløs. De kristne fortæller at det værste de har gjort, var at mødes før daggry og synge, aflægge eder mod at stjæle, røve og begå utugt. Plinius undersøgelser viste også, at de faktisk ikke var kannibaler, men spiste helt harmløs mad.</a:t>
            </a:r>
          </a:p>
          <a:p>
            <a:r>
              <a:rPr lang="da-DK">
                <a:cs typeface="Calibri"/>
              </a:rPr>
              <a:t>Dog var de jo meget anderledes. De ville ikke ofre til guderne, så romerne var bange for at guderne ville blive sure. Derfor bliver kristendommen også beskrevet som en tosset overtro. Den bliver også beskrevet som en inficerende smitte.</a:t>
            </a:r>
          </a:p>
        </p:txBody>
      </p:sp>
      <p:sp>
        <p:nvSpPr>
          <p:cNvPr id="4" name="Pladsholder til slidenummer 3"/>
          <p:cNvSpPr>
            <a:spLocks noGrp="1"/>
          </p:cNvSpPr>
          <p:nvPr>
            <p:ph type="sldNum" sz="quarter" idx="5"/>
          </p:nvPr>
        </p:nvSpPr>
        <p:spPr/>
        <p:txBody>
          <a:bodyPr/>
          <a:lstStyle/>
          <a:p>
            <a:fld id="{40C79EB6-FD84-D042-B7A0-4A52BA450878}" type="slidenum">
              <a:rPr lang="da-DK" smtClean="0"/>
              <a:t>5</a:t>
            </a:fld>
            <a:endParaRPr lang="da-DK"/>
          </a:p>
        </p:txBody>
      </p:sp>
    </p:spTree>
    <p:extLst>
      <p:ext uri="{BB962C8B-B14F-4D97-AF65-F5344CB8AC3E}">
        <p14:creationId xmlns:p14="http://schemas.microsoft.com/office/powerpoint/2010/main" val="182112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u="none" strike="noStrike">
                <a:solidFill>
                  <a:srgbClr val="374151"/>
                </a:solidFill>
                <a:effectLst/>
                <a:latin typeface="Söhne"/>
              </a:rPr>
              <a:t>Ting begyndte at ændre sig i det 4. århundrede. Kejser Konstantin den Store, der selv konverterede til kristendommen, udstedte i 313 e.Kr. Milanoediktet, som erklærede religionsfrihed og ophævede forfølgelsen af kristne. Dette åbnede vejen for kristendommens mere accepterede position i rigerne. Emma</a:t>
            </a:r>
            <a:endParaRPr lang="da-DK"/>
          </a:p>
        </p:txBody>
      </p:sp>
      <p:sp>
        <p:nvSpPr>
          <p:cNvPr id="4" name="Pladsholder til slidenummer 3"/>
          <p:cNvSpPr>
            <a:spLocks noGrp="1"/>
          </p:cNvSpPr>
          <p:nvPr>
            <p:ph type="sldNum" sz="quarter" idx="5"/>
          </p:nvPr>
        </p:nvSpPr>
        <p:spPr/>
        <p:txBody>
          <a:bodyPr/>
          <a:lstStyle/>
          <a:p>
            <a:fld id="{40C79EB6-FD84-D042-B7A0-4A52BA450878}" type="slidenum">
              <a:rPr lang="da-DK" smtClean="0"/>
              <a:t>6</a:t>
            </a:fld>
            <a:endParaRPr lang="da-DK"/>
          </a:p>
        </p:txBody>
      </p:sp>
    </p:spTree>
    <p:extLst>
      <p:ext uri="{BB962C8B-B14F-4D97-AF65-F5344CB8AC3E}">
        <p14:creationId xmlns:p14="http://schemas.microsoft.com/office/powerpoint/2010/main" val="55960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u="none" strike="noStrike">
                <a:solidFill>
                  <a:srgbClr val="374151"/>
                </a:solidFill>
                <a:effectLst/>
                <a:latin typeface="Söhne"/>
              </a:rPr>
              <a:t>I 380 e.Kr. erklærede kejser </a:t>
            </a:r>
            <a:r>
              <a:rPr lang="da-DK" b="0" i="0" u="none" strike="noStrike" err="1">
                <a:solidFill>
                  <a:srgbClr val="374151"/>
                </a:solidFill>
                <a:effectLst/>
                <a:latin typeface="Söhne"/>
              </a:rPr>
              <a:t>Theodosius</a:t>
            </a:r>
            <a:r>
              <a:rPr lang="da-DK" b="0" i="0" u="none" strike="noStrike">
                <a:solidFill>
                  <a:srgbClr val="374151"/>
                </a:solidFill>
                <a:effectLst/>
                <a:latin typeface="Söhne"/>
              </a:rPr>
              <a:t> I kristendommen for at være </a:t>
            </a:r>
            <a:r>
              <a:rPr lang="da-DK" b="0" i="0" u="none" strike="noStrike" err="1">
                <a:solidFill>
                  <a:srgbClr val="374151"/>
                </a:solidFill>
                <a:effectLst/>
                <a:latin typeface="Söhne"/>
              </a:rPr>
              <a:t>romerrigets</a:t>
            </a:r>
            <a:r>
              <a:rPr lang="da-DK" b="0" i="0" u="none" strike="noStrike">
                <a:solidFill>
                  <a:srgbClr val="374151"/>
                </a:solidFill>
                <a:effectLst/>
                <a:latin typeface="Söhne"/>
              </a:rPr>
              <a:t> statsreligion ved ediktet fra Thessaloniki. Dette gjorde kristendommen til den officielle tro, og andre trosretninger blev gradvist undertrykt. Maja</a:t>
            </a:r>
            <a:endParaRPr lang="da-DK"/>
          </a:p>
        </p:txBody>
      </p:sp>
      <p:sp>
        <p:nvSpPr>
          <p:cNvPr id="4" name="Pladsholder til slidenummer 3"/>
          <p:cNvSpPr>
            <a:spLocks noGrp="1"/>
          </p:cNvSpPr>
          <p:nvPr>
            <p:ph type="sldNum" sz="quarter" idx="5"/>
          </p:nvPr>
        </p:nvSpPr>
        <p:spPr/>
        <p:txBody>
          <a:bodyPr/>
          <a:lstStyle/>
          <a:p>
            <a:fld id="{40C79EB6-FD84-D042-B7A0-4A52BA450878}" type="slidenum">
              <a:rPr lang="da-DK" smtClean="0"/>
              <a:t>7</a:t>
            </a:fld>
            <a:endParaRPr lang="da-DK"/>
          </a:p>
        </p:txBody>
      </p:sp>
    </p:spTree>
    <p:extLst>
      <p:ext uri="{BB962C8B-B14F-4D97-AF65-F5344CB8AC3E}">
        <p14:creationId xmlns:p14="http://schemas.microsoft.com/office/powerpoint/2010/main" val="362744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ctr">
              <a:spcBef>
                <a:spcPts val="0"/>
              </a:spcBef>
              <a:spcAft>
                <a:spcPts val="0"/>
              </a:spcAft>
              <a:buFont typeface="+mj-lt"/>
              <a:buAutoNum type="arabicPeriod"/>
            </a:pPr>
            <a:r>
              <a:rPr lang="da-DK" sz="1200" b="0" i="0">
                <a:solidFill>
                  <a:srgbClr val="201F1E"/>
                </a:solidFill>
                <a:effectLst/>
                <a:latin typeface="Söhne"/>
              </a:rPr>
              <a:t>Øget institutionalisering: Anton</a:t>
            </a:r>
            <a:endParaRPr lang="da-DK" sz="1200" b="0" i="0">
              <a:solidFill>
                <a:srgbClr val="201F1E"/>
              </a:solidFill>
              <a:effectLst/>
              <a:latin typeface="Calibri" panose="020F0502020204030204" pitchFamily="34" charset="0"/>
            </a:endParaRPr>
          </a:p>
          <a:p>
            <a:pPr marL="742950" lvl="1" indent="-285750" rtl="0" fontAlgn="ctr">
              <a:spcBef>
                <a:spcPts val="0"/>
              </a:spcBef>
              <a:spcAft>
                <a:spcPts val="0"/>
              </a:spcAft>
              <a:buFont typeface="Arial" panose="020B0604020202020204" pitchFamily="34" charset="0"/>
              <a:buChar char="•"/>
            </a:pPr>
            <a:r>
              <a:rPr lang="da-DK" sz="1200" b="0" i="0">
                <a:solidFill>
                  <a:srgbClr val="201F1E"/>
                </a:solidFill>
                <a:effectLst/>
                <a:latin typeface="Söhne"/>
              </a:rPr>
              <a:t>Kristendommen blev mere organiseret med oprettelsen af kirkelige institutioner og hierarkier.</a:t>
            </a:r>
            <a:endParaRPr lang="da-DK" sz="1200" b="0" i="0">
              <a:solidFill>
                <a:srgbClr val="201F1E"/>
              </a:solidFill>
              <a:effectLst/>
              <a:latin typeface="Calibri" panose="020F0502020204030204" pitchFamily="34" charset="0"/>
            </a:endParaRPr>
          </a:p>
          <a:p>
            <a:pPr marL="742950" lvl="1" indent="-285750" rtl="0" fontAlgn="ctr">
              <a:spcBef>
                <a:spcPts val="0"/>
              </a:spcBef>
              <a:spcAft>
                <a:spcPts val="0"/>
              </a:spcAft>
              <a:buFont typeface="Arial" panose="020B0604020202020204" pitchFamily="34" charset="0"/>
              <a:buChar char="•"/>
            </a:pPr>
            <a:r>
              <a:rPr lang="da-DK" sz="1200" b="0" i="0">
                <a:solidFill>
                  <a:srgbClr val="201F1E"/>
                </a:solidFill>
                <a:effectLst/>
                <a:latin typeface="Söhne"/>
              </a:rPr>
              <a:t>Biskopper fik en central rolle som religiøse ledere og administratorer, og de blev ofte betroet med politiske og sociale ansvar.</a:t>
            </a:r>
          </a:p>
          <a:p>
            <a:pPr marL="742950" lvl="1" indent="-285750" rtl="0" fontAlgn="ctr">
              <a:spcBef>
                <a:spcPts val="0"/>
              </a:spcBef>
              <a:spcAft>
                <a:spcPts val="0"/>
              </a:spcAft>
              <a:buFont typeface="Arial" panose="020B0604020202020204" pitchFamily="34" charset="0"/>
              <a:buChar char="•"/>
            </a:pPr>
            <a:endParaRPr lang="da-DK" sz="1200" b="0" i="0">
              <a:solidFill>
                <a:srgbClr val="201F1E"/>
              </a:solidFill>
              <a:effectLst/>
              <a:latin typeface="Söhne"/>
            </a:endParaRPr>
          </a:p>
          <a:p>
            <a:pPr rtl="0" fontAlgn="ctr">
              <a:spcBef>
                <a:spcPts val="0"/>
              </a:spcBef>
              <a:spcAft>
                <a:spcPts val="0"/>
              </a:spcAft>
              <a:buFont typeface="+mj-lt"/>
              <a:buAutoNum type="arabicPeriod"/>
            </a:pPr>
            <a:r>
              <a:rPr lang="da-DK" sz="1200" b="0" i="0">
                <a:solidFill>
                  <a:srgbClr val="201F1E"/>
                </a:solidFill>
                <a:effectLst/>
                <a:latin typeface="Söhne"/>
              </a:rPr>
              <a:t>Kristendommens spredning:</a:t>
            </a:r>
            <a:endParaRPr lang="da-DK" sz="1200" b="0" i="0">
              <a:solidFill>
                <a:srgbClr val="201F1E"/>
              </a:solidFill>
              <a:effectLst/>
              <a:latin typeface="Calibri" panose="020F0502020204030204" pitchFamily="34" charset="0"/>
            </a:endParaRPr>
          </a:p>
          <a:p>
            <a:pPr marL="742950" lvl="1" indent="-285750" rtl="0" fontAlgn="ctr">
              <a:spcBef>
                <a:spcPts val="0"/>
              </a:spcBef>
              <a:spcAft>
                <a:spcPts val="0"/>
              </a:spcAft>
              <a:buFont typeface="Arial" panose="020B0604020202020204" pitchFamily="34" charset="0"/>
              <a:buChar char="•"/>
            </a:pPr>
            <a:r>
              <a:rPr lang="da-DK" sz="1200" b="0" i="0">
                <a:solidFill>
                  <a:srgbClr val="201F1E"/>
                </a:solidFill>
                <a:effectLst/>
                <a:latin typeface="Söhne"/>
              </a:rPr>
              <a:t>Kristendommen spredte sig hurtigt i Romerriget og ud over dets grænser, delvist på grund af kejserlig støtte og missionæraktiviteter.</a:t>
            </a:r>
            <a:endParaRPr lang="da-DK" sz="1200" b="0" i="0">
              <a:solidFill>
                <a:srgbClr val="201F1E"/>
              </a:solidFill>
              <a:effectLst/>
              <a:latin typeface="Calibri" panose="020F0502020204030204" pitchFamily="34" charset="0"/>
            </a:endParaRPr>
          </a:p>
          <a:p>
            <a:pPr marL="742950" lvl="1" indent="-285750" rtl="0" fontAlgn="ctr">
              <a:spcBef>
                <a:spcPts val="0"/>
              </a:spcBef>
              <a:spcAft>
                <a:spcPts val="0"/>
              </a:spcAft>
              <a:buFont typeface="Arial" panose="020B0604020202020204" pitchFamily="34" charset="0"/>
              <a:buChar char="•"/>
            </a:pPr>
            <a:r>
              <a:rPr lang="da-DK" sz="1200" b="0" i="0">
                <a:solidFill>
                  <a:srgbClr val="201F1E"/>
                </a:solidFill>
                <a:effectLst/>
                <a:latin typeface="Söhne"/>
              </a:rPr>
              <a:t>Kirkens ledere og missionærer spillede en afgørende rolle i at udbrede kristendommen blandt både romerske borgere og folkeslag uden for rigets grænser.</a:t>
            </a:r>
            <a:endParaRPr lang="da-DK" sz="1200" b="0" i="0">
              <a:solidFill>
                <a:srgbClr val="201F1E"/>
              </a:solidFill>
              <a:effectLst/>
              <a:latin typeface="Calibri" panose="020F0502020204030204" pitchFamily="34" charset="0"/>
            </a:endParaRPr>
          </a:p>
          <a:p>
            <a:pPr marL="742950" lvl="1" indent="-285750" rtl="0" fontAlgn="ctr">
              <a:spcBef>
                <a:spcPts val="0"/>
              </a:spcBef>
              <a:spcAft>
                <a:spcPts val="0"/>
              </a:spcAft>
              <a:buFont typeface="Arial" panose="020B0604020202020204" pitchFamily="34" charset="0"/>
              <a:buChar char="•"/>
            </a:pPr>
            <a:endParaRPr lang="da-DK" sz="1200" b="0" i="0">
              <a:solidFill>
                <a:srgbClr val="201F1E"/>
              </a:solidFill>
              <a:effectLst/>
              <a:latin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40C79EB6-FD84-D042-B7A0-4A52BA450878}" type="slidenum">
              <a:rPr lang="da-DK" smtClean="0"/>
              <a:t>8</a:t>
            </a:fld>
            <a:endParaRPr lang="da-DK"/>
          </a:p>
        </p:txBody>
      </p:sp>
    </p:spTree>
    <p:extLst>
      <p:ext uri="{BB962C8B-B14F-4D97-AF65-F5344CB8AC3E}">
        <p14:creationId xmlns:p14="http://schemas.microsoft.com/office/powerpoint/2010/main" val="428158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u="none" strike="noStrike">
                <a:solidFill>
                  <a:srgbClr val="374151"/>
                </a:solidFill>
                <a:effectLst/>
                <a:latin typeface="Söhne"/>
              </a:rPr>
              <a:t>Efter at kristendommen blev statsreligion, fik kirken mere politisk og social magt. Kirkens ledere og præster fik en central rolle i samfundet, og kirken blev en vigtig institution. Dette førte til en stærk integrering af kristendommen i romersk kultur og samfund. Sarah</a:t>
            </a:r>
          </a:p>
          <a:p>
            <a:pPr rtl="0" fontAlgn="ctr">
              <a:spcBef>
                <a:spcPts val="0"/>
              </a:spcBef>
              <a:spcAft>
                <a:spcPts val="0"/>
              </a:spcAft>
              <a:buFont typeface="+mj-lt"/>
              <a:buAutoNum type="arabicPeriod"/>
            </a:pPr>
            <a:r>
              <a:rPr lang="da-DK" sz="1200" b="0" i="0">
                <a:solidFill>
                  <a:srgbClr val="201F1E"/>
                </a:solidFill>
                <a:effectLst/>
                <a:latin typeface="Söhne"/>
              </a:rPr>
              <a:t>Kristendommens spredning:</a:t>
            </a:r>
            <a:endParaRPr lang="da-DK" sz="1200" b="0" i="0">
              <a:solidFill>
                <a:srgbClr val="201F1E"/>
              </a:solidFill>
              <a:effectLst/>
              <a:latin typeface="Calibri" panose="020F0502020204030204" pitchFamily="34" charset="0"/>
            </a:endParaRPr>
          </a:p>
          <a:p>
            <a:pPr marL="742950" lvl="1" indent="-285750" rtl="0" fontAlgn="ctr">
              <a:spcBef>
                <a:spcPts val="0"/>
              </a:spcBef>
              <a:spcAft>
                <a:spcPts val="0"/>
              </a:spcAft>
              <a:buFont typeface="Arial" panose="020B0604020202020204" pitchFamily="34" charset="0"/>
              <a:buChar char="•"/>
            </a:pPr>
            <a:r>
              <a:rPr lang="da-DK" sz="1200" b="0" i="0">
                <a:solidFill>
                  <a:srgbClr val="201F1E"/>
                </a:solidFill>
                <a:effectLst/>
                <a:latin typeface="Söhne"/>
              </a:rPr>
              <a:t>Kristendommen spredte sig hurtigt i Romerriget og ud over dets grænser, delvist på grund af kejserlig støtte og missionæraktiviteter.</a:t>
            </a:r>
            <a:endParaRPr lang="da-DK" sz="1200" b="0" i="0">
              <a:solidFill>
                <a:srgbClr val="201F1E"/>
              </a:solidFill>
              <a:effectLst/>
              <a:latin typeface="Calibri" panose="020F0502020204030204" pitchFamily="34" charset="0"/>
            </a:endParaRPr>
          </a:p>
          <a:p>
            <a:pPr marL="742950" lvl="1" indent="-285750" rtl="0" fontAlgn="ctr">
              <a:spcBef>
                <a:spcPts val="0"/>
              </a:spcBef>
              <a:spcAft>
                <a:spcPts val="0"/>
              </a:spcAft>
              <a:buFont typeface="Arial" panose="020B0604020202020204" pitchFamily="34" charset="0"/>
              <a:buChar char="•"/>
            </a:pPr>
            <a:r>
              <a:rPr lang="da-DK" sz="1200" b="0" i="0">
                <a:solidFill>
                  <a:srgbClr val="201F1E"/>
                </a:solidFill>
                <a:effectLst/>
                <a:latin typeface="Söhne"/>
              </a:rPr>
              <a:t>Kirkens ledere og missionærer spillede en afgørende rolle i at udbrede kristendommen blandt både romerske borgere og folkeslag uden for rigets grænser.</a:t>
            </a:r>
            <a:endParaRPr lang="da-DK" sz="1200" b="0" i="0">
              <a:solidFill>
                <a:srgbClr val="201F1E"/>
              </a:solidFill>
              <a:effectLst/>
              <a:latin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40C79EB6-FD84-D042-B7A0-4A52BA450878}" type="slidenum">
              <a:rPr lang="da-DK" smtClean="0"/>
              <a:t>9</a:t>
            </a:fld>
            <a:endParaRPr lang="da-DK"/>
          </a:p>
        </p:txBody>
      </p:sp>
    </p:spTree>
    <p:extLst>
      <p:ext uri="{BB962C8B-B14F-4D97-AF65-F5344CB8AC3E}">
        <p14:creationId xmlns:p14="http://schemas.microsoft.com/office/powerpoint/2010/main" val="125232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85C4F-A0B6-928C-F1EE-121B0752B2D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2491662-E17A-2F79-57EB-A6E98FEEAD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0F2F5BC-FB2E-FAB3-0C04-8FC804DFECA8}"/>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5" name="Pladsholder til sidefod 4">
            <a:extLst>
              <a:ext uri="{FF2B5EF4-FFF2-40B4-BE49-F238E27FC236}">
                <a16:creationId xmlns:a16="http://schemas.microsoft.com/office/drawing/2014/main" id="{2361537A-01C4-8F22-D2BE-53056609A6B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D54083-3F74-2E3C-427C-0D29BF386A1E}"/>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151160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0301A-9C8D-C412-9A95-524911D8C82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1AB0620-2582-A923-71CD-66801D73421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D3BFFDA-B9CB-5527-0971-C107F20E3116}"/>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5" name="Pladsholder til sidefod 4">
            <a:extLst>
              <a:ext uri="{FF2B5EF4-FFF2-40B4-BE49-F238E27FC236}">
                <a16:creationId xmlns:a16="http://schemas.microsoft.com/office/drawing/2014/main" id="{D6F6CE35-B0F4-E133-CB80-16AF0DA85E9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E3E024-CD20-AC4C-200C-173C4709F8C1}"/>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109211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7231560-F2CC-76E5-7E2C-353F8A2B5BE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621463B-8163-B197-50D7-3D5945F72F9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09ACCD6-CB5B-AE40-5D73-C5EBC92654D3}"/>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5" name="Pladsholder til sidefod 4">
            <a:extLst>
              <a:ext uri="{FF2B5EF4-FFF2-40B4-BE49-F238E27FC236}">
                <a16:creationId xmlns:a16="http://schemas.microsoft.com/office/drawing/2014/main" id="{3393F9E5-28CE-5CB6-ABFA-FBC512F3E6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FDDF662-4C09-E3D1-1743-B79A4F583ADD}"/>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162209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86B73-CD05-6218-0C52-9F4CE0F04B8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44A9132-EFDE-C008-9833-C0ECD140807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0549215-9F11-64AA-5C20-1F9866CD34E0}"/>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5" name="Pladsholder til sidefod 4">
            <a:extLst>
              <a:ext uri="{FF2B5EF4-FFF2-40B4-BE49-F238E27FC236}">
                <a16:creationId xmlns:a16="http://schemas.microsoft.com/office/drawing/2014/main" id="{A632F689-DFBE-9002-ACDF-99A4ABB0C11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BC2FFB8-7E52-B1AD-D442-D4382F7BB37B}"/>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228081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471AF-00F6-4969-3785-715758D4747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5BFC646-BF6B-8432-A733-378363F9A4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236D424-AF8C-1769-6DA6-C8517AC32AF0}"/>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5" name="Pladsholder til sidefod 4">
            <a:extLst>
              <a:ext uri="{FF2B5EF4-FFF2-40B4-BE49-F238E27FC236}">
                <a16:creationId xmlns:a16="http://schemas.microsoft.com/office/drawing/2014/main" id="{1A3CD348-BAE0-90A1-03E3-C39362C43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31ACEE0-1525-7B68-1E2F-F5DA3A4E5AB4}"/>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38592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E666F-5438-98AA-7EBD-B40DA758254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363F3F2-0CCA-FEC3-62B7-80C291F642B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3862E27-3ABA-7A83-0323-2F18B9397BC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A4E32B5-C943-BECA-32D0-D123983D9BAC}"/>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6" name="Pladsholder til sidefod 5">
            <a:extLst>
              <a:ext uri="{FF2B5EF4-FFF2-40B4-BE49-F238E27FC236}">
                <a16:creationId xmlns:a16="http://schemas.microsoft.com/office/drawing/2014/main" id="{8AE9ED09-BA46-50C9-C29A-04A7199261A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4AEEF1A-4A73-330D-355A-1799CEC7C903}"/>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82289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EB2C9-274C-299F-E803-CF82A14CD9C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7DA2F26-5833-F865-9A45-150B3B1DE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DA27858-954F-110B-CFCF-BDE07BBB32C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5C2D9C3-FCE3-404C-C964-457D85CC60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E67FFD9-7609-9243-7D4B-2AB3BC7024C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0A516F8-F911-95CE-FD2C-C677F99CA345}"/>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8" name="Pladsholder til sidefod 7">
            <a:extLst>
              <a:ext uri="{FF2B5EF4-FFF2-40B4-BE49-F238E27FC236}">
                <a16:creationId xmlns:a16="http://schemas.microsoft.com/office/drawing/2014/main" id="{1AE4812C-9949-5C3A-9F09-24E7DA07A01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A4C5257-2B6D-40E9-0CA5-67448047FDBE}"/>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218040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B6A16-17AA-B6E6-B3FC-4AAED7EB14F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12C4BBF-2CDF-C4C6-EBA8-6656513B0648}"/>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4" name="Pladsholder til sidefod 3">
            <a:extLst>
              <a:ext uri="{FF2B5EF4-FFF2-40B4-BE49-F238E27FC236}">
                <a16:creationId xmlns:a16="http://schemas.microsoft.com/office/drawing/2014/main" id="{B21950B6-02BD-B73A-DA89-D14D1CDF317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7F70B82-BC0A-AE22-C9B6-1B9081819458}"/>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411437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4DBC3A8-6908-138E-41A0-084BECC836E1}"/>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3" name="Pladsholder til sidefod 2">
            <a:extLst>
              <a:ext uri="{FF2B5EF4-FFF2-40B4-BE49-F238E27FC236}">
                <a16:creationId xmlns:a16="http://schemas.microsoft.com/office/drawing/2014/main" id="{32F16A9B-9400-61E5-75FC-124ED764862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0486FB8-35F1-2753-D4ED-21C862553C25}"/>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47219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8B1F6-7AFE-86B3-5289-43FD8428D96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883E22D-3B5E-CA33-89C2-2C2CEA538F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C310DE7-6CA8-746A-CEB3-07E6A48C3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BE186C6-30EE-14EE-21E8-CF3A944A5501}"/>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6" name="Pladsholder til sidefod 5">
            <a:extLst>
              <a:ext uri="{FF2B5EF4-FFF2-40B4-BE49-F238E27FC236}">
                <a16:creationId xmlns:a16="http://schemas.microsoft.com/office/drawing/2014/main" id="{7B760A47-AD7A-C340-9A9D-EA58FACEA80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D5C52AC-260A-B5BC-660A-97ECE9711E39}"/>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17269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8D450-EBDF-334D-4C41-6B746BD8914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A4913CD-3DD8-C0E2-CB19-1BBA10052F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711FBD6-DFB5-83CC-108C-13F7DD5F0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C57CF1F-CF68-B81C-BB24-2B79CFADF615}"/>
              </a:ext>
            </a:extLst>
          </p:cNvPr>
          <p:cNvSpPr>
            <a:spLocks noGrp="1"/>
          </p:cNvSpPr>
          <p:nvPr>
            <p:ph type="dt" sz="half" idx="10"/>
          </p:nvPr>
        </p:nvSpPr>
        <p:spPr/>
        <p:txBody>
          <a:bodyPr/>
          <a:lstStyle/>
          <a:p>
            <a:fld id="{87C03BBB-DF5B-F143-85FD-21C54EEA34BD}" type="datetimeFigureOut">
              <a:rPr lang="da-DK" smtClean="0"/>
              <a:t>08.12.2023</a:t>
            </a:fld>
            <a:endParaRPr lang="da-DK"/>
          </a:p>
        </p:txBody>
      </p:sp>
      <p:sp>
        <p:nvSpPr>
          <p:cNvPr id="6" name="Pladsholder til sidefod 5">
            <a:extLst>
              <a:ext uri="{FF2B5EF4-FFF2-40B4-BE49-F238E27FC236}">
                <a16:creationId xmlns:a16="http://schemas.microsoft.com/office/drawing/2014/main" id="{05A33B24-6A0A-AF48-F1AF-3BFC12F8E04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8D59DE2-0A54-546E-3090-0605799614E4}"/>
              </a:ext>
            </a:extLst>
          </p:cNvPr>
          <p:cNvSpPr>
            <a:spLocks noGrp="1"/>
          </p:cNvSpPr>
          <p:nvPr>
            <p:ph type="sldNum" sz="quarter" idx="12"/>
          </p:nvPr>
        </p:nvSpPr>
        <p:spPr/>
        <p:txBody>
          <a:bodyPr/>
          <a:lstStyle/>
          <a:p>
            <a:fld id="{4B0D60E3-A731-B04B-90DD-06639CB7516E}" type="slidenum">
              <a:rPr lang="da-DK" smtClean="0"/>
              <a:t>‹nr.›</a:t>
            </a:fld>
            <a:endParaRPr lang="da-DK"/>
          </a:p>
        </p:txBody>
      </p:sp>
    </p:spTree>
    <p:extLst>
      <p:ext uri="{BB962C8B-B14F-4D97-AF65-F5344CB8AC3E}">
        <p14:creationId xmlns:p14="http://schemas.microsoft.com/office/powerpoint/2010/main" val="396901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46A92EB-AE0F-E913-28AA-5804C6006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843456E-354A-3F7A-AF9E-A7127B3B1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51D7E7C-54D7-FEAC-A73C-95DA9AAC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03BBB-DF5B-F143-85FD-21C54EEA34BD}" type="datetimeFigureOut">
              <a:rPr lang="da-DK" smtClean="0"/>
              <a:t>08.12.2023</a:t>
            </a:fld>
            <a:endParaRPr lang="da-DK"/>
          </a:p>
        </p:txBody>
      </p:sp>
      <p:sp>
        <p:nvSpPr>
          <p:cNvPr id="5" name="Pladsholder til sidefod 4">
            <a:extLst>
              <a:ext uri="{FF2B5EF4-FFF2-40B4-BE49-F238E27FC236}">
                <a16:creationId xmlns:a16="http://schemas.microsoft.com/office/drawing/2014/main" id="{11A1D15E-A12F-0C59-35A2-ED982E19B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AC31DF7-5DF1-2511-BF11-C32953E553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D60E3-A731-B04B-90DD-06639CB7516E}" type="slidenum">
              <a:rPr lang="da-DK" smtClean="0"/>
              <a:t>‹nr.›</a:t>
            </a:fld>
            <a:endParaRPr lang="da-DK"/>
          </a:p>
        </p:txBody>
      </p:sp>
    </p:spTree>
    <p:extLst>
      <p:ext uri="{BB962C8B-B14F-4D97-AF65-F5344CB8AC3E}">
        <p14:creationId xmlns:p14="http://schemas.microsoft.com/office/powerpoint/2010/main" val="398286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omerriget | faktalink">
            <a:extLst>
              <a:ext uri="{FF2B5EF4-FFF2-40B4-BE49-F238E27FC236}">
                <a16:creationId xmlns:a16="http://schemas.microsoft.com/office/drawing/2014/main" id="{0FC0796B-9503-C9A7-8C3A-9CA7E81C5D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95" b="736"/>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0FDA11-BA8E-41D8-4D7B-32D5C025F73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a-DK" sz="5200">
                <a:solidFill>
                  <a:srgbClr val="FFFFFF"/>
                </a:solidFill>
              </a:rPr>
              <a:t>Kristendom i Romerriget</a:t>
            </a:r>
          </a:p>
        </p:txBody>
      </p:sp>
      <p:sp>
        <p:nvSpPr>
          <p:cNvPr id="3" name="Undertitel 2">
            <a:extLst>
              <a:ext uri="{FF2B5EF4-FFF2-40B4-BE49-F238E27FC236}">
                <a16:creationId xmlns:a16="http://schemas.microsoft.com/office/drawing/2014/main" id="{05F716A2-C64C-A37D-8F2C-3DCA3550654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da-DK">
                <a:solidFill>
                  <a:srgbClr val="FFFFFF"/>
                </a:solidFill>
              </a:rPr>
              <a:t>iv</a:t>
            </a:r>
          </a:p>
        </p:txBody>
      </p:sp>
    </p:spTree>
    <p:extLst>
      <p:ext uri="{BB962C8B-B14F-4D97-AF65-F5344CB8AC3E}">
        <p14:creationId xmlns:p14="http://schemas.microsoft.com/office/powerpoint/2010/main" val="24145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Korset">
            <a:extLst>
              <a:ext uri="{FF2B5EF4-FFF2-40B4-BE49-F238E27FC236}">
                <a16:creationId xmlns:a16="http://schemas.microsoft.com/office/drawing/2014/main" id="{E6E01C1A-7DBC-D589-B65E-B365B79AE9F5}"/>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81373B5-3DEC-909F-F22E-9C09370BF41C}"/>
              </a:ext>
            </a:extLst>
          </p:cNvPr>
          <p:cNvSpPr>
            <a:spLocks noGrp="1"/>
          </p:cNvSpPr>
          <p:nvPr>
            <p:ph type="title"/>
          </p:nvPr>
        </p:nvSpPr>
        <p:spPr>
          <a:xfrm>
            <a:off x="838200" y="365125"/>
            <a:ext cx="10515600" cy="1325563"/>
          </a:xfrm>
        </p:spPr>
        <p:txBody>
          <a:bodyPr>
            <a:normAutofit/>
          </a:bodyPr>
          <a:lstStyle/>
          <a:p>
            <a:r>
              <a:rPr lang="da-DK">
                <a:solidFill>
                  <a:srgbClr val="FFFFFF"/>
                </a:solidFill>
              </a:rPr>
              <a:t>Konklusion</a:t>
            </a:r>
          </a:p>
        </p:txBody>
      </p:sp>
      <p:sp>
        <p:nvSpPr>
          <p:cNvPr id="3" name="Pladsholder til indhold 2">
            <a:extLst>
              <a:ext uri="{FF2B5EF4-FFF2-40B4-BE49-F238E27FC236}">
                <a16:creationId xmlns:a16="http://schemas.microsoft.com/office/drawing/2014/main" id="{31CDADBD-A185-7CEE-F744-D11F2A4C6546}"/>
              </a:ext>
            </a:extLst>
          </p:cNvPr>
          <p:cNvSpPr>
            <a:spLocks noGrp="1"/>
          </p:cNvSpPr>
          <p:nvPr>
            <p:ph idx="1"/>
          </p:nvPr>
        </p:nvSpPr>
        <p:spPr>
          <a:xfrm>
            <a:off x="838200" y="1825625"/>
            <a:ext cx="10515600" cy="4351338"/>
          </a:xfrm>
        </p:spPr>
        <p:txBody>
          <a:bodyPr>
            <a:normAutofit/>
          </a:bodyPr>
          <a:lstStyle/>
          <a:p>
            <a:r>
              <a:rPr lang="da-DK">
                <a:solidFill>
                  <a:srgbClr val="FFFFFF"/>
                </a:solidFill>
              </a:rPr>
              <a:t>Kristendommen opstod i Romerriget</a:t>
            </a:r>
          </a:p>
          <a:p>
            <a:r>
              <a:rPr lang="da-DK">
                <a:solidFill>
                  <a:srgbClr val="FFFFFF"/>
                </a:solidFill>
              </a:rPr>
              <a:t>Var set fra at være forfulgt og mistroet</a:t>
            </a:r>
          </a:p>
          <a:p>
            <a:r>
              <a:rPr lang="da-DK">
                <a:solidFill>
                  <a:srgbClr val="FFFFFF"/>
                </a:solidFill>
              </a:rPr>
              <a:t>Til at være den officielle statsreligion</a:t>
            </a:r>
          </a:p>
          <a:p>
            <a:r>
              <a:rPr lang="da-DK">
                <a:solidFill>
                  <a:srgbClr val="FFFFFF"/>
                </a:solidFill>
              </a:rPr>
              <a:t>Indflydelse på resten af verden</a:t>
            </a:r>
          </a:p>
          <a:p>
            <a:endParaRPr lang="da-DK">
              <a:solidFill>
                <a:srgbClr val="FFFFFF"/>
              </a:solidFill>
            </a:endParaRPr>
          </a:p>
          <a:p>
            <a:endParaRPr lang="da-DK">
              <a:solidFill>
                <a:srgbClr val="FFFFFF"/>
              </a:solidFill>
            </a:endParaRPr>
          </a:p>
        </p:txBody>
      </p:sp>
    </p:spTree>
    <p:extLst>
      <p:ext uri="{BB962C8B-B14F-4D97-AF65-F5344CB8AC3E}">
        <p14:creationId xmlns:p14="http://schemas.microsoft.com/office/powerpoint/2010/main" val="10007181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3E37C4-526C-8957-5D42-8DF83E780A2A}"/>
              </a:ext>
            </a:extLst>
          </p:cNvPr>
          <p:cNvSpPr>
            <a:spLocks noGrp="1"/>
          </p:cNvSpPr>
          <p:nvPr>
            <p:ph type="title"/>
          </p:nvPr>
        </p:nvSpPr>
        <p:spPr>
          <a:xfrm>
            <a:off x="640080" y="325369"/>
            <a:ext cx="4368602" cy="1956841"/>
          </a:xfrm>
        </p:spPr>
        <p:txBody>
          <a:bodyPr anchor="b">
            <a:normAutofit/>
          </a:bodyPr>
          <a:lstStyle/>
          <a:p>
            <a:r>
              <a:rPr lang="da-DK" sz="4600"/>
              <a:t>Indholdforteglese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62BA9F9-A822-A82A-04D4-3002355B3F70}"/>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da-DK" sz="1800"/>
              <a:t>Kristendommens opstandelse i Romerriget</a:t>
            </a:r>
          </a:p>
          <a:p>
            <a:r>
              <a:rPr lang="da-DK" sz="1800"/>
              <a:t> </a:t>
            </a:r>
            <a:r>
              <a:rPr lang="da-DK" sz="1700"/>
              <a:t>Plinius den yngres breve til kejser </a:t>
            </a:r>
            <a:r>
              <a:rPr lang="da-DK" sz="1700" err="1"/>
              <a:t>Trajan</a:t>
            </a:r>
            <a:endParaRPr lang="da-DK" sz="1700">
              <a:cs typeface="Calibri"/>
            </a:endParaRPr>
          </a:p>
          <a:p>
            <a:r>
              <a:rPr lang="da-DK" sz="1700"/>
              <a:t>Kristendommen ifølge brevene </a:t>
            </a:r>
          </a:p>
          <a:p>
            <a:r>
              <a:rPr lang="da-DK" sz="1700"/>
              <a:t>Kejser Konstantin</a:t>
            </a:r>
            <a:endParaRPr lang="da-DK" sz="1700">
              <a:cs typeface="Calibri"/>
            </a:endParaRPr>
          </a:p>
          <a:p>
            <a:r>
              <a:rPr lang="da-DK" sz="1700"/>
              <a:t>Kristendommen vandt</a:t>
            </a:r>
            <a:endParaRPr lang="da-DK" sz="1700">
              <a:cs typeface="Calibri"/>
            </a:endParaRPr>
          </a:p>
          <a:p>
            <a:r>
              <a:rPr lang="da-DK" sz="1700"/>
              <a:t>Kristendommen efter 400 e.Kr.</a:t>
            </a:r>
            <a:endParaRPr lang="da-DK" sz="1700">
              <a:cs typeface="Calibri"/>
            </a:endParaRPr>
          </a:p>
          <a:p>
            <a:r>
              <a:rPr lang="da-DK" sz="1700"/>
              <a:t>Kirkens rolle og magt </a:t>
            </a:r>
            <a:endParaRPr lang="da-DK" sz="1700">
              <a:cs typeface="Calibri"/>
            </a:endParaRPr>
          </a:p>
          <a:p>
            <a:r>
              <a:rPr lang="da-DK" sz="1700"/>
              <a:t>konklusion</a:t>
            </a:r>
            <a:endParaRPr lang="da-DK" sz="1700">
              <a:cs typeface="Calibri"/>
            </a:endParaRPr>
          </a:p>
        </p:txBody>
      </p:sp>
      <p:pic>
        <p:nvPicPr>
          <p:cNvPr id="5" name="Billede 4" descr="Et billede, der indeholder cirkel, Grafik, design&#10;&#10;Automatisk genereret beskrivelse">
            <a:extLst>
              <a:ext uri="{FF2B5EF4-FFF2-40B4-BE49-F238E27FC236}">
                <a16:creationId xmlns:a16="http://schemas.microsoft.com/office/drawing/2014/main" id="{5CBC1381-6C75-AA10-5EF2-46E806858391}"/>
              </a:ext>
            </a:extLst>
          </p:cNvPr>
          <p:cNvPicPr>
            <a:picLocks noChangeAspect="1"/>
          </p:cNvPicPr>
          <p:nvPr/>
        </p:nvPicPr>
        <p:blipFill rotWithShape="1">
          <a:blip r:embed="rId3"/>
          <a:srcRect l="21573" r="2175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2213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descr="Et billede, der indeholder sky, bygning, søjle, vartegn&#10;&#10;Automatisk genereret beskrivelse">
            <a:extLst>
              <a:ext uri="{FF2B5EF4-FFF2-40B4-BE49-F238E27FC236}">
                <a16:creationId xmlns:a16="http://schemas.microsoft.com/office/drawing/2014/main" id="{6BACA82B-9B11-F9C9-418A-81D5ECE19A77}"/>
              </a:ext>
            </a:extLst>
          </p:cNvPr>
          <p:cNvPicPr>
            <a:picLocks noChangeAspect="1"/>
          </p:cNvPicPr>
          <p:nvPr/>
        </p:nvPicPr>
        <p:blipFill rotWithShape="1">
          <a:blip r:embed="rId3"/>
          <a:srcRect l="21394" r="-1" b="-1"/>
          <a:stretch/>
        </p:blipFill>
        <p:spPr>
          <a:xfrm>
            <a:off x="2522358" y="0"/>
            <a:ext cx="9669642" cy="6857990"/>
          </a:xfrm>
          <a:prstGeom prst="rect">
            <a:avLst/>
          </a:prstGeom>
        </p:spPr>
      </p:pic>
      <p:sp>
        <p:nvSpPr>
          <p:cNvPr id="24"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0F0BAC-B619-E50A-56FE-C320FAA93B09}"/>
              </a:ext>
            </a:extLst>
          </p:cNvPr>
          <p:cNvSpPr>
            <a:spLocks noGrp="1"/>
          </p:cNvSpPr>
          <p:nvPr>
            <p:ph type="title"/>
          </p:nvPr>
        </p:nvSpPr>
        <p:spPr>
          <a:xfrm>
            <a:off x="268184" y="267145"/>
            <a:ext cx="5348844" cy="1899912"/>
          </a:xfrm>
        </p:spPr>
        <p:txBody>
          <a:bodyPr>
            <a:normAutofit/>
          </a:bodyPr>
          <a:lstStyle/>
          <a:p>
            <a:r>
              <a:rPr lang="da-DK" sz="4000" dirty="0"/>
              <a:t>Kristendommens </a:t>
            </a:r>
            <a:r>
              <a:rPr lang="da-DK" sz="4000"/>
              <a:t>opstandelse</a:t>
            </a:r>
            <a:r>
              <a:rPr lang="da-DK" sz="4000" dirty="0"/>
              <a:t> i Romerriget </a:t>
            </a:r>
          </a:p>
        </p:txBody>
      </p:sp>
      <p:sp>
        <p:nvSpPr>
          <p:cNvPr id="3" name="Pladsholder til indhold 2">
            <a:extLst>
              <a:ext uri="{FF2B5EF4-FFF2-40B4-BE49-F238E27FC236}">
                <a16:creationId xmlns:a16="http://schemas.microsoft.com/office/drawing/2014/main" id="{97B96FC7-D826-6210-947E-9BE778F0A82F}"/>
              </a:ext>
            </a:extLst>
          </p:cNvPr>
          <p:cNvSpPr>
            <a:spLocks noGrp="1"/>
          </p:cNvSpPr>
          <p:nvPr>
            <p:ph idx="1"/>
          </p:nvPr>
        </p:nvSpPr>
        <p:spPr>
          <a:xfrm>
            <a:off x="268183" y="2167057"/>
            <a:ext cx="3822189" cy="3742762"/>
          </a:xfrm>
        </p:spPr>
        <p:txBody>
          <a:bodyPr>
            <a:normAutofit/>
          </a:bodyPr>
          <a:lstStyle/>
          <a:p>
            <a:r>
              <a:rPr lang="da-DK" sz="2000">
                <a:effectLst/>
                <a:latin typeface="Calibri" panose="020F0502020204030204" pitchFamily="34" charset="0"/>
              </a:rPr>
              <a:t>Spredte budskabet/religionen</a:t>
            </a:r>
          </a:p>
          <a:p>
            <a:r>
              <a:rPr lang="da-DK" sz="2000"/>
              <a:t>Kom gradvist til</a:t>
            </a:r>
          </a:p>
          <a:p>
            <a:r>
              <a:rPr lang="da-DK" sz="2000"/>
              <a:t>Skeptisk</a:t>
            </a:r>
          </a:p>
          <a:p>
            <a:r>
              <a:rPr lang="da-DK" sz="2000"/>
              <a:t>Rygter</a:t>
            </a:r>
          </a:p>
          <a:p>
            <a:r>
              <a:rPr lang="da-DK" sz="2000"/>
              <a:t>Kristenforfølgelser </a:t>
            </a:r>
          </a:p>
          <a:p>
            <a:endParaRPr lang="da-DK" sz="2000"/>
          </a:p>
          <a:p>
            <a:pPr marL="0" indent="0">
              <a:buNone/>
            </a:pPr>
            <a:endParaRPr lang="da-DK" sz="2000"/>
          </a:p>
        </p:txBody>
      </p:sp>
    </p:spTree>
    <p:extLst>
      <p:ext uri="{BB962C8B-B14F-4D97-AF65-F5344CB8AC3E}">
        <p14:creationId xmlns:p14="http://schemas.microsoft.com/office/powerpoint/2010/main" val="173856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37B4E8-C048-7D99-562C-D4D5040FB791}"/>
              </a:ext>
            </a:extLst>
          </p:cNvPr>
          <p:cNvSpPr>
            <a:spLocks noGrp="1"/>
          </p:cNvSpPr>
          <p:nvPr>
            <p:ph type="title"/>
          </p:nvPr>
        </p:nvSpPr>
        <p:spPr>
          <a:xfrm>
            <a:off x="640080" y="325369"/>
            <a:ext cx="4368602" cy="1956841"/>
          </a:xfrm>
        </p:spPr>
        <p:txBody>
          <a:bodyPr anchor="b">
            <a:normAutofit/>
          </a:bodyPr>
          <a:lstStyle/>
          <a:p>
            <a:r>
              <a:rPr lang="da-DK" sz="4200"/>
              <a:t>Plinius den yngres breve til Kejser Trajan</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E968260-C043-2BCC-7A6A-C7A61AEBFEEA}"/>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da-DK" sz="2200">
                <a:cs typeface="Calibri"/>
              </a:rPr>
              <a:t>I fortvivlelse</a:t>
            </a:r>
          </a:p>
          <a:p>
            <a:r>
              <a:rPr lang="da-DK" sz="2200">
                <a:cs typeface="Calibri"/>
              </a:rPr>
              <a:t>Hvordan skulle de kristne straffes</a:t>
            </a:r>
            <a:endParaRPr lang="da-DK"/>
          </a:p>
          <a:p>
            <a:r>
              <a:rPr lang="da-DK" sz="2200">
                <a:cs typeface="Calibri"/>
              </a:rPr>
              <a:t>Spurgt 3 gange</a:t>
            </a:r>
          </a:p>
          <a:p>
            <a:r>
              <a:rPr lang="da-DK" sz="2200">
                <a:cs typeface="Calibri"/>
              </a:rPr>
              <a:t>Dødsstraf eller skånet</a:t>
            </a:r>
          </a:p>
          <a:p>
            <a:r>
              <a:rPr lang="da-DK" sz="2200">
                <a:cs typeface="Calibri"/>
              </a:rPr>
              <a:t>Svarbrev </a:t>
            </a:r>
          </a:p>
          <a:p>
            <a:endParaRPr lang="da-DK" sz="2200">
              <a:cs typeface="Calibri"/>
            </a:endParaRPr>
          </a:p>
          <a:p>
            <a:endParaRPr lang="da-DK" sz="2200">
              <a:cs typeface="Calibri"/>
            </a:endParaRPr>
          </a:p>
        </p:txBody>
      </p:sp>
      <p:pic>
        <p:nvPicPr>
          <p:cNvPr id="1026" name="Picture 2" descr="Hvem var Plinius den Yngre? | Gaius Plinius Caecilius Secundus">
            <a:extLst>
              <a:ext uri="{FF2B5EF4-FFF2-40B4-BE49-F238E27FC236}">
                <a16:creationId xmlns:a16="http://schemas.microsoft.com/office/drawing/2014/main" id="{F8544255-66A6-750B-E3B8-5DD40F8355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78" r="1" b="112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2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9EE05F-AF5B-A13A-105F-F9D072D70F4E}"/>
              </a:ext>
            </a:extLst>
          </p:cNvPr>
          <p:cNvSpPr>
            <a:spLocks noGrp="1"/>
          </p:cNvSpPr>
          <p:nvPr>
            <p:ph type="title"/>
          </p:nvPr>
        </p:nvSpPr>
        <p:spPr>
          <a:xfrm>
            <a:off x="838201" y="365125"/>
            <a:ext cx="5251316" cy="1807305"/>
          </a:xfrm>
        </p:spPr>
        <p:txBody>
          <a:bodyPr>
            <a:normAutofit/>
          </a:bodyPr>
          <a:lstStyle/>
          <a:p>
            <a:r>
              <a:rPr lang="da-DK" sz="4100">
                <a:cs typeface="Calibri Light"/>
              </a:rPr>
              <a:t>Kristendommen ifølge brevene</a:t>
            </a:r>
            <a:endParaRPr lang="da-DK" sz="4100"/>
          </a:p>
        </p:txBody>
      </p:sp>
      <p:sp>
        <p:nvSpPr>
          <p:cNvPr id="4110" name="Pladsholder til indhold 2">
            <a:extLst>
              <a:ext uri="{FF2B5EF4-FFF2-40B4-BE49-F238E27FC236}">
                <a16:creationId xmlns:a16="http://schemas.microsoft.com/office/drawing/2014/main" id="{315A8F06-A9DF-8178-657B-D2E4FFDEDA74}"/>
              </a:ext>
            </a:extLst>
          </p:cNvPr>
          <p:cNvSpPr>
            <a:spLocks noGrp="1"/>
          </p:cNvSpPr>
          <p:nvPr>
            <p:ph idx="1"/>
          </p:nvPr>
        </p:nvSpPr>
        <p:spPr>
          <a:xfrm>
            <a:off x="838200" y="2333297"/>
            <a:ext cx="4619621" cy="3843666"/>
          </a:xfrm>
        </p:spPr>
        <p:txBody>
          <a:bodyPr vert="horz" lIns="91440" tIns="45720" rIns="91440" bIns="45720" rtlCol="0" anchor="t">
            <a:normAutofit/>
          </a:bodyPr>
          <a:lstStyle/>
          <a:p>
            <a:pPr marL="0" indent="0">
              <a:buNone/>
            </a:pPr>
            <a:endParaRPr lang="da-DK" sz="2000">
              <a:cs typeface="Calibri"/>
            </a:endParaRPr>
          </a:p>
          <a:p>
            <a:r>
              <a:rPr lang="da-DK" sz="2000">
                <a:cs typeface="Calibri"/>
              </a:rPr>
              <a:t>Virker harmløst</a:t>
            </a:r>
          </a:p>
          <a:p>
            <a:r>
              <a:rPr lang="da-DK" sz="2000">
                <a:cs typeface="Calibri"/>
              </a:rPr>
              <a:t>Synger, ed mod ugerninger, spiser</a:t>
            </a:r>
          </a:p>
          <a:p>
            <a:r>
              <a:rPr lang="da-DK" sz="2000">
                <a:cs typeface="Calibri"/>
              </a:rPr>
              <a:t>anderledes</a:t>
            </a:r>
          </a:p>
          <a:p>
            <a:r>
              <a:rPr lang="da-DK" sz="2000">
                <a:cs typeface="Calibri"/>
              </a:rPr>
              <a:t>Kristne mennesker bliver straffet af guderne – ingen ofringer </a:t>
            </a:r>
            <a:endParaRPr lang="da-DK"/>
          </a:p>
          <a:p>
            <a:r>
              <a:rPr lang="da-DK" sz="2000">
                <a:cs typeface="Calibri"/>
              </a:rPr>
              <a:t>Tosset overtro</a:t>
            </a:r>
          </a:p>
          <a:p>
            <a:r>
              <a:rPr lang="da-DK" sz="2000">
                <a:cs typeface="Calibri"/>
              </a:rPr>
              <a:t>En smitte</a:t>
            </a:r>
          </a:p>
          <a:p>
            <a:endParaRPr lang="da-DK" sz="2000">
              <a:cs typeface="Calibri"/>
            </a:endParaRPr>
          </a:p>
        </p:txBody>
      </p:sp>
      <p:pic>
        <p:nvPicPr>
          <p:cNvPr id="4098" name="Picture 2" descr="Trajan - Wikipedia, den frie encyklopædi">
            <a:extLst>
              <a:ext uri="{FF2B5EF4-FFF2-40B4-BE49-F238E27FC236}">
                <a16:creationId xmlns:a16="http://schemas.microsoft.com/office/drawing/2014/main" id="{2D9001EB-EBC9-3C19-2958-3CBCDA74A8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3739"/>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1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ristendommen bliver statsreligion - Kristendom.dk">
            <a:extLst>
              <a:ext uri="{FF2B5EF4-FFF2-40B4-BE49-F238E27FC236}">
                <a16:creationId xmlns:a16="http://schemas.microsoft.com/office/drawing/2014/main" id="{6D4A0CC0-E866-024E-C519-1A53D16F81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62" r="1114"/>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8973B1-99D5-3B9D-0F5A-962A893470E0}"/>
              </a:ext>
            </a:extLst>
          </p:cNvPr>
          <p:cNvSpPr>
            <a:spLocks noGrp="1"/>
          </p:cNvSpPr>
          <p:nvPr>
            <p:ph type="title"/>
          </p:nvPr>
        </p:nvSpPr>
        <p:spPr>
          <a:xfrm>
            <a:off x="7531610" y="365125"/>
            <a:ext cx="3822189" cy="1899912"/>
          </a:xfrm>
        </p:spPr>
        <p:txBody>
          <a:bodyPr>
            <a:normAutofit/>
          </a:bodyPr>
          <a:lstStyle/>
          <a:p>
            <a:r>
              <a:rPr lang="da-DK" sz="4000"/>
              <a:t>Kejser Konstantin</a:t>
            </a:r>
          </a:p>
        </p:txBody>
      </p:sp>
      <p:sp>
        <p:nvSpPr>
          <p:cNvPr id="3" name="Pladsholder til indhold 2">
            <a:extLst>
              <a:ext uri="{FF2B5EF4-FFF2-40B4-BE49-F238E27FC236}">
                <a16:creationId xmlns:a16="http://schemas.microsoft.com/office/drawing/2014/main" id="{03C8EE32-D727-D83C-76D8-20C51A44E840}"/>
              </a:ext>
            </a:extLst>
          </p:cNvPr>
          <p:cNvSpPr>
            <a:spLocks noGrp="1"/>
          </p:cNvSpPr>
          <p:nvPr>
            <p:ph idx="1"/>
          </p:nvPr>
        </p:nvSpPr>
        <p:spPr>
          <a:xfrm>
            <a:off x="7531610" y="2434201"/>
            <a:ext cx="3822189" cy="3742762"/>
          </a:xfrm>
        </p:spPr>
        <p:txBody>
          <a:bodyPr>
            <a:normAutofit/>
          </a:bodyPr>
          <a:lstStyle/>
          <a:p>
            <a:r>
              <a:rPr lang="da-DK"/>
              <a:t>Konverterede selv til kristendommen</a:t>
            </a:r>
          </a:p>
          <a:p>
            <a:pPr marL="0" indent="0">
              <a:buNone/>
            </a:pPr>
            <a:endParaRPr lang="da-DK"/>
          </a:p>
          <a:p>
            <a:r>
              <a:rPr lang="da-DK"/>
              <a:t>kristendommens accept. I 325 e.Kr.</a:t>
            </a:r>
          </a:p>
          <a:p>
            <a:pPr marL="0" indent="0">
              <a:buNone/>
            </a:pPr>
            <a:endParaRPr lang="da-DK" sz="2000"/>
          </a:p>
        </p:txBody>
      </p:sp>
    </p:spTree>
    <p:extLst>
      <p:ext uri="{BB962C8B-B14F-4D97-AF65-F5344CB8AC3E}">
        <p14:creationId xmlns:p14="http://schemas.microsoft.com/office/powerpoint/2010/main" val="54926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ar Jesus fødselsdag den 24. december? | illvid.dk">
            <a:extLst>
              <a:ext uri="{FF2B5EF4-FFF2-40B4-BE49-F238E27FC236}">
                <a16:creationId xmlns:a16="http://schemas.microsoft.com/office/drawing/2014/main" id="{7288AAE5-85C6-F138-B787-C3C6C8D71C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 r="2179"/>
          <a:stretch/>
        </p:blipFill>
        <p:spPr bwMode="auto">
          <a:xfrm>
            <a:off x="-3047"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A68CD0-2487-84D2-9AA8-BD6F06EFB3AB}"/>
              </a:ext>
            </a:extLst>
          </p:cNvPr>
          <p:cNvSpPr>
            <a:spLocks noGrp="1"/>
          </p:cNvSpPr>
          <p:nvPr>
            <p:ph type="title"/>
          </p:nvPr>
        </p:nvSpPr>
        <p:spPr>
          <a:xfrm>
            <a:off x="7531610" y="365125"/>
            <a:ext cx="3822189" cy="1899912"/>
          </a:xfrm>
        </p:spPr>
        <p:txBody>
          <a:bodyPr>
            <a:normAutofit/>
          </a:bodyPr>
          <a:lstStyle/>
          <a:p>
            <a:r>
              <a:rPr lang="da-DK" sz="4000"/>
              <a:t>Kristendommen vandt</a:t>
            </a:r>
          </a:p>
        </p:txBody>
      </p:sp>
      <p:sp>
        <p:nvSpPr>
          <p:cNvPr id="3" name="Pladsholder til indhold 2">
            <a:extLst>
              <a:ext uri="{FF2B5EF4-FFF2-40B4-BE49-F238E27FC236}">
                <a16:creationId xmlns:a16="http://schemas.microsoft.com/office/drawing/2014/main" id="{35FDD836-8CC0-01CA-D116-852FE9BA5128}"/>
              </a:ext>
            </a:extLst>
          </p:cNvPr>
          <p:cNvSpPr>
            <a:spLocks noGrp="1"/>
          </p:cNvSpPr>
          <p:nvPr>
            <p:ph idx="1"/>
          </p:nvPr>
        </p:nvSpPr>
        <p:spPr>
          <a:xfrm>
            <a:off x="7531610" y="2434201"/>
            <a:ext cx="3822189" cy="3742762"/>
          </a:xfrm>
        </p:spPr>
        <p:txBody>
          <a:bodyPr>
            <a:normAutofit/>
          </a:bodyPr>
          <a:lstStyle/>
          <a:p>
            <a:r>
              <a:rPr lang="da-DK"/>
              <a:t>380 e.Kr. blev statsreligion</a:t>
            </a:r>
          </a:p>
          <a:p>
            <a:r>
              <a:rPr lang="da-DK"/>
              <a:t>Kejser </a:t>
            </a:r>
            <a:r>
              <a:rPr lang="da-DK" err="1"/>
              <a:t>Theodosius</a:t>
            </a:r>
            <a:r>
              <a:rPr lang="da-DK"/>
              <a:t> erklærede det</a:t>
            </a:r>
          </a:p>
          <a:p>
            <a:r>
              <a:rPr lang="da-DK"/>
              <a:t>Kristendom – en officiel tro</a:t>
            </a:r>
          </a:p>
        </p:txBody>
      </p:sp>
    </p:spTree>
    <p:extLst>
      <p:ext uri="{BB962C8B-B14F-4D97-AF65-F5344CB8AC3E}">
        <p14:creationId xmlns:p14="http://schemas.microsoft.com/office/powerpoint/2010/main" val="7362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Kristendommen 400-1300">
            <a:extLst>
              <a:ext uri="{FF2B5EF4-FFF2-40B4-BE49-F238E27FC236}">
                <a16:creationId xmlns:a16="http://schemas.microsoft.com/office/drawing/2014/main" id="{D7A270F6-70CB-EB84-EE28-879D5C57B2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6" r="947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FE2F6A-B84B-860B-AC8C-855C80C4ECC6}"/>
              </a:ext>
            </a:extLst>
          </p:cNvPr>
          <p:cNvSpPr>
            <a:spLocks noGrp="1"/>
          </p:cNvSpPr>
          <p:nvPr>
            <p:ph type="title"/>
          </p:nvPr>
        </p:nvSpPr>
        <p:spPr>
          <a:xfrm>
            <a:off x="838200" y="365125"/>
            <a:ext cx="3822189" cy="1899912"/>
          </a:xfrm>
        </p:spPr>
        <p:txBody>
          <a:bodyPr>
            <a:normAutofit/>
          </a:bodyPr>
          <a:lstStyle/>
          <a:p>
            <a:r>
              <a:rPr lang="da-DK" sz="4000"/>
              <a:t>Kristendommen efter 400 e.kr.</a:t>
            </a:r>
          </a:p>
        </p:txBody>
      </p:sp>
      <p:sp>
        <p:nvSpPr>
          <p:cNvPr id="5126" name="Content Placeholder 5125">
            <a:extLst>
              <a:ext uri="{FF2B5EF4-FFF2-40B4-BE49-F238E27FC236}">
                <a16:creationId xmlns:a16="http://schemas.microsoft.com/office/drawing/2014/main" id="{BEC27E97-0151-1CA5-60AD-39D342EA8288}"/>
              </a:ext>
            </a:extLst>
          </p:cNvPr>
          <p:cNvSpPr>
            <a:spLocks noGrp="1"/>
          </p:cNvSpPr>
          <p:nvPr>
            <p:ph idx="1"/>
          </p:nvPr>
        </p:nvSpPr>
        <p:spPr>
          <a:xfrm>
            <a:off x="838200" y="2434201"/>
            <a:ext cx="3822189" cy="3742762"/>
          </a:xfrm>
        </p:spPr>
        <p:txBody>
          <a:bodyPr>
            <a:normAutofit/>
          </a:bodyPr>
          <a:lstStyle/>
          <a:p>
            <a:r>
              <a:rPr lang="da-DK" sz="2400" i="0">
                <a:effectLst/>
                <a:latin typeface="Söhne"/>
              </a:rPr>
              <a:t>Øget institutionalisering</a:t>
            </a:r>
          </a:p>
          <a:p>
            <a:r>
              <a:rPr lang="da-DK" sz="2400">
                <a:solidFill>
                  <a:srgbClr val="201F1E"/>
                </a:solidFill>
                <a:effectLst/>
                <a:latin typeface="Söhne"/>
              </a:rPr>
              <a:t>Kristendommens spredning</a:t>
            </a:r>
          </a:p>
          <a:p>
            <a:endParaRPr lang="en-US"/>
          </a:p>
        </p:txBody>
      </p:sp>
    </p:spTree>
    <p:extLst>
      <p:ext uri="{BB962C8B-B14F-4D97-AF65-F5344CB8AC3E}">
        <p14:creationId xmlns:p14="http://schemas.microsoft.com/office/powerpoint/2010/main" val="404929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Fakta om Peterskirken i Rom - Praktisk information - Kom til Rom Guiden">
            <a:extLst>
              <a:ext uri="{FF2B5EF4-FFF2-40B4-BE49-F238E27FC236}">
                <a16:creationId xmlns:a16="http://schemas.microsoft.com/office/drawing/2014/main" id="{9EF95169-EC13-6F68-B840-5D67A57C4F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53" r="11435"/>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343649-0DC6-E6B0-DC00-4453EEF665F6}"/>
              </a:ext>
            </a:extLst>
          </p:cNvPr>
          <p:cNvSpPr>
            <a:spLocks noGrp="1"/>
          </p:cNvSpPr>
          <p:nvPr>
            <p:ph type="title"/>
          </p:nvPr>
        </p:nvSpPr>
        <p:spPr>
          <a:xfrm>
            <a:off x="838200" y="365125"/>
            <a:ext cx="3822189" cy="1899912"/>
          </a:xfrm>
        </p:spPr>
        <p:txBody>
          <a:bodyPr>
            <a:normAutofit/>
          </a:bodyPr>
          <a:lstStyle/>
          <a:p>
            <a:r>
              <a:rPr lang="da-DK" sz="4000"/>
              <a:t>Kirkens rolle og magt</a:t>
            </a:r>
          </a:p>
        </p:txBody>
      </p:sp>
      <p:sp>
        <p:nvSpPr>
          <p:cNvPr id="3" name="Pladsholder til indhold 2">
            <a:extLst>
              <a:ext uri="{FF2B5EF4-FFF2-40B4-BE49-F238E27FC236}">
                <a16:creationId xmlns:a16="http://schemas.microsoft.com/office/drawing/2014/main" id="{13B6A830-7712-A71B-4CB2-B33FB0386945}"/>
              </a:ext>
            </a:extLst>
          </p:cNvPr>
          <p:cNvSpPr>
            <a:spLocks noGrp="1"/>
          </p:cNvSpPr>
          <p:nvPr>
            <p:ph idx="1"/>
          </p:nvPr>
        </p:nvSpPr>
        <p:spPr>
          <a:xfrm>
            <a:off x="838200" y="2434201"/>
            <a:ext cx="3822189" cy="3742762"/>
          </a:xfrm>
        </p:spPr>
        <p:txBody>
          <a:bodyPr>
            <a:normAutofit/>
          </a:bodyPr>
          <a:lstStyle/>
          <a:p>
            <a:r>
              <a:rPr lang="da-DK" sz="2000"/>
              <a:t>Kirken fik mere politisk og social magt</a:t>
            </a:r>
          </a:p>
          <a:p>
            <a:r>
              <a:rPr lang="da-DK" sz="2000"/>
              <a:t>Præster fik en central rolle i samfundet</a:t>
            </a:r>
          </a:p>
          <a:p>
            <a:r>
              <a:rPr lang="da-DK" sz="2000"/>
              <a:t>En vigtig institution</a:t>
            </a:r>
          </a:p>
        </p:txBody>
      </p:sp>
    </p:spTree>
    <p:extLst>
      <p:ext uri="{BB962C8B-B14F-4D97-AF65-F5344CB8AC3E}">
        <p14:creationId xmlns:p14="http://schemas.microsoft.com/office/powerpoint/2010/main" val="40152200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900</Words>
  <Application>Microsoft Macintosh PowerPoint</Application>
  <PresentationFormat>Widescreen</PresentationFormat>
  <Paragraphs>88</Paragraphs>
  <Slides>10</Slides>
  <Notes>10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Arial</vt:lpstr>
      <vt:lpstr>Calibri</vt:lpstr>
      <vt:lpstr>Calibri Light</vt:lpstr>
      <vt:lpstr>Söhne</vt:lpstr>
      <vt:lpstr>Office-tema</vt:lpstr>
      <vt:lpstr>Kristendom i Romerriget</vt:lpstr>
      <vt:lpstr>Indholdforteglese </vt:lpstr>
      <vt:lpstr>Kristendommens opstandelse i Romerriget </vt:lpstr>
      <vt:lpstr>Plinius den yngres breve til Kejser Trajan</vt:lpstr>
      <vt:lpstr>Kristendommen ifølge brevene</vt:lpstr>
      <vt:lpstr>Kejser Konstantin</vt:lpstr>
      <vt:lpstr>Kristendommen vandt</vt:lpstr>
      <vt:lpstr>Kristendommen efter 400 e.kr.</vt:lpstr>
      <vt:lpstr>Kirkens rolle og magt</vt:lpstr>
      <vt:lpstr>Konklusion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Kristendom i Romeriget</dc:title>
  <dc:creator>Maja Thamer Kamel Alwan</dc:creator>
  <cp:lastModifiedBy>Ina Cecilie Egelund Schantz Frederiksen</cp:lastModifiedBy>
  <cp:revision>2</cp:revision>
  <dcterms:created xsi:type="dcterms:W3CDTF">2023-12-07T08:43:15Z</dcterms:created>
  <dcterms:modified xsi:type="dcterms:W3CDTF">2023-12-08T07:47:02Z</dcterms:modified>
</cp:coreProperties>
</file>