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09B79-8B2E-6045-8145-DA2FACCED311}" v="9" dt="2023-12-08T08:10:23.889"/>
    <p1510:client id="{044B1F6A-0A91-44F7-957F-8C3316E5D765}" v="471" dt="2023-12-08T07:56:43.289"/>
    <p1510:client id="{2CF5BC28-D1AB-8A7B-3EEA-D2105C2D04EB}" v="1" dt="2023-12-07T21:26:15.525"/>
    <p1510:client id="{428BBC2C-7438-FD45-8A04-2F4B2B245B5D}" v="239" dt="2023-12-07T13:44:06.283"/>
    <p1510:client id="{CA3C8DE5-8CBC-ADF2-A86A-78B36814B1D1}" v="22" dt="2023-12-08T07:58:41.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94A38-1D55-417A-818E-352D00E004AE}" type="datetimeFigureOut">
              <a:rPr lang="da-DK" smtClean="0"/>
              <a:t>08.12.2023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F54A6-FF46-4988-846D-5A1E45B13DED}" type="slidenum">
              <a:rPr lang="da-DK" smtClean="0"/>
              <a:t>‹nr.›</a:t>
            </a:fld>
            <a:endParaRPr lang="da-DK"/>
          </a:p>
        </p:txBody>
      </p:sp>
    </p:spTree>
    <p:extLst>
      <p:ext uri="{BB962C8B-B14F-4D97-AF65-F5344CB8AC3E}">
        <p14:creationId xmlns:p14="http://schemas.microsoft.com/office/powerpoint/2010/main" val="104783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Sponsorede</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af embedsmænd og rige borger. For generøsitet og vinde popularitet. Løver og bjørne. Ofte blodige og </a:t>
            </a:r>
            <a:r>
              <a:rPr lang="da-DK" sz="1800" kern="100">
                <a:effectLst/>
                <a:latin typeface="Calibri" panose="020F0502020204030204" pitchFamily="34" charset="0"/>
                <a:ea typeface="Calibri" panose="020F0502020204030204" pitchFamily="34" charset="0"/>
                <a:cs typeface="Times New Roman" panose="02020603050405020304" pitchFamily="18" charset="0"/>
              </a:rPr>
              <a:t>spektakulære kampe. </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Dyrkampene i Romerriget var som et slag tivoli nogle gange var der løvetæmmer eller diverse eksotiske dyr der blev fremvist. Derudover var der de klassiker dyrkampe mellem mennesker og dyr</a:t>
            </a:r>
            <a:r>
              <a:rPr lang="da-DK" sz="1800" u="sng" kern="100" dirty="0">
                <a:solidFill>
                  <a:srgbClr val="65B4B4"/>
                </a:solidFill>
                <a:effectLst/>
                <a:latin typeface="Calibri" panose="020F0502020204030204" pitchFamily="34" charset="0"/>
                <a:ea typeface="Calibri" panose="020F0502020204030204" pitchFamily="34" charset="0"/>
                <a:cs typeface="Times New Roman" panose="02020603050405020304" pitchFamily="18" charset="0"/>
              </a:rPr>
              <a:t>.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Et af de ting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akeologer</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har fundet som man mener var cirkus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ligende</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var en forløbere til den morderne grav hunde man mener at disse dyr han været der inden de blodige dyrkampen i en form for cirkus underholdning med tricks.</a:t>
            </a:r>
          </a:p>
          <a:p>
            <a:pPr>
              <a:lnSpc>
                <a:spcPct val="107000"/>
              </a:lnSpc>
              <a:spcAft>
                <a:spcPts val="800"/>
              </a:spcAf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Disse kampe blev ofte bare til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slagting</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af dyrene fordi mennesker havde både mere udstyr og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beskyttelde</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end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dyrne</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6FEF54A6-FF46-4988-846D-5A1E45B13DED}" type="slidenum">
              <a:rPr lang="da-DK" smtClean="0"/>
              <a:t>2</a:t>
            </a:fld>
            <a:endParaRPr lang="da-DK"/>
          </a:p>
        </p:txBody>
      </p:sp>
    </p:spTree>
    <p:extLst>
      <p:ext uri="{BB962C8B-B14F-4D97-AF65-F5344CB8AC3E}">
        <p14:creationId xmlns:p14="http://schemas.microsoft.com/office/powerpoint/2010/main" val="318104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kern="100">
                <a:effectLst/>
                <a:latin typeface="Calibri" panose="020F0502020204030204" pitchFamily="34" charset="0"/>
                <a:ea typeface="Calibri" panose="020F0502020204030204" pitchFamily="34" charset="0"/>
                <a:cs typeface="Times New Roman" panose="02020603050405020304" pitchFamily="18" charset="0"/>
              </a:rPr>
              <a:t>Som </a:t>
            </a:r>
            <a:r>
              <a:rPr lang="da-DK" sz="1800" kern="100" err="1">
                <a:effectLst/>
                <a:latin typeface="Calibri" panose="020F0502020204030204" pitchFamily="34" charset="0"/>
                <a:ea typeface="Calibri" panose="020F0502020204030204" pitchFamily="34" charset="0"/>
                <a:cs typeface="Times New Roman" panose="02020603050405020304" pitchFamily="18" charset="0"/>
              </a:rPr>
              <a:t>regle</a:t>
            </a:r>
            <a:r>
              <a:rPr lang="da-DK" sz="1800" kern="100">
                <a:effectLst/>
                <a:latin typeface="Calibri" panose="020F0502020204030204" pitchFamily="34" charset="0"/>
                <a:ea typeface="Calibri" panose="020F0502020204030204" pitchFamily="34" charset="0"/>
                <a:cs typeface="Times New Roman" panose="02020603050405020304" pitchFamily="18" charset="0"/>
              </a:rPr>
              <a:t> midt på dagen gik de fleste romere ud for at spise frokost men </a:t>
            </a:r>
            <a:r>
              <a:rPr lang="da-DK" sz="1800" kern="100" err="1">
                <a:effectLst/>
                <a:latin typeface="Calibri" panose="020F0502020204030204" pitchFamily="34" charset="0"/>
                <a:ea typeface="Calibri" panose="020F0502020204030204" pitchFamily="34" charset="0"/>
                <a:cs typeface="Times New Roman" panose="02020603050405020304" pitchFamily="18" charset="0"/>
              </a:rPr>
              <a:t>nogne</a:t>
            </a:r>
            <a:r>
              <a:rPr lang="da-DK" sz="1800" kern="100">
                <a:effectLst/>
                <a:latin typeface="Calibri" panose="020F0502020204030204" pitchFamily="34" charset="0"/>
                <a:ea typeface="Calibri" panose="020F0502020204030204" pitchFamily="34" charset="0"/>
                <a:cs typeface="Times New Roman" panose="02020603050405020304" pitchFamily="18" charset="0"/>
              </a:rPr>
              <a:t> blev også tilbage og så de henrettelser og kampe der forgik i mellem tiden. Der var blandt andet dyrekampe hvor kriminelle ( </a:t>
            </a:r>
            <a:r>
              <a:rPr lang="da-DK" sz="1800" kern="100" err="1">
                <a:effectLst/>
                <a:latin typeface="Calibri" panose="020F0502020204030204" pitchFamily="34" charset="0"/>
                <a:ea typeface="Calibri" panose="020F0502020204030204" pitchFamily="34" charset="0"/>
                <a:cs typeface="Times New Roman" panose="02020603050405020304" pitchFamily="18" charset="0"/>
              </a:rPr>
              <a:t>dvs</a:t>
            </a:r>
            <a:r>
              <a:rPr lang="da-DK" sz="1800" kern="100">
                <a:effectLst/>
                <a:latin typeface="Calibri" panose="020F0502020204030204" pitchFamily="34" charset="0"/>
                <a:ea typeface="Calibri" panose="020F0502020204030204" pitchFamily="34" charset="0"/>
                <a:cs typeface="Times New Roman" panose="02020603050405020304" pitchFamily="18" charset="0"/>
              </a:rPr>
              <a:t> folk der var imod romerne og slaver der havde gjort noget forkert) hvor de kriminelle ikke havde nogen form for beskyttelse eller våben. Der var også tilfælde hvor de bare blev tvunget til at kæmpe mod </a:t>
            </a:r>
            <a:r>
              <a:rPr lang="da-DK" sz="1800" kern="100" err="1">
                <a:effectLst/>
                <a:latin typeface="Calibri" panose="020F0502020204030204" pitchFamily="34" charset="0"/>
                <a:ea typeface="Calibri" panose="020F0502020204030204" pitchFamily="34" charset="0"/>
                <a:cs typeface="Times New Roman" panose="02020603050405020304" pitchFamily="18" charset="0"/>
              </a:rPr>
              <a:t>hinaden</a:t>
            </a:r>
            <a:r>
              <a:rPr lang="da-DK" sz="1800" kern="100">
                <a:effectLst/>
                <a:latin typeface="Calibri" panose="020F0502020204030204" pitchFamily="34" charset="0"/>
                <a:ea typeface="Calibri" panose="020F0502020204030204" pitchFamily="34" charset="0"/>
                <a:cs typeface="Times New Roman" panose="02020603050405020304" pitchFamily="18" charset="0"/>
              </a:rPr>
              <a:t> eller blev korsfæstede.</a:t>
            </a:r>
          </a:p>
          <a:p>
            <a:r>
              <a:rPr lang="da-DK"/>
              <a:t>I kilden fortæller </a:t>
            </a:r>
            <a:r>
              <a:rPr lang="da-DK" err="1"/>
              <a:t>senaca</a:t>
            </a:r>
            <a:r>
              <a:rPr lang="da-DK"/>
              <a:t> også om hvor modbydelige og blodige disse frokost henrettelser var især fordi der ikke var noget beskyttelse il kæmperne .g at </a:t>
            </a:r>
            <a:r>
              <a:rPr lang="da-DK" err="1"/>
              <a:t>dyrne</a:t>
            </a:r>
            <a:r>
              <a:rPr lang="da-DK"/>
              <a:t> ofte var blevet </a:t>
            </a:r>
            <a:r>
              <a:rPr lang="da-DK" err="1"/>
              <a:t>sulted</a:t>
            </a:r>
            <a:r>
              <a:rPr lang="da-DK"/>
              <a:t> inden.</a:t>
            </a:r>
          </a:p>
        </p:txBody>
      </p:sp>
      <p:sp>
        <p:nvSpPr>
          <p:cNvPr id="4" name="Pladsholder til slidenummer 3"/>
          <p:cNvSpPr>
            <a:spLocks noGrp="1"/>
          </p:cNvSpPr>
          <p:nvPr>
            <p:ph type="sldNum" sz="quarter" idx="5"/>
          </p:nvPr>
        </p:nvSpPr>
        <p:spPr/>
        <p:txBody>
          <a:bodyPr/>
          <a:lstStyle/>
          <a:p>
            <a:fld id="{6FEF54A6-FF46-4988-846D-5A1E45B13DED}" type="slidenum">
              <a:rPr lang="da-DK" smtClean="0"/>
              <a:t>3</a:t>
            </a:fld>
            <a:endParaRPr lang="da-DK"/>
          </a:p>
        </p:txBody>
      </p:sp>
    </p:spTree>
    <p:extLst>
      <p:ext uri="{BB962C8B-B14F-4D97-AF65-F5344CB8AC3E}">
        <p14:creationId xmlns:p14="http://schemas.microsoft.com/office/powerpoint/2010/main" val="256436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Underholdnings kamp i Colosseum.</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Forskningen viser at selve gladiatorkampen har ligget lige på grænsen mellem rigtig kamp og skuespil.  Det vil sige at der højest sandsynligt er blevet aftalt inden de skulle gøre så det blev en lige kamp.</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Det var meget dyrt at uddanne en gladiator, så derfor ville ejeren gerne passe på sine mænd, og gladiatorerne passet på hinanden.</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En typisk kamp med gladiatorer var mand mod mand, med bevæbning. Kampene endte ofte uafgjort, og så valgte publikum hvem der var bedst og skulle vinde.</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Hvis den ene var tydeligt dårligere end den anden i kampen, ville publikummet måske stadig skåne hans liv hvis han havde en tilstrækkelig kampgejst</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Man har vurderet at det kun er hver tyvende kamp der ender dødeligt, hvor at senere da det blev kejsertid var det hver anden kamp der endte dødeligt, grundet publikums krav om action.</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6FEF54A6-FF46-4988-846D-5A1E45B13DED}" type="slidenum">
              <a:rPr lang="da-DK" smtClean="0"/>
              <a:t>4</a:t>
            </a:fld>
            <a:endParaRPr lang="da-DK"/>
          </a:p>
        </p:txBody>
      </p:sp>
    </p:spTree>
    <p:extLst>
      <p:ext uri="{BB962C8B-B14F-4D97-AF65-F5344CB8AC3E}">
        <p14:creationId xmlns:p14="http://schemas.microsoft.com/office/powerpoint/2010/main" val="237242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a:lnSpc>
                <a:spcPct val="107000"/>
              </a:lnSpc>
            </a:pPr>
            <a:r>
              <a:rPr lang="da-DK" sz="1800" kern="100" dirty="0">
                <a:solidFill>
                  <a:srgbClr val="B4C6E7"/>
                </a:solidFill>
                <a:effectLst/>
                <a:latin typeface="Calibri" panose="020F0502020204030204" pitchFamily="34" charset="0"/>
                <a:ea typeface="Calibri" panose="020F0502020204030204" pitchFamily="34" charset="0"/>
                <a:cs typeface="Times New Roman" panose="02020603050405020304" pitchFamily="18" charset="0"/>
              </a:rPr>
              <a:t>Gladiatorer er en gruppe af slavere, som skulle kæmpe mod hinanden, nogen frie mænd gjorde det også. </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kern="100"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Livet som gladiator var kort, og de færreste blev over 30 år. Der var forskellige typer gladiatorer, hver med deres eget våben og rustning. Gladiatorer blev trænet i specialiserede skoler kendt som "</a:t>
            </a:r>
            <a:r>
              <a:rPr lang="da-DK" sz="1800" kern="100" dirty="0" err="1">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ludi</a:t>
            </a:r>
            <a:r>
              <a:rPr lang="da-DK" sz="1800" kern="100"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800" kern="100"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Træningen omfattede kampøvelser og læring af specifikke kamp teknikker. Gladiatorer kunne godt ende med at blive berømte og rige hvis de var rigtig gode, men ellers havde de ikke et godt liv forude. Nogen fik også mulighed for frihed og pension, hvis de var med i et bestemt antal kampe, eller havde tjent kejseren. Gladiatorer blev også symboler for visse dyder som tapperhed og udholdenhed.</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6FEF54A6-FF46-4988-846D-5A1E45B13DED}" type="slidenum">
              <a:rPr lang="da-DK" smtClean="0"/>
              <a:t>5</a:t>
            </a:fld>
            <a:endParaRPr lang="da-DK"/>
          </a:p>
        </p:txBody>
      </p:sp>
    </p:spTree>
    <p:extLst>
      <p:ext uri="{BB962C8B-B14F-4D97-AF65-F5344CB8AC3E}">
        <p14:creationId xmlns:p14="http://schemas.microsoft.com/office/powerpoint/2010/main" val="85953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‹nr.›</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a:t>Click to edit Master title style</a:t>
            </a:r>
          </a:p>
        </p:txBody>
      </p:sp>
    </p:spTree>
    <p:extLst>
      <p:ext uri="{BB962C8B-B14F-4D97-AF65-F5344CB8AC3E}">
        <p14:creationId xmlns:p14="http://schemas.microsoft.com/office/powerpoint/2010/main" val="333616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24968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120468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90086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184468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11508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‹nr.›</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0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141010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226568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115097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12/8/23</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‹nr.›</a:t>
            </a:fld>
            <a:endParaRPr lang="en-US"/>
          </a:p>
        </p:txBody>
      </p:sp>
    </p:spTree>
    <p:extLst>
      <p:ext uri="{BB962C8B-B14F-4D97-AF65-F5344CB8AC3E}">
        <p14:creationId xmlns:p14="http://schemas.microsoft.com/office/powerpoint/2010/main" val="66467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12/8/23</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‹nr.›</a:t>
            </a:fld>
            <a:endParaRPr lang="en-US"/>
          </a:p>
        </p:txBody>
      </p:sp>
    </p:spTree>
    <p:extLst>
      <p:ext uri="{BB962C8B-B14F-4D97-AF65-F5344CB8AC3E}">
        <p14:creationId xmlns:p14="http://schemas.microsoft.com/office/powerpoint/2010/main" val="322875978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E45B9B-5690-F156-E2ED-D88478B76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D8906E-17BD-6FB1-8CEF-F0385BA78080}"/>
              </a:ext>
            </a:extLst>
          </p:cNvPr>
          <p:cNvPicPr>
            <a:picLocks noChangeAspect="1"/>
          </p:cNvPicPr>
          <p:nvPr/>
        </p:nvPicPr>
        <p:blipFill rotWithShape="1">
          <a:blip r:embed="rId2">
            <a:alphaModFix amt="50000"/>
          </a:blip>
          <a:srcRect/>
          <a:stretch/>
        </p:blipFill>
        <p:spPr>
          <a:xfrm>
            <a:off x="1" y="10"/>
            <a:ext cx="12191998" cy="6857990"/>
          </a:xfrm>
          <a:prstGeom prst="rect">
            <a:avLst/>
          </a:prstGeom>
        </p:spPr>
      </p:pic>
      <p:sp>
        <p:nvSpPr>
          <p:cNvPr id="2" name="Titel 1">
            <a:extLst>
              <a:ext uri="{FF2B5EF4-FFF2-40B4-BE49-F238E27FC236}">
                <a16:creationId xmlns:a16="http://schemas.microsoft.com/office/drawing/2014/main" id="{1B98C3D7-DFE7-114C-8D49-E57108C26E90}"/>
              </a:ext>
            </a:extLst>
          </p:cNvPr>
          <p:cNvSpPr>
            <a:spLocks noGrp="1"/>
          </p:cNvSpPr>
          <p:nvPr>
            <p:ph type="ctrTitle"/>
          </p:nvPr>
        </p:nvSpPr>
        <p:spPr>
          <a:xfrm>
            <a:off x="6537277" y="2398143"/>
            <a:ext cx="4954137" cy="2116348"/>
          </a:xfrm>
          <a:noFill/>
        </p:spPr>
        <p:txBody>
          <a:bodyPr anchor="b">
            <a:normAutofit/>
          </a:bodyPr>
          <a:lstStyle/>
          <a:p>
            <a:pPr algn="r"/>
            <a:r>
              <a:rPr lang="da-DK">
                <a:solidFill>
                  <a:srgbClr val="FFFFFF"/>
                </a:solidFill>
              </a:rPr>
              <a:t>Gladiatoren og underholdning</a:t>
            </a:r>
          </a:p>
        </p:txBody>
      </p:sp>
      <p:sp>
        <p:nvSpPr>
          <p:cNvPr id="3" name="Undertitel 2">
            <a:extLst>
              <a:ext uri="{FF2B5EF4-FFF2-40B4-BE49-F238E27FC236}">
                <a16:creationId xmlns:a16="http://schemas.microsoft.com/office/drawing/2014/main" id="{CBDE26FB-CF4A-965C-9D47-DDE6D6468828}"/>
              </a:ext>
            </a:extLst>
          </p:cNvPr>
          <p:cNvSpPr>
            <a:spLocks noGrp="1"/>
          </p:cNvSpPr>
          <p:nvPr>
            <p:ph type="subTitle" idx="1"/>
          </p:nvPr>
        </p:nvSpPr>
        <p:spPr>
          <a:xfrm>
            <a:off x="6537276" y="4514492"/>
            <a:ext cx="4870953" cy="719424"/>
          </a:xfrm>
          <a:noFill/>
        </p:spPr>
        <p:txBody>
          <a:bodyPr anchor="t">
            <a:normAutofit/>
          </a:bodyPr>
          <a:lstStyle/>
          <a:p>
            <a:pPr algn="r"/>
            <a:endParaRPr lang="da-DK">
              <a:solidFill>
                <a:srgbClr val="FFFFFF"/>
              </a:solidFill>
            </a:endParaRPr>
          </a:p>
        </p:txBody>
      </p:sp>
      <p:sp>
        <p:nvSpPr>
          <p:cNvPr id="13" name="Freeform: Shape 12">
            <a:extLst>
              <a:ext uri="{FF2B5EF4-FFF2-40B4-BE49-F238E27FC236}">
                <a16:creationId xmlns:a16="http://schemas.microsoft.com/office/drawing/2014/main" id="{41A03FE5-7938-1573-2D18-E168CC7C0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2500" y="952500"/>
            <a:ext cx="10287000" cy="4953000"/>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0" y="1451087"/>
                </a:moveTo>
                <a:lnTo>
                  <a:pt x="0" y="0"/>
                </a:lnTo>
                <a:lnTo>
                  <a:pt x="9985794" y="0"/>
                </a:lnTo>
                <a:lnTo>
                  <a:pt x="9985794" y="4920343"/>
                </a:lnTo>
                <a:lnTo>
                  <a:pt x="0" y="4920343"/>
                </a:lnTo>
                <a:lnTo>
                  <a:pt x="0" y="4119525"/>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143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BD608-AE08-A856-70CA-6E9324B8561D}"/>
              </a:ext>
            </a:extLst>
          </p:cNvPr>
          <p:cNvSpPr>
            <a:spLocks noGrp="1"/>
          </p:cNvSpPr>
          <p:nvPr>
            <p:ph type="title"/>
          </p:nvPr>
        </p:nvSpPr>
        <p:spPr>
          <a:xfrm>
            <a:off x="952500" y="952500"/>
            <a:ext cx="4344237" cy="1796757"/>
          </a:xfrm>
        </p:spPr>
        <p:txBody>
          <a:bodyPr>
            <a:normAutofit/>
          </a:bodyPr>
          <a:lstStyle/>
          <a:p>
            <a:r>
              <a:rPr lang="da-DK"/>
              <a:t>Dyrekampe </a:t>
            </a:r>
          </a:p>
        </p:txBody>
      </p:sp>
      <p:sp>
        <p:nvSpPr>
          <p:cNvPr id="9" name="Content Placeholder 2">
            <a:extLst>
              <a:ext uri="{FF2B5EF4-FFF2-40B4-BE49-F238E27FC236}">
                <a16:creationId xmlns:a16="http://schemas.microsoft.com/office/drawing/2014/main" id="{B452AC91-B0FD-FB39-DD78-3CF4F9843B48}"/>
              </a:ext>
            </a:extLst>
          </p:cNvPr>
          <p:cNvSpPr>
            <a:spLocks noGrp="1"/>
          </p:cNvSpPr>
          <p:nvPr>
            <p:ph idx="1"/>
          </p:nvPr>
        </p:nvSpPr>
        <p:spPr>
          <a:xfrm>
            <a:off x="952500" y="2886892"/>
            <a:ext cx="4210593" cy="3018608"/>
          </a:xfrm>
        </p:spPr>
        <p:txBody>
          <a:bodyPr>
            <a:normAutofit/>
          </a:bodyPr>
          <a:lstStyle/>
          <a:p>
            <a:r>
              <a:rPr lang="en-US"/>
              <a:t>Slags Tivoli</a:t>
            </a:r>
          </a:p>
          <a:p>
            <a:r>
              <a:rPr lang="en-US" err="1"/>
              <a:t>Løvetæmmer</a:t>
            </a:r>
            <a:endParaRPr lang="en-US"/>
          </a:p>
          <a:p>
            <a:r>
              <a:rPr lang="en-US" err="1"/>
              <a:t>Eksotiske</a:t>
            </a:r>
            <a:r>
              <a:rPr lang="en-US"/>
              <a:t> </a:t>
            </a:r>
            <a:r>
              <a:rPr lang="en-US" err="1"/>
              <a:t>dyr</a:t>
            </a:r>
            <a:endParaRPr lang="en-US"/>
          </a:p>
          <a:p>
            <a:r>
              <a:rPr lang="en-US"/>
              <a:t>Moderne </a:t>
            </a:r>
            <a:r>
              <a:rPr lang="en-US" err="1"/>
              <a:t>gravhund</a:t>
            </a:r>
            <a:endParaRPr lang="en-US"/>
          </a:p>
          <a:p>
            <a:r>
              <a:rPr lang="en-US"/>
              <a:t>Mere </a:t>
            </a:r>
            <a:r>
              <a:rPr lang="en-US" err="1"/>
              <a:t>udstyr</a:t>
            </a:r>
            <a:r>
              <a:rPr lang="en-US"/>
              <a:t> </a:t>
            </a:r>
            <a:r>
              <a:rPr lang="en-US" err="1"/>
              <a:t>og</a:t>
            </a:r>
            <a:r>
              <a:rPr lang="en-US"/>
              <a:t> </a:t>
            </a:r>
            <a:r>
              <a:rPr lang="en-US" err="1"/>
              <a:t>beskyttelse</a:t>
            </a:r>
            <a:endParaRPr lang="en-US"/>
          </a:p>
          <a:p>
            <a:endParaRPr lang="en-US"/>
          </a:p>
          <a:p>
            <a:endParaRPr lang="en-US"/>
          </a:p>
          <a:p>
            <a:endParaRPr lang="en-US"/>
          </a:p>
        </p:txBody>
      </p:sp>
      <p:pic>
        <p:nvPicPr>
          <p:cNvPr id="4" name="Pladsholder til indhold 3">
            <a:extLst>
              <a:ext uri="{FF2B5EF4-FFF2-40B4-BE49-F238E27FC236}">
                <a16:creationId xmlns:a16="http://schemas.microsoft.com/office/drawing/2014/main" id="{A017A05E-20E5-B843-453E-795DC583B906}"/>
              </a:ext>
            </a:extLst>
          </p:cNvPr>
          <p:cNvPicPr>
            <a:picLocks noGrp="1" noChangeAspect="1"/>
          </p:cNvPicPr>
          <p:nvPr>
            <p:ph idx="1"/>
          </p:nvPr>
        </p:nvPicPr>
        <p:blipFill rotWithShape="1">
          <a:blip r:embed="rId3"/>
          <a:srcRect l="877" r="1779" b="-3"/>
          <a:stretch/>
        </p:blipFill>
        <p:spPr>
          <a:xfrm>
            <a:off x="6204745" y="1699144"/>
            <a:ext cx="4281582" cy="3459714"/>
          </a:xfrm>
          <a:prstGeom prst="rect">
            <a:avLst/>
          </a:prstGeom>
          <a:noFill/>
        </p:spPr>
      </p:pic>
      <p:sp>
        <p:nvSpPr>
          <p:cNvPr id="11" name="Date Placeholder 12">
            <a:extLst>
              <a:ext uri="{FF2B5EF4-FFF2-40B4-BE49-F238E27FC236}">
                <a16:creationId xmlns:a16="http://schemas.microsoft.com/office/drawing/2014/main" id="{8FF23D78-716C-1D34-DB64-3583BD870439}"/>
              </a:ext>
            </a:extLst>
          </p:cNvPr>
          <p:cNvSpPr>
            <a:spLocks noGrp="1"/>
          </p:cNvSpPr>
          <p:nvPr>
            <p:ph type="dt" sz="half" idx="10"/>
          </p:nvPr>
        </p:nvSpPr>
        <p:spPr>
          <a:xfrm>
            <a:off x="847726" y="6199188"/>
            <a:ext cx="2743200" cy="365125"/>
          </a:xfrm>
        </p:spPr>
        <p:txBody>
          <a:bodyPr/>
          <a:lstStyle/>
          <a:p>
            <a:pPr>
              <a:spcAft>
                <a:spcPts val="600"/>
              </a:spcAft>
            </a:pPr>
            <a:fld id="{228EC2C5-9872-462C-8F4F-DB498842F2D3}" type="datetime1">
              <a:rPr lang="en-US" smtClean="0"/>
              <a:pPr>
                <a:spcAft>
                  <a:spcPts val="600"/>
                </a:spcAft>
              </a:pPr>
              <a:t>12/8/23</a:t>
            </a:fld>
            <a:endParaRPr lang="en-US"/>
          </a:p>
        </p:txBody>
      </p:sp>
      <p:sp>
        <p:nvSpPr>
          <p:cNvPr id="13" name="Footer Placeholder 13">
            <a:extLst>
              <a:ext uri="{FF2B5EF4-FFF2-40B4-BE49-F238E27FC236}">
                <a16:creationId xmlns:a16="http://schemas.microsoft.com/office/drawing/2014/main" id="{AF66203B-A673-7E0E-5F12-DD51272377AF}"/>
              </a:ext>
            </a:extLst>
          </p:cNvPr>
          <p:cNvSpPr>
            <a:spLocks noGrp="1"/>
          </p:cNvSpPr>
          <p:nvPr>
            <p:ph type="ftr" sz="quarter" idx="11"/>
          </p:nvPr>
        </p:nvSpPr>
        <p:spPr>
          <a:xfrm>
            <a:off x="7286625" y="6199188"/>
            <a:ext cx="3409951" cy="365125"/>
          </a:xfrm>
        </p:spPr>
        <p:txBody>
          <a:bodyPr/>
          <a:lstStyle/>
          <a:p>
            <a:pPr>
              <a:spcAft>
                <a:spcPts val="600"/>
              </a:spcAft>
            </a:pPr>
            <a:r>
              <a:rPr lang="en-US"/>
              <a:t>Sample Footer Text</a:t>
            </a:r>
          </a:p>
        </p:txBody>
      </p:sp>
      <p:sp>
        <p:nvSpPr>
          <p:cNvPr id="15"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2</a:t>
            </a:fld>
            <a:endParaRPr lang="en-US"/>
          </a:p>
        </p:txBody>
      </p:sp>
    </p:spTree>
    <p:extLst>
      <p:ext uri="{BB962C8B-B14F-4D97-AF65-F5344CB8AC3E}">
        <p14:creationId xmlns:p14="http://schemas.microsoft.com/office/powerpoint/2010/main" val="299153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5D2CE-B469-D3DF-FC1D-55D837C77D63}"/>
              </a:ext>
            </a:extLst>
          </p:cNvPr>
          <p:cNvSpPr>
            <a:spLocks noGrp="1"/>
          </p:cNvSpPr>
          <p:nvPr>
            <p:ph type="title"/>
          </p:nvPr>
        </p:nvSpPr>
        <p:spPr>
          <a:xfrm>
            <a:off x="952499" y="965110"/>
            <a:ext cx="5533080" cy="1771535"/>
          </a:xfrm>
        </p:spPr>
        <p:txBody>
          <a:bodyPr>
            <a:normAutofit/>
          </a:bodyPr>
          <a:lstStyle/>
          <a:p>
            <a:r>
              <a:rPr lang="da-DK" sz="2000"/>
              <a:t>Middagsunderholdningen</a:t>
            </a:r>
          </a:p>
        </p:txBody>
      </p:sp>
      <p:sp>
        <p:nvSpPr>
          <p:cNvPr id="9" name="Content Placeholder 2">
            <a:extLst>
              <a:ext uri="{FF2B5EF4-FFF2-40B4-BE49-F238E27FC236}">
                <a16:creationId xmlns:a16="http://schemas.microsoft.com/office/drawing/2014/main" id="{B452AC91-B0FD-FB39-DD78-3CF4F9843B48}"/>
              </a:ext>
            </a:extLst>
          </p:cNvPr>
          <p:cNvSpPr>
            <a:spLocks noGrp="1"/>
          </p:cNvSpPr>
          <p:nvPr>
            <p:ph idx="1"/>
          </p:nvPr>
        </p:nvSpPr>
        <p:spPr>
          <a:xfrm>
            <a:off x="952502" y="2890881"/>
            <a:ext cx="5309020" cy="3009381"/>
          </a:xfrm>
        </p:spPr>
        <p:txBody>
          <a:bodyPr vert="horz" lIns="91440" tIns="45720" rIns="91440" bIns="45720" rtlCol="0" anchor="t">
            <a:normAutofit fontScale="92500" lnSpcReduction="10000"/>
          </a:bodyPr>
          <a:lstStyle/>
          <a:p>
            <a:r>
              <a:rPr lang="da-DK" dirty="0"/>
              <a:t>Flest til frokost</a:t>
            </a:r>
          </a:p>
          <a:p>
            <a:r>
              <a:rPr lang="da-DK" dirty="0"/>
              <a:t>Kampe uden beskyttelse</a:t>
            </a:r>
          </a:p>
          <a:p>
            <a:r>
              <a:rPr lang="da-DK" dirty="0"/>
              <a:t>Kriminelle</a:t>
            </a:r>
          </a:p>
          <a:p>
            <a:r>
              <a:rPr lang="da-DK" dirty="0"/>
              <a:t> mod dyr eller hinanden </a:t>
            </a:r>
          </a:p>
          <a:p>
            <a:r>
              <a:rPr lang="da-DK" dirty="0"/>
              <a:t>Korsfæstede</a:t>
            </a:r>
          </a:p>
          <a:p>
            <a:r>
              <a:rPr lang="da-DK" dirty="0"/>
              <a:t>Ingen beskyttelse </a:t>
            </a:r>
            <a:endParaRPr lang="da-DK"/>
          </a:p>
          <a:p>
            <a:r>
              <a:rPr lang="da-DK"/>
              <a:t>Kilden – blodige </a:t>
            </a:r>
            <a:endParaRPr lang="da-DK" dirty="0"/>
          </a:p>
          <a:p>
            <a:endParaRPr lang="en-US" dirty="0"/>
          </a:p>
          <a:p>
            <a:endParaRPr lang="en-US" dirty="0"/>
          </a:p>
        </p:txBody>
      </p:sp>
      <p:pic>
        <p:nvPicPr>
          <p:cNvPr id="4" name="Pladsholder til indhold 3">
            <a:extLst>
              <a:ext uri="{FF2B5EF4-FFF2-40B4-BE49-F238E27FC236}">
                <a16:creationId xmlns:a16="http://schemas.microsoft.com/office/drawing/2014/main" id="{494A3550-3581-104D-E163-2F69A04E19CA}"/>
              </a:ext>
            </a:extLst>
          </p:cNvPr>
          <p:cNvPicPr>
            <a:picLocks noGrp="1" noChangeAspect="1"/>
          </p:cNvPicPr>
          <p:nvPr>
            <p:ph idx="1"/>
          </p:nvPr>
        </p:nvPicPr>
        <p:blipFill rotWithShape="1">
          <a:blip r:embed="rId3"/>
          <a:srcRect l="6341" r="13704" b="1"/>
          <a:stretch/>
        </p:blipFill>
        <p:spPr>
          <a:xfrm>
            <a:off x="7369700" y="1695512"/>
            <a:ext cx="3104849" cy="3459556"/>
          </a:xfrm>
          <a:prstGeom prst="rect">
            <a:avLst/>
          </a:prstGeom>
          <a:noFill/>
        </p:spPr>
      </p:pic>
      <p:sp>
        <p:nvSpPr>
          <p:cNvPr id="11" name="Date Placeholder 12">
            <a:extLst>
              <a:ext uri="{FF2B5EF4-FFF2-40B4-BE49-F238E27FC236}">
                <a16:creationId xmlns:a16="http://schemas.microsoft.com/office/drawing/2014/main" id="{8FF23D78-716C-1D34-DB64-3583BD870439}"/>
              </a:ext>
            </a:extLst>
          </p:cNvPr>
          <p:cNvSpPr>
            <a:spLocks noGrp="1"/>
          </p:cNvSpPr>
          <p:nvPr>
            <p:ph type="dt" sz="half" idx="10"/>
          </p:nvPr>
        </p:nvSpPr>
        <p:spPr>
          <a:xfrm>
            <a:off x="847726" y="6199188"/>
            <a:ext cx="2743200" cy="365125"/>
          </a:xfrm>
        </p:spPr>
        <p:txBody>
          <a:bodyPr/>
          <a:lstStyle/>
          <a:p>
            <a:pPr>
              <a:spcAft>
                <a:spcPts val="600"/>
              </a:spcAft>
            </a:pPr>
            <a:fld id="{4C701225-30CA-416E-A6F8-D6014ABB4476}" type="datetime1">
              <a:rPr lang="en-US" smtClean="0"/>
              <a:pPr>
                <a:spcAft>
                  <a:spcPts val="600"/>
                </a:spcAft>
              </a:pPr>
              <a:t>12/8/23</a:t>
            </a:fld>
            <a:endParaRPr lang="en-US"/>
          </a:p>
        </p:txBody>
      </p:sp>
      <p:sp>
        <p:nvSpPr>
          <p:cNvPr id="13" name="Footer Placeholder 13">
            <a:extLst>
              <a:ext uri="{FF2B5EF4-FFF2-40B4-BE49-F238E27FC236}">
                <a16:creationId xmlns:a16="http://schemas.microsoft.com/office/drawing/2014/main" id="{AF66203B-A673-7E0E-5F12-DD51272377AF}"/>
              </a:ext>
            </a:extLst>
          </p:cNvPr>
          <p:cNvSpPr>
            <a:spLocks noGrp="1"/>
          </p:cNvSpPr>
          <p:nvPr>
            <p:ph type="ftr" sz="quarter" idx="11"/>
          </p:nvPr>
        </p:nvSpPr>
        <p:spPr>
          <a:xfrm>
            <a:off x="7286625" y="6199188"/>
            <a:ext cx="3409951" cy="365125"/>
          </a:xfrm>
        </p:spPr>
        <p:txBody>
          <a:bodyPr/>
          <a:lstStyle/>
          <a:p>
            <a:pPr>
              <a:spcAft>
                <a:spcPts val="600"/>
              </a:spcAft>
            </a:pPr>
            <a:r>
              <a:rPr lang="en-US"/>
              <a:t>Sample Footer Text</a:t>
            </a:r>
          </a:p>
        </p:txBody>
      </p:sp>
      <p:sp>
        <p:nvSpPr>
          <p:cNvPr id="15"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3</a:t>
            </a:fld>
            <a:endParaRPr lang="en-US"/>
          </a:p>
        </p:txBody>
      </p:sp>
    </p:spTree>
    <p:extLst>
      <p:ext uri="{BB962C8B-B14F-4D97-AF65-F5344CB8AC3E}">
        <p14:creationId xmlns:p14="http://schemas.microsoft.com/office/powerpoint/2010/main" val="266404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3AD63-E0D4-F599-EE99-159AA4DE00B5}"/>
              </a:ext>
            </a:extLst>
          </p:cNvPr>
          <p:cNvSpPr>
            <a:spLocks noGrp="1"/>
          </p:cNvSpPr>
          <p:nvPr>
            <p:ph type="title"/>
          </p:nvPr>
        </p:nvSpPr>
        <p:spPr>
          <a:xfrm>
            <a:off x="952500" y="957739"/>
            <a:ext cx="4394103" cy="1778906"/>
          </a:xfrm>
        </p:spPr>
        <p:txBody>
          <a:bodyPr>
            <a:normAutofit/>
          </a:bodyPr>
          <a:lstStyle/>
          <a:p>
            <a:r>
              <a:rPr lang="da-DK" dirty="0" err="1"/>
              <a:t>Gladiatore</a:t>
            </a:r>
            <a:r>
              <a:rPr lang="da-DK" dirty="0"/>
              <a:t> kampene</a:t>
            </a:r>
          </a:p>
        </p:txBody>
      </p:sp>
      <p:sp>
        <p:nvSpPr>
          <p:cNvPr id="9" name="Content Placeholder 2">
            <a:extLst>
              <a:ext uri="{FF2B5EF4-FFF2-40B4-BE49-F238E27FC236}">
                <a16:creationId xmlns:a16="http://schemas.microsoft.com/office/drawing/2014/main" id="{B452AC91-B0FD-FB39-DD78-3CF4F9843B48}"/>
              </a:ext>
            </a:extLst>
          </p:cNvPr>
          <p:cNvSpPr>
            <a:spLocks noGrp="1"/>
          </p:cNvSpPr>
          <p:nvPr>
            <p:ph idx="1"/>
          </p:nvPr>
        </p:nvSpPr>
        <p:spPr>
          <a:xfrm>
            <a:off x="952500" y="2890882"/>
            <a:ext cx="4394103" cy="3009381"/>
          </a:xfrm>
        </p:spPr>
        <p:txBody>
          <a:bodyPr>
            <a:normAutofit lnSpcReduction="10000"/>
          </a:bodyPr>
          <a:lstStyle/>
          <a:p>
            <a:r>
              <a:rPr lang="en-US" dirty="0"/>
              <a:t>Underholding</a:t>
            </a:r>
          </a:p>
          <a:p>
            <a:r>
              <a:rPr lang="da-DK" dirty="0"/>
              <a:t>Skuespil/aftalt spil</a:t>
            </a:r>
          </a:p>
          <a:p>
            <a:r>
              <a:rPr lang="da-DK" dirty="0"/>
              <a:t>Dyr uddannelse</a:t>
            </a:r>
          </a:p>
          <a:p>
            <a:r>
              <a:rPr lang="da-DK" dirty="0"/>
              <a:t>Mand mod mand bevæbnet</a:t>
            </a:r>
          </a:p>
          <a:p>
            <a:r>
              <a:rPr lang="da-DK" dirty="0"/>
              <a:t>uafgjort</a:t>
            </a:r>
          </a:p>
          <a:p>
            <a:r>
              <a:rPr lang="da-DK" dirty="0"/>
              <a:t>Publikums valg </a:t>
            </a:r>
          </a:p>
          <a:p>
            <a:r>
              <a:rPr lang="da-DK" dirty="0"/>
              <a:t>Kejsertid </a:t>
            </a:r>
          </a:p>
          <a:p>
            <a:endParaRPr lang="da-DK" dirty="0"/>
          </a:p>
          <a:p>
            <a:endParaRPr lang="en-US" dirty="0"/>
          </a:p>
        </p:txBody>
      </p:sp>
      <p:pic>
        <p:nvPicPr>
          <p:cNvPr id="4" name="Pladsholder til indhold 3">
            <a:extLst>
              <a:ext uri="{FF2B5EF4-FFF2-40B4-BE49-F238E27FC236}">
                <a16:creationId xmlns:a16="http://schemas.microsoft.com/office/drawing/2014/main" id="{95793158-A484-22C1-00D9-C4450684461A}"/>
              </a:ext>
            </a:extLst>
          </p:cNvPr>
          <p:cNvPicPr>
            <a:picLocks noGrp="1" noChangeAspect="1"/>
          </p:cNvPicPr>
          <p:nvPr>
            <p:ph idx="1"/>
          </p:nvPr>
        </p:nvPicPr>
        <p:blipFill>
          <a:blip r:embed="rId3"/>
          <a:stretch>
            <a:fillRect/>
          </a:stretch>
        </p:blipFill>
        <p:spPr>
          <a:xfrm>
            <a:off x="6115593" y="1967758"/>
            <a:ext cx="4344237" cy="2922486"/>
          </a:xfrm>
          <a:prstGeom prst="rect">
            <a:avLst/>
          </a:prstGeom>
          <a:noFill/>
        </p:spPr>
      </p:pic>
      <p:sp>
        <p:nvSpPr>
          <p:cNvPr id="11" name="Date Placeholder 12">
            <a:extLst>
              <a:ext uri="{FF2B5EF4-FFF2-40B4-BE49-F238E27FC236}">
                <a16:creationId xmlns:a16="http://schemas.microsoft.com/office/drawing/2014/main" id="{8FF23D78-716C-1D34-DB64-3583BD870439}"/>
              </a:ext>
            </a:extLst>
          </p:cNvPr>
          <p:cNvSpPr>
            <a:spLocks noGrp="1"/>
          </p:cNvSpPr>
          <p:nvPr>
            <p:ph type="dt" sz="half" idx="10"/>
          </p:nvPr>
        </p:nvSpPr>
        <p:spPr>
          <a:xfrm>
            <a:off x="847726" y="6199188"/>
            <a:ext cx="2743200" cy="365125"/>
          </a:xfrm>
        </p:spPr>
        <p:txBody>
          <a:bodyPr/>
          <a:lstStyle/>
          <a:p>
            <a:pPr>
              <a:spcAft>
                <a:spcPts val="600"/>
              </a:spcAft>
            </a:pPr>
            <a:fld id="{91037E52-4969-4342-96C8-37ABBE71CC28}" type="datetime1">
              <a:rPr lang="en-US" smtClean="0"/>
              <a:pPr>
                <a:spcAft>
                  <a:spcPts val="600"/>
                </a:spcAft>
              </a:pPr>
              <a:t>12/8/23</a:t>
            </a:fld>
            <a:endParaRPr lang="en-US"/>
          </a:p>
        </p:txBody>
      </p:sp>
      <p:sp>
        <p:nvSpPr>
          <p:cNvPr id="13" name="Footer Placeholder 13">
            <a:extLst>
              <a:ext uri="{FF2B5EF4-FFF2-40B4-BE49-F238E27FC236}">
                <a16:creationId xmlns:a16="http://schemas.microsoft.com/office/drawing/2014/main" id="{AF66203B-A673-7E0E-5F12-DD51272377AF}"/>
              </a:ext>
            </a:extLst>
          </p:cNvPr>
          <p:cNvSpPr>
            <a:spLocks noGrp="1"/>
          </p:cNvSpPr>
          <p:nvPr>
            <p:ph type="ftr" sz="quarter" idx="11"/>
          </p:nvPr>
        </p:nvSpPr>
        <p:spPr>
          <a:xfrm>
            <a:off x="7286625" y="6199188"/>
            <a:ext cx="3409951" cy="365125"/>
          </a:xfrm>
        </p:spPr>
        <p:txBody>
          <a:bodyPr/>
          <a:lstStyle/>
          <a:p>
            <a:pPr>
              <a:spcAft>
                <a:spcPts val="600"/>
              </a:spcAft>
            </a:pPr>
            <a:r>
              <a:rPr lang="en-US"/>
              <a:t>Sample Footer Text</a:t>
            </a:r>
          </a:p>
        </p:txBody>
      </p:sp>
      <p:sp>
        <p:nvSpPr>
          <p:cNvPr id="15"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4</a:t>
            </a:fld>
            <a:endParaRPr lang="en-US"/>
          </a:p>
        </p:txBody>
      </p:sp>
    </p:spTree>
    <p:extLst>
      <p:ext uri="{BB962C8B-B14F-4D97-AF65-F5344CB8AC3E}">
        <p14:creationId xmlns:p14="http://schemas.microsoft.com/office/powerpoint/2010/main" val="367053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DF61D-E38E-0B65-C4F3-027CFFB24254}"/>
              </a:ext>
            </a:extLst>
          </p:cNvPr>
          <p:cNvSpPr>
            <a:spLocks noGrp="1"/>
          </p:cNvSpPr>
          <p:nvPr>
            <p:ph type="ctrTitle"/>
          </p:nvPr>
        </p:nvSpPr>
        <p:spPr>
          <a:xfrm>
            <a:off x="1090618" y="1820789"/>
            <a:ext cx="5278651" cy="1424591"/>
          </a:xfrm>
        </p:spPr>
        <p:txBody>
          <a:bodyPr anchor="b">
            <a:normAutofit/>
          </a:bodyPr>
          <a:lstStyle/>
          <a:p>
            <a:r>
              <a:rPr lang="da-DK" dirty="0"/>
              <a:t>Gladiatoren som person</a:t>
            </a:r>
          </a:p>
        </p:txBody>
      </p:sp>
      <p:sp useBgFill="1">
        <p:nvSpPr>
          <p:cNvPr id="9" name="Subtitle 2">
            <a:extLst>
              <a:ext uri="{FF2B5EF4-FFF2-40B4-BE49-F238E27FC236}">
                <a16:creationId xmlns:a16="http://schemas.microsoft.com/office/drawing/2014/main" id="{8C9CBC84-F0D5-F7BE-6145-63C8057F4DF8}"/>
              </a:ext>
            </a:extLst>
          </p:cNvPr>
          <p:cNvSpPr>
            <a:spLocks noGrp="1"/>
          </p:cNvSpPr>
          <p:nvPr>
            <p:ph type="subTitle" idx="1"/>
          </p:nvPr>
        </p:nvSpPr>
        <p:spPr>
          <a:xfrm>
            <a:off x="1090618" y="3428999"/>
            <a:ext cx="4321020" cy="2144487"/>
          </a:xfrm>
        </p:spPr>
        <p:txBody>
          <a:bodyPr anchor="t">
            <a:normAutofit fontScale="62500" lnSpcReduction="20000"/>
          </a:bodyPr>
          <a:lstStyle/>
          <a:p>
            <a:pPr marL="285750" indent="-285750">
              <a:buFont typeface="Arial" panose="020B0604020202020204" pitchFamily="34" charset="0"/>
              <a:buChar char="•"/>
            </a:pPr>
            <a:r>
              <a:rPr lang="da-DK" dirty="0"/>
              <a:t>Slaver og lav status</a:t>
            </a:r>
          </a:p>
          <a:p>
            <a:pPr marL="285750" indent="-285750">
              <a:buFont typeface="Arial" panose="020B0604020202020204" pitchFamily="34" charset="0"/>
              <a:buChar char="•"/>
            </a:pPr>
            <a:r>
              <a:rPr lang="da-DK" dirty="0"/>
              <a:t>Frie mænd</a:t>
            </a:r>
          </a:p>
          <a:p>
            <a:pPr marL="285750" indent="-285750">
              <a:buFont typeface="Arial" panose="020B0604020202020204" pitchFamily="34" charset="0"/>
              <a:buChar char="•"/>
            </a:pPr>
            <a:r>
              <a:rPr lang="da-DK" dirty="0"/>
              <a:t>Forskellige typer </a:t>
            </a:r>
          </a:p>
          <a:p>
            <a:pPr marL="285750" indent="-285750">
              <a:buFont typeface="Arial" panose="020B0604020202020204" pitchFamily="34" charset="0"/>
              <a:buChar char="•"/>
            </a:pPr>
            <a:r>
              <a:rPr lang="da-DK" dirty="0"/>
              <a:t>Trænet i skole – </a:t>
            </a:r>
            <a:r>
              <a:rPr lang="da-DK" dirty="0" err="1"/>
              <a:t>ludi</a:t>
            </a:r>
            <a:endParaRPr lang="da-DK" dirty="0"/>
          </a:p>
          <a:p>
            <a:pPr marL="285750" indent="-285750">
              <a:buFont typeface="Arial" panose="020B0604020202020204" pitchFamily="34" charset="0"/>
              <a:buChar char="•"/>
            </a:pPr>
            <a:r>
              <a:rPr lang="da-DK" dirty="0"/>
              <a:t> kampøvelser</a:t>
            </a:r>
          </a:p>
          <a:p>
            <a:pPr marL="285750" indent="-285750">
              <a:buFont typeface="Arial" panose="020B0604020202020204" pitchFamily="34" charset="0"/>
              <a:buChar char="•"/>
            </a:pPr>
            <a:r>
              <a:rPr lang="da-DK" dirty="0"/>
              <a:t>Berømmelse/frihed</a:t>
            </a:r>
          </a:p>
          <a:p>
            <a:pPr marL="285750" indent="-285750">
              <a:buFont typeface="Arial" panose="020B0604020202020204" pitchFamily="34" charset="0"/>
              <a:buChar char="•"/>
            </a:pPr>
            <a:r>
              <a:rPr lang="da-DK" dirty="0"/>
              <a:t>Symbolik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endParaRPr lang="en-US" dirty="0"/>
          </a:p>
        </p:txBody>
      </p:sp>
      <p:pic>
        <p:nvPicPr>
          <p:cNvPr id="4" name="Pladsholder til indhold 3">
            <a:extLst>
              <a:ext uri="{FF2B5EF4-FFF2-40B4-BE49-F238E27FC236}">
                <a16:creationId xmlns:a16="http://schemas.microsoft.com/office/drawing/2014/main" id="{6B82CBEA-0B17-9571-794E-E7C6860204A9}"/>
              </a:ext>
            </a:extLst>
          </p:cNvPr>
          <p:cNvPicPr>
            <a:picLocks noGrp="1" noChangeAspect="1"/>
          </p:cNvPicPr>
          <p:nvPr>
            <p:ph idx="4294967295"/>
          </p:nvPr>
        </p:nvPicPr>
        <p:blipFill>
          <a:blip r:embed="rId3"/>
          <a:stretch>
            <a:fillRect/>
          </a:stretch>
        </p:blipFill>
        <p:spPr>
          <a:xfrm>
            <a:off x="7157263" y="2156894"/>
            <a:ext cx="4082237" cy="2544211"/>
          </a:xfrm>
          <a:prstGeom prst="rect">
            <a:avLst/>
          </a:prstGeom>
          <a:noFill/>
        </p:spPr>
      </p:pic>
      <p:sp>
        <p:nvSpPr>
          <p:cNvPr id="11" name="Date Placeholder 14">
            <a:extLst>
              <a:ext uri="{FF2B5EF4-FFF2-40B4-BE49-F238E27FC236}">
                <a16:creationId xmlns:a16="http://schemas.microsoft.com/office/drawing/2014/main" id="{40B2BFB3-077E-1C22-E5F4-67C7B9A22BD2}"/>
              </a:ext>
            </a:extLst>
          </p:cNvPr>
          <p:cNvSpPr>
            <a:spLocks noGrp="1"/>
          </p:cNvSpPr>
          <p:nvPr>
            <p:ph type="dt" sz="half" idx="10"/>
          </p:nvPr>
        </p:nvSpPr>
        <p:spPr>
          <a:xfrm>
            <a:off x="847726" y="6199188"/>
            <a:ext cx="2743200" cy="365125"/>
          </a:xfrm>
        </p:spPr>
        <p:txBody>
          <a:bodyPr/>
          <a:lstStyle/>
          <a:p>
            <a:pPr>
              <a:spcAft>
                <a:spcPts val="600"/>
              </a:spcAft>
            </a:pPr>
            <a:fld id="{193E7F94-4E6B-41F5-B100-61E79B740E8E}" type="datetime1">
              <a:rPr lang="en-US" smtClean="0"/>
              <a:pPr>
                <a:spcAft>
                  <a:spcPts val="600"/>
                </a:spcAft>
              </a:pPr>
              <a:t>12/8/23</a:t>
            </a:fld>
            <a:endParaRPr lang="en-US"/>
          </a:p>
        </p:txBody>
      </p:sp>
      <p:sp>
        <p:nvSpPr>
          <p:cNvPr id="13" name="Footer Placeholder 15">
            <a:extLst>
              <a:ext uri="{FF2B5EF4-FFF2-40B4-BE49-F238E27FC236}">
                <a16:creationId xmlns:a16="http://schemas.microsoft.com/office/drawing/2014/main" id="{2EEE8428-7E2F-43FE-346D-D038A24953C1}"/>
              </a:ext>
            </a:extLst>
          </p:cNvPr>
          <p:cNvSpPr>
            <a:spLocks noGrp="1"/>
          </p:cNvSpPr>
          <p:nvPr>
            <p:ph type="ftr" sz="quarter" idx="11"/>
          </p:nvPr>
        </p:nvSpPr>
        <p:spPr>
          <a:xfrm>
            <a:off x="7286625" y="6199188"/>
            <a:ext cx="3409951" cy="365125"/>
          </a:xfrm>
        </p:spPr>
        <p:txBody>
          <a:bodyPr/>
          <a:lstStyle/>
          <a:p>
            <a:pPr>
              <a:spcAft>
                <a:spcPts val="600"/>
              </a:spcAft>
            </a:pPr>
            <a:r>
              <a:rPr lang="en-US"/>
              <a:t>Sample Footer Text</a:t>
            </a:r>
          </a:p>
        </p:txBody>
      </p:sp>
      <p:sp>
        <p:nvSpPr>
          <p:cNvPr id="15" name="Slide Number Placeholder 16">
            <a:extLst>
              <a:ext uri="{FF2B5EF4-FFF2-40B4-BE49-F238E27FC236}">
                <a16:creationId xmlns:a16="http://schemas.microsoft.com/office/drawing/2014/main" id="{36B930DE-C7E1-5F3B-B308-C648F274FF42}"/>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5</a:t>
            </a:fld>
            <a:endParaRPr lang="en-US"/>
          </a:p>
        </p:txBody>
      </p:sp>
    </p:spTree>
    <p:extLst>
      <p:ext uri="{BB962C8B-B14F-4D97-AF65-F5344CB8AC3E}">
        <p14:creationId xmlns:p14="http://schemas.microsoft.com/office/powerpoint/2010/main" val="365222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79790-6B4F-8C09-1273-FA36ADE3A10C}"/>
              </a:ext>
            </a:extLst>
          </p:cNvPr>
          <p:cNvSpPr>
            <a:spLocks noGrp="1"/>
          </p:cNvSpPr>
          <p:nvPr>
            <p:ph type="title"/>
          </p:nvPr>
        </p:nvSpPr>
        <p:spPr/>
        <p:txBody>
          <a:bodyPr/>
          <a:lstStyle/>
          <a:p>
            <a:r>
              <a:rPr lang="da-DK"/>
              <a:t>andet underholdning </a:t>
            </a:r>
          </a:p>
        </p:txBody>
      </p:sp>
      <p:sp>
        <p:nvSpPr>
          <p:cNvPr id="3" name="Pladsholder til indhold 2">
            <a:extLst>
              <a:ext uri="{FF2B5EF4-FFF2-40B4-BE49-F238E27FC236}">
                <a16:creationId xmlns:a16="http://schemas.microsoft.com/office/drawing/2014/main" id="{E0856295-A4BB-E440-13A5-746EBABD7BED}"/>
              </a:ext>
            </a:extLst>
          </p:cNvPr>
          <p:cNvSpPr>
            <a:spLocks noGrp="1"/>
          </p:cNvSpPr>
          <p:nvPr>
            <p:ph idx="1"/>
          </p:nvPr>
        </p:nvSpPr>
        <p:spPr>
          <a:xfrm>
            <a:off x="1295400" y="2262188"/>
            <a:ext cx="5151895" cy="3643312"/>
          </a:xfrm>
        </p:spPr>
        <p:txBody>
          <a:bodyPr/>
          <a:lstStyle/>
          <a:p>
            <a:r>
              <a:rPr lang="da-DK"/>
              <a:t>Ingen andre typer underholdninger</a:t>
            </a:r>
          </a:p>
          <a:p>
            <a:r>
              <a:rPr lang="da-DK"/>
              <a:t>Colosseum blev bygget</a:t>
            </a:r>
          </a:p>
          <a:p>
            <a:r>
              <a:rPr lang="da-DK"/>
              <a:t>Undgåelse af oprør</a:t>
            </a:r>
          </a:p>
          <a:p>
            <a:r>
              <a:rPr lang="da-DK"/>
              <a:t>Specielle indgange</a:t>
            </a:r>
          </a:p>
          <a:p>
            <a:r>
              <a:rPr lang="da-DK"/>
              <a:t>Scenepladserne i Colosseumet</a:t>
            </a:r>
          </a:p>
          <a:p>
            <a:r>
              <a:rPr lang="da-DK"/>
              <a:t>Colosseums gulv</a:t>
            </a:r>
          </a:p>
        </p:txBody>
      </p:sp>
      <p:pic>
        <p:nvPicPr>
          <p:cNvPr id="1026" name="Picture 2" descr="Colosseum - World History Encyclopedia">
            <a:extLst>
              <a:ext uri="{FF2B5EF4-FFF2-40B4-BE49-F238E27FC236}">
                <a16:creationId xmlns:a16="http://schemas.microsoft.com/office/drawing/2014/main" id="{C0525BFA-819D-F20D-4625-2C9EAE770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133" y="2152650"/>
            <a:ext cx="5333999" cy="400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3533"/>
      </p:ext>
    </p:extLst>
  </p:cSld>
  <p:clrMapOvr>
    <a:masterClrMapping/>
  </p:clrMapOvr>
</p:sld>
</file>

<file path=ppt/theme/theme1.xml><?xml version="1.0" encoding="utf-8"?>
<a:theme xmlns:a="http://schemas.openxmlformats.org/drawingml/2006/main" name="Poise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639</Words>
  <Application>Microsoft Macintosh PowerPoint</Application>
  <PresentationFormat>Widescreen</PresentationFormat>
  <Paragraphs>65</Paragraphs>
  <Slides>6</Slides>
  <Notes>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Calibri</vt:lpstr>
      <vt:lpstr>Goudy Old Style</vt:lpstr>
      <vt:lpstr>Univers Light</vt:lpstr>
      <vt:lpstr>PoiseVTI</vt:lpstr>
      <vt:lpstr>Gladiatoren og underholdning</vt:lpstr>
      <vt:lpstr>Dyrekampe </vt:lpstr>
      <vt:lpstr>Middagsunderholdningen</vt:lpstr>
      <vt:lpstr>Gladiatore kampene</vt:lpstr>
      <vt:lpstr>Gladiatoren som person</vt:lpstr>
      <vt:lpstr>andet underholdning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Gladiatoren og underholdning</dc:title>
  <dc:creator>Josephine Friis Gade</dc:creator>
  <cp:lastModifiedBy>Agnethe Abild Madsen</cp:lastModifiedBy>
  <cp:revision>2</cp:revision>
  <dcterms:created xsi:type="dcterms:W3CDTF">2023-12-07T09:10:24Z</dcterms:created>
  <dcterms:modified xsi:type="dcterms:W3CDTF">2023-12-08T08:10:23Z</dcterms:modified>
</cp:coreProperties>
</file>