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7" r:id="rId6"/>
    <p:sldId id="261" r:id="rId7"/>
    <p:sldId id="259" r:id="rId8"/>
    <p:sldId id="258"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54BAD-81D9-3A4B-9037-61931DA562B7}" v="151" dt="2023-12-07T13:49:15.723"/>
    <p1510:client id="{2600A927-67B0-4464-BF34-ADAB1A103C87}" v="475" dt="2023-12-07T13:42:24.154"/>
    <p1510:client id="{3C763CC3-1562-E046-92E9-0B43C6B68005}" v="2" dt="2023-12-08T07:03:19.331"/>
    <p1510:client id="{46AF663A-090B-4B06-8385-CD9E92FAF84F}" v="2" dt="2023-12-07T14:53:12.664"/>
    <p1510:client id="{4CC2A618-E944-47DB-A54C-0209590E7E39}" v="11" dt="2023-12-08T08:08:20.518"/>
    <p1510:client id="{768A9443-137B-CA6A-891B-D928FE772B9E}" v="471" dt="2023-12-07T13:34:22.456"/>
    <p1510:client id="{D8414D3C-DBA8-4DDE-AAEE-948D30C71778}" v="668" dt="2023-12-07T13:51:01.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10" autoAdjust="0"/>
  </p:normalViewPr>
  <p:slideViewPr>
    <p:cSldViewPr snapToGrid="0">
      <p:cViewPr varScale="1">
        <p:scale>
          <a:sx n="67" d="100"/>
          <a:sy n="67" d="100"/>
        </p:scale>
        <p:origin x="102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7F079-844F-4723-BEBA-7D8CAEA5BF40}" type="datetimeFigureOut">
              <a:rPr lang="da-DK" smtClean="0"/>
              <a:t>08-12-2023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5632A-10C4-40ED-8A07-AB3CDD8E76B5}" type="slidenum">
              <a:rPr lang="da-DK" smtClean="0"/>
              <a:t>‹nr.›</a:t>
            </a:fld>
            <a:endParaRPr lang="da-DK"/>
          </a:p>
        </p:txBody>
      </p:sp>
    </p:spTree>
    <p:extLst>
      <p:ext uri="{BB962C8B-B14F-4D97-AF65-F5344CB8AC3E}">
        <p14:creationId xmlns:p14="http://schemas.microsoft.com/office/powerpoint/2010/main" val="213021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5632A-10C4-40ED-8A07-AB3CDD8E76B5}" type="slidenum">
              <a:rPr lang="da-DK" smtClean="0"/>
              <a:t>1</a:t>
            </a:fld>
            <a:endParaRPr lang="da-DK"/>
          </a:p>
        </p:txBody>
      </p:sp>
    </p:spTree>
    <p:extLst>
      <p:ext uri="{BB962C8B-B14F-4D97-AF65-F5344CB8AC3E}">
        <p14:creationId xmlns:p14="http://schemas.microsoft.com/office/powerpoint/2010/main" val="141684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indent="-342900">
              <a:buFont typeface="Calibri" panose="020F0502020204030204" pitchFamily="34" charset="0"/>
              <a:buChar char="-"/>
            </a:pPr>
            <a:r>
              <a:rPr lang="da-DK" sz="1800" kern="100">
                <a:solidFill>
                  <a:schemeClr val="accent1"/>
                </a:solidFill>
                <a:effectLst/>
                <a:latin typeface="Times New Roman"/>
                <a:ea typeface="Calibri" panose="020F0502020204030204" pitchFamily="34" charset="0"/>
                <a:cs typeface="Times New Roman"/>
              </a:rPr>
              <a:t>En romersk </a:t>
            </a:r>
            <a:r>
              <a:rPr lang="da-DK" sz="1800" kern="100" err="1">
                <a:solidFill>
                  <a:schemeClr val="accent1"/>
                </a:solidFill>
                <a:effectLst/>
                <a:latin typeface="Times New Roman"/>
                <a:ea typeface="Calibri" panose="020F0502020204030204" pitchFamily="34" charset="0"/>
                <a:cs typeface="Times New Roman"/>
              </a:rPr>
              <a:t>familia</a:t>
            </a:r>
            <a:r>
              <a:rPr lang="da-DK" sz="1800" kern="100">
                <a:solidFill>
                  <a:schemeClr val="accent1"/>
                </a:solidFill>
                <a:effectLst/>
                <a:latin typeface="Times New Roman"/>
                <a:ea typeface="Calibri" panose="020F0502020204030204" pitchFamily="34" charset="0"/>
                <a:cs typeface="Times New Roman"/>
              </a:rPr>
              <a:t> bestod af far, mor, børn og slaver.</a:t>
            </a:r>
            <a:r>
              <a:rPr lang="da-DK" sz="1800" kern="100">
                <a:solidFill>
                  <a:schemeClr val="accent1"/>
                </a:solidFill>
                <a:latin typeface="Times New Roman"/>
                <a:ea typeface="Calibri" panose="020F0502020204030204" pitchFamily="34" charset="0"/>
                <a:cs typeface="Times New Roman"/>
              </a:rPr>
              <a:t> </a:t>
            </a:r>
            <a:endParaRPr lang="da-DK" sz="1800" kern="10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800" kern="100">
                <a:solidFill>
                  <a:schemeClr val="accent1"/>
                </a:solidFill>
                <a:effectLst/>
                <a:latin typeface="Times New Roman"/>
                <a:ea typeface="Calibri" panose="020F0502020204030204" pitchFamily="34" charset="0"/>
                <a:cs typeface="Times New Roman"/>
              </a:rPr>
              <a:t>Man måtte ikke sætte en bestemt grænse for hvor mange børn man ville have. Det blev set som en forsyndelse mod naturen.</a:t>
            </a:r>
          </a:p>
          <a:p>
            <a:pPr marL="342900" lvl="0" indent="-342900">
              <a:buFont typeface="Calibri" panose="020F0502020204030204" pitchFamily="34" charset="0"/>
              <a:buChar char="-"/>
            </a:pPr>
            <a:r>
              <a:rPr lang="da-DK" sz="1800" kern="100">
                <a:solidFill>
                  <a:schemeClr val="accent1"/>
                </a:solidFill>
                <a:effectLst/>
                <a:latin typeface="Times New Roman"/>
                <a:ea typeface="Calibri" panose="020F0502020204030204" pitchFamily="34" charset="0"/>
                <a:cs typeface="Times New Roman"/>
              </a:rPr>
              <a:t>Slaverne blev betragtet som en del af den familie, de arbejdede for.</a:t>
            </a:r>
          </a:p>
          <a:p>
            <a:pPr marL="342900" lvl="0" indent="-342900">
              <a:buFont typeface="Calibri" panose="020F0502020204030204" pitchFamily="34" charset="0"/>
              <a:buChar char="-"/>
            </a:pPr>
            <a:endParaRPr lang="da-DK" sz="1800" kern="100">
              <a:solidFill>
                <a:schemeClr val="accent1"/>
              </a:solidFill>
              <a:effectLst/>
              <a:latin typeface="Times New Roman"/>
              <a:ea typeface="Calibri" panose="020F0502020204030204" pitchFamily="34" charset="0"/>
              <a:cs typeface="Times New Roman"/>
            </a:endParaRPr>
          </a:p>
          <a:p>
            <a:pPr marL="342900" lvl="0" indent="-342900">
              <a:buFont typeface="Calibri" panose="020F0502020204030204" pitchFamily="34" charset="0"/>
              <a:buChar char="-"/>
            </a:pPr>
            <a:r>
              <a:rPr lang="da-DK" sz="1800" kern="100">
                <a:effectLst/>
                <a:latin typeface="Times New Roman"/>
                <a:ea typeface="Calibri" panose="020F0502020204030204" pitchFamily="34" charset="0"/>
                <a:cs typeface="Times New Roman"/>
              </a:rPr>
              <a:t>Paters </a:t>
            </a:r>
            <a:r>
              <a:rPr lang="da-DK" sz="1800" kern="100" err="1">
                <a:effectLst/>
                <a:latin typeface="Times New Roman"/>
                <a:ea typeface="Calibri" panose="020F0502020204030204" pitchFamily="34" charset="0"/>
                <a:cs typeface="Times New Roman"/>
              </a:rPr>
              <a:t>familia</a:t>
            </a:r>
            <a:r>
              <a:rPr lang="da-DK" sz="1800" kern="100">
                <a:effectLst/>
                <a:latin typeface="Times New Roman"/>
                <a:ea typeface="Calibri" panose="020F0502020204030204" pitchFamily="34" charset="0"/>
                <a:cs typeface="Times New Roman"/>
              </a:rPr>
              <a:t> havde magt over alle familiemedlemmer, og havde ret til at slå og dræbe familiemedlemmer uden at skulle forklare sig.</a:t>
            </a:r>
          </a:p>
          <a:p>
            <a:pPr marL="342900" lvl="0" indent="-342900">
              <a:buFont typeface="Calibri" panose="020F0502020204030204" pitchFamily="34" charset="0"/>
              <a:buChar char="-"/>
            </a:pPr>
            <a:r>
              <a:rPr lang="da-DK" sz="1800" kern="100">
                <a:effectLst/>
                <a:latin typeface="Times New Roman"/>
                <a:ea typeface="Calibri" panose="020F0502020204030204" pitchFamily="34" charset="0"/>
                <a:cs typeface="Times New Roman"/>
              </a:rPr>
              <a:t>Hvis man som familiemedlem havde plettet familiens ære, havde paters </a:t>
            </a:r>
            <a:r>
              <a:rPr lang="da-DK" sz="1800" kern="100" err="1">
                <a:effectLst/>
                <a:latin typeface="Times New Roman"/>
                <a:ea typeface="Calibri" panose="020F0502020204030204" pitchFamily="34" charset="0"/>
                <a:cs typeface="Times New Roman"/>
              </a:rPr>
              <a:t>familia</a:t>
            </a:r>
            <a:r>
              <a:rPr lang="da-DK" sz="1800" kern="100">
                <a:effectLst/>
                <a:latin typeface="Times New Roman"/>
                <a:ea typeface="Calibri" panose="020F0502020204030204" pitchFamily="34" charset="0"/>
                <a:cs typeface="Times New Roman"/>
              </a:rPr>
              <a:t> også ret til at dræbe.</a:t>
            </a:r>
          </a:p>
          <a:p>
            <a:pPr lvl="0"/>
            <a:endParaRPr lang="da-DK" sz="1800" kern="100">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da-DK" sz="1800" kern="1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a-DK" sz="18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Romerne havde også et markant mere kritisk syn på menneskeliv og babyer, end vi har i dag. Hvis der blev født et barn de ikke ville have, var de ikke bange for, at lade det dø.</a:t>
            </a:r>
            <a:endParaRPr lang="da-DK" sz="1800" kern="100">
              <a:solidFill>
                <a:srgbClr val="FF0000"/>
              </a:solidFill>
              <a:effectLst/>
              <a:latin typeface="Times New Roman"/>
              <a:ea typeface="Calibri" panose="020F0502020204030204" pitchFamily="34" charset="0"/>
              <a:cs typeface="Times New Roman"/>
            </a:endParaRPr>
          </a:p>
          <a:p>
            <a:pPr marL="342900" lvl="0" indent="-342900">
              <a:buFont typeface="Calibri" panose="020F0502020204030204" pitchFamily="34" charset="0"/>
              <a:buChar char="-"/>
            </a:pPr>
            <a:r>
              <a:rPr lang="da-DK" sz="1800" kern="100">
                <a:solidFill>
                  <a:srgbClr val="FF0000"/>
                </a:solidFill>
                <a:effectLst/>
                <a:latin typeface="Times New Roman"/>
                <a:ea typeface="Calibri" panose="020F0502020204030204" pitchFamily="34" charset="0"/>
                <a:cs typeface="Times New Roman"/>
              </a:rPr>
              <a:t>Hvis et barn født i overklassen blev født som misdannet eller lå til last (være en pige) kunne familiefaderen lægge barnet i en kurv og sætte kurven et langt sted væk, i en landsby.</a:t>
            </a:r>
          </a:p>
          <a:p>
            <a:pPr marL="342900" lvl="0" indent="-342900">
              <a:buFont typeface="Calibri" panose="020F0502020204030204" pitchFamily="34" charset="0"/>
              <a:buChar char="-"/>
            </a:pPr>
            <a:r>
              <a:rPr lang="da-DK" sz="1800" kern="100">
                <a:solidFill>
                  <a:srgbClr val="FF0000"/>
                </a:solidFill>
                <a:effectLst/>
                <a:latin typeface="Times New Roman"/>
                <a:ea typeface="Calibri" panose="020F0502020204030204" pitchFamily="34" charset="0"/>
                <a:cs typeface="Times New Roman"/>
              </a:rPr>
              <a:t>Børnene der blev lagt i kurve, blev opfostret som slaver eller døde.</a:t>
            </a:r>
          </a:p>
          <a:p>
            <a:pPr marL="342900" lvl="0" indent="-342900">
              <a:buFont typeface="Calibri" panose="020F0502020204030204" pitchFamily="34" charset="0"/>
              <a:buChar char="-"/>
            </a:pPr>
            <a:r>
              <a:rPr lang="da-DK" kern="100">
                <a:solidFill>
                  <a:srgbClr val="FF0000"/>
                </a:solidFill>
              </a:rPr>
              <a:t>Romerne retfærdiggjorde det her, ved at sige at børnene, var overladt i gudernes varetægt.</a:t>
            </a:r>
          </a:p>
          <a:p>
            <a:pPr marL="342900" lvl="0" indent="-342900">
              <a:buFont typeface="Calibri" panose="020F0502020204030204" pitchFamily="34" charset="0"/>
              <a:buChar char="-"/>
            </a:pPr>
            <a:endParaRPr lang="da-DK" sz="18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da-DK" sz="18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da-DK" sz="1800" kern="100">
              <a:effectLst/>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da-DK" sz="18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B9D5632A-10C4-40ED-8A07-AB3CDD8E76B5}" type="slidenum">
              <a:rPr lang="da-DK" smtClean="0"/>
              <a:t>2</a:t>
            </a:fld>
            <a:endParaRPr lang="da-DK"/>
          </a:p>
        </p:txBody>
      </p:sp>
    </p:spTree>
    <p:extLst>
      <p:ext uri="{BB962C8B-B14F-4D97-AF65-F5344CB8AC3E}">
        <p14:creationId xmlns:p14="http://schemas.microsoft.com/office/powerpoint/2010/main" val="7493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da-DK" sz="1800" kern="1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Børnene af forældre i overklassen blev overladt til en amme som tog sig af </a:t>
            </a:r>
            <a:r>
              <a:rPr lang="da-DK" sz="1800" kern="100" dirty="0" err="1">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basbyafføring</a:t>
            </a:r>
            <a:r>
              <a:rPr lang="da-DK" sz="1800" kern="1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 og mad til dem, slaverne lærte dem også at læse og skrive latin og græsk. Børnene lærte også historie, geografi og filosofi, i skole, som man lagde meget vægt på. Det var vigtigt at børnene havde forståelse for deres slægtnings, og stamtræ.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da-DK" sz="1800" kern="1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Derfor når en romersk stormand døde, ville familien sætte en maske op som ligner den afdøde, for at vise hvor vigtig han var. Dette gjorde de for at huske ham, og sikre at han ikke blev glemt, men blev husket.</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da-DK" sz="1800" kern="1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Det virker i dag som om romerne havde været bange for døden, og derfor brugte mange penge på gravminder og mausoleer for at huske dem (et gravtempel).</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da-DK"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800" kern="100" dirty="0">
                <a:effectLst/>
                <a:latin typeface="Times New Roman" panose="02020603050405020304" pitchFamily="18" charset="0"/>
                <a:ea typeface="Calibri" panose="020F0502020204030204" pitchFamily="34" charset="0"/>
                <a:cs typeface="Times New Roman" panose="02020603050405020304" pitchFamily="18" charset="0"/>
              </a:rPr>
              <a:t>I hver familie tilbad man de officielle guder. Men hver husstand havde også deres egen gud(husguderne) der hed </a:t>
            </a:r>
            <a:r>
              <a:rPr lang="da-DK" sz="1800" kern="100" dirty="0" err="1">
                <a:effectLst/>
                <a:latin typeface="Times New Roman" panose="02020603050405020304" pitchFamily="18" charset="0"/>
                <a:ea typeface="Calibri" panose="020F0502020204030204" pitchFamily="34" charset="0"/>
                <a:cs typeface="Times New Roman" panose="02020603050405020304" pitchFamily="18" charset="0"/>
              </a:rPr>
              <a:t>Lares</a:t>
            </a:r>
            <a:r>
              <a:rPr lang="da-DK"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a-DK" sz="1800" kern="100" dirty="0" err="1">
                <a:effectLst/>
                <a:latin typeface="Times New Roman" panose="02020603050405020304" pitchFamily="18" charset="0"/>
                <a:ea typeface="Calibri" panose="020F0502020204030204" pitchFamily="34" charset="0"/>
                <a:cs typeface="Times New Roman" panose="02020603050405020304" pitchFamily="18" charset="0"/>
              </a:rPr>
              <a:t>Lares</a:t>
            </a:r>
            <a:r>
              <a:rPr lang="da-DK" sz="1800" kern="100" dirty="0">
                <a:effectLst/>
                <a:latin typeface="Times New Roman" panose="02020603050405020304" pitchFamily="18" charset="0"/>
                <a:ea typeface="Calibri" panose="020F0502020204030204" pitchFamily="34" charset="0"/>
                <a:cs typeface="Times New Roman" panose="02020603050405020304" pitchFamily="18" charset="0"/>
              </a:rPr>
              <a:t> var familiernes skytsguder. –</a:t>
            </a:r>
          </a:p>
          <a:p>
            <a:pPr marL="342900" lvl="0" indent="-342900">
              <a:buFont typeface="Calibri" panose="020F0502020204030204" pitchFamily="34" charset="0"/>
              <a:buChar char="-"/>
            </a:pPr>
            <a:r>
              <a:rPr lang="da-DK" sz="1800" kern="100" dirty="0">
                <a:effectLst/>
                <a:latin typeface="Times New Roman" panose="02020603050405020304" pitchFamily="18" charset="0"/>
                <a:ea typeface="Calibri" panose="020F0502020204030204" pitchFamily="34" charset="0"/>
                <a:cs typeface="Times New Roman" panose="02020603050405020304" pitchFamily="18" charset="0"/>
              </a:rPr>
              <a:t>Husguderne repræsenterede familiens forfædre.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a-DK" sz="1800" kern="100" dirty="0">
                <a:effectLst/>
                <a:latin typeface="Times New Roman" panose="02020603050405020304" pitchFamily="18" charset="0"/>
                <a:ea typeface="Calibri" panose="020F0502020204030204" pitchFamily="34" charset="0"/>
                <a:cs typeface="Times New Roman" panose="02020603050405020304" pitchFamily="18" charset="0"/>
              </a:rPr>
              <a:t>Romerne er forbavsede over at hos germanerne, at ethvert barn finder næring hos sin moders bryst, og at ingen bliver overladt til en tjenestepige eller en amme.</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da-DK"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da-DK"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Calibri"/>
              <a:buNone/>
            </a:pPr>
            <a:endParaRPr lang="da-DK" dirty="0">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B9D5632A-10C4-40ED-8A07-AB3CDD8E76B5}" type="slidenum">
              <a:rPr lang="da-DK" smtClean="0"/>
              <a:t>3</a:t>
            </a:fld>
            <a:endParaRPr lang="da-DK"/>
          </a:p>
        </p:txBody>
      </p:sp>
    </p:spTree>
    <p:extLst>
      <p:ext uri="{BB962C8B-B14F-4D97-AF65-F5344CB8AC3E}">
        <p14:creationId xmlns:p14="http://schemas.microsoft.com/office/powerpoint/2010/main" val="378572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buFont typeface="Calibri" panose="020F0502020204030204" pitchFamily="34" charset="0"/>
              <a:buChar char="-"/>
            </a:pPr>
            <a:r>
              <a:rPr lang="da-DK" sz="1800" kern="100">
                <a:effectLst/>
                <a:latin typeface="Times New Roman" panose="02020603050405020304" pitchFamily="18" charset="0"/>
                <a:ea typeface="Calibri" panose="020F0502020204030204" pitchFamily="34" charset="0"/>
                <a:cs typeface="Times New Roman" panose="02020603050405020304" pitchFamily="18" charset="0"/>
              </a:rPr>
              <a:t>Ægteskaber blev indgået som en aftale mellem familieoverhoveder (mest overklassen)</a:t>
            </a: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800" kern="100">
                <a:effectLst/>
                <a:latin typeface="Times New Roman" panose="02020603050405020304" pitchFamily="18" charset="0"/>
                <a:ea typeface="Calibri" panose="020F0502020204030204" pitchFamily="34" charset="0"/>
                <a:cs typeface="Times New Roman" panose="02020603050405020304" pitchFamily="18" charset="0"/>
              </a:rPr>
              <a:t>Kærlighed mellem mand og kvinde var på ingen måde en forudsætning for ægteskab. ”appetitten måtte komme, mens man spiste” </a:t>
            </a:r>
          </a:p>
          <a:p>
            <a:pPr marL="342900" lvl="0" indent="-342900">
              <a:buFont typeface="Calibri" panose="020F0502020204030204" pitchFamily="34" charset="0"/>
              <a:buChar char="-"/>
            </a:pP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800" kern="100">
                <a:effectLst/>
                <a:latin typeface="Times New Roman" panose="02020603050405020304" pitchFamily="18" charset="0"/>
                <a:ea typeface="Calibri" panose="020F0502020204030204" pitchFamily="34" charset="0"/>
                <a:cs typeface="Times New Roman" panose="02020603050405020304" pitchFamily="18" charset="0"/>
              </a:rPr>
              <a:t>Når familiefaderen skal vælge en mand til sin datter, skal han se på deres skatteseddel, for at se hvor mange penge familien tjente.</a:t>
            </a:r>
          </a:p>
          <a:p>
            <a:pPr marL="0" lvl="0" indent="0">
              <a:buFont typeface="Calibri" panose="020F0502020204030204" pitchFamily="34" charset="0"/>
              <a:buNone/>
            </a:pPr>
            <a:endParaRPr lang="da-DK" sz="18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Font typeface="Calibri" panose="020F0502020204030204" pitchFamily="34" charset="0"/>
              <a:buNone/>
            </a:pP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800" kern="100">
                <a:effectLst/>
                <a:latin typeface="Times New Roman" panose="02020603050405020304" pitchFamily="18" charset="0"/>
                <a:ea typeface="Calibri" panose="020F0502020204030204" pitchFamily="34" charset="0"/>
                <a:cs typeface="Times New Roman" panose="02020603050405020304" pitchFamily="18" charset="0"/>
              </a:rPr>
              <a:t>Hvis kvinden i ægteskabet er utro, får hun en straf som er at få skåret hendes hår af og få revet tøjet af. Derefter bliver hun igennem hele byen pisket.</a:t>
            </a:r>
          </a:p>
          <a:p>
            <a:pPr marL="342900" lvl="0" indent="-342900">
              <a:buFont typeface="Calibri" panose="020F0502020204030204" pitchFamily="34" charset="0"/>
              <a:buChar char="-"/>
            </a:pPr>
            <a:r>
              <a:rPr lang="da-DK" sz="1800" kern="100">
                <a:effectLst/>
                <a:latin typeface="Times New Roman" panose="02020603050405020304" pitchFamily="18" charset="0"/>
                <a:ea typeface="Calibri" panose="020F0502020204030204" pitchFamily="34" charset="0"/>
                <a:cs typeface="Times New Roman" panose="02020603050405020304" pitchFamily="18" charset="0"/>
              </a:rPr>
              <a:t>Straffen er lagt i ægtemandens hånd.</a:t>
            </a:r>
          </a:p>
          <a:p>
            <a:pPr marL="342900" lvl="0" indent="-342900">
              <a:buFont typeface="Calibri" panose="020F0502020204030204" pitchFamily="34" charset="0"/>
              <a:buChar char="-"/>
            </a:pP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1800" kern="100">
                <a:effectLst/>
                <a:latin typeface="Times New Roman" panose="02020603050405020304" pitchFamily="18" charset="0"/>
                <a:ea typeface="Calibri" panose="020F0502020204030204" pitchFamily="34" charset="0"/>
                <a:cs typeface="Times New Roman" panose="02020603050405020304" pitchFamily="18" charset="0"/>
              </a:rPr>
              <a:t>Da byerne voksede til storbyer, blev skilsmisse mere almindeligt, synet blev åbent for kvinder og det blev acceptabelt at have flere partner, + kvinder blev ikke set som ”brugt” efter samleje.</a:t>
            </a: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da-DK">
              <a:cs typeface="Calibri"/>
            </a:endParaRPr>
          </a:p>
        </p:txBody>
      </p:sp>
      <p:sp>
        <p:nvSpPr>
          <p:cNvPr id="4" name="Pladsholder til slidenummer 3"/>
          <p:cNvSpPr>
            <a:spLocks noGrp="1"/>
          </p:cNvSpPr>
          <p:nvPr>
            <p:ph type="sldNum" sz="quarter" idx="5"/>
          </p:nvPr>
        </p:nvSpPr>
        <p:spPr/>
        <p:txBody>
          <a:bodyPr/>
          <a:lstStyle/>
          <a:p>
            <a:fld id="{B9D5632A-10C4-40ED-8A07-AB3CDD8E76B5}" type="slidenum">
              <a:rPr lang="da-DK" smtClean="0"/>
              <a:t>4</a:t>
            </a:fld>
            <a:endParaRPr lang="da-DK"/>
          </a:p>
        </p:txBody>
      </p:sp>
    </p:spTree>
    <p:extLst>
      <p:ext uri="{BB962C8B-B14F-4D97-AF65-F5344CB8AC3E}">
        <p14:creationId xmlns:p14="http://schemas.microsoft.com/office/powerpoint/2010/main" val="229535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Om ægteskab: </a:t>
            </a:r>
            <a:r>
              <a:rPr lang="da-DK" err="1"/>
              <a:t>Daphnicus</a:t>
            </a:r>
            <a:r>
              <a:rPr lang="da-DK"/>
              <a:t>, længe leve </a:t>
            </a:r>
            <a:r>
              <a:rPr lang="da-DK" err="1"/>
              <a:t>Felicula</a:t>
            </a:r>
            <a:r>
              <a:rPr lang="da-DK"/>
              <a:t>. Må det jer godt – og må i få drenge!</a:t>
            </a:r>
          </a:p>
          <a:p>
            <a:r>
              <a:rPr lang="da-DK"/>
              <a:t>Brev fra romersk soldat til sin kone: ”Hvis du føder og det bliver en dreng, så behold ham. Hvis det bliver en pige, så sæt hende ud”.</a:t>
            </a:r>
          </a:p>
          <a:p>
            <a:endParaRPr lang="da-DK"/>
          </a:p>
        </p:txBody>
      </p:sp>
      <p:sp>
        <p:nvSpPr>
          <p:cNvPr id="4" name="Pladsholder til slidenummer 3"/>
          <p:cNvSpPr>
            <a:spLocks noGrp="1"/>
          </p:cNvSpPr>
          <p:nvPr>
            <p:ph type="sldNum" sz="quarter" idx="5"/>
          </p:nvPr>
        </p:nvSpPr>
        <p:spPr/>
        <p:txBody>
          <a:bodyPr/>
          <a:lstStyle/>
          <a:p>
            <a:fld id="{B9D5632A-10C4-40ED-8A07-AB3CDD8E76B5}" type="slidenum">
              <a:rPr lang="da-DK" smtClean="0"/>
              <a:t>5</a:t>
            </a:fld>
            <a:endParaRPr lang="da-DK"/>
          </a:p>
        </p:txBody>
      </p:sp>
    </p:spTree>
    <p:extLst>
      <p:ext uri="{BB962C8B-B14F-4D97-AF65-F5344CB8AC3E}">
        <p14:creationId xmlns:p14="http://schemas.microsoft.com/office/powerpoint/2010/main" val="69107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9A08A-0D9A-2DE9-2807-899FE172DCA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260B367-06DC-1CE0-D11C-9AED62A03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115622B-5178-B3F0-18F7-BA4F76A33DBF}"/>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5" name="Pladsholder til sidefod 4">
            <a:extLst>
              <a:ext uri="{FF2B5EF4-FFF2-40B4-BE49-F238E27FC236}">
                <a16:creationId xmlns:a16="http://schemas.microsoft.com/office/drawing/2014/main" id="{EF3F1168-7C69-FDD4-510E-007D0B024E1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12D187E-46C2-1570-034D-E21CFF470F91}"/>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112271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D853D-AD51-54D8-D652-6D0BD1D79CB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5450929-77D0-E19C-CC60-9BC45758C78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669A59D-A7F2-E9BB-7985-8631BA346F39}"/>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5" name="Pladsholder til sidefod 4">
            <a:extLst>
              <a:ext uri="{FF2B5EF4-FFF2-40B4-BE49-F238E27FC236}">
                <a16:creationId xmlns:a16="http://schemas.microsoft.com/office/drawing/2014/main" id="{A2C5F10D-1FD2-357B-5E73-F4A736ACF02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43A1A1-FF35-5667-2D7A-B49E8AC5B5ED}"/>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31464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3B5A71B-6B10-E421-F0FB-5DA2AB777B8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2ACFB42-7E20-42D8-6837-A59B082C9FF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722244-D093-C907-EEFA-8DE2297AE9CC}"/>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5" name="Pladsholder til sidefod 4">
            <a:extLst>
              <a:ext uri="{FF2B5EF4-FFF2-40B4-BE49-F238E27FC236}">
                <a16:creationId xmlns:a16="http://schemas.microsoft.com/office/drawing/2014/main" id="{2358FA3D-4A65-E993-3717-FB892CD6E7A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333D3C7-4A60-D589-4018-7AED8A35E395}"/>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165348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99634-FEC1-D949-D77C-8EC33A04BFA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8A7C0A0-9541-6311-5827-BD23FD6A643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64B2386-897B-D69B-2C64-5A0BCBA0620C}"/>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5" name="Pladsholder til sidefod 4">
            <a:extLst>
              <a:ext uri="{FF2B5EF4-FFF2-40B4-BE49-F238E27FC236}">
                <a16:creationId xmlns:a16="http://schemas.microsoft.com/office/drawing/2014/main" id="{275A1DFB-E8C3-D96E-39A3-304A6F2C393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C879C5-287C-E281-3269-B66240BF3222}"/>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421004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C3690-6973-BDE6-56CD-278A636606F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77348B8-96F7-875C-EC3F-5A732855A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E956D12-C40A-7C03-BF2A-475893EC79F6}"/>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5" name="Pladsholder til sidefod 4">
            <a:extLst>
              <a:ext uri="{FF2B5EF4-FFF2-40B4-BE49-F238E27FC236}">
                <a16:creationId xmlns:a16="http://schemas.microsoft.com/office/drawing/2014/main" id="{5CEC6E6D-BECF-9433-D1E7-6228B832CD6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FEE46AC-95EC-8462-45C8-A84DCF17B036}"/>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314978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21FCA-D079-7F2C-BA6E-9453D2DBB4D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306691C-DC4A-75AF-0D5B-91192614B33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BFE9B95-7D02-12E2-30E8-07A22937452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310B45B-5309-B7E3-2439-74F72BDA3C69}"/>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6" name="Pladsholder til sidefod 5">
            <a:extLst>
              <a:ext uri="{FF2B5EF4-FFF2-40B4-BE49-F238E27FC236}">
                <a16:creationId xmlns:a16="http://schemas.microsoft.com/office/drawing/2014/main" id="{251CEAA5-DE6F-66A6-B10D-6D6E6F626A8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95088B2-6E34-9C23-9F18-F5A9CD66CEF2}"/>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341990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1B8B6-4D59-3332-D914-AE6FEF39D7D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C348931-4905-E3C5-001B-3797B54C9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9CDAE5A-3C62-B1FF-59D6-B5CFC13D02B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D575D49-3F09-2759-C5BB-73D3B97E0D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2B99779-341E-E1AA-B04A-182CDEEBBEF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D84D7E6-82BC-0712-F1CA-438E7D967328}"/>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8" name="Pladsholder til sidefod 7">
            <a:extLst>
              <a:ext uri="{FF2B5EF4-FFF2-40B4-BE49-F238E27FC236}">
                <a16:creationId xmlns:a16="http://schemas.microsoft.com/office/drawing/2014/main" id="{969C9F5C-79C8-663B-C51F-50819F5FEEE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6CE9180-FE74-78F0-E91C-A7F180FFB7CB}"/>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357093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A0B55-E2BE-6DEB-6043-C6F99902A47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F74F8F7-15DC-4788-E76B-2F0BBCBDBAFE}"/>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4" name="Pladsholder til sidefod 3">
            <a:extLst>
              <a:ext uri="{FF2B5EF4-FFF2-40B4-BE49-F238E27FC236}">
                <a16:creationId xmlns:a16="http://schemas.microsoft.com/office/drawing/2014/main" id="{D601B9C4-5D8A-C613-4B55-C1C9F393033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27931B5-10D1-60E9-43EF-8AE74E8CF647}"/>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345543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E810C77-40C2-9272-B502-F400732C95AD}"/>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3" name="Pladsholder til sidefod 2">
            <a:extLst>
              <a:ext uri="{FF2B5EF4-FFF2-40B4-BE49-F238E27FC236}">
                <a16:creationId xmlns:a16="http://schemas.microsoft.com/office/drawing/2014/main" id="{9A8C1916-1155-84F3-7407-B3A8DE2F9DB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5C2410F-A6CB-82A8-FAF5-FEA67DE835B4}"/>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365505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1FD35-030A-558D-0593-B83676230FB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767753A-B3B0-035A-4AD0-E39DBD1DF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EECBBAC-8DFA-9C7A-B906-B639F8AC4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4C64EDD-24CF-91D9-D795-532A5F9725BB}"/>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6" name="Pladsholder til sidefod 5">
            <a:extLst>
              <a:ext uri="{FF2B5EF4-FFF2-40B4-BE49-F238E27FC236}">
                <a16:creationId xmlns:a16="http://schemas.microsoft.com/office/drawing/2014/main" id="{2FAFF8F3-B5F6-E9EA-0B9A-7C6E5E57A7C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946B1D9-B741-5306-C840-B9856482C2D8}"/>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133250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A913D-BD7E-ACDD-BE8A-41FA954B726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50BE504-C3E4-571B-8213-C60586303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1E6BD1F-1245-2255-6994-E5795CEF8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EE2D31-06AC-058B-578D-ACB6AC7A687F}"/>
              </a:ext>
            </a:extLst>
          </p:cNvPr>
          <p:cNvSpPr>
            <a:spLocks noGrp="1"/>
          </p:cNvSpPr>
          <p:nvPr>
            <p:ph type="dt" sz="half" idx="10"/>
          </p:nvPr>
        </p:nvSpPr>
        <p:spPr/>
        <p:txBody>
          <a:bodyPr/>
          <a:lstStyle/>
          <a:p>
            <a:fld id="{BD181FEC-C22B-4891-B8FA-3BB933C90D0D}" type="datetimeFigureOut">
              <a:rPr lang="da-DK" smtClean="0"/>
              <a:t>08-12-2023</a:t>
            </a:fld>
            <a:endParaRPr lang="da-DK"/>
          </a:p>
        </p:txBody>
      </p:sp>
      <p:sp>
        <p:nvSpPr>
          <p:cNvPr id="6" name="Pladsholder til sidefod 5">
            <a:extLst>
              <a:ext uri="{FF2B5EF4-FFF2-40B4-BE49-F238E27FC236}">
                <a16:creationId xmlns:a16="http://schemas.microsoft.com/office/drawing/2014/main" id="{FE5C3CD3-A716-CE32-C5D0-2A8DE67E57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981C065-EBFA-F85F-3E36-B4FE9BBA09CD}"/>
              </a:ext>
            </a:extLst>
          </p:cNvPr>
          <p:cNvSpPr>
            <a:spLocks noGrp="1"/>
          </p:cNvSpPr>
          <p:nvPr>
            <p:ph type="sldNum" sz="quarter" idx="12"/>
          </p:nvPr>
        </p:nvSpPr>
        <p:spPr/>
        <p:txBody>
          <a:bodyPr/>
          <a:lstStyle/>
          <a:p>
            <a:fld id="{E7569032-C37F-415C-9BF9-6166F96D492B}" type="slidenum">
              <a:rPr lang="da-DK" smtClean="0"/>
              <a:t>‹nr.›</a:t>
            </a:fld>
            <a:endParaRPr lang="da-DK"/>
          </a:p>
        </p:txBody>
      </p:sp>
    </p:spTree>
    <p:extLst>
      <p:ext uri="{BB962C8B-B14F-4D97-AF65-F5344CB8AC3E}">
        <p14:creationId xmlns:p14="http://schemas.microsoft.com/office/powerpoint/2010/main" val="410073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BFC4326-4B77-0AFF-F89F-B28D2517A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375B659-42C0-3D19-A7B7-AE1B254D2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4EF3A4-6788-C2A4-95B9-F0E5E5E2E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81FEC-C22B-4891-B8FA-3BB933C90D0D}" type="datetimeFigureOut">
              <a:rPr lang="da-DK" smtClean="0"/>
              <a:t>08-12-2023</a:t>
            </a:fld>
            <a:endParaRPr lang="da-DK"/>
          </a:p>
        </p:txBody>
      </p:sp>
      <p:sp>
        <p:nvSpPr>
          <p:cNvPr id="5" name="Pladsholder til sidefod 4">
            <a:extLst>
              <a:ext uri="{FF2B5EF4-FFF2-40B4-BE49-F238E27FC236}">
                <a16:creationId xmlns:a16="http://schemas.microsoft.com/office/drawing/2014/main" id="{50F60A7E-A558-4382-4FFF-45EC9A363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8424A68-F2BC-F7E7-77A3-00FE849AC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69032-C37F-415C-9BF9-6166F96D492B}" type="slidenum">
              <a:rPr lang="da-DK" smtClean="0"/>
              <a:t>‹nr.›</a:t>
            </a:fld>
            <a:endParaRPr lang="da-DK"/>
          </a:p>
        </p:txBody>
      </p:sp>
    </p:spTree>
    <p:extLst>
      <p:ext uri="{BB962C8B-B14F-4D97-AF65-F5344CB8AC3E}">
        <p14:creationId xmlns:p14="http://schemas.microsoft.com/office/powerpoint/2010/main" val="180238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ter familias | st cuthbert's, edinburgh | annette ellis | Flickr">
            <a:extLst>
              <a:ext uri="{FF2B5EF4-FFF2-40B4-BE49-F238E27FC236}">
                <a16:creationId xmlns:a16="http://schemas.microsoft.com/office/drawing/2014/main" id="{7E110F3D-7E3B-78D1-0535-9409B8F0EE35}"/>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b="3323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F4111F4-1359-BECA-E0B5-7559398DEF43}"/>
              </a:ext>
            </a:extLst>
          </p:cNvPr>
          <p:cNvSpPr>
            <a:spLocks noGrp="1"/>
          </p:cNvSpPr>
          <p:nvPr>
            <p:ph type="ctrTitle"/>
          </p:nvPr>
        </p:nvSpPr>
        <p:spPr>
          <a:xfrm>
            <a:off x="1524000" y="1122362"/>
            <a:ext cx="9144000" cy="2900518"/>
          </a:xfrm>
        </p:spPr>
        <p:txBody>
          <a:bodyPr>
            <a:normAutofit/>
          </a:bodyPr>
          <a:lstStyle/>
          <a:p>
            <a:r>
              <a:rPr lang="da-DK">
                <a:solidFill>
                  <a:srgbClr val="FFFFFF"/>
                </a:solidFill>
                <a:latin typeface="Times New Roman" panose="02020603050405020304" pitchFamily="18" charset="0"/>
                <a:cs typeface="Times New Roman" panose="02020603050405020304" pitchFamily="18" charset="0"/>
              </a:rPr>
              <a:t>Familie og køn</a:t>
            </a:r>
          </a:p>
        </p:txBody>
      </p:sp>
      <p:sp>
        <p:nvSpPr>
          <p:cNvPr id="3" name="Undertitel 2">
            <a:extLst>
              <a:ext uri="{FF2B5EF4-FFF2-40B4-BE49-F238E27FC236}">
                <a16:creationId xmlns:a16="http://schemas.microsoft.com/office/drawing/2014/main" id="{0BB57684-8013-5D5E-965C-EE0F2AF4881A}"/>
              </a:ext>
            </a:extLst>
          </p:cNvPr>
          <p:cNvSpPr>
            <a:spLocks noGrp="1"/>
          </p:cNvSpPr>
          <p:nvPr>
            <p:ph type="subTitle" idx="1"/>
          </p:nvPr>
        </p:nvSpPr>
        <p:spPr>
          <a:xfrm>
            <a:off x="1524000" y="4159404"/>
            <a:ext cx="9144000" cy="1098395"/>
          </a:xfrm>
        </p:spPr>
        <p:txBody>
          <a:bodyPr vert="horz" lIns="91440" tIns="45720" rIns="91440" bIns="45720" rtlCol="0">
            <a:normAutofit/>
          </a:bodyPr>
          <a:lstStyle/>
          <a:p>
            <a:r>
              <a:rPr lang="da-DK">
                <a:solidFill>
                  <a:srgbClr val="FFFFFF"/>
                </a:solidFill>
                <a:latin typeface="Times New Roman"/>
                <a:cs typeface="Times New Roman"/>
              </a:rPr>
              <a:t>Emilia, Laura, Karla, Victoria og Balder</a:t>
            </a:r>
            <a:endParaRPr lang="da-DK">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0288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F10FE-1F35-0BF3-6EA7-BB47DA3E649D}"/>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kern="1200">
                <a:solidFill>
                  <a:schemeClr val="tx1"/>
                </a:solidFill>
                <a:latin typeface="Times New Roman" panose="02020603050405020304" pitchFamily="18" charset="0"/>
                <a:cs typeface="Times New Roman" panose="02020603050405020304" pitchFamily="18" charset="0"/>
              </a:rPr>
              <a:t>Den </a:t>
            </a:r>
            <a:r>
              <a:rPr lang="en-US" sz="3200" kern="1200" err="1">
                <a:solidFill>
                  <a:schemeClr val="tx1"/>
                </a:solidFill>
                <a:latin typeface="Times New Roman" panose="02020603050405020304" pitchFamily="18" charset="0"/>
                <a:cs typeface="Times New Roman" panose="02020603050405020304" pitchFamily="18" charset="0"/>
              </a:rPr>
              <a:t>Romerske</a:t>
            </a:r>
            <a:r>
              <a:rPr lang="en-US" sz="3200" kern="1200">
                <a:solidFill>
                  <a:schemeClr val="tx1"/>
                </a:solidFill>
                <a:latin typeface="Times New Roman" panose="02020603050405020304" pitchFamily="18" charset="0"/>
                <a:cs typeface="Times New Roman" panose="02020603050405020304" pitchFamily="18" charset="0"/>
              </a:rPr>
              <a:t> </a:t>
            </a:r>
            <a:r>
              <a:rPr lang="en-US" sz="3200" kern="1200" err="1">
                <a:solidFill>
                  <a:schemeClr val="tx1"/>
                </a:solidFill>
                <a:latin typeface="Times New Roman" panose="02020603050405020304" pitchFamily="18" charset="0"/>
                <a:cs typeface="Times New Roman" panose="02020603050405020304" pitchFamily="18" charset="0"/>
              </a:rPr>
              <a:t>Familie</a:t>
            </a:r>
            <a:endParaRPr lang="en-US" sz="3200" kern="1200">
              <a:solidFill>
                <a:schemeClr val="tx1"/>
              </a:solidFill>
              <a:latin typeface="Times New Roman" panose="02020603050405020304" pitchFamily="18" charset="0"/>
              <a:cs typeface="Times New Roman" panose="02020603050405020304" pitchFamily="18" charset="0"/>
            </a:endParaRPr>
          </a:p>
        </p:txBody>
      </p:sp>
      <p:sp>
        <p:nvSpPr>
          <p:cNvPr id="3" name="Pladsholder til indhold 2">
            <a:extLst>
              <a:ext uri="{FF2B5EF4-FFF2-40B4-BE49-F238E27FC236}">
                <a16:creationId xmlns:a16="http://schemas.microsoft.com/office/drawing/2014/main" id="{F6165297-3F31-D97A-6AA6-96C59FF857C0}"/>
              </a:ext>
            </a:extLst>
          </p:cNvPr>
          <p:cNvSpPr>
            <a:spLocks noGrp="1"/>
          </p:cNvSpPr>
          <p:nvPr>
            <p:ph sz="half" idx="1"/>
          </p:nvPr>
        </p:nvSpPr>
        <p:spPr>
          <a:xfrm>
            <a:off x="876693" y="2533476"/>
            <a:ext cx="3455821" cy="3447832"/>
          </a:xfrm>
        </p:spPr>
        <p:txBody>
          <a:bodyPr vert="horz" lIns="91440" tIns="45720" rIns="91440" bIns="45720" rtlCol="0" anchor="t">
            <a:normAutofit/>
          </a:bodyPr>
          <a:lstStyle/>
          <a:p>
            <a:endParaRPr lang="en-US" sz="2000"/>
          </a:p>
          <a:p>
            <a:r>
              <a:rPr lang="en-US" sz="2000">
                <a:latin typeface="Times New Roman" panose="02020603050405020304" pitchFamily="18" charset="0"/>
                <a:cs typeface="Times New Roman" panose="02020603050405020304" pitchFamily="18" charset="0"/>
              </a:rPr>
              <a:t>Den </a:t>
            </a:r>
            <a:r>
              <a:rPr lang="en-US" sz="2000" err="1">
                <a:latin typeface="Times New Roman" panose="02020603050405020304" pitchFamily="18" charset="0"/>
                <a:cs typeface="Times New Roman" panose="02020603050405020304" pitchFamily="18" charset="0"/>
              </a:rPr>
              <a:t>typiske</a:t>
            </a:r>
            <a:r>
              <a:rPr lang="en-US" sz="200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familie</a:t>
            </a:r>
            <a:endParaRPr lang="en-US" sz="2000">
              <a:latin typeface="Times New Roman" panose="02020603050405020304" pitchFamily="18" charset="0"/>
              <a:cs typeface="Times New Roman" panose="02020603050405020304" pitchFamily="18" charset="0"/>
            </a:endParaRPr>
          </a:p>
          <a:p>
            <a:pPr marL="0"/>
            <a:endParaRPr lang="en-US" sz="2000">
              <a:latin typeface="Times New Roman" panose="02020603050405020304" pitchFamily="18" charset="0"/>
              <a:cs typeface="Times New Roman" panose="02020603050405020304" pitchFamily="18" charset="0"/>
            </a:endParaRPr>
          </a:p>
          <a:p>
            <a:r>
              <a:rPr lang="en-US" sz="2000" err="1">
                <a:latin typeface="Times New Roman" panose="02020603050405020304" pitchFamily="18" charset="0"/>
                <a:cs typeface="Times New Roman" panose="02020603050405020304" pitchFamily="18" charset="0"/>
              </a:rPr>
              <a:t>Paters</a:t>
            </a:r>
            <a:r>
              <a:rPr lang="en-US" sz="2000">
                <a:latin typeface="Times New Roman" panose="02020603050405020304" pitchFamily="18" charset="0"/>
                <a:cs typeface="Times New Roman" panose="02020603050405020304" pitchFamily="18" charset="0"/>
              </a:rPr>
              <a:t> Familia</a:t>
            </a:r>
          </a:p>
          <a:p>
            <a:endParaRPr lang="en-US" sz="2000">
              <a:latin typeface="Times New Roman" panose="02020603050405020304" pitchFamily="18" charset="0"/>
              <a:cs typeface="Times New Roman" panose="02020603050405020304" pitchFamily="18" charset="0"/>
            </a:endParaRPr>
          </a:p>
          <a:p>
            <a:r>
              <a:rPr lang="en-US" sz="2000" err="1">
                <a:latin typeface="Times New Roman" panose="02020603050405020304" pitchFamily="18" charset="0"/>
                <a:cs typeface="Times New Roman" panose="02020603050405020304" pitchFamily="18" charset="0"/>
              </a:rPr>
              <a:t>Overklassen</a:t>
            </a:r>
            <a:r>
              <a:rPr lang="en-US" sz="2000">
                <a:latin typeface="Times New Roman" panose="02020603050405020304" pitchFamily="18" charset="0"/>
                <a:cs typeface="Times New Roman" panose="02020603050405020304" pitchFamily="18" charset="0"/>
              </a:rPr>
              <a:t> </a:t>
            </a:r>
          </a:p>
          <a:p>
            <a:pPr marL="0"/>
            <a:endParaRPr lang="en-US" sz="2000"/>
          </a:p>
          <a:p>
            <a:endParaRPr lang="en-US" sz="2000"/>
          </a:p>
        </p:txBody>
      </p:sp>
      <p:pic>
        <p:nvPicPr>
          <p:cNvPr id="3074" name="Picture 2" descr="Sextus Is the Real Villain of Familia Romana - Irkutsk Ice Truckers">
            <a:extLst>
              <a:ext uri="{FF2B5EF4-FFF2-40B4-BE49-F238E27FC236}">
                <a16:creationId xmlns:a16="http://schemas.microsoft.com/office/drawing/2014/main" id="{9A2EA853-9BC0-6381-8344-5F748D0F6ED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87672" y="1852292"/>
            <a:ext cx="6389346" cy="3162726"/>
          </a:xfrm>
          <a:prstGeom prst="rect">
            <a:avLst/>
          </a:prstGeom>
          <a:noFill/>
          <a:extLst>
            <a:ext uri="{909E8E84-426E-40DD-AFC4-6F175D3DCCD1}">
              <a14:hiddenFill xmlns:a14="http://schemas.microsoft.com/office/drawing/2010/main">
                <a:solidFill>
                  <a:srgbClr val="FFFFFF"/>
                </a:solidFill>
              </a14:hiddenFill>
            </a:ext>
          </a:extLst>
        </p:spPr>
      </p:pic>
      <p:grpSp>
        <p:nvGrpSpPr>
          <p:cNvPr id="3103" name="Group 309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096" name="Rectangle 309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9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279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3AF418A-F50D-A156-810F-2471BC14258B}"/>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da-DK" kern="1200">
                <a:latin typeface="Times New Roman" panose="02020603050405020304" pitchFamily="18" charset="0"/>
                <a:cs typeface="Times New Roman" panose="02020603050405020304" pitchFamily="18" charset="0"/>
              </a:rPr>
              <a:t>Den Romerske husstand</a:t>
            </a:r>
          </a:p>
        </p:txBody>
      </p:sp>
      <p:sp>
        <p:nvSpPr>
          <p:cNvPr id="3" name="Pladsholder til indhold 2">
            <a:extLst>
              <a:ext uri="{FF2B5EF4-FFF2-40B4-BE49-F238E27FC236}">
                <a16:creationId xmlns:a16="http://schemas.microsoft.com/office/drawing/2014/main" id="{A1555A17-3AC5-240B-462F-D2517F19D2A1}"/>
              </a:ext>
            </a:extLst>
          </p:cNvPr>
          <p:cNvSpPr>
            <a:spLocks noGrp="1"/>
          </p:cNvSpPr>
          <p:nvPr>
            <p:ph sz="half" idx="1"/>
          </p:nvPr>
        </p:nvSpPr>
        <p:spPr>
          <a:xfrm>
            <a:off x="838201" y="2623381"/>
            <a:ext cx="3888528" cy="3553581"/>
          </a:xfrm>
        </p:spPr>
        <p:txBody>
          <a:bodyPr vert="horz" lIns="91440" tIns="45720" rIns="91440" bIns="45720" rtlCol="0" anchor="t">
            <a:normAutofit/>
          </a:bodyPr>
          <a:lstStyle/>
          <a:p>
            <a:r>
              <a:rPr lang="da-DK" sz="2400">
                <a:latin typeface="Times New Roman" panose="02020603050405020304" pitchFamily="18" charset="0"/>
                <a:cs typeface="Times New Roman" panose="02020603050405020304" pitchFamily="18" charset="0"/>
              </a:rPr>
              <a:t>Husslaver</a:t>
            </a:r>
          </a:p>
          <a:p>
            <a:endParaRPr lang="da-DK" sz="2400">
              <a:latin typeface="Times New Roman" panose="02020603050405020304" pitchFamily="18" charset="0"/>
              <a:cs typeface="Times New Roman" panose="02020603050405020304" pitchFamily="18" charset="0"/>
            </a:endParaRPr>
          </a:p>
          <a:p>
            <a:r>
              <a:rPr lang="da-DK" sz="2400">
                <a:latin typeface="Times New Roman" panose="02020603050405020304" pitchFamily="18" charset="0"/>
                <a:cs typeface="Times New Roman" panose="02020603050405020304" pitchFamily="18" charset="0"/>
              </a:rPr>
              <a:t>Husguderne </a:t>
            </a:r>
            <a:r>
              <a:rPr lang="da-DK" sz="2400" err="1">
                <a:latin typeface="Times New Roman" panose="02020603050405020304" pitchFamily="18" charset="0"/>
                <a:cs typeface="Times New Roman" panose="02020603050405020304" pitchFamily="18" charset="0"/>
              </a:rPr>
              <a:t>Lares</a:t>
            </a:r>
            <a:endParaRPr lang="da-DK" sz="2400">
              <a:latin typeface="Times New Roman" panose="02020603050405020304" pitchFamily="18" charset="0"/>
              <a:cs typeface="Times New Roman" panose="02020603050405020304" pitchFamily="18" charset="0"/>
            </a:endParaRPr>
          </a:p>
          <a:p>
            <a:pPr marL="0" indent="0">
              <a:buNone/>
            </a:pPr>
            <a:endParaRPr lang="da-DK" sz="2400">
              <a:latin typeface="Times New Roman" panose="02020603050405020304" pitchFamily="18" charset="0"/>
              <a:cs typeface="Times New Roman" panose="02020603050405020304" pitchFamily="18" charset="0"/>
            </a:endParaRPr>
          </a:p>
          <a:p>
            <a:r>
              <a:rPr lang="da-DK" sz="2400">
                <a:latin typeface="Times New Roman" panose="02020603050405020304" pitchFamily="18" charset="0"/>
                <a:cs typeface="Times New Roman" panose="02020603050405020304" pitchFamily="18" charset="0"/>
              </a:rPr>
              <a:t>Maske af afdød</a:t>
            </a:r>
          </a:p>
          <a:p>
            <a:endParaRPr lang="da-DK" sz="2000">
              <a:cs typeface="Calibri"/>
            </a:endParaRPr>
          </a:p>
        </p:txBody>
      </p:sp>
      <p:pic>
        <p:nvPicPr>
          <p:cNvPr id="5" name="Content Placeholder 4" descr="Romerriget - Wikipedia, den frie encyklopædi">
            <a:extLst>
              <a:ext uri="{FF2B5EF4-FFF2-40B4-BE49-F238E27FC236}">
                <a16:creationId xmlns:a16="http://schemas.microsoft.com/office/drawing/2014/main" id="{A86CA7F3-C8C5-164C-28F0-06B9B14E7192}"/>
              </a:ext>
            </a:extLst>
          </p:cNvPr>
          <p:cNvPicPr>
            <a:picLocks noGrp="1" noChangeAspect="1"/>
          </p:cNvPicPr>
          <p:nvPr>
            <p:ph sz="half" idx="2"/>
          </p:nvPr>
        </p:nvPicPr>
        <p:blipFill>
          <a:blip r:embed="rId3"/>
          <a:stretch>
            <a:fillRect/>
          </a:stretch>
        </p:blipFill>
        <p:spPr>
          <a:xfrm>
            <a:off x="6800986" y="1328356"/>
            <a:ext cx="4747547" cy="4229632"/>
          </a:xfrm>
          <a:prstGeom prst="rect">
            <a:avLst/>
          </a:prstGeom>
        </p:spPr>
      </p:pic>
    </p:spTree>
    <p:extLst>
      <p:ext uri="{BB962C8B-B14F-4D97-AF65-F5344CB8AC3E}">
        <p14:creationId xmlns:p14="http://schemas.microsoft.com/office/powerpoint/2010/main" val="189292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7E6DBE-9089-12F1-920F-F4780B84AF33}"/>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err="1">
                <a:latin typeface="Times New Roman" panose="02020603050405020304" pitchFamily="18" charset="0"/>
                <a:cs typeface="Times New Roman" panose="02020603050405020304" pitchFamily="18" charset="0"/>
              </a:rPr>
              <a:t>Romersk</a:t>
            </a:r>
            <a:r>
              <a:rPr lang="en-US" sz="4000">
                <a:latin typeface="Times New Roman" panose="02020603050405020304" pitchFamily="18" charset="0"/>
                <a:cs typeface="Times New Roman" panose="02020603050405020304" pitchFamily="18" charset="0"/>
              </a:rPr>
              <a:t> </a:t>
            </a:r>
            <a:r>
              <a:rPr lang="en-US" sz="4000" err="1">
                <a:latin typeface="Times New Roman" panose="02020603050405020304" pitchFamily="18" charset="0"/>
                <a:cs typeface="Times New Roman" panose="02020603050405020304" pitchFamily="18" charset="0"/>
              </a:rPr>
              <a:t>ægteskab</a:t>
            </a:r>
            <a:r>
              <a:rPr lang="en-US" sz="4000">
                <a:latin typeface="Times New Roman" panose="02020603050405020304" pitchFamily="18" charset="0"/>
                <a:cs typeface="Times New Roman" panose="02020603050405020304" pitchFamily="18" charset="0"/>
              </a:rPr>
              <a:t> </a:t>
            </a:r>
          </a:p>
        </p:txBody>
      </p:sp>
      <p:sp>
        <p:nvSpPr>
          <p:cNvPr id="3" name="Pladsholder til indhold 2">
            <a:extLst>
              <a:ext uri="{FF2B5EF4-FFF2-40B4-BE49-F238E27FC236}">
                <a16:creationId xmlns:a16="http://schemas.microsoft.com/office/drawing/2014/main" id="{6FF0B712-A0C0-6043-33B6-286F4079A37E}"/>
              </a:ext>
            </a:extLst>
          </p:cNvPr>
          <p:cNvSpPr>
            <a:spLocks noGrp="1"/>
          </p:cNvSpPr>
          <p:nvPr>
            <p:ph sz="half" idx="1"/>
          </p:nvPr>
        </p:nvSpPr>
        <p:spPr>
          <a:xfrm>
            <a:off x="761802" y="2743200"/>
            <a:ext cx="4646905" cy="3613149"/>
          </a:xfrm>
        </p:spPr>
        <p:txBody>
          <a:bodyPr vert="horz" lIns="91440" tIns="45720" rIns="91440" bIns="45720" rtlCol="0" anchor="ctr">
            <a:normAutofit/>
          </a:bodyPr>
          <a:lstStyle/>
          <a:p>
            <a:r>
              <a:rPr lang="en-US" sz="1900">
                <a:latin typeface="Times New Roman" panose="02020603050405020304" pitchFamily="18" charset="0"/>
                <a:cs typeface="Times New Roman" panose="02020603050405020304" pitchFamily="18" charset="0"/>
              </a:rPr>
              <a:t>“</a:t>
            </a:r>
            <a:r>
              <a:rPr lang="en-US" sz="1900" err="1">
                <a:latin typeface="Times New Roman" panose="02020603050405020304" pitchFamily="18" charset="0"/>
                <a:cs typeface="Times New Roman" panose="02020603050405020304" pitchFamily="18" charset="0"/>
              </a:rPr>
              <a:t>Appetitten</a:t>
            </a:r>
            <a:r>
              <a:rPr lang="en-US" sz="1900">
                <a:latin typeface="Times New Roman" panose="02020603050405020304" pitchFamily="18" charset="0"/>
                <a:cs typeface="Times New Roman" panose="02020603050405020304" pitchFamily="18" charset="0"/>
              </a:rPr>
              <a:t> </a:t>
            </a:r>
            <a:r>
              <a:rPr lang="en-US" sz="1900" err="1">
                <a:latin typeface="Times New Roman" panose="02020603050405020304" pitchFamily="18" charset="0"/>
                <a:cs typeface="Times New Roman" panose="02020603050405020304" pitchFamily="18" charset="0"/>
              </a:rPr>
              <a:t>må</a:t>
            </a:r>
            <a:r>
              <a:rPr lang="en-US" sz="1900">
                <a:latin typeface="Times New Roman" panose="02020603050405020304" pitchFamily="18" charset="0"/>
                <a:cs typeface="Times New Roman" panose="02020603050405020304" pitchFamily="18" charset="0"/>
              </a:rPr>
              <a:t> </a:t>
            </a:r>
            <a:r>
              <a:rPr lang="en-US" sz="1900" err="1">
                <a:latin typeface="Times New Roman" panose="02020603050405020304" pitchFamily="18" charset="0"/>
                <a:cs typeface="Times New Roman" panose="02020603050405020304" pitchFamily="18" charset="0"/>
              </a:rPr>
              <a:t>komme</a:t>
            </a:r>
            <a:r>
              <a:rPr lang="en-US" sz="1900">
                <a:latin typeface="Times New Roman" panose="02020603050405020304" pitchFamily="18" charset="0"/>
                <a:cs typeface="Times New Roman" panose="02020603050405020304" pitchFamily="18" charset="0"/>
              </a:rPr>
              <a:t>, </a:t>
            </a:r>
            <a:r>
              <a:rPr lang="en-US" sz="1900" err="1">
                <a:latin typeface="Times New Roman" panose="02020603050405020304" pitchFamily="18" charset="0"/>
                <a:cs typeface="Times New Roman" panose="02020603050405020304" pitchFamily="18" charset="0"/>
              </a:rPr>
              <a:t>mens</a:t>
            </a:r>
            <a:r>
              <a:rPr lang="en-US" sz="1900">
                <a:latin typeface="Times New Roman" panose="02020603050405020304" pitchFamily="18" charset="0"/>
                <a:cs typeface="Times New Roman" panose="02020603050405020304" pitchFamily="18" charset="0"/>
              </a:rPr>
              <a:t> man </a:t>
            </a:r>
            <a:r>
              <a:rPr lang="en-US" sz="1900" err="1">
                <a:latin typeface="Times New Roman" panose="02020603050405020304" pitchFamily="18" charset="0"/>
                <a:cs typeface="Times New Roman" panose="02020603050405020304" pitchFamily="18" charset="0"/>
              </a:rPr>
              <a:t>spiser</a:t>
            </a:r>
            <a:r>
              <a:rPr lang="en-US" sz="1900">
                <a:latin typeface="Times New Roman" panose="02020603050405020304" pitchFamily="18" charset="0"/>
                <a:cs typeface="Times New Roman" panose="02020603050405020304" pitchFamily="18" charset="0"/>
              </a:rPr>
              <a:t>”</a:t>
            </a:r>
          </a:p>
          <a:p>
            <a:endParaRPr lang="en-US" sz="1900">
              <a:latin typeface="Times New Roman" panose="02020603050405020304" pitchFamily="18" charset="0"/>
              <a:cs typeface="Times New Roman" panose="02020603050405020304" pitchFamily="18" charset="0"/>
            </a:endParaRPr>
          </a:p>
          <a:p>
            <a:r>
              <a:rPr lang="en-US" sz="1900" err="1">
                <a:latin typeface="Times New Roman" panose="02020603050405020304" pitchFamily="18" charset="0"/>
                <a:cs typeface="Times New Roman" panose="02020603050405020304" pitchFamily="18" charset="0"/>
              </a:rPr>
              <a:t>Skatteseddel</a:t>
            </a:r>
            <a:endParaRPr lang="en-US" sz="1900">
              <a:latin typeface="Times New Roman" panose="02020603050405020304" pitchFamily="18" charset="0"/>
              <a:cs typeface="Times New Roman" panose="02020603050405020304" pitchFamily="18" charset="0"/>
            </a:endParaRPr>
          </a:p>
          <a:p>
            <a:endParaRPr lang="en-US" sz="1900">
              <a:latin typeface="Times New Roman" panose="02020603050405020304" pitchFamily="18" charset="0"/>
              <a:cs typeface="Times New Roman" panose="02020603050405020304" pitchFamily="18" charset="0"/>
            </a:endParaRPr>
          </a:p>
          <a:p>
            <a:r>
              <a:rPr lang="en-US" sz="1900" err="1">
                <a:latin typeface="Times New Roman" panose="02020603050405020304" pitchFamily="18" charset="0"/>
                <a:cs typeface="Times New Roman" panose="02020603050405020304" pitchFamily="18" charset="0"/>
              </a:rPr>
              <a:t>Utro</a:t>
            </a:r>
            <a:r>
              <a:rPr lang="en-US" sz="1900">
                <a:latin typeface="Times New Roman" panose="02020603050405020304" pitchFamily="18" charset="0"/>
                <a:cs typeface="Times New Roman" panose="02020603050405020304" pitchFamily="18" charset="0"/>
              </a:rPr>
              <a:t> = </a:t>
            </a:r>
            <a:r>
              <a:rPr lang="en-US" sz="1900" err="1">
                <a:latin typeface="Times New Roman" panose="02020603050405020304" pitchFamily="18" charset="0"/>
                <a:cs typeface="Times New Roman" panose="02020603050405020304" pitchFamily="18" charset="0"/>
              </a:rPr>
              <a:t>straf</a:t>
            </a:r>
            <a:endParaRPr lang="en-US" sz="1900">
              <a:latin typeface="Times New Roman" panose="02020603050405020304" pitchFamily="18" charset="0"/>
              <a:cs typeface="Times New Roman" panose="02020603050405020304" pitchFamily="18" charset="0"/>
            </a:endParaRPr>
          </a:p>
          <a:p>
            <a:pPr marL="0"/>
            <a:endParaRPr lang="en-US" sz="1900">
              <a:latin typeface="Times New Roman" panose="02020603050405020304" pitchFamily="18" charset="0"/>
              <a:cs typeface="Times New Roman" panose="02020603050405020304" pitchFamily="18" charset="0"/>
            </a:endParaRPr>
          </a:p>
          <a:p>
            <a:r>
              <a:rPr lang="en-US" sz="1900" err="1">
                <a:latin typeface="Times New Roman" panose="02020603050405020304" pitchFamily="18" charset="0"/>
                <a:cs typeface="Times New Roman" panose="02020603050405020304" pitchFamily="18" charset="0"/>
              </a:rPr>
              <a:t>Skilsmisse</a:t>
            </a:r>
            <a:r>
              <a:rPr lang="en-US" sz="1900">
                <a:latin typeface="Times New Roman" panose="02020603050405020304" pitchFamily="18" charset="0"/>
                <a:cs typeface="Times New Roman" panose="02020603050405020304" pitchFamily="18" charset="0"/>
              </a:rPr>
              <a:t> </a:t>
            </a:r>
          </a:p>
        </p:txBody>
      </p:sp>
      <p:pic>
        <p:nvPicPr>
          <p:cNvPr id="5" name="Picture 4" descr="Vielsesringen beseglede romernes fornuftægteskaber | historienet.dk">
            <a:extLst>
              <a:ext uri="{FF2B5EF4-FFF2-40B4-BE49-F238E27FC236}">
                <a16:creationId xmlns:a16="http://schemas.microsoft.com/office/drawing/2014/main" id="{239B2EDE-D7BC-0BFA-8B9A-1642356DDDF5}"/>
              </a:ext>
            </a:extLst>
          </p:cNvPr>
          <p:cNvPicPr>
            <a:picLocks noChangeAspect="1"/>
          </p:cNvPicPr>
          <p:nvPr/>
        </p:nvPicPr>
        <p:blipFill rotWithShape="1">
          <a:blip r:embed="rId3"/>
          <a:srcRect l="11114" r="27262"/>
          <a:stretch/>
        </p:blipFill>
        <p:spPr>
          <a:xfrm>
            <a:off x="6096000" y="1"/>
            <a:ext cx="6102825" cy="6858000"/>
          </a:xfrm>
          <a:prstGeom prst="rect">
            <a:avLst/>
          </a:prstGeom>
        </p:spPr>
      </p:pic>
    </p:spTree>
    <p:extLst>
      <p:ext uri="{BB962C8B-B14F-4D97-AF65-F5344CB8AC3E}">
        <p14:creationId xmlns:p14="http://schemas.microsoft.com/office/powerpoint/2010/main" val="341850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76FDFF9-CC85-7D86-896C-816C25B8B143}"/>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100" kern="1200" err="1">
                <a:solidFill>
                  <a:schemeClr val="tx1"/>
                </a:solidFill>
                <a:latin typeface="Times New Roman" panose="02020603050405020304" pitchFamily="18" charset="0"/>
                <a:cs typeface="Times New Roman" panose="02020603050405020304" pitchFamily="18" charset="0"/>
              </a:rPr>
              <a:t>Indskrifter</a:t>
            </a:r>
            <a:r>
              <a:rPr lang="en-US" sz="4100" kern="1200">
                <a:solidFill>
                  <a:schemeClr val="tx1"/>
                </a:solidFill>
                <a:latin typeface="Times New Roman" panose="02020603050405020304" pitchFamily="18" charset="0"/>
                <a:cs typeface="Times New Roman" panose="02020603050405020304" pitchFamily="18" charset="0"/>
              </a:rPr>
              <a:t> </a:t>
            </a:r>
            <a:r>
              <a:rPr lang="en-US" sz="4100" kern="1200" err="1">
                <a:solidFill>
                  <a:schemeClr val="tx1"/>
                </a:solidFill>
                <a:latin typeface="Times New Roman" panose="02020603050405020304" pitchFamily="18" charset="0"/>
                <a:cs typeface="Times New Roman" panose="02020603050405020304" pitchFamily="18" charset="0"/>
              </a:rPr>
              <a:t>fra</a:t>
            </a:r>
            <a:r>
              <a:rPr lang="en-US" sz="4100" kern="1200">
                <a:solidFill>
                  <a:schemeClr val="tx1"/>
                </a:solidFill>
                <a:latin typeface="Times New Roman" panose="02020603050405020304" pitchFamily="18" charset="0"/>
                <a:cs typeface="Times New Roman" panose="02020603050405020304" pitchFamily="18" charset="0"/>
              </a:rPr>
              <a:t> </a:t>
            </a:r>
            <a:r>
              <a:rPr lang="en-US" sz="4100" kern="1200" err="1">
                <a:solidFill>
                  <a:schemeClr val="tx1"/>
                </a:solidFill>
                <a:latin typeface="Times New Roman" panose="02020603050405020304" pitchFamily="18" charset="0"/>
                <a:cs typeface="Times New Roman" panose="02020603050405020304" pitchFamily="18" charset="0"/>
              </a:rPr>
              <a:t>Pompeji</a:t>
            </a:r>
            <a:r>
              <a:rPr lang="en-US" sz="4100" kern="1200">
                <a:solidFill>
                  <a:schemeClr val="tx1"/>
                </a:solidFill>
                <a:latin typeface="Times New Roman" panose="02020603050405020304" pitchFamily="18" charset="0"/>
                <a:cs typeface="Times New Roman" panose="02020603050405020304" pitchFamily="18" charset="0"/>
              </a:rPr>
              <a:t> </a:t>
            </a:r>
            <a:r>
              <a:rPr lang="en-US" sz="4100" kern="1200" err="1">
                <a:solidFill>
                  <a:schemeClr val="tx1"/>
                </a:solidFill>
                <a:latin typeface="Times New Roman" panose="02020603050405020304" pitchFamily="18" charset="0"/>
                <a:cs typeface="Times New Roman" panose="02020603050405020304" pitchFamily="18" charset="0"/>
              </a:rPr>
              <a:t>og</a:t>
            </a:r>
            <a:r>
              <a:rPr lang="en-US" sz="4100" kern="1200">
                <a:solidFill>
                  <a:schemeClr val="tx1"/>
                </a:solidFill>
                <a:latin typeface="Times New Roman" panose="02020603050405020304" pitchFamily="18" charset="0"/>
                <a:cs typeface="Times New Roman" panose="02020603050405020304" pitchFamily="18" charset="0"/>
              </a:rPr>
              <a:t> Herculaneum</a:t>
            </a:r>
          </a:p>
        </p:txBody>
      </p:sp>
      <p:sp>
        <p:nvSpPr>
          <p:cNvPr id="3" name="Pladsholder til indhold 2">
            <a:extLst>
              <a:ext uri="{FF2B5EF4-FFF2-40B4-BE49-F238E27FC236}">
                <a16:creationId xmlns:a16="http://schemas.microsoft.com/office/drawing/2014/main" id="{E34BFE46-DD29-D7F3-0425-FADE26B41E5C}"/>
              </a:ext>
            </a:extLst>
          </p:cNvPr>
          <p:cNvSpPr>
            <a:spLocks noGrp="1"/>
          </p:cNvSpPr>
          <p:nvPr>
            <p:ph sz="half" idx="1"/>
          </p:nvPr>
        </p:nvSpPr>
        <p:spPr>
          <a:xfrm>
            <a:off x="838201" y="2623381"/>
            <a:ext cx="3888528" cy="3553581"/>
          </a:xfrm>
        </p:spPr>
        <p:txBody>
          <a:bodyPr vert="horz" lIns="91440" tIns="45720" rIns="91440" bIns="45720" rtlCol="0">
            <a:normAutofit/>
          </a:bodyPr>
          <a:lstStyle/>
          <a:p>
            <a:pPr marL="0" indent="0">
              <a:buNone/>
            </a:pPr>
            <a:r>
              <a:rPr lang="en-US" sz="1600">
                <a:latin typeface="Times New Roman" panose="02020603050405020304" pitchFamily="18" charset="0"/>
                <a:cs typeface="Times New Roman" panose="02020603050405020304" pitchFamily="18" charset="0"/>
              </a:rPr>
              <a:t>Om </a:t>
            </a:r>
            <a:r>
              <a:rPr lang="en-US" sz="1600" err="1">
                <a:latin typeface="Times New Roman" panose="02020603050405020304" pitchFamily="18" charset="0"/>
                <a:cs typeface="Times New Roman" panose="02020603050405020304" pitchFamily="18" charset="0"/>
              </a:rPr>
              <a:t>ægteskab</a:t>
            </a:r>
            <a:endParaRPr lang="en-US" sz="160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err="1">
                <a:latin typeface="Times New Roman" panose="02020603050405020304" pitchFamily="18" charset="0"/>
                <a:cs typeface="Times New Roman" panose="02020603050405020304" pitchFamily="18" charset="0"/>
              </a:rPr>
              <a:t>Brev</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fra</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romersk</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soldat</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til</a:t>
            </a:r>
            <a:r>
              <a:rPr lang="en-US" sz="1600">
                <a:latin typeface="Times New Roman" panose="02020603050405020304" pitchFamily="18" charset="0"/>
                <a:cs typeface="Times New Roman" panose="02020603050405020304" pitchFamily="18" charset="0"/>
              </a:rPr>
              <a:t> sin </a:t>
            </a:r>
            <a:r>
              <a:rPr lang="en-US" sz="1600" err="1">
                <a:latin typeface="Times New Roman" panose="02020603050405020304" pitchFamily="18" charset="0"/>
                <a:cs typeface="Times New Roman" panose="02020603050405020304" pitchFamily="18" charset="0"/>
              </a:rPr>
              <a:t>kone</a:t>
            </a:r>
            <a:endParaRPr lang="en-US" sz="1600">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cs typeface="Times New Roman" panose="02020603050405020304" pitchFamily="18" charset="0"/>
            </a:endParaRPr>
          </a:p>
          <a:p>
            <a:pPr marL="0" indent="0">
              <a:buNone/>
            </a:pPr>
            <a:r>
              <a:rPr lang="en-US" sz="1600">
                <a:latin typeface="Times New Roman" panose="02020603050405020304" pitchFamily="18" charset="0"/>
                <a:cs typeface="Times New Roman" panose="02020603050405020304" pitchFamily="18" charset="0"/>
              </a:rPr>
              <a:t>Tacitus: Germania</a:t>
            </a:r>
          </a:p>
        </p:txBody>
      </p:sp>
      <p:pic>
        <p:nvPicPr>
          <p:cNvPr id="2050" name="Picture 2" descr="Åbn billede">
            <a:extLst>
              <a:ext uri="{FF2B5EF4-FFF2-40B4-BE49-F238E27FC236}">
                <a16:creationId xmlns:a16="http://schemas.microsoft.com/office/drawing/2014/main" id="{72C751C0-85A4-CE65-331B-E5E0C7B18AC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800986" y="1811203"/>
            <a:ext cx="4747547" cy="326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377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323F284D87C64D85714F433704A1F6" ma:contentTypeVersion="11" ma:contentTypeDescription="Opret et nyt dokument." ma:contentTypeScope="" ma:versionID="55d7b45c1d1bc995f9ff054d455189e9">
  <xsd:schema xmlns:xsd="http://www.w3.org/2001/XMLSchema" xmlns:xs="http://www.w3.org/2001/XMLSchema" xmlns:p="http://schemas.microsoft.com/office/2006/metadata/properties" xmlns:ns3="98d15a8d-41dd-4936-a96e-b355beaa1417" xmlns:ns4="e40bf5d3-ce2b-4274-9f92-d156bcde55d0" targetNamespace="http://schemas.microsoft.com/office/2006/metadata/properties" ma:root="true" ma:fieldsID="c19cc9583d20fccf5e5b3cb511c0e987" ns3:_="" ns4:_="">
    <xsd:import namespace="98d15a8d-41dd-4936-a96e-b355beaa1417"/>
    <xsd:import namespace="e40bf5d3-ce2b-4274-9f92-d156bcde55d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15a8d-41dd-4936-a96e-b355beaa1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0bf5d3-ce2b-4274-9f92-d156bcde55d0"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SharingHintHash" ma:index="14"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8d15a8d-41dd-4936-a96e-b355beaa1417" xsi:nil="true"/>
  </documentManagement>
</p:properties>
</file>

<file path=customXml/itemProps1.xml><?xml version="1.0" encoding="utf-8"?>
<ds:datastoreItem xmlns:ds="http://schemas.openxmlformats.org/officeDocument/2006/customXml" ds:itemID="{09AE5E6E-0BBE-444D-BA0F-D1AE39F89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d15a8d-41dd-4936-a96e-b355beaa1417"/>
    <ds:schemaRef ds:uri="e40bf5d3-ce2b-4274-9f92-d156bcde55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F24A35-1436-47C8-9A94-BEE070A46D10}">
  <ds:schemaRefs>
    <ds:schemaRef ds:uri="http://schemas.microsoft.com/sharepoint/v3/contenttype/forms"/>
  </ds:schemaRefs>
</ds:datastoreItem>
</file>

<file path=customXml/itemProps3.xml><?xml version="1.0" encoding="utf-8"?>
<ds:datastoreItem xmlns:ds="http://schemas.openxmlformats.org/officeDocument/2006/customXml" ds:itemID="{2FEFDC1C-A9BE-4F63-BF84-73FA481BBEF5}">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2006/metadata/properties"/>
    <ds:schemaRef ds:uri="98d15a8d-41dd-4936-a96e-b355beaa1417"/>
    <ds:schemaRef ds:uri="http://schemas.microsoft.com/office/infopath/2007/PartnerControls"/>
    <ds:schemaRef ds:uri="http://schemas.openxmlformats.org/package/2006/metadata/core-properties"/>
    <ds:schemaRef ds:uri="e40bf5d3-ce2b-4274-9f92-d156bcde55d0"/>
  </ds:schemaRefs>
</ds:datastoreItem>
</file>

<file path=docProps/app.xml><?xml version="1.0" encoding="utf-8"?>
<Properties xmlns="http://schemas.openxmlformats.org/officeDocument/2006/extended-properties" xmlns:vt="http://schemas.openxmlformats.org/officeDocument/2006/docPropsVTypes">
  <TotalTime>68</TotalTime>
  <Words>667</Words>
  <Application>Microsoft Office PowerPoint</Application>
  <PresentationFormat>Widescreen</PresentationFormat>
  <Paragraphs>69</Paragraphs>
  <Slides>5</Slides>
  <Notes>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vt:i4>
      </vt:variant>
    </vt:vector>
  </HeadingPairs>
  <TitlesOfParts>
    <vt:vector size="10" baseType="lpstr">
      <vt:lpstr>Arial</vt:lpstr>
      <vt:lpstr>Calibri</vt:lpstr>
      <vt:lpstr>Calibri Light</vt:lpstr>
      <vt:lpstr>Times New Roman</vt:lpstr>
      <vt:lpstr>Office-tema</vt:lpstr>
      <vt:lpstr>Familie og køn</vt:lpstr>
      <vt:lpstr>Den Romerske Familie</vt:lpstr>
      <vt:lpstr>Den Romerske husstand</vt:lpstr>
      <vt:lpstr>Romersk ægteskab </vt:lpstr>
      <vt:lpstr>Indskrifter fra Pompeji og Herculaneum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Emilia Næsby Aagaard</dc:creator>
  <cp:lastModifiedBy>Balder Leth Graversen</cp:lastModifiedBy>
  <cp:revision>2</cp:revision>
  <dcterms:created xsi:type="dcterms:W3CDTF">2023-12-07T12:51:53Z</dcterms:created>
  <dcterms:modified xsi:type="dcterms:W3CDTF">2023-12-08T08:08:20Z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0x0101008D323F284D87C64D85714F433704A1F6</vt:lpwstr>
  </property>
</Properties>
</file>