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 snapToObjects="1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1C2191-E4A9-374D-96A9-17B684B33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7D317CC-BA76-2749-9A43-05732762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FD3DE1-514D-9544-9D41-D229733C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50173D-8D6A-9F47-A161-14F2BA5F9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16A90B-F538-4E4A-8877-B44851F6A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517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1B3058-F33B-2F45-AE1B-064859D09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8AA56F-6C91-FC46-A84F-00D30CB50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0C4A4D-707B-2A48-BAB3-C01A605D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A9F9E5-6124-0647-87FE-6F2C75546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6AD0808-4C6F-CF4A-9106-CD43F9C60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11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9B4CEF-1644-B642-98F0-54F268192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8F3A146-2F2A-194F-8A6B-6580657D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28997D-36F7-1846-BD2C-5B6A9BF23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31E79F3-61AB-1641-BA9F-241009BF5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F30048-96B7-E441-BCAF-68643C51A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120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F771DA-FD5F-AE49-B46C-8343611B1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7EE922-F05C-CB48-8F22-D6C00D956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120CF31-D67B-DA47-B1A0-9ACD14CE9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9B988C-FBB0-D246-8432-6E2B9C0C5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BDB922B-C41E-5E4C-8EF2-6F8C52132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343DF20-B563-BC40-9378-8C7AE3B73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075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C0DE3-7C83-964C-82E8-ACAC7FC9C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494238-C14E-6646-8482-559AF7072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359C984-76EA-2048-BA16-9B9D4E550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05E5A74-D12F-C048-AD7E-A47AD48F6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7CBF4D0-B130-BA47-9B8D-69C8355D1E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7A934CC-A422-9F48-9E98-DE9AC74D8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CC5FCDA-A4E7-F647-ABED-B27056EC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2D68B64-1622-734E-81B0-6E6B2DA85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3270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8BC9D5-F186-704C-A52E-1DFC5053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94EBFDD-F9A5-E54B-BE48-21CA9248B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6FD7F08-3627-5447-ABA7-F7CA31BE2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C3F2E0B-4459-444E-9D96-81EA98CC0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231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1F54880-9075-EE4D-AE16-A1B6E5F9F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93B8486-F45B-4C47-B57A-599377DB0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937FEF8-FD28-FB4A-A6CC-C3754614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8162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24A15-20A0-024A-AE42-92C709C03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EC46DF-BB70-6341-AB7F-47A144D47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E7BEBA2-7D90-1C41-9686-0DEBD87F6B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653B8CE-735F-7842-8B4D-93C5DE69F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55E212B-8D19-2749-AF20-66053CE65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5752B3B-9BB6-A447-B217-4A477FF3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4178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9029F9-F732-B043-B51D-671607328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F65C47F-D3DF-444A-9AAB-CBB625A25F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120E04-9EB0-954B-A1EF-4EE4E4661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030DE02-BCE2-E944-BBCE-6A4B92B6E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6B75C77-D567-174C-B55F-5BA6337DA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9B15A9D-70F6-F34C-A08D-B24EABFA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38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42B82-DFBA-B24F-9860-6C896C37D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C53A193-F931-EB4B-84A5-A6BFC64B5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7E13F0-BC2B-2B40-9A6F-8CE540523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341392-FD44-944C-AFAB-1E29D7586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4994A6-8903-FA4D-A002-750621EAD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1649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EF84A8A-366F-D84C-BF3F-A90FF81CA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BEE5F97-8153-D345-A319-B99BDFA67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E38545-F62D-2D44-BD9A-D5059F103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C9F026-D672-7B40-8B4D-CA86FE33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A75018-62A2-BB41-8C8A-EED4B652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971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8DD9CB2-4FA5-5741-9576-4B05B128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EAC719B-CE75-864E-A5A4-B2B60ADE7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D8140E6-8539-9943-BACB-90E84FDAC5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FEFCE-9F24-DB4A-9411-A9223B440D99}" type="datetimeFigureOut">
              <a:rPr lang="da-DK" smtClean="0"/>
              <a:t>05.01.2022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49DF37-5B59-7B41-A83F-22ED995A9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20AFC0-98D2-FD46-B70F-014043DB4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82F56-FA12-074A-BF1D-87912D0EF8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475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F0F2F-44B5-4047-8299-F9D402064C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Hvad er en hypotesetest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8660236-431A-4942-A1E0-BFB332A52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Begreber og introduktion til binomialtest</a:t>
            </a:r>
          </a:p>
        </p:txBody>
      </p:sp>
    </p:spTree>
    <p:extLst>
      <p:ext uri="{BB962C8B-B14F-4D97-AF65-F5344CB8AC3E}">
        <p14:creationId xmlns:p14="http://schemas.microsoft.com/office/powerpoint/2010/main" val="3331558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27D77DE-2071-1E4F-9E38-BF9C25AB3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Statistisk test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F4BAA7-3E43-F04B-9A04-2CFC4C7A0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708" y="885651"/>
            <a:ext cx="6525220" cy="4616849"/>
          </a:xfrm>
        </p:spPr>
        <p:txBody>
          <a:bodyPr anchor="ctr">
            <a:normAutofit/>
          </a:bodyPr>
          <a:lstStyle/>
          <a:p>
            <a:r>
              <a:rPr lang="da-DK" sz="2400" dirty="0"/>
              <a:t>Et statistisk test bruger vi, når vi vil </a:t>
            </a:r>
            <a:r>
              <a:rPr lang="da-DK" sz="2400" dirty="0" err="1"/>
              <a:t>be</a:t>
            </a:r>
            <a:r>
              <a:rPr lang="da-DK" sz="2400" dirty="0"/>
              <a:t>- eller afkræfte vores formodninger om sammenhænge og egenskaber ud fra et datasæt (fx en stikprøve).</a:t>
            </a:r>
          </a:p>
          <a:p>
            <a:r>
              <a:rPr lang="da-DK" sz="2400" dirty="0"/>
              <a:t>Der findes flere forskellige typer af statistiske tests.</a:t>
            </a:r>
          </a:p>
          <a:p>
            <a:r>
              <a:rPr lang="da-DK" sz="2400" dirty="0"/>
              <a:t>Vi skal kun lære om </a:t>
            </a:r>
            <a:r>
              <a:rPr lang="da-DK" sz="2400" b="1" dirty="0"/>
              <a:t>binomialtest</a:t>
            </a:r>
            <a:r>
              <a:rPr lang="da-DK" sz="2400" dirty="0"/>
              <a:t>,</a:t>
            </a:r>
            <a:r>
              <a:rPr lang="da-DK" sz="2400" b="1" dirty="0"/>
              <a:t> </a:t>
            </a:r>
            <a:r>
              <a:rPr lang="da-DK" sz="2400" dirty="0"/>
              <a:t>dvs. datasæt hvor data er binomialfordelte.</a:t>
            </a:r>
          </a:p>
          <a:p>
            <a:endParaRPr lang="da-DK" sz="2200" dirty="0"/>
          </a:p>
          <a:p>
            <a:pPr marL="0" indent="0">
              <a:buNone/>
            </a:pPr>
            <a:r>
              <a:rPr lang="da-DK" sz="2000" b="1" dirty="0">
                <a:solidFill>
                  <a:srgbClr val="FF0000"/>
                </a:solidFill>
              </a:rPr>
              <a:t>Eksempel</a:t>
            </a:r>
          </a:p>
          <a:p>
            <a:pPr marL="0" indent="0">
              <a:buNone/>
            </a:pPr>
            <a:r>
              <a:rPr lang="da-DK" sz="2000" dirty="0">
                <a:solidFill>
                  <a:srgbClr val="FF0000"/>
                </a:solidFill>
              </a:rPr>
              <a:t>Formodning: En bestemt terning slår flere </a:t>
            </a:r>
            <a:r>
              <a:rPr lang="da-DK" sz="2000" dirty="0" err="1">
                <a:solidFill>
                  <a:srgbClr val="FF0000"/>
                </a:solidFill>
              </a:rPr>
              <a:t>seksere</a:t>
            </a:r>
            <a:r>
              <a:rPr lang="da-DK" sz="2000" dirty="0">
                <a:solidFill>
                  <a:srgbClr val="FF0000"/>
                </a:solidFill>
              </a:rPr>
              <a:t> end normalt.</a:t>
            </a:r>
          </a:p>
        </p:txBody>
      </p:sp>
    </p:spTree>
    <p:extLst>
      <p:ext uri="{BB962C8B-B14F-4D97-AF65-F5344CB8AC3E}">
        <p14:creationId xmlns:p14="http://schemas.microsoft.com/office/powerpoint/2010/main" val="1612748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91E0BE5-71ED-6040-9A4E-79EAE549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Nulhypotese og alternativ hypotese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8316ED59-A444-1E4B-A8BD-B5C6895FB9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8708" y="885651"/>
                <a:ext cx="6525220" cy="4616849"/>
              </a:xfrm>
            </p:spPr>
            <p:txBody>
              <a:bodyPr anchor="ctr">
                <a:normAutofit lnSpcReduction="10000"/>
              </a:bodyPr>
              <a:lstStyle/>
              <a:p>
                <a:r>
                  <a:rPr lang="da-DK" sz="2400" dirty="0"/>
                  <a:t>Den hypotese vi tester kaldes </a:t>
                </a:r>
                <a:r>
                  <a:rPr lang="da-DK" sz="2400" b="1" dirty="0"/>
                  <a:t>nulhypotesen</a:t>
                </a:r>
                <a:r>
                  <a:rPr lang="da-DK" sz="2400" dirty="0"/>
                  <a:t> og skrives H</a:t>
                </a:r>
                <a:r>
                  <a:rPr lang="da-DK" sz="2400" baseline="-25000" dirty="0"/>
                  <a:t>0</a:t>
                </a:r>
                <a:r>
                  <a:rPr lang="da-DK" sz="2400" dirty="0"/>
                  <a:t>.</a:t>
                </a:r>
              </a:p>
              <a:p>
                <a:r>
                  <a:rPr lang="da-DK" sz="2400" dirty="0"/>
                  <a:t>Nulhypotesen formuleres som en påstand.</a:t>
                </a:r>
              </a:p>
              <a:p>
                <a:r>
                  <a:rPr lang="da-DK" sz="2400" dirty="0"/>
                  <a:t>Vi antager altid den simplest mulige model i nulhypotesen, dvs. </a:t>
                </a:r>
                <a14:m>
                  <m:oMath xmlns:m="http://schemas.openxmlformats.org/officeDocument/2006/math">
                    <m:r>
                      <a:rPr lang="da-DK" sz="24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da-DK" sz="24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a-DK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da-DK" sz="2400" b="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da-DK" sz="2400" dirty="0"/>
              </a:p>
              <a:p>
                <a:r>
                  <a:rPr lang="da-DK" sz="2400" dirty="0"/>
                  <a:t>Vi opstiller også en </a:t>
                </a:r>
                <a:r>
                  <a:rPr lang="da-DK" sz="2400" b="1" dirty="0"/>
                  <a:t>alternativ hypotese </a:t>
                </a:r>
                <a:r>
                  <a:rPr lang="da-DK" sz="2400" dirty="0"/>
                  <a:t>(H</a:t>
                </a:r>
                <a:r>
                  <a:rPr lang="da-DK" sz="2400" baseline="-25000" dirty="0"/>
                  <a:t>a</a:t>
                </a:r>
                <a:r>
                  <a:rPr lang="da-DK" sz="2400" dirty="0"/>
                  <a:t>), der skal anvendes, hvis vi forkaster nulhypotesen.</a:t>
                </a:r>
              </a:p>
              <a:p>
                <a:pPr marL="0" indent="0">
                  <a:buNone/>
                </a:pPr>
                <a:endParaRPr lang="da-DK" sz="2200" dirty="0"/>
              </a:p>
              <a:p>
                <a:pPr marL="0" indent="0">
                  <a:buNone/>
                </a:pPr>
                <a:r>
                  <a:rPr lang="da-DK" sz="2000" dirty="0">
                    <a:solidFill>
                      <a:srgbClr val="FF0000"/>
                    </a:solidFill>
                  </a:rPr>
                  <a:t>Eksempel:</a:t>
                </a:r>
              </a:p>
              <a:p>
                <a:pPr marL="0" indent="0">
                  <a:buNone/>
                </a:pPr>
                <a:r>
                  <a:rPr lang="da-DK" sz="2000" dirty="0">
                    <a:solidFill>
                      <a:srgbClr val="FF0000"/>
                    </a:solidFill>
                  </a:rPr>
                  <a:t>H</a:t>
                </a:r>
                <a:r>
                  <a:rPr lang="da-DK" sz="2000" baseline="-25000" dirty="0">
                    <a:solidFill>
                      <a:srgbClr val="FF0000"/>
                    </a:solidFill>
                  </a:rPr>
                  <a:t>0</a:t>
                </a:r>
                <a:r>
                  <a:rPr lang="da-DK" sz="2000" dirty="0">
                    <a:solidFill>
                      <a:srgbClr val="FF0000"/>
                    </a:solidFill>
                  </a:rPr>
                  <a:t>: Terningen er ærlig dvs.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sz="2000" b="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da-DK" sz="2000" b="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da-DK" sz="2000" dirty="0">
                    <a:solidFill>
                      <a:srgbClr val="FF0000"/>
                    </a:solidFill>
                  </a:rPr>
                  <a:t> for at slå en </a:t>
                </a:r>
                <a:r>
                  <a:rPr lang="da-DK" sz="2000" dirty="0" err="1">
                    <a:solidFill>
                      <a:srgbClr val="FF0000"/>
                    </a:solidFill>
                  </a:rPr>
                  <a:t>sekser</a:t>
                </a:r>
                <a:endParaRPr lang="da-DK" sz="20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da-DK" sz="2000" dirty="0">
                    <a:solidFill>
                      <a:srgbClr val="FF0000"/>
                    </a:solidFill>
                  </a:rPr>
                  <a:t>H</a:t>
                </a:r>
                <a:r>
                  <a:rPr lang="da-DK" sz="2000" baseline="-25000" dirty="0">
                    <a:solidFill>
                      <a:srgbClr val="FF0000"/>
                    </a:solidFill>
                  </a:rPr>
                  <a:t>a</a:t>
                </a:r>
                <a:r>
                  <a:rPr lang="da-DK" sz="2000" dirty="0">
                    <a:solidFill>
                      <a:srgbClr val="FF0000"/>
                    </a:solidFill>
                  </a:rPr>
                  <a:t>: Terningen er uærlig dvs. </a:t>
                </a:r>
                <a14:m>
                  <m:oMath xmlns:m="http://schemas.openxmlformats.org/officeDocument/2006/math">
                    <m:r>
                      <a:rPr lang="da-DK" sz="20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da-DK" sz="20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da-DK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8316ED59-A444-1E4B-A8BD-B5C6895FB9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8708" y="885651"/>
                <a:ext cx="6525220" cy="4616849"/>
              </a:xfrm>
              <a:blipFill>
                <a:blip r:embed="rId2"/>
                <a:stretch>
                  <a:fillRect l="-1362" r="-19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687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46B7DCC-E27B-0B46-A0B2-5209D4E3F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Observerede værdier og forventede værdier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F1EEE711-2EB9-3F41-9A24-8DCAA84D49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8708" y="885651"/>
                <a:ext cx="6525220" cy="4616849"/>
              </a:xfrm>
            </p:spPr>
            <p:txBody>
              <a:bodyPr anchor="ctr">
                <a:normAutofit fontScale="92500" lnSpcReduction="10000"/>
              </a:bodyPr>
              <a:lstStyle/>
              <a:p>
                <a:r>
                  <a:rPr lang="da-DK" sz="2400" dirty="0"/>
                  <a:t>Ud fra en stikprøve med n gentagelser af vores eksperiment vil vi få data. Disse kaldes </a:t>
                </a:r>
                <a:r>
                  <a:rPr lang="da-DK" sz="2400" b="1" dirty="0"/>
                  <a:t>observerede værdier.</a:t>
                </a:r>
                <a:br>
                  <a:rPr lang="da-DK" sz="2400" b="1" dirty="0"/>
                </a:br>
                <a:r>
                  <a:rPr lang="da-DK" sz="2400" dirty="0"/>
                  <a:t>I en binomialtest får vi én observeret værdi, som vi også kalder </a:t>
                </a:r>
                <a:r>
                  <a:rPr lang="da-DK" sz="2400" b="1" dirty="0"/>
                  <a:t>teststørrelsen x</a:t>
                </a:r>
                <a:r>
                  <a:rPr lang="da-DK" sz="2400" b="1" baseline="-25000" dirty="0"/>
                  <a:t>0</a:t>
                </a:r>
                <a:r>
                  <a:rPr lang="da-DK" sz="2400" dirty="0"/>
                  <a:t>.</a:t>
                </a:r>
              </a:p>
              <a:p>
                <a:r>
                  <a:rPr lang="da-DK" sz="2400" dirty="0"/>
                  <a:t>Men ud fra nulhypotesen har vi allerede en forventning om resultaterne. Disse kaldes </a:t>
                </a:r>
                <a:r>
                  <a:rPr lang="da-DK" sz="2400" b="1" dirty="0"/>
                  <a:t>de forventede værdier</a:t>
                </a:r>
                <a:r>
                  <a:rPr lang="da-DK" sz="2400" dirty="0"/>
                  <a:t>.</a:t>
                </a:r>
              </a:p>
              <a:p>
                <a:endParaRPr lang="da-DK" sz="2200" dirty="0"/>
              </a:p>
              <a:p>
                <a:pPr marL="0" indent="0">
                  <a:buNone/>
                </a:pPr>
                <a:r>
                  <a:rPr lang="da-DK" sz="2000" dirty="0">
                    <a:solidFill>
                      <a:srgbClr val="FF0000"/>
                    </a:solidFill>
                  </a:rPr>
                  <a:t>Eksempel:</a:t>
                </a:r>
              </a:p>
              <a:p>
                <a:pPr marL="0" indent="0">
                  <a:buNone/>
                </a:pPr>
                <a:r>
                  <a:rPr lang="da-DK" sz="2000" dirty="0">
                    <a:solidFill>
                      <a:srgbClr val="FF0000"/>
                    </a:solidFill>
                  </a:rPr>
                  <a:t>Vi kaster terningen 200 gange for at undersøge nulhypotesen, og i 44 af kastene viser den en </a:t>
                </a:r>
                <a:r>
                  <a:rPr lang="da-DK" sz="2000" dirty="0" err="1">
                    <a:solidFill>
                      <a:srgbClr val="FF0000"/>
                    </a:solidFill>
                  </a:rPr>
                  <a:t>sekser</a:t>
                </a:r>
                <a:r>
                  <a:rPr lang="da-DK" sz="2000" dirty="0">
                    <a:solidFill>
                      <a:srgbClr val="FF0000"/>
                    </a:solidFill>
                  </a:rPr>
                  <a:t>.</a:t>
                </a:r>
              </a:p>
              <a:p>
                <a:pPr marL="0" indent="0">
                  <a:buNone/>
                </a:pPr>
                <a:r>
                  <a:rPr lang="da-DK" sz="2000" dirty="0">
                    <a:solidFill>
                      <a:srgbClr val="FF0000"/>
                    </a:solidFill>
                  </a:rPr>
                  <a:t>Den forventede værdi vil være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da-DK" sz="20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·200=33,33</m:t>
                    </m:r>
                  </m:oMath>
                </a14:m>
                <a:endParaRPr lang="da-DK" sz="20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da-DK" sz="2000" dirty="0">
                    <a:solidFill>
                      <a:srgbClr val="FF0000"/>
                    </a:solidFill>
                  </a:rPr>
                  <a:t>Den observerede værdi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𝑜𝑏𝑠</m:t>
                        </m:r>
                      </m:sub>
                    </m:sSub>
                    <m:r>
                      <a:rPr lang="da-DK" sz="20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=44</m:t>
                    </m:r>
                  </m:oMath>
                </a14:m>
                <a:endParaRPr lang="da-DK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F1EEE711-2EB9-3F41-9A24-8DCAA84D49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8708" y="885651"/>
                <a:ext cx="6525220" cy="4616849"/>
              </a:xfrm>
              <a:blipFill>
                <a:blip r:embed="rId2"/>
                <a:stretch>
                  <a:fillRect l="-1167" t="-822" r="-1556" b="-82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0232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A7FF90-0D92-2442-B0C5-D655F6337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At forkaste eller ikke at forkaste…</a:t>
            </a:r>
          </a:p>
        </p:txBody>
      </p:sp>
      <p:sp>
        <p:nvSpPr>
          <p:cNvPr id="18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9DA568-291A-4C46-AF26-7AE9942AA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400" dirty="0"/>
              <a:t>Vi kan </a:t>
            </a:r>
            <a:r>
              <a:rPr lang="da-DK" sz="2400" b="1" dirty="0"/>
              <a:t>forkaste (eller fastholde) en nulhypotese</a:t>
            </a:r>
            <a:r>
              <a:rPr lang="da-DK" sz="2400" dirty="0"/>
              <a:t>.</a:t>
            </a:r>
          </a:p>
          <a:p>
            <a:pPr marL="0" indent="0">
              <a:buNone/>
            </a:pPr>
            <a:r>
              <a:rPr lang="da-DK" sz="2400" dirty="0"/>
              <a:t>Det betyder, at de observerede værdier er meget ekstreme (at der er meget lille sandsynlighed for at den/de observerede værdier vil forekomme), under antagelse af nulhypotesen. </a:t>
            </a:r>
          </a:p>
          <a:p>
            <a:pPr marL="0" indent="0">
              <a:buNone/>
            </a:pPr>
            <a:r>
              <a:rPr lang="da-DK" sz="2400" dirty="0"/>
              <a:t>Vi tror ikke længere på nulhypotesen, men vi beviser altså IKKE, at den ikke kan være rigtig.</a:t>
            </a:r>
          </a:p>
          <a:p>
            <a:pPr marL="0" indent="0">
              <a:buNone/>
            </a:pPr>
            <a:r>
              <a:rPr lang="da-DK" sz="2400" dirty="0"/>
              <a:t>Vi forkaster kun nulhypotesen, hvis der er en meget lille risiko for at vi tager fejl.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Vi </a:t>
            </a:r>
            <a:r>
              <a:rPr lang="da-DK" sz="2400" b="1" dirty="0"/>
              <a:t>forkaster ikke </a:t>
            </a:r>
            <a:r>
              <a:rPr lang="da-DK" sz="2400" dirty="0"/>
              <a:t>en nulhypotese, hvis de observerede værdier ikke er ekstreme, så der er ikke noget, der gør, at vi tror, at nulhypotesen ikke kan passe. </a:t>
            </a:r>
          </a:p>
          <a:p>
            <a:pPr marL="0" indent="0">
              <a:buNone/>
            </a:pPr>
            <a:r>
              <a:rPr lang="da-DK" sz="2400" dirty="0"/>
              <a:t>Vi beviser altså IKKE, at den ikke kan være forkert.</a:t>
            </a:r>
          </a:p>
        </p:txBody>
      </p:sp>
    </p:spTree>
    <p:extLst>
      <p:ext uri="{BB962C8B-B14F-4D97-AF65-F5344CB8AC3E}">
        <p14:creationId xmlns:p14="http://schemas.microsoft.com/office/powerpoint/2010/main" val="1287761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D29EC5-3B71-D24B-8234-7037A4FD5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typer af fejl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A2412B45-D833-5C4F-A557-6B7B937B94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da-DK" dirty="0"/>
                  <a:t>1. Vi kan forkaste en sand hypotese</a:t>
                </a:r>
              </a:p>
              <a:p>
                <a:endParaRPr lang="da-DK" dirty="0"/>
              </a:p>
              <a:p>
                <a:pPr marL="0" indent="0">
                  <a:buNone/>
                </a:pPr>
                <a:r>
                  <a:rPr lang="da-DK" dirty="0">
                    <a:solidFill>
                      <a:srgbClr val="FF0000"/>
                    </a:solidFill>
                  </a:rPr>
                  <a:t>Eksempel:</a:t>
                </a:r>
              </a:p>
              <a:p>
                <a:pPr marL="0" indent="0">
                  <a:buNone/>
                </a:pPr>
                <a:r>
                  <a:rPr lang="da-DK" dirty="0">
                    <a:solidFill>
                      <a:srgbClr val="FF0000"/>
                    </a:solidFill>
                  </a:rPr>
                  <a:t>Vi undersøger en </a:t>
                </a:r>
                <a:r>
                  <a:rPr lang="da-DK" dirty="0">
                    <a:solidFill>
                      <a:srgbClr val="C00000"/>
                    </a:solidFill>
                  </a:rPr>
                  <a:t>ærlig</a:t>
                </a:r>
                <a:r>
                  <a:rPr lang="da-DK" dirty="0">
                    <a:solidFill>
                      <a:srgbClr val="FF0000"/>
                    </a:solidFill>
                  </a:rPr>
                  <a:t> terning med nulhypotesen </a:t>
                </a:r>
              </a:p>
              <a:p>
                <a:pPr marL="0" indent="0">
                  <a:buNone/>
                </a:pPr>
                <a:r>
                  <a:rPr lang="da-DK" dirty="0">
                    <a:solidFill>
                      <a:srgbClr val="FF0000"/>
                    </a:solidFill>
                  </a:rPr>
                  <a:t>H</a:t>
                </a:r>
                <a:r>
                  <a:rPr lang="da-DK" baseline="-25000" dirty="0">
                    <a:solidFill>
                      <a:srgbClr val="FF0000"/>
                    </a:solidFill>
                  </a:rPr>
                  <a:t>0</a:t>
                </a:r>
                <a:r>
                  <a:rPr lang="da-DK" dirty="0">
                    <a:solidFill>
                      <a:srgbClr val="FF0000"/>
                    </a:solidFill>
                  </a:rPr>
                  <a:t>: Terningen viser en 6’er med sandsynligheden </a:t>
                </a:r>
                <a14:m>
                  <m:oMath xmlns:m="http://schemas.openxmlformats.org/officeDocument/2006/math">
                    <m:r>
                      <a:rPr lang="da-D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da-D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da-DK" dirty="0">
                    <a:solidFill>
                      <a:srgbClr val="FF0000"/>
                    </a:solidFill>
                  </a:rPr>
                  <a:t> . </a:t>
                </a:r>
              </a:p>
              <a:p>
                <a:pPr marL="0" indent="0">
                  <a:buNone/>
                </a:pPr>
                <a:r>
                  <a:rPr lang="da-DK" dirty="0">
                    <a:solidFill>
                      <a:srgbClr val="FF0000"/>
                    </a:solidFill>
                  </a:rPr>
                  <a:t>Hvis denne </a:t>
                </a:r>
                <a:r>
                  <a:rPr lang="da-DK" dirty="0">
                    <a:solidFill>
                      <a:srgbClr val="C00000"/>
                    </a:solidFill>
                  </a:rPr>
                  <a:t>hypotese forkastes </a:t>
                </a:r>
                <a:r>
                  <a:rPr lang="da-DK" dirty="0">
                    <a:solidFill>
                      <a:srgbClr val="FF0000"/>
                    </a:solidFill>
                  </a:rPr>
                  <a:t>i vores test, selvom den er sand har vi begået en fejl.</a:t>
                </a:r>
              </a:p>
              <a:p>
                <a:pPr marL="0" indent="0">
                  <a:buNone/>
                </a:pPr>
                <a:endParaRPr lang="da-DK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da-DK" dirty="0"/>
                  <a:t>2. Vi forkaster ikke en falsk hypotese</a:t>
                </a:r>
              </a:p>
              <a:p>
                <a:pPr marL="0" indent="0">
                  <a:buNone/>
                </a:pPr>
                <a:r>
                  <a:rPr lang="da-DK" dirty="0">
                    <a:solidFill>
                      <a:srgbClr val="FF0000"/>
                    </a:solidFill>
                  </a:rPr>
                  <a:t>Eksempel:</a:t>
                </a:r>
              </a:p>
              <a:p>
                <a:pPr marL="0" indent="0">
                  <a:buNone/>
                </a:pPr>
                <a:r>
                  <a:rPr lang="da-DK" dirty="0">
                    <a:solidFill>
                      <a:srgbClr val="FF0000"/>
                    </a:solidFill>
                  </a:rPr>
                  <a:t>Vi undersøger en </a:t>
                </a:r>
                <a:r>
                  <a:rPr lang="da-DK" dirty="0">
                    <a:solidFill>
                      <a:srgbClr val="C00000"/>
                    </a:solidFill>
                  </a:rPr>
                  <a:t>uærlig</a:t>
                </a:r>
                <a:r>
                  <a:rPr lang="da-DK" dirty="0">
                    <a:solidFill>
                      <a:srgbClr val="FF0000"/>
                    </a:solidFill>
                  </a:rPr>
                  <a:t> terning hvor sandsynligheden for en 6’er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da-DK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da-DK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da-DK" dirty="0">
                    <a:solidFill>
                      <a:srgbClr val="FF0000"/>
                    </a:solidFill>
                  </a:rPr>
                  <a:t> med nulhypotesen </a:t>
                </a:r>
              </a:p>
              <a:p>
                <a:pPr marL="0" indent="0">
                  <a:buNone/>
                </a:pPr>
                <a:r>
                  <a:rPr lang="da-DK" dirty="0">
                    <a:solidFill>
                      <a:srgbClr val="FF0000"/>
                    </a:solidFill>
                  </a:rPr>
                  <a:t>H</a:t>
                </a:r>
                <a:r>
                  <a:rPr lang="da-DK" baseline="-25000" dirty="0">
                    <a:solidFill>
                      <a:srgbClr val="FF0000"/>
                    </a:solidFill>
                  </a:rPr>
                  <a:t>0</a:t>
                </a:r>
                <a:r>
                  <a:rPr lang="da-DK" dirty="0">
                    <a:solidFill>
                      <a:srgbClr val="FF0000"/>
                    </a:solidFill>
                  </a:rPr>
                  <a:t>: Terningen viser en 6’er med sandsynligheden </a:t>
                </a:r>
                <a14:m>
                  <m:oMath xmlns:m="http://schemas.openxmlformats.org/officeDocument/2006/math">
                    <m:r>
                      <a:rPr lang="da-D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da-D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da-DK" dirty="0">
                    <a:solidFill>
                      <a:srgbClr val="FF0000"/>
                    </a:solidFill>
                  </a:rPr>
                  <a:t> . (Vi laver altid nulhypotesen simplest mulig)</a:t>
                </a:r>
              </a:p>
              <a:p>
                <a:pPr marL="0" indent="0">
                  <a:buNone/>
                </a:pPr>
                <a:r>
                  <a:rPr lang="da-DK" dirty="0">
                    <a:solidFill>
                      <a:srgbClr val="FF0000"/>
                    </a:solidFill>
                  </a:rPr>
                  <a:t>Hvis denne </a:t>
                </a:r>
                <a:r>
                  <a:rPr lang="da-DK" dirty="0">
                    <a:solidFill>
                      <a:srgbClr val="C00000"/>
                    </a:solidFill>
                  </a:rPr>
                  <a:t>hypotese ikke forkastes </a:t>
                </a:r>
                <a:r>
                  <a:rPr lang="da-DK" dirty="0">
                    <a:solidFill>
                      <a:srgbClr val="FF0000"/>
                    </a:solidFill>
                  </a:rPr>
                  <a:t>i vores test, selvom den ikke er sand har vi begået en fejl.</a:t>
                </a:r>
              </a:p>
              <a:p>
                <a:pPr marL="0" indent="0">
                  <a:buNone/>
                </a:pPr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A2412B45-D833-5C4F-A557-6B7B937B94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4" t="-2616" b="-174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5535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B06F3E9-CFD0-9F4A-82C1-9D89B5AD1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da-DK" sz="3400">
                <a:solidFill>
                  <a:srgbClr val="FFFFFF"/>
                </a:solidFill>
              </a:rPr>
              <a:t>Signifikansniveau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A0180EB4-552B-CE42-AC35-53DB559711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8708" y="885651"/>
                <a:ext cx="6525220" cy="4616849"/>
              </a:xfrm>
            </p:spPr>
            <p:txBody>
              <a:bodyPr anchor="ctr">
                <a:normAutofit/>
              </a:bodyPr>
              <a:lstStyle/>
              <a:p>
                <a:r>
                  <a:rPr lang="da-DK" sz="2400"/>
                  <a:t>Signifikansniveaet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da-DK" sz="2400"/>
                  <a:t> er et tal (en procent) som angiver niveauet for, hvornår observerede værdier vil være kritiske. Altså niveauet for hvornår vi skal forkaste eller ikke at forkaste en nulhypotese.</a:t>
                </a:r>
              </a:p>
              <a:p>
                <a:r>
                  <a:rPr lang="da-DK" sz="2400"/>
                  <a:t>Det er samtidig risikoen for at begå fejlen at forkaste en sand hypotese. Sandsynligheden for at forkaste en sand hypotese er højst</a:t>
                </a:r>
              </a:p>
              <a:p>
                <a:r>
                  <a:rPr lang="da-DK" sz="2400"/>
                  <a:t>Typiske signifikansniveauer er 5% og 1%. </a:t>
                </a:r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A0180EB4-552B-CE42-AC35-53DB559711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8708" y="885651"/>
                <a:ext cx="6525220" cy="4616849"/>
              </a:xfrm>
              <a:blipFill>
                <a:blip r:embed="rId2"/>
                <a:stretch>
                  <a:fillRect l="-136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0958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D31584-748F-F94F-8622-F7CA5553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5400"/>
              <a:t>Kritisk mængde</a:t>
            </a:r>
          </a:p>
        </p:txBody>
      </p:sp>
      <p:sp>
        <p:nvSpPr>
          <p:cNvPr id="7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96A50E20-ABB2-6C40-AC71-97FFEAFF69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0936" y="2660904"/>
                <a:ext cx="4818888" cy="3547872"/>
              </a:xfrm>
            </p:spPr>
            <p:txBody>
              <a:bodyPr anchor="t">
                <a:normAutofit lnSpcReduction="10000"/>
              </a:bodyPr>
              <a:lstStyle/>
              <a:p>
                <a:r>
                  <a:rPr lang="da-DK" sz="2000" dirty="0"/>
                  <a:t>Den mængde, der består af de ekstreme værdier, hvor vi vil forkaste nulhypotesen, hvis vores observerede værdi ligger i den.</a:t>
                </a:r>
              </a:p>
              <a:p>
                <a:endParaRPr lang="da-DK" sz="1400" dirty="0"/>
              </a:p>
              <a:p>
                <a:pPr marL="0" indent="0">
                  <a:buNone/>
                </a:pPr>
                <a:r>
                  <a:rPr lang="da-DK" sz="1400" dirty="0">
                    <a:solidFill>
                      <a:srgbClr val="FF0000"/>
                    </a:solidFill>
                  </a:rPr>
                  <a:t>Eksempel:</a:t>
                </a:r>
              </a:p>
              <a:p>
                <a:pPr marL="0" indent="0">
                  <a:buNone/>
                </a:pPr>
                <a:r>
                  <a:rPr lang="da-DK" sz="1400" dirty="0">
                    <a:solidFill>
                      <a:srgbClr val="FF0000"/>
                    </a:solidFill>
                  </a:rPr>
                  <a:t>I 200 kast med en terning, hvor vi undersøger hypotesen</a:t>
                </a:r>
              </a:p>
              <a:p>
                <a:pPr marL="0" indent="0">
                  <a:buNone/>
                </a:pPr>
                <a:r>
                  <a:rPr lang="da-DK" sz="1400" dirty="0">
                    <a:solidFill>
                      <a:srgbClr val="FF0000"/>
                    </a:solidFill>
                  </a:rPr>
                  <a:t>H</a:t>
                </a:r>
                <a:r>
                  <a:rPr lang="da-DK" sz="1400" baseline="-25000" dirty="0">
                    <a:solidFill>
                      <a:srgbClr val="FF0000"/>
                    </a:solidFill>
                  </a:rPr>
                  <a:t>0</a:t>
                </a:r>
                <a:r>
                  <a:rPr lang="da-DK" sz="1400" dirty="0">
                    <a:solidFill>
                      <a:srgbClr val="FF0000"/>
                    </a:solidFill>
                  </a:rPr>
                  <a:t>: Terningen er ærlig dvs.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sz="1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da-DK" sz="1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da-DK" sz="1400" dirty="0">
                    <a:solidFill>
                      <a:srgbClr val="FF0000"/>
                    </a:solidFill>
                  </a:rPr>
                  <a:t> for at slå en </a:t>
                </a:r>
                <a:r>
                  <a:rPr lang="da-DK" sz="1400" dirty="0" err="1">
                    <a:solidFill>
                      <a:srgbClr val="FF0000"/>
                    </a:solidFill>
                  </a:rPr>
                  <a:t>sekser</a:t>
                </a:r>
                <a:endParaRPr lang="da-DK" sz="14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da-DK" sz="1400" dirty="0">
                    <a:solidFill>
                      <a:srgbClr val="FF0000"/>
                    </a:solidFill>
                  </a:rPr>
                  <a:t>Hvis signifikansniveauet er på 5% vil den kritiske mængde være: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14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da-DK" sz="14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da-DK" sz="1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1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0,1,…,22</m:t>
                          </m:r>
                        </m:e>
                      </m:d>
                      <m:r>
                        <a:rPr lang="da-DK" sz="14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∪{45,46,…,200}</m:t>
                      </m:r>
                    </m:oMath>
                  </m:oMathPara>
                </a14:m>
                <a:endParaRPr lang="da-DK" sz="14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da-DK" sz="1400" dirty="0">
                    <a:solidFill>
                      <a:srgbClr val="FF0000"/>
                    </a:solidFill>
                  </a:rPr>
                  <a:t>Da vores observerede værdi var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1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1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1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𝑜𝑏𝑠</m:t>
                        </m:r>
                      </m:sub>
                    </m:sSub>
                    <m:r>
                      <a:rPr lang="da-DK" sz="1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=44</m:t>
                    </m:r>
                  </m:oMath>
                </a14:m>
                <a:r>
                  <a:rPr lang="da-DK" sz="1400" dirty="0">
                    <a:solidFill>
                      <a:srgbClr val="FF0000"/>
                    </a:solidFill>
                  </a:rPr>
                  <a:t> vil den ikke ligge i den kritiske mængde. Derfor kan vi ikke forkaste vores nulhypotese, da værdien ikke er for ekstrem. Dvs. vi kan godt beholde vores hypotese om, at terningen er ærlig.</a:t>
                </a:r>
              </a:p>
            </p:txBody>
          </p:sp>
        </mc:Choice>
        <mc:Fallback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96A50E20-ABB2-6C40-AC71-97FFEAFF69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0936" y="2660904"/>
                <a:ext cx="4818888" cy="3547872"/>
              </a:xfrm>
              <a:blipFill>
                <a:blip r:embed="rId2"/>
                <a:stretch>
                  <a:fillRect l="-1050" t="-2491" r="-26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>
            <a:extLst>
              <a:ext uri="{FF2B5EF4-FFF2-40B4-BE49-F238E27FC236}">
                <a16:creationId xmlns:a16="http://schemas.microsoft.com/office/drawing/2014/main" id="{103C300B-2DB9-B84D-99EE-6A460E4CB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1850325"/>
            <a:ext cx="5458968" cy="315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C2807F81-BEAE-EF4C-AD6D-4F903400F593}"/>
              </a:ext>
            </a:extLst>
          </p:cNvPr>
          <p:cNvSpPr txBox="1"/>
          <p:nvPr/>
        </p:nvSpPr>
        <p:spPr>
          <a:xfrm>
            <a:off x="7227718" y="5268931"/>
            <a:ext cx="15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Kritisk værdi K</a:t>
            </a:r>
            <a:r>
              <a:rPr lang="da-DK" baseline="-25000" dirty="0"/>
              <a:t>1</a:t>
            </a:r>
            <a:endParaRPr lang="da-DK" dirty="0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3DBAD8EA-9D8A-674A-AA4D-EE8CF54F9A75}"/>
              </a:ext>
            </a:extLst>
          </p:cNvPr>
          <p:cNvSpPr txBox="1"/>
          <p:nvPr/>
        </p:nvSpPr>
        <p:spPr>
          <a:xfrm>
            <a:off x="9198032" y="5269836"/>
            <a:ext cx="15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Kritisk værdi K</a:t>
            </a:r>
            <a:r>
              <a:rPr lang="da-DK" baseline="-25000" dirty="0"/>
              <a:t>2</a:t>
            </a:r>
            <a:endParaRPr lang="da-DK" dirty="0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A2C45262-D0E8-E14D-97D4-8DD6C40559DE}"/>
              </a:ext>
            </a:extLst>
          </p:cNvPr>
          <p:cNvCxnSpPr>
            <a:cxnSpLocks/>
          </p:cNvCxnSpPr>
          <p:nvPr/>
        </p:nvCxnSpPr>
        <p:spPr>
          <a:xfrm flipV="1">
            <a:off x="7833633" y="5007674"/>
            <a:ext cx="219257" cy="261257"/>
          </a:xfrm>
          <a:prstGeom prst="line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5E3BB3BB-C7F1-A542-8379-B1E0A5F25134}"/>
              </a:ext>
            </a:extLst>
          </p:cNvPr>
          <p:cNvCxnSpPr>
            <a:cxnSpLocks/>
          </p:cNvCxnSpPr>
          <p:nvPr/>
        </p:nvCxnSpPr>
        <p:spPr>
          <a:xfrm flipH="1" flipV="1">
            <a:off x="9796503" y="5007676"/>
            <a:ext cx="283854" cy="262160"/>
          </a:xfrm>
          <a:prstGeom prst="line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Tekstfelt 13">
            <a:extLst>
              <a:ext uri="{FF2B5EF4-FFF2-40B4-BE49-F238E27FC236}">
                <a16:creationId xmlns:a16="http://schemas.microsoft.com/office/drawing/2014/main" id="{2665731F-1123-4F4D-97FA-9577DE703300}"/>
              </a:ext>
            </a:extLst>
          </p:cNvPr>
          <p:cNvSpPr txBox="1"/>
          <p:nvPr/>
        </p:nvSpPr>
        <p:spPr>
          <a:xfrm>
            <a:off x="6615113" y="3171825"/>
            <a:ext cx="1543050" cy="162877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74106E3B-1977-634A-BC31-07733CBE6E81}"/>
              </a:ext>
            </a:extLst>
          </p:cNvPr>
          <p:cNvCxnSpPr>
            <a:cxnSpLocks/>
          </p:cNvCxnSpPr>
          <p:nvPr/>
        </p:nvCxnSpPr>
        <p:spPr>
          <a:xfrm flipV="1">
            <a:off x="7805057" y="5007674"/>
            <a:ext cx="219257" cy="261257"/>
          </a:xfrm>
          <a:prstGeom prst="line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Tekstfelt 22">
            <a:extLst>
              <a:ext uri="{FF2B5EF4-FFF2-40B4-BE49-F238E27FC236}">
                <a16:creationId xmlns:a16="http://schemas.microsoft.com/office/drawing/2014/main" id="{A0D9086A-AC3C-0D40-8CB3-6C469C56F3D4}"/>
              </a:ext>
            </a:extLst>
          </p:cNvPr>
          <p:cNvSpPr txBox="1"/>
          <p:nvPr/>
        </p:nvSpPr>
        <p:spPr>
          <a:xfrm>
            <a:off x="9696486" y="3171824"/>
            <a:ext cx="1852385" cy="162877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DB449551-3155-AE46-A0CF-18DCF8A0B4FB}"/>
              </a:ext>
            </a:extLst>
          </p:cNvPr>
          <p:cNvSpPr txBox="1"/>
          <p:nvPr/>
        </p:nvSpPr>
        <p:spPr>
          <a:xfrm>
            <a:off x="6986588" y="1085850"/>
            <a:ext cx="2220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Den kritiske mængde</a:t>
            </a:r>
          </a:p>
        </p:txBody>
      </p: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A2D15092-6B2F-1640-B103-2EE1CCC5D9A7}"/>
              </a:ext>
            </a:extLst>
          </p:cNvPr>
          <p:cNvCxnSpPr>
            <a:cxnSpLocks/>
          </p:cNvCxnSpPr>
          <p:nvPr/>
        </p:nvCxnSpPr>
        <p:spPr>
          <a:xfrm flipH="1">
            <a:off x="7458075" y="1455182"/>
            <a:ext cx="456610" cy="1530906"/>
          </a:xfrm>
          <a:prstGeom prst="line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Lige forbindelse 26">
            <a:extLst>
              <a:ext uri="{FF2B5EF4-FFF2-40B4-BE49-F238E27FC236}">
                <a16:creationId xmlns:a16="http://schemas.microsoft.com/office/drawing/2014/main" id="{3517B082-F0C8-8442-8168-5EBA91E1FD70}"/>
              </a:ext>
            </a:extLst>
          </p:cNvPr>
          <p:cNvCxnSpPr>
            <a:cxnSpLocks/>
          </p:cNvCxnSpPr>
          <p:nvPr/>
        </p:nvCxnSpPr>
        <p:spPr>
          <a:xfrm>
            <a:off x="8943975" y="1480993"/>
            <a:ext cx="994455" cy="1505095"/>
          </a:xfrm>
          <a:prstGeom prst="line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57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C59AED3-1701-F243-B317-28EE1455E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da-DK" sz="3700">
                <a:solidFill>
                  <a:srgbClr val="FFFFFF"/>
                </a:solidFill>
              </a:rPr>
              <a:t>Acceptmængde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98068326-2193-244B-8127-8009E22015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8708" y="563918"/>
                <a:ext cx="6525220" cy="5251645"/>
              </a:xfrm>
            </p:spPr>
            <p:txBody>
              <a:bodyPr anchor="ctr">
                <a:normAutofit/>
              </a:bodyPr>
              <a:lstStyle/>
              <a:p>
                <a:r>
                  <a:rPr lang="da-DK" sz="2400" dirty="0"/>
                  <a:t>Den mængde, der består af accepterede værdier, hvor vi ikke vil forkaste nulhypotesen, hvis den observerede værdi ligger i den.</a:t>
                </a:r>
              </a:p>
              <a:p>
                <a:pPr marL="0" indent="0">
                  <a:buNone/>
                </a:pPr>
                <a:endParaRPr lang="da-DK" sz="190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da-DK" sz="1900">
                    <a:solidFill>
                      <a:srgbClr val="FF0000"/>
                    </a:solidFill>
                  </a:rPr>
                  <a:t>Eksempel</a:t>
                </a:r>
                <a:r>
                  <a:rPr lang="da-DK" sz="1900" dirty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buNone/>
                </a:pPr>
                <a:r>
                  <a:rPr lang="da-DK" sz="1900" dirty="0">
                    <a:solidFill>
                      <a:srgbClr val="FF0000"/>
                    </a:solidFill>
                  </a:rPr>
                  <a:t>I 200 kast med en terning, hvor vi undersøger hypotesen</a:t>
                </a:r>
              </a:p>
              <a:p>
                <a:pPr marL="0" indent="0">
                  <a:buNone/>
                </a:pPr>
                <a:r>
                  <a:rPr lang="da-DK" sz="1900" dirty="0">
                    <a:solidFill>
                      <a:srgbClr val="FF0000"/>
                    </a:solidFill>
                  </a:rPr>
                  <a:t>H</a:t>
                </a:r>
                <a:r>
                  <a:rPr lang="da-DK" sz="1900" baseline="-25000" dirty="0">
                    <a:solidFill>
                      <a:srgbClr val="FF0000"/>
                    </a:solidFill>
                  </a:rPr>
                  <a:t>0</a:t>
                </a:r>
                <a:r>
                  <a:rPr lang="da-DK" sz="1900" dirty="0">
                    <a:solidFill>
                      <a:srgbClr val="FF0000"/>
                    </a:solidFill>
                  </a:rPr>
                  <a:t>: Terningen er ærlig dvs.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sz="19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da-DK" sz="19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da-DK" sz="1900" dirty="0">
                    <a:solidFill>
                      <a:srgbClr val="FF0000"/>
                    </a:solidFill>
                  </a:rPr>
                  <a:t> for at slå en </a:t>
                </a:r>
                <a:r>
                  <a:rPr lang="da-DK" sz="1900" dirty="0" err="1">
                    <a:solidFill>
                      <a:srgbClr val="FF0000"/>
                    </a:solidFill>
                  </a:rPr>
                  <a:t>sekser</a:t>
                </a:r>
                <a:endParaRPr lang="da-DK" sz="19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da-DK" sz="1900" dirty="0">
                    <a:solidFill>
                      <a:srgbClr val="FF0000"/>
                    </a:solidFill>
                  </a:rPr>
                  <a:t>Hvis signifikansniveauet er på 5% vil den kritiske mængde være: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da-DK"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da-DK"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0,1,…,22</m:t>
                          </m:r>
                        </m:e>
                      </m:d>
                      <m:r>
                        <a:rPr lang="da-DK"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∪{45,46,…,200}</m:t>
                      </m:r>
                    </m:oMath>
                  </m:oMathPara>
                </a14:m>
                <a:endParaRPr lang="da-DK" sz="19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da-DK" sz="1900" dirty="0">
                    <a:solidFill>
                      <a:srgbClr val="FF0000"/>
                    </a:solidFill>
                  </a:rPr>
                  <a:t>Acceptmængden er derfor </a:t>
                </a:r>
                <a14:m>
                  <m:oMath xmlns:m="http://schemas.openxmlformats.org/officeDocument/2006/math">
                    <m:r>
                      <a:rPr lang="da-DK" sz="19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da-DK" sz="19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={23,…,44}</m:t>
                    </m:r>
                  </m:oMath>
                </a14:m>
                <a:endParaRPr lang="da-DK" sz="19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da-DK" sz="1900" dirty="0">
                    <a:solidFill>
                      <a:srgbClr val="FF0000"/>
                    </a:solidFill>
                  </a:rPr>
                  <a:t>Da vores observerede værdi var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𝑜𝑏𝑠</m:t>
                        </m:r>
                      </m:sub>
                    </m:sSub>
                    <m:r>
                      <a:rPr lang="da-DK" sz="19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=44</m:t>
                    </m:r>
                  </m:oMath>
                </a14:m>
                <a:r>
                  <a:rPr lang="da-DK" sz="1900" dirty="0">
                    <a:solidFill>
                      <a:srgbClr val="FF0000"/>
                    </a:solidFill>
                  </a:rPr>
                  <a:t> ligger i acceptmængden. Derfor kan vi ikke forkaste vores nulhypotese. Dvs. vi kan godt beholde vores hypotese om, at terningen er ærlig.</a:t>
                </a:r>
              </a:p>
              <a:p>
                <a:endParaRPr lang="da-DK" sz="1900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98068326-2193-244B-8127-8009E22015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8708" y="563918"/>
                <a:ext cx="6525220" cy="5251645"/>
              </a:xfrm>
              <a:blipFill>
                <a:blip r:embed="rId2"/>
                <a:stretch>
                  <a:fillRect l="-1362" t="-2174" r="-155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5596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816</Words>
  <Application>Microsoft Macintosh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Office-tema</vt:lpstr>
      <vt:lpstr>Hvad er en hypotesetest</vt:lpstr>
      <vt:lpstr>Statistisk test</vt:lpstr>
      <vt:lpstr>Nulhypotese og alternativ hypotese</vt:lpstr>
      <vt:lpstr>Observerede værdier og forventede værdier</vt:lpstr>
      <vt:lpstr>At forkaste eller ikke at forkaste…</vt:lpstr>
      <vt:lpstr>To typer af fejl</vt:lpstr>
      <vt:lpstr>Signifikansniveau</vt:lpstr>
      <vt:lpstr>Kritisk mængde</vt:lpstr>
      <vt:lpstr>Acceptmængde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er en hypotesetest</dc:title>
  <dc:creator>Maja Hagelkvist Bloch</dc:creator>
  <cp:lastModifiedBy>Maja Hagelkvist Bloch</cp:lastModifiedBy>
  <cp:revision>5</cp:revision>
  <dcterms:created xsi:type="dcterms:W3CDTF">2022-01-05T10:31:34Z</dcterms:created>
  <dcterms:modified xsi:type="dcterms:W3CDTF">2022-01-05T22:13:17Z</dcterms:modified>
</cp:coreProperties>
</file>