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57" r:id="rId6"/>
    <p:sldId id="261" r:id="rId7"/>
    <p:sldId id="262" r:id="rId8"/>
    <p:sldId id="263" r:id="rId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884"/>
  </p:normalViewPr>
  <p:slideViewPr>
    <p:cSldViewPr snapToGrid="0">
      <p:cViewPr varScale="1">
        <p:scale>
          <a:sx n="114" d="100"/>
          <a:sy n="114" d="100"/>
        </p:scale>
        <p:origin x="4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CE2D5-2710-256D-A84E-918581EE101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2C4A97B-0BDD-B750-A351-A1D41C4AC2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9CB6E36-98E5-6ACC-4626-CEB98E31D601}"/>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5" name="Pladsholder til sidefod 4">
            <a:extLst>
              <a:ext uri="{FF2B5EF4-FFF2-40B4-BE49-F238E27FC236}">
                <a16:creationId xmlns:a16="http://schemas.microsoft.com/office/drawing/2014/main" id="{0D45B8EC-35B7-A927-E37C-A64CBC8C18A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E38546F-3B10-ED89-8988-58DF377A989B}"/>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647637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D5442-D0BA-44DB-FF78-51CC837FCB2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A5C4E1C-21AB-46DE-D54E-CEAE7DD10855}"/>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194D98F-08EF-9A64-E76B-98DD3731F43B}"/>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5" name="Pladsholder til sidefod 4">
            <a:extLst>
              <a:ext uri="{FF2B5EF4-FFF2-40B4-BE49-F238E27FC236}">
                <a16:creationId xmlns:a16="http://schemas.microsoft.com/office/drawing/2014/main" id="{63AE1BC6-7537-7CAA-D224-0D839FA4C81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66B73F9-5286-0338-6F58-EA35E12DC1DC}"/>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1440906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51F62-3C3D-AAAF-5898-E82F8CFAB76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21D8414-E0B4-75D7-4623-1332B12701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5E087EC-8DCD-1F2F-E0FF-FAAD1A220F85}"/>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5" name="Pladsholder til sidefod 4">
            <a:extLst>
              <a:ext uri="{FF2B5EF4-FFF2-40B4-BE49-F238E27FC236}">
                <a16:creationId xmlns:a16="http://schemas.microsoft.com/office/drawing/2014/main" id="{FF898245-3804-4F9A-CB92-E3B2C38730A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1522537-D73E-FB8D-1127-B341F92DE730}"/>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2451154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B7CE9-CB4A-936D-337B-51C767448B0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CEEEBD6-D75F-276B-CC12-0E50E830920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228399F4-8FB9-73F1-F8BB-62AF1D29173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0238DCA-E960-86DE-B850-B50588132D13}"/>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6" name="Pladsholder til sidefod 5">
            <a:extLst>
              <a:ext uri="{FF2B5EF4-FFF2-40B4-BE49-F238E27FC236}">
                <a16:creationId xmlns:a16="http://schemas.microsoft.com/office/drawing/2014/main" id="{1CADD0DB-010F-CC5B-47B9-EA4221B33B1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CBD400E-4F34-16AD-96F8-6E6FF32C8068}"/>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3627702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F7CC53-CF52-1972-C82F-66E169873F0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9F6A225-CA83-1703-5429-FB1D7BD3C7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1829EA9-2554-58FB-1741-932644314C5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1EB7B31-EBCE-BE55-0B88-D63577D7F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618CFB4-828B-AD16-FDBF-300A164FBFE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AD99E52-E569-74F6-D5BA-E2FEEAEB0D22}"/>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8" name="Pladsholder til sidefod 7">
            <a:extLst>
              <a:ext uri="{FF2B5EF4-FFF2-40B4-BE49-F238E27FC236}">
                <a16:creationId xmlns:a16="http://schemas.microsoft.com/office/drawing/2014/main" id="{64CD8372-95B0-6A47-C4D4-3F50A610A60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14B31AE-821B-126A-FF6E-96C8C62FC5B9}"/>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388024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E8F762-6A9B-74B8-04F1-66D0725AF1E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08328C7-BAB7-84F6-D92D-0D5F33F6BA91}"/>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4" name="Pladsholder til sidefod 3">
            <a:extLst>
              <a:ext uri="{FF2B5EF4-FFF2-40B4-BE49-F238E27FC236}">
                <a16:creationId xmlns:a16="http://schemas.microsoft.com/office/drawing/2014/main" id="{6B7AF6AF-A4EB-D6F3-76E5-DD84412D714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8FF38AE-7D6B-EAE7-7555-6100D84899A1}"/>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2288161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0D5B0F3-5CED-FEA0-1143-6F9F47342942}"/>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3" name="Pladsholder til sidefod 2">
            <a:extLst>
              <a:ext uri="{FF2B5EF4-FFF2-40B4-BE49-F238E27FC236}">
                <a16:creationId xmlns:a16="http://schemas.microsoft.com/office/drawing/2014/main" id="{7A04D539-7AB5-D523-CE66-8508E49B19E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D265FFE3-CF82-9515-C059-7605ADE15844}"/>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1670542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C82ED6-1253-746D-A046-F70B0F3AC76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202720F-AEE8-9BBC-9089-7470BB6679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C7946B6-B4B5-6618-17A6-8CC46D48EA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824FD72-C0F6-D6D1-21F3-7F0AC29AB8C7}"/>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6" name="Pladsholder til sidefod 5">
            <a:extLst>
              <a:ext uri="{FF2B5EF4-FFF2-40B4-BE49-F238E27FC236}">
                <a16:creationId xmlns:a16="http://schemas.microsoft.com/office/drawing/2014/main" id="{D4CDADBD-3388-ACBC-69E9-28A68118616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780B911-9121-D6E9-4DC7-25240CD3EBD2}"/>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4131430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33E48F-7B4B-CA66-EAC1-654EA89E449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51F104B-7402-DC01-8B57-4E4719D6E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7AF7844-E131-D2EC-1B02-171CF1D87F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59C2E1B-311A-AE1B-D3FC-5BFA680B8ED4}"/>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6" name="Pladsholder til sidefod 5">
            <a:extLst>
              <a:ext uri="{FF2B5EF4-FFF2-40B4-BE49-F238E27FC236}">
                <a16:creationId xmlns:a16="http://schemas.microsoft.com/office/drawing/2014/main" id="{7D532F3E-2667-6508-2CD2-6EADEB257ED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55EF1C7-0BC1-D086-6034-07511008B7EF}"/>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46362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E7C672-3934-AA00-FE8D-71F88549205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F245DBD6-E64A-9BCD-CE5E-33AFB516049F}"/>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937461D-A7E6-275A-E402-2420797AE7E2}"/>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5" name="Pladsholder til sidefod 4">
            <a:extLst>
              <a:ext uri="{FF2B5EF4-FFF2-40B4-BE49-F238E27FC236}">
                <a16:creationId xmlns:a16="http://schemas.microsoft.com/office/drawing/2014/main" id="{1C2BCC53-ADFF-A516-B0F4-F000CB6A3F6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42D104-BA47-BA9E-792D-CDE4274E2CD2}"/>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3896637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A9769E8-4DF0-03AE-2380-1F527503CFA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5873678E-CD19-58C3-882E-D6413225A02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7398EFC-4BCB-8590-6444-34C583DDC122}"/>
              </a:ext>
            </a:extLst>
          </p:cNvPr>
          <p:cNvSpPr>
            <a:spLocks noGrp="1"/>
          </p:cNvSpPr>
          <p:nvPr>
            <p:ph type="dt" sz="half" idx="10"/>
          </p:nvPr>
        </p:nvSpPr>
        <p:spPr/>
        <p:txBody>
          <a:bodyPr/>
          <a:lstStyle/>
          <a:p>
            <a:fld id="{8C002E6F-E6DA-FB4F-A702-A3D5A9751184}" type="datetimeFigureOut">
              <a:rPr lang="da-DK" smtClean="0"/>
              <a:t>10.01.2024</a:t>
            </a:fld>
            <a:endParaRPr lang="da-DK"/>
          </a:p>
        </p:txBody>
      </p:sp>
      <p:sp>
        <p:nvSpPr>
          <p:cNvPr id="5" name="Pladsholder til sidefod 4">
            <a:extLst>
              <a:ext uri="{FF2B5EF4-FFF2-40B4-BE49-F238E27FC236}">
                <a16:creationId xmlns:a16="http://schemas.microsoft.com/office/drawing/2014/main" id="{21B4D3BB-A98B-6469-C824-69D60A6F6A5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AC31DF2-9A07-CF6B-4571-AF261E5230FF}"/>
              </a:ext>
            </a:extLst>
          </p:cNvPr>
          <p:cNvSpPr>
            <a:spLocks noGrp="1"/>
          </p:cNvSpPr>
          <p:nvPr>
            <p:ph type="sldNum" sz="quarter" idx="12"/>
          </p:nvPr>
        </p:nvSpPr>
        <p:spPr/>
        <p:txBody>
          <a:bodyPr/>
          <a:lstStyle/>
          <a:p>
            <a:fld id="{F0DDCA94-CAC6-6F44-88ED-E950F7A77893}" type="slidenum">
              <a:rPr lang="da-DK" smtClean="0"/>
              <a:t>‹nr.›</a:t>
            </a:fld>
            <a:endParaRPr lang="da-DK"/>
          </a:p>
        </p:txBody>
      </p:sp>
    </p:spTree>
    <p:extLst>
      <p:ext uri="{BB962C8B-B14F-4D97-AF65-F5344CB8AC3E}">
        <p14:creationId xmlns:p14="http://schemas.microsoft.com/office/powerpoint/2010/main" val="327701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65AD711-A1E8-500C-7300-3C12986234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B298E14-1387-B4FB-1520-B53C4EEA57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74D53CD-478D-C4AF-F0E9-9A047FA33F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002E6F-E6DA-FB4F-A702-A3D5A9751184}" type="datetimeFigureOut">
              <a:rPr lang="da-DK" smtClean="0"/>
              <a:t>10.01.2024</a:t>
            </a:fld>
            <a:endParaRPr lang="da-DK"/>
          </a:p>
        </p:txBody>
      </p:sp>
      <p:sp>
        <p:nvSpPr>
          <p:cNvPr id="5" name="Pladsholder til sidefod 4">
            <a:extLst>
              <a:ext uri="{FF2B5EF4-FFF2-40B4-BE49-F238E27FC236}">
                <a16:creationId xmlns:a16="http://schemas.microsoft.com/office/drawing/2014/main" id="{5AE47D0C-9286-005B-2760-8BAA739C2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1312FF9F-28FC-4ADD-1357-9B5BB1A71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DDCA94-CAC6-6F44-88ED-E950F7A77893}" type="slidenum">
              <a:rPr lang="da-DK" smtClean="0"/>
              <a:t>‹nr.›</a:t>
            </a:fld>
            <a:endParaRPr lang="da-DK"/>
          </a:p>
        </p:txBody>
      </p:sp>
    </p:spTree>
    <p:extLst>
      <p:ext uri="{BB962C8B-B14F-4D97-AF65-F5344CB8AC3E}">
        <p14:creationId xmlns:p14="http://schemas.microsoft.com/office/powerpoint/2010/main" val="1538864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i4CAwjfY-dU&amp;t=100s"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a:extLst>
              <a:ext uri="{FF2B5EF4-FFF2-40B4-BE49-F238E27FC236}">
                <a16:creationId xmlns:a16="http://schemas.microsoft.com/office/drawing/2014/main" id="{0A36C635-4186-C59E-2824-038A01BE5215}"/>
              </a:ext>
            </a:extLst>
          </p:cNvPr>
          <p:cNvPicPr>
            <a:picLocks noChangeAspect="1"/>
          </p:cNvPicPr>
          <p:nvPr/>
        </p:nvPicPr>
        <p:blipFill rotWithShape="1">
          <a:blip r:embed="rId2"/>
          <a:srcRect t="10830" b="934"/>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8" name="Rectangle 17">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59856FB-2503-C189-D2AA-7A3A2BB942B6}"/>
              </a:ext>
            </a:extLst>
          </p:cNvPr>
          <p:cNvSpPr>
            <a:spLocks noGrp="1"/>
          </p:cNvSpPr>
          <p:nvPr>
            <p:ph type="ctrTitle"/>
          </p:nvPr>
        </p:nvSpPr>
        <p:spPr>
          <a:xfrm>
            <a:off x="589556" y="5746071"/>
            <a:ext cx="7015499" cy="852260"/>
          </a:xfrm>
        </p:spPr>
        <p:txBody>
          <a:bodyPr anchor="ctr">
            <a:normAutofit/>
          </a:bodyPr>
          <a:lstStyle/>
          <a:p>
            <a:pPr algn="l"/>
            <a:r>
              <a:rPr lang="da-DK" sz="3600"/>
              <a:t>Civilisationernes sammenstød</a:t>
            </a:r>
          </a:p>
        </p:txBody>
      </p:sp>
      <p:sp>
        <p:nvSpPr>
          <p:cNvPr id="3" name="Undertitel 2">
            <a:extLst>
              <a:ext uri="{FF2B5EF4-FFF2-40B4-BE49-F238E27FC236}">
                <a16:creationId xmlns:a16="http://schemas.microsoft.com/office/drawing/2014/main" id="{F129EE69-0112-3236-5225-4469A9169717}"/>
              </a:ext>
            </a:extLst>
          </p:cNvPr>
          <p:cNvSpPr>
            <a:spLocks noGrp="1"/>
          </p:cNvSpPr>
          <p:nvPr>
            <p:ph type="subTitle" idx="1"/>
          </p:nvPr>
        </p:nvSpPr>
        <p:spPr>
          <a:xfrm>
            <a:off x="7605056" y="5746071"/>
            <a:ext cx="4114801" cy="852260"/>
          </a:xfrm>
        </p:spPr>
        <p:txBody>
          <a:bodyPr anchor="ctr">
            <a:normAutofit/>
          </a:bodyPr>
          <a:lstStyle/>
          <a:p>
            <a:pPr algn="r"/>
            <a:r>
              <a:rPr lang="da-DK" sz="2000"/>
              <a:t>Samuel Huntingtons bud på de nye konfliktlinjer i verden </a:t>
            </a:r>
          </a:p>
        </p:txBody>
      </p:sp>
    </p:spTree>
    <p:extLst>
      <p:ext uri="{BB962C8B-B14F-4D97-AF65-F5344CB8AC3E}">
        <p14:creationId xmlns:p14="http://schemas.microsoft.com/office/powerpoint/2010/main" val="339456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45C70CB-3F45-9F39-C517-CF12CA4C7506}"/>
              </a:ext>
            </a:extLst>
          </p:cNvPr>
          <p:cNvSpPr>
            <a:spLocks noGrp="1"/>
          </p:cNvSpPr>
          <p:nvPr>
            <p:ph type="title"/>
          </p:nvPr>
        </p:nvSpPr>
        <p:spPr>
          <a:xfrm>
            <a:off x="761803" y="350196"/>
            <a:ext cx="4646904" cy="1624520"/>
          </a:xfrm>
        </p:spPr>
        <p:txBody>
          <a:bodyPr anchor="ctr">
            <a:normAutofit/>
          </a:bodyPr>
          <a:lstStyle/>
          <a:p>
            <a:r>
              <a:rPr lang="da-DK" sz="4000"/>
              <a:t>En ny verdensorden</a:t>
            </a:r>
          </a:p>
        </p:txBody>
      </p:sp>
      <p:sp>
        <p:nvSpPr>
          <p:cNvPr id="3" name="Pladsholder til indhold 2">
            <a:extLst>
              <a:ext uri="{FF2B5EF4-FFF2-40B4-BE49-F238E27FC236}">
                <a16:creationId xmlns:a16="http://schemas.microsoft.com/office/drawing/2014/main" id="{0A588AC3-BC1A-4AA3-0689-42FFFFDF894E}"/>
              </a:ext>
            </a:extLst>
          </p:cNvPr>
          <p:cNvSpPr>
            <a:spLocks noGrp="1"/>
          </p:cNvSpPr>
          <p:nvPr>
            <p:ph idx="1"/>
          </p:nvPr>
        </p:nvSpPr>
        <p:spPr>
          <a:xfrm>
            <a:off x="761802" y="1857376"/>
            <a:ext cx="4646905" cy="4772024"/>
          </a:xfrm>
        </p:spPr>
        <p:txBody>
          <a:bodyPr anchor="ctr">
            <a:normAutofit/>
          </a:bodyPr>
          <a:lstStyle/>
          <a:p>
            <a:r>
              <a:rPr lang="da-DK" sz="2000" dirty="0"/>
              <a:t>Efter den kolde krig skulle systemet/verdensordenen omtænkes – væk var den multipolære orden fra den gamle verden før 1940 og den bipolare verden fra den kolde krig. </a:t>
            </a:r>
          </a:p>
          <a:p>
            <a:pPr lvl="1"/>
            <a:r>
              <a:rPr lang="da-DK" sz="2000" dirty="0"/>
              <a:t>Francis Fukuyama i 1992: ”End of </a:t>
            </a:r>
            <a:r>
              <a:rPr lang="da-DK" sz="2000" dirty="0" err="1"/>
              <a:t>History</a:t>
            </a:r>
            <a:r>
              <a:rPr lang="da-DK" sz="2000" dirty="0"/>
              <a:t>”. Der er ikke længere noget alternativ til det liberale, markedsorienterede demokrati.</a:t>
            </a:r>
          </a:p>
          <a:p>
            <a:pPr lvl="1"/>
            <a:r>
              <a:rPr lang="da-DK" sz="2000" dirty="0"/>
              <a:t>Samuel Huntington i 1993: ”Clash of </a:t>
            </a:r>
            <a:r>
              <a:rPr lang="da-DK" sz="2000" dirty="0" err="1"/>
              <a:t>Civilizations</a:t>
            </a:r>
            <a:r>
              <a:rPr lang="da-DK" sz="2000" dirty="0"/>
              <a:t>”. </a:t>
            </a:r>
          </a:p>
          <a:p>
            <a:r>
              <a:rPr lang="da-DK" sz="2000" dirty="0"/>
              <a:t>I 1990erne nød Fukuyama stor tilslutning – men så kom 9/11…</a:t>
            </a:r>
          </a:p>
        </p:txBody>
      </p:sp>
      <p:pic>
        <p:nvPicPr>
          <p:cNvPr id="4" name="Billede 3">
            <a:extLst>
              <a:ext uri="{FF2B5EF4-FFF2-40B4-BE49-F238E27FC236}">
                <a16:creationId xmlns:a16="http://schemas.microsoft.com/office/drawing/2014/main" id="{9E229497-85B7-5DD5-CA88-68480AB58D12}"/>
              </a:ext>
            </a:extLst>
          </p:cNvPr>
          <p:cNvPicPr>
            <a:picLocks noChangeAspect="1"/>
          </p:cNvPicPr>
          <p:nvPr/>
        </p:nvPicPr>
        <p:blipFill rotWithShape="1">
          <a:blip r:embed="rId2"/>
          <a:srcRect l="23721" r="15766" b="-1"/>
          <a:stretch/>
        </p:blipFill>
        <p:spPr>
          <a:xfrm>
            <a:off x="6096000" y="1"/>
            <a:ext cx="6102825" cy="6858000"/>
          </a:xfrm>
          <a:prstGeom prst="rect">
            <a:avLst/>
          </a:prstGeom>
        </p:spPr>
      </p:pic>
    </p:spTree>
    <p:extLst>
      <p:ext uri="{BB962C8B-B14F-4D97-AF65-F5344CB8AC3E}">
        <p14:creationId xmlns:p14="http://schemas.microsoft.com/office/powerpoint/2010/main" val="183474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D1ABCAE-84A0-562F-BE8B-B2CCE1C5D3AA}"/>
              </a:ext>
            </a:extLst>
          </p:cNvPr>
          <p:cNvSpPr>
            <a:spLocks noGrp="1"/>
          </p:cNvSpPr>
          <p:nvPr>
            <p:ph type="title"/>
          </p:nvPr>
        </p:nvSpPr>
        <p:spPr>
          <a:xfrm>
            <a:off x="656823" y="962166"/>
            <a:ext cx="3103808" cy="4421876"/>
          </a:xfrm>
        </p:spPr>
        <p:txBody>
          <a:bodyPr anchor="t">
            <a:normAutofit/>
          </a:bodyPr>
          <a:lstStyle/>
          <a:p>
            <a:pPr algn="r"/>
            <a:r>
              <a:rPr lang="da-DK" sz="4000" dirty="0"/>
              <a:t>De fremtidige konflikter</a:t>
            </a:r>
          </a:p>
        </p:txBody>
      </p:sp>
      <p:sp>
        <p:nvSpPr>
          <p:cNvPr id="3" name="Pladsholder til indhold 2">
            <a:extLst>
              <a:ext uri="{FF2B5EF4-FFF2-40B4-BE49-F238E27FC236}">
                <a16:creationId xmlns:a16="http://schemas.microsoft.com/office/drawing/2014/main" id="{1A3C9E70-2C91-5681-3B92-E0E4C0C935B0}"/>
              </a:ext>
            </a:extLst>
          </p:cNvPr>
          <p:cNvSpPr>
            <a:spLocks noGrp="1"/>
          </p:cNvSpPr>
          <p:nvPr>
            <p:ph idx="1"/>
          </p:nvPr>
        </p:nvSpPr>
        <p:spPr>
          <a:xfrm>
            <a:off x="4088929" y="962167"/>
            <a:ext cx="6858113" cy="4743174"/>
          </a:xfrm>
        </p:spPr>
        <p:txBody>
          <a:bodyPr anchor="t">
            <a:normAutofit/>
          </a:bodyPr>
          <a:lstStyle/>
          <a:p>
            <a:pPr marL="0" indent="0">
              <a:buNone/>
            </a:pPr>
            <a:r>
              <a:rPr lang="da-DK" dirty="0"/>
              <a:t>Tidligere har de vestlige (i den seneste tid ideologiske og til dels økonomiske) konflikter domineret verden, hvor andre lande og regioner blev brugt som brikker i de vestlige stormagters spil. </a:t>
            </a:r>
          </a:p>
          <a:p>
            <a:pPr marL="0" indent="0">
              <a:buNone/>
            </a:pPr>
            <a:r>
              <a:rPr lang="da-DK" dirty="0"/>
              <a:t>Ifølge Huntington vil de fremtidige konflikter komme til at udspille sig mellem civilisationerne, hvor de ikke-vestlige civilisationer vil træde op og være aktører på samme niveau som de vestlige lande. </a:t>
            </a:r>
          </a:p>
          <a:p>
            <a:pPr marL="0" indent="0">
              <a:buNone/>
            </a:pPr>
            <a:endParaRPr lang="da-DK" sz="2000" dirty="0"/>
          </a:p>
        </p:txBody>
      </p:sp>
      <p:sp>
        <p:nvSpPr>
          <p:cNvPr id="15"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3008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DA71777-8D77-99B9-B042-3912919C8C89}"/>
              </a:ext>
            </a:extLst>
          </p:cNvPr>
          <p:cNvSpPr>
            <a:spLocks noGrp="1"/>
          </p:cNvSpPr>
          <p:nvPr>
            <p:ph type="title"/>
          </p:nvPr>
        </p:nvSpPr>
        <p:spPr>
          <a:xfrm>
            <a:off x="466722" y="586855"/>
            <a:ext cx="3201366" cy="3387497"/>
          </a:xfrm>
        </p:spPr>
        <p:txBody>
          <a:bodyPr anchor="b">
            <a:normAutofit/>
          </a:bodyPr>
          <a:lstStyle/>
          <a:p>
            <a:pPr algn="r"/>
            <a:r>
              <a:rPr lang="da-DK" sz="3700">
                <a:solidFill>
                  <a:srgbClr val="FFFFFF"/>
                </a:solidFill>
              </a:rPr>
              <a:t>Civilisationerne</a:t>
            </a:r>
          </a:p>
        </p:txBody>
      </p:sp>
      <p:sp>
        <p:nvSpPr>
          <p:cNvPr id="3" name="Pladsholder til indhold 2">
            <a:extLst>
              <a:ext uri="{FF2B5EF4-FFF2-40B4-BE49-F238E27FC236}">
                <a16:creationId xmlns:a16="http://schemas.microsoft.com/office/drawing/2014/main" id="{2445E1A1-994B-19E6-A4FE-F7D048C61C01}"/>
              </a:ext>
            </a:extLst>
          </p:cNvPr>
          <p:cNvSpPr>
            <a:spLocks noGrp="1"/>
          </p:cNvSpPr>
          <p:nvPr>
            <p:ph idx="1"/>
          </p:nvPr>
        </p:nvSpPr>
        <p:spPr>
          <a:xfrm>
            <a:off x="4367695" y="649480"/>
            <a:ext cx="7690954" cy="6037070"/>
          </a:xfrm>
        </p:spPr>
        <p:txBody>
          <a:bodyPr anchor="ctr">
            <a:noAutofit/>
          </a:bodyPr>
          <a:lstStyle/>
          <a:p>
            <a:pPr marL="0" indent="0">
              <a:buNone/>
            </a:pPr>
            <a:r>
              <a:rPr lang="da-DK" sz="2400" dirty="0"/>
              <a:t>Huntington om civilisationer: ”</a:t>
            </a:r>
            <a:r>
              <a:rPr lang="da-DK" sz="2400" b="0" i="0" dirty="0">
                <a:effectLst/>
                <a:latin typeface="WordVisi_MSFontService"/>
              </a:rPr>
              <a:t>En civilisation er derfor den mest overordnede kulturelle gruppering af folkeslag og det bredest mulige niveau for kulturel identitet, som et folk kan have, når man ser bort fra det, der adskiller mennesker fra de andre arter. Den defineres både af fælles objektive elementer såsom sprog, historie, religion, vaner, institutioner og af folkets subjektive oplevelse af identifikation.”</a:t>
            </a:r>
            <a:endParaRPr lang="da-DK" sz="2400" dirty="0">
              <a:latin typeface="WordVisi_MSFontService"/>
            </a:endParaRPr>
          </a:p>
          <a:p>
            <a:pPr marL="0" indent="0">
              <a:buNone/>
            </a:pPr>
            <a:r>
              <a:rPr lang="da-DK" sz="2400" dirty="0">
                <a:latin typeface="WordVisi_MSFontService"/>
              </a:rPr>
              <a:t>Sagt med andre ord: den mest overordnede kategori vi kan forestille os lige under det at være menneske.</a:t>
            </a:r>
          </a:p>
          <a:p>
            <a:pPr marL="0" indent="0">
              <a:buNone/>
            </a:pPr>
            <a:r>
              <a:rPr lang="da-DK" sz="2400" b="0" i="0" dirty="0">
                <a:effectLst/>
                <a:latin typeface="Calibri" panose="020F0502020204030204" pitchFamily="34" charset="0"/>
              </a:rPr>
              <a:t>Civilisationerne adskiller sig fra hinanden gennem deres historie, sprog, kultur, traditioner og vigtigst af alt gennem deres religioner. De er derfor langt mere fundamentale end forskelle mellem politiske ideologier og politiske regimer. </a:t>
            </a:r>
            <a:endParaRPr lang="da-DK" sz="2400" dirty="0"/>
          </a:p>
        </p:txBody>
      </p:sp>
    </p:spTree>
    <p:extLst>
      <p:ext uri="{BB962C8B-B14F-4D97-AF65-F5344CB8AC3E}">
        <p14:creationId xmlns:p14="http://schemas.microsoft.com/office/powerpoint/2010/main" val="160799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descr="Et billede, der indeholder kort, tekst, atlas&#10;&#10;Automatisk genereret beskrivelse">
            <a:extLst>
              <a:ext uri="{FF2B5EF4-FFF2-40B4-BE49-F238E27FC236}">
                <a16:creationId xmlns:a16="http://schemas.microsoft.com/office/drawing/2014/main" id="{2BD70B3A-B945-B14C-6AAF-205EADC3C2DD}"/>
              </a:ext>
            </a:extLst>
          </p:cNvPr>
          <p:cNvPicPr>
            <a:picLocks noGrp="1" noChangeAspect="1"/>
          </p:cNvPicPr>
          <p:nvPr>
            <p:ph idx="1"/>
          </p:nvPr>
        </p:nvPicPr>
        <p:blipFill>
          <a:blip r:embed="rId2"/>
          <a:stretch>
            <a:fillRect/>
          </a:stretch>
        </p:blipFill>
        <p:spPr>
          <a:xfrm>
            <a:off x="1244081" y="457200"/>
            <a:ext cx="9703838" cy="5943600"/>
          </a:xfrm>
          <a:prstGeom prst="rect">
            <a:avLst/>
          </a:prstGeom>
        </p:spPr>
      </p:pic>
    </p:spTree>
    <p:extLst>
      <p:ext uri="{BB962C8B-B14F-4D97-AF65-F5344CB8AC3E}">
        <p14:creationId xmlns:p14="http://schemas.microsoft.com/office/powerpoint/2010/main" val="138923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D0DED8E-0270-CF9E-0566-F39650722217}"/>
              </a:ext>
            </a:extLst>
          </p:cNvPr>
          <p:cNvSpPr>
            <a:spLocks noGrp="1"/>
          </p:cNvSpPr>
          <p:nvPr>
            <p:ph type="title"/>
          </p:nvPr>
        </p:nvSpPr>
        <p:spPr>
          <a:xfrm>
            <a:off x="466722" y="586855"/>
            <a:ext cx="3201366" cy="3387497"/>
          </a:xfrm>
        </p:spPr>
        <p:txBody>
          <a:bodyPr anchor="b">
            <a:normAutofit/>
          </a:bodyPr>
          <a:lstStyle/>
          <a:p>
            <a:pPr algn="r"/>
            <a:r>
              <a:rPr lang="da-DK" sz="3700">
                <a:solidFill>
                  <a:srgbClr val="FFFFFF"/>
                </a:solidFill>
              </a:rPr>
              <a:t>Hvorfor så civilisationernes sammenstød netop nu?</a:t>
            </a:r>
          </a:p>
        </p:txBody>
      </p:sp>
      <p:sp>
        <p:nvSpPr>
          <p:cNvPr id="3" name="Pladsholder til indhold 2">
            <a:extLst>
              <a:ext uri="{FF2B5EF4-FFF2-40B4-BE49-F238E27FC236}">
                <a16:creationId xmlns:a16="http://schemas.microsoft.com/office/drawing/2014/main" id="{BE44E4AA-ECD7-F923-2B9C-388E25CE8CB7}"/>
              </a:ext>
            </a:extLst>
          </p:cNvPr>
          <p:cNvSpPr>
            <a:spLocks noGrp="1"/>
          </p:cNvSpPr>
          <p:nvPr>
            <p:ph idx="1"/>
          </p:nvPr>
        </p:nvSpPr>
        <p:spPr>
          <a:xfrm>
            <a:off x="4810259" y="649480"/>
            <a:ext cx="6555347" cy="5546047"/>
          </a:xfrm>
        </p:spPr>
        <p:txBody>
          <a:bodyPr anchor="ctr">
            <a:noAutofit/>
          </a:bodyPr>
          <a:lstStyle/>
          <a:p>
            <a:r>
              <a:rPr lang="da-DK" sz="2600" dirty="0"/>
              <a:t>Civilisationerne bestemmer vores grundlæggende tanker om gud, værdier, familie, liv/død, individ/gruppe – alt det grundlæggende som er dyrket og har forenet os gennem århundreder. Det kan ikke skiftes ud så let som ideologier eller klasse</a:t>
            </a:r>
          </a:p>
          <a:p>
            <a:r>
              <a:rPr lang="da-DK" sz="2600" dirty="0"/>
              <a:t>Øget globalisering fører til øget kulturel bevidsthed </a:t>
            </a:r>
          </a:p>
          <a:p>
            <a:r>
              <a:rPr lang="da-DK" sz="2600" dirty="0"/>
              <a:t>Den økonomiske og politiske globalisering har ført til nationalstatens svækkelse som identitetsskabende funktion – det overgår nu mange steder til religionen</a:t>
            </a:r>
          </a:p>
          <a:p>
            <a:r>
              <a:rPr lang="da-DK" sz="2600" dirty="0"/>
              <a:t>Vesten stod på højden af sin magt, hvilket giver en trang til at rivalisere unipolen og skabe en ikke-vestlig samfundsmodel</a:t>
            </a:r>
          </a:p>
        </p:txBody>
      </p:sp>
    </p:spTree>
    <p:extLst>
      <p:ext uri="{BB962C8B-B14F-4D97-AF65-F5344CB8AC3E}">
        <p14:creationId xmlns:p14="http://schemas.microsoft.com/office/powerpoint/2010/main" val="316895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B7ABEC-DDEC-DEA1-D62F-32A7B1E41C00}"/>
              </a:ext>
            </a:extLst>
          </p:cNvPr>
          <p:cNvSpPr>
            <a:spLocks noGrp="1"/>
          </p:cNvSpPr>
          <p:nvPr>
            <p:ph type="title"/>
          </p:nvPr>
        </p:nvSpPr>
        <p:spPr/>
        <p:txBody>
          <a:bodyPr/>
          <a:lstStyle/>
          <a:p>
            <a:r>
              <a:rPr lang="da-DK" dirty="0"/>
              <a:t>Hvad har det her så at gøre med korstogene?</a:t>
            </a:r>
          </a:p>
        </p:txBody>
      </p:sp>
      <p:sp>
        <p:nvSpPr>
          <p:cNvPr id="6" name="Pladsholder til indhold 5">
            <a:extLst>
              <a:ext uri="{FF2B5EF4-FFF2-40B4-BE49-F238E27FC236}">
                <a16:creationId xmlns:a16="http://schemas.microsoft.com/office/drawing/2014/main" id="{3C950EAA-A460-2F13-1AB2-2B24F27522B1}"/>
              </a:ext>
            </a:extLst>
          </p:cNvPr>
          <p:cNvSpPr>
            <a:spLocks noGrp="1"/>
          </p:cNvSpPr>
          <p:nvPr>
            <p:ph idx="1"/>
          </p:nvPr>
        </p:nvSpPr>
        <p:spPr/>
        <p:txBody>
          <a:bodyPr>
            <a:normAutofit fontScale="85000" lnSpcReduction="20000"/>
          </a:bodyPr>
          <a:lstStyle/>
          <a:p>
            <a:pPr marL="0" indent="0" algn="l">
              <a:buNone/>
            </a:pPr>
            <a:r>
              <a:rPr lang="da-DK" b="0" i="0" dirty="0">
                <a:solidFill>
                  <a:srgbClr val="333333"/>
                </a:solidFill>
                <a:effectLst/>
                <a:latin typeface="Noto Sans" panose="020B0502040504020204" pitchFamily="34" charset="0"/>
              </a:rPr>
              <a:t>”Nogle vesterlændinge, bl.a. præsident Clinton, har hævdet, at Vesten ikke har problemer med islam, men kun med voldelige islamistiske ekstremister. Fjortenhundrede års historie viser noget andet. (...)</a:t>
            </a:r>
          </a:p>
          <a:p>
            <a:pPr marL="0" indent="0" algn="l">
              <a:buNone/>
            </a:pPr>
            <a:r>
              <a:rPr lang="da-DK" b="0" i="0" dirty="0">
                <a:solidFill>
                  <a:srgbClr val="333333"/>
                </a:solidFill>
                <a:effectLst/>
                <a:latin typeface="Noto Sans" panose="020B0502040504020204" pitchFamily="34" charset="0"/>
              </a:rPr>
              <a:t>Årsagerne til dette stadige konfliktmønster … udspringer af de to religioners natur og af de civilisationer, der bygger på dem, … Konflikten kommer af deres ligheder. De er begge monoteistiske religioner, som – til forskel fra de polyteistiske – ikke så nemt kan optage en yderligere guddom, og som ser verden dualistisk, i os og dem-termer. Begge er universalistiske og hævder at være den eneste sande tro, som alle mennesker kan tilslutte sig. De er begge missionerende religioner og mener, at deres tilhængere har en pligt til at omvende ikke-troende til den eneste sande tro. Lige fra sin oprindelse voksede islam gennem erobring, og det samme gjorde kristendommen, da muligheden opstod. De parallelle begreber "</a:t>
            </a:r>
            <a:r>
              <a:rPr lang="da-DK" b="0" i="0" u="none" strike="noStrike" dirty="0">
                <a:solidFill>
                  <a:srgbClr val="333333"/>
                </a:solidFill>
                <a:effectLst/>
                <a:latin typeface="Noto Sans" panose="020B0502040504020204" pitchFamily="34" charset="0"/>
              </a:rPr>
              <a:t>jihad</a:t>
            </a:r>
            <a:r>
              <a:rPr lang="da-DK" b="0" i="0" dirty="0">
                <a:solidFill>
                  <a:srgbClr val="333333"/>
                </a:solidFill>
                <a:effectLst/>
                <a:latin typeface="Noto Sans" panose="020B0502040504020204" pitchFamily="34" charset="0"/>
              </a:rPr>
              <a:t>" og "korstog" ligner ikke alene hinanden, men adskiller disse to religioner fra andre store religioner.”</a:t>
            </a:r>
          </a:p>
          <a:p>
            <a:endParaRPr lang="da-DK" dirty="0"/>
          </a:p>
        </p:txBody>
      </p:sp>
    </p:spTree>
    <p:extLst>
      <p:ext uri="{BB962C8B-B14F-4D97-AF65-F5344CB8AC3E}">
        <p14:creationId xmlns:p14="http://schemas.microsoft.com/office/powerpoint/2010/main" val="2096109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9CF8BD-C130-6DF5-F083-B4C5831B4790}"/>
              </a:ext>
            </a:extLst>
          </p:cNvPr>
          <p:cNvSpPr>
            <a:spLocks noGrp="1"/>
          </p:cNvSpPr>
          <p:nvPr>
            <p:ph type="title"/>
          </p:nvPr>
        </p:nvSpPr>
        <p:spPr>
          <a:xfrm>
            <a:off x="481013" y="3752849"/>
            <a:ext cx="3290887" cy="2452687"/>
          </a:xfrm>
        </p:spPr>
        <p:txBody>
          <a:bodyPr anchor="ctr">
            <a:normAutofit/>
          </a:bodyPr>
          <a:lstStyle/>
          <a:p>
            <a:r>
              <a:rPr lang="da-DK" sz="3600" dirty="0"/>
              <a:t>Den uundgåelige konflikt?</a:t>
            </a:r>
          </a:p>
        </p:txBody>
      </p:sp>
      <p:pic>
        <p:nvPicPr>
          <p:cNvPr id="4" name="Billede 3">
            <a:extLst>
              <a:ext uri="{FF2B5EF4-FFF2-40B4-BE49-F238E27FC236}">
                <a16:creationId xmlns:a16="http://schemas.microsoft.com/office/drawing/2014/main" id="{F02509A8-3253-5611-D20B-803E38FF82F8}"/>
              </a:ext>
            </a:extLst>
          </p:cNvPr>
          <p:cNvPicPr>
            <a:picLocks noChangeAspect="1"/>
          </p:cNvPicPr>
          <p:nvPr/>
        </p:nvPicPr>
        <p:blipFill rotWithShape="1">
          <a:blip r:embed="rId2"/>
          <a:srcRect t="36236" b="6876"/>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Pladsholder til indhold 2">
            <a:extLst>
              <a:ext uri="{FF2B5EF4-FFF2-40B4-BE49-F238E27FC236}">
                <a16:creationId xmlns:a16="http://schemas.microsoft.com/office/drawing/2014/main" id="{B10AEB37-D99E-7A57-B9DD-BD7794EB8DFF}"/>
              </a:ext>
            </a:extLst>
          </p:cNvPr>
          <p:cNvSpPr>
            <a:spLocks noGrp="1"/>
          </p:cNvSpPr>
          <p:nvPr>
            <p:ph idx="1"/>
          </p:nvPr>
        </p:nvSpPr>
        <p:spPr>
          <a:xfrm>
            <a:off x="4223982" y="3752850"/>
            <a:ext cx="7485413" cy="2452687"/>
          </a:xfrm>
        </p:spPr>
        <p:txBody>
          <a:bodyPr anchor="ctr">
            <a:normAutofit/>
          </a:bodyPr>
          <a:lstStyle/>
          <a:p>
            <a:pPr marL="0" indent="0">
              <a:buNone/>
            </a:pPr>
            <a:r>
              <a:rPr lang="da-DK" sz="2000" dirty="0"/>
              <a:t>Konflikten mellem den vestlige og den islamiske civilisation er ifølge Huntington derfor nærmest uundgåelig – og efter 2001 fik hans teori virkelig vind i sejlene (selvom man virkelig også kan kritisere teorien!)</a:t>
            </a:r>
          </a:p>
          <a:p>
            <a:pPr marL="0" indent="0">
              <a:buNone/>
            </a:pPr>
            <a:r>
              <a:rPr lang="da-DK" sz="2000" dirty="0"/>
              <a:t>Terrorangrebet på USA 11. september 2001 </a:t>
            </a:r>
            <a:r>
              <a:rPr lang="da-DK" sz="2000" dirty="0">
                <a:hlinkClick r:id="rId3"/>
              </a:rPr>
              <a:t>https://www.youtube.com/watch?v=i4CAwjfY-dU&amp;t=100s</a:t>
            </a:r>
            <a:r>
              <a:rPr lang="da-DK" sz="2000" dirty="0"/>
              <a:t> </a:t>
            </a:r>
          </a:p>
          <a:p>
            <a:pPr marL="457200" lvl="1" indent="0">
              <a:buNone/>
            </a:pPr>
            <a:r>
              <a:rPr lang="da-DK" sz="2000" dirty="0"/>
              <a:t>- Vendepunkt?</a:t>
            </a:r>
          </a:p>
        </p:txBody>
      </p:sp>
    </p:spTree>
    <p:extLst>
      <p:ext uri="{BB962C8B-B14F-4D97-AF65-F5344CB8AC3E}">
        <p14:creationId xmlns:p14="http://schemas.microsoft.com/office/powerpoint/2010/main" val="361722457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649</Words>
  <Application>Microsoft Macintosh PowerPoint</Application>
  <PresentationFormat>Widescreen</PresentationFormat>
  <Paragraphs>26</Paragraphs>
  <Slides>8</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8</vt:i4>
      </vt:variant>
    </vt:vector>
  </HeadingPairs>
  <TitlesOfParts>
    <vt:vector size="14" baseType="lpstr">
      <vt:lpstr>Arial</vt:lpstr>
      <vt:lpstr>Calibri</vt:lpstr>
      <vt:lpstr>Calibri Light</vt:lpstr>
      <vt:lpstr>Noto Sans</vt:lpstr>
      <vt:lpstr>WordVisi_MSFontService</vt:lpstr>
      <vt:lpstr>Office-tema</vt:lpstr>
      <vt:lpstr>Civilisationernes sammenstød</vt:lpstr>
      <vt:lpstr>En ny verdensorden</vt:lpstr>
      <vt:lpstr>De fremtidige konflikter</vt:lpstr>
      <vt:lpstr>Civilisationerne</vt:lpstr>
      <vt:lpstr>PowerPoint-præsentation</vt:lpstr>
      <vt:lpstr>Hvorfor så civilisationernes sammenstød netop nu?</vt:lpstr>
      <vt:lpstr>Hvad har det her så at gøre med korstogene?</vt:lpstr>
      <vt:lpstr>Den uundgåelige konflikt?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Civilisationernes sammenstød</dc:title>
  <dc:creator>Tanja Høgh Mouritsen</dc:creator>
  <cp:lastModifiedBy>Tanja Høgh Mouritsen</cp:lastModifiedBy>
  <cp:revision>1</cp:revision>
  <dcterms:created xsi:type="dcterms:W3CDTF">2024-01-10T14:28:37Z</dcterms:created>
  <dcterms:modified xsi:type="dcterms:W3CDTF">2024-01-10T15:21:18Z</dcterms:modified>
</cp:coreProperties>
</file>