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999F7F-EE07-4340-9CF7-273BA8059482}" v="3" dt="2024-01-17T12:04:29.1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Hemming Larsen" userId="00f221b4-6f45-48bb-a2eb-6c561b34ead0" providerId="ADAL" clId="{B8999F7F-EE07-4340-9CF7-273BA8059482}"/>
    <pc:docChg chg="addSld modSld">
      <pc:chgData name="Thomas Hemming Larsen" userId="00f221b4-6f45-48bb-a2eb-6c561b34ead0" providerId="ADAL" clId="{B8999F7F-EE07-4340-9CF7-273BA8059482}" dt="2024-01-17T12:06:06.517" v="172" actId="20577"/>
      <pc:docMkLst>
        <pc:docMk/>
      </pc:docMkLst>
      <pc:sldChg chg="modSp new mod">
        <pc:chgData name="Thomas Hemming Larsen" userId="00f221b4-6f45-48bb-a2eb-6c561b34ead0" providerId="ADAL" clId="{B8999F7F-EE07-4340-9CF7-273BA8059482}" dt="2024-01-17T12:03:44.315" v="25" actId="115"/>
        <pc:sldMkLst>
          <pc:docMk/>
          <pc:sldMk cId="1399824719" sldId="261"/>
        </pc:sldMkLst>
        <pc:spChg chg="mod">
          <ac:chgData name="Thomas Hemming Larsen" userId="00f221b4-6f45-48bb-a2eb-6c561b34ead0" providerId="ADAL" clId="{B8999F7F-EE07-4340-9CF7-273BA8059482}" dt="2024-01-17T12:02:42.347" v="13" actId="20577"/>
          <ac:spMkLst>
            <pc:docMk/>
            <pc:sldMk cId="1399824719" sldId="261"/>
            <ac:spMk id="2" creationId="{588689B8-0596-2A35-A7C3-1830E5B01D7E}"/>
          </ac:spMkLst>
        </pc:spChg>
        <pc:spChg chg="mod">
          <ac:chgData name="Thomas Hemming Larsen" userId="00f221b4-6f45-48bb-a2eb-6c561b34ead0" providerId="ADAL" clId="{B8999F7F-EE07-4340-9CF7-273BA8059482}" dt="2024-01-17T12:03:44.315" v="25" actId="115"/>
          <ac:spMkLst>
            <pc:docMk/>
            <pc:sldMk cId="1399824719" sldId="261"/>
            <ac:spMk id="3" creationId="{55858A13-6248-05E7-F5DC-A841A72A12CF}"/>
          </ac:spMkLst>
        </pc:spChg>
      </pc:sldChg>
      <pc:sldChg chg="addSp delSp modSp new mod">
        <pc:chgData name="Thomas Hemming Larsen" userId="00f221b4-6f45-48bb-a2eb-6c561b34ead0" providerId="ADAL" clId="{B8999F7F-EE07-4340-9CF7-273BA8059482}" dt="2024-01-17T12:04:40.176" v="51" actId="20577"/>
        <pc:sldMkLst>
          <pc:docMk/>
          <pc:sldMk cId="4080663806" sldId="262"/>
        </pc:sldMkLst>
        <pc:spChg chg="mod">
          <ac:chgData name="Thomas Hemming Larsen" userId="00f221b4-6f45-48bb-a2eb-6c561b34ead0" providerId="ADAL" clId="{B8999F7F-EE07-4340-9CF7-273BA8059482}" dt="2024-01-17T12:04:40.176" v="51" actId="20577"/>
          <ac:spMkLst>
            <pc:docMk/>
            <pc:sldMk cId="4080663806" sldId="262"/>
            <ac:spMk id="2" creationId="{DFE63705-75DC-9DBC-59C6-A9BC27A5E62C}"/>
          </ac:spMkLst>
        </pc:spChg>
        <pc:spChg chg="del">
          <ac:chgData name="Thomas Hemming Larsen" userId="00f221b4-6f45-48bb-a2eb-6c561b34ead0" providerId="ADAL" clId="{B8999F7F-EE07-4340-9CF7-273BA8059482}" dt="2024-01-17T12:04:23.594" v="27"/>
          <ac:spMkLst>
            <pc:docMk/>
            <pc:sldMk cId="4080663806" sldId="262"/>
            <ac:spMk id="3" creationId="{EBE03D5B-9FD5-D327-80FC-ECA52668F478}"/>
          </ac:spMkLst>
        </pc:spChg>
        <pc:spChg chg="add mod">
          <ac:chgData name="Thomas Hemming Larsen" userId="00f221b4-6f45-48bb-a2eb-6c561b34ead0" providerId="ADAL" clId="{B8999F7F-EE07-4340-9CF7-273BA8059482}" dt="2024-01-17T12:04:29.136" v="29" actId="14100"/>
          <ac:spMkLst>
            <pc:docMk/>
            <pc:sldMk cId="4080663806" sldId="262"/>
            <ac:spMk id="5" creationId="{1162ACAE-2268-A71D-3E48-7B0A5A6AB23E}"/>
          </ac:spMkLst>
        </pc:spChg>
        <pc:graphicFrameChg chg="add mod">
          <ac:chgData name="Thomas Hemming Larsen" userId="00f221b4-6f45-48bb-a2eb-6c561b34ead0" providerId="ADAL" clId="{B8999F7F-EE07-4340-9CF7-273BA8059482}" dt="2024-01-17T12:04:29.136" v="29" actId="14100"/>
          <ac:graphicFrameMkLst>
            <pc:docMk/>
            <pc:sldMk cId="4080663806" sldId="262"/>
            <ac:graphicFrameMk id="4" creationId="{0EC7CED0-96C3-27AB-14BF-40B30838E8C4}"/>
          </ac:graphicFrameMkLst>
        </pc:graphicFrameChg>
      </pc:sldChg>
      <pc:sldChg chg="modSp new mod">
        <pc:chgData name="Thomas Hemming Larsen" userId="00f221b4-6f45-48bb-a2eb-6c561b34ead0" providerId="ADAL" clId="{B8999F7F-EE07-4340-9CF7-273BA8059482}" dt="2024-01-17T12:06:06.517" v="172" actId="20577"/>
        <pc:sldMkLst>
          <pc:docMk/>
          <pc:sldMk cId="1457821041" sldId="263"/>
        </pc:sldMkLst>
        <pc:spChg chg="mod">
          <ac:chgData name="Thomas Hemming Larsen" userId="00f221b4-6f45-48bb-a2eb-6c561b34ead0" providerId="ADAL" clId="{B8999F7F-EE07-4340-9CF7-273BA8059482}" dt="2024-01-17T12:05:22.885" v="75" actId="20577"/>
          <ac:spMkLst>
            <pc:docMk/>
            <pc:sldMk cId="1457821041" sldId="263"/>
            <ac:spMk id="2" creationId="{02630742-53CE-15B5-301B-8C54A4C3F36C}"/>
          </ac:spMkLst>
        </pc:spChg>
        <pc:spChg chg="mod">
          <ac:chgData name="Thomas Hemming Larsen" userId="00f221b4-6f45-48bb-a2eb-6c561b34ead0" providerId="ADAL" clId="{B8999F7F-EE07-4340-9CF7-273BA8059482}" dt="2024-01-17T12:06:06.517" v="172" actId="20577"/>
          <ac:spMkLst>
            <pc:docMk/>
            <pc:sldMk cId="1457821041" sldId="263"/>
            <ac:spMk id="3" creationId="{88EAD397-FF9B-AA6A-7070-7D37DE959B5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Wednesday, January 17,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9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Wednesday, January 17,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90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Wednesday, January 17,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Wednesday, January 17,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6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Wednesday, January 17,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42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Wednesday, January 17,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14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Wednesday, January 17,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046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Wednesday, January 17,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10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Wednesday, January 17,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96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Wednesday, January 17,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68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Wednesday, January 17,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03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Wednesday, January 17, 2024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‹nr.›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3395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28" r:id="rId4"/>
    <p:sldLayoutId id="2147483729" r:id="rId5"/>
    <p:sldLayoutId id="2147483734" r:id="rId6"/>
    <p:sldLayoutId id="2147483730" r:id="rId7"/>
    <p:sldLayoutId id="2147483731" r:id="rId8"/>
    <p:sldLayoutId id="2147483732" r:id="rId9"/>
    <p:sldLayoutId id="2147483733" r:id="rId10"/>
    <p:sldLayoutId id="2147483735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B3A456-1567-6B5D-7814-A51D4948C5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73" r="30905" b="2"/>
          <a:stretch/>
        </p:blipFill>
        <p:spPr>
          <a:xfrm>
            <a:off x="-1" y="10"/>
            <a:ext cx="458790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309EF2A-ECB1-49A1-C709-9108BC3EE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5425" y="768485"/>
            <a:ext cx="6133656" cy="3169674"/>
          </a:xfrm>
        </p:spPr>
        <p:txBody>
          <a:bodyPr>
            <a:normAutofit/>
          </a:bodyPr>
          <a:lstStyle/>
          <a:p>
            <a:pPr algn="r"/>
            <a:r>
              <a:rPr lang="da-DK">
                <a:solidFill>
                  <a:schemeClr val="bg1"/>
                </a:solidFill>
              </a:rPr>
              <a:t>Mussolini og Romerriget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61A529B-4665-9DCA-93D1-BD80F55B2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62918" y="4793128"/>
            <a:ext cx="5462494" cy="1141157"/>
          </a:xfrm>
        </p:spPr>
        <p:txBody>
          <a:bodyPr>
            <a:normAutofit/>
          </a:bodyPr>
          <a:lstStyle/>
          <a:p>
            <a:pPr algn="r"/>
            <a:endParaRPr lang="da-DK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09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3CBB9B1-7B7D-4BA1-A1AF-572168B39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7A91EE2-0B8B-ED47-C24B-F561B3B30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57201"/>
            <a:ext cx="3091607" cy="1727643"/>
          </a:xfrm>
        </p:spPr>
        <p:txBody>
          <a:bodyPr vert="horz" lIns="0" tIns="0" rIns="0" bIns="0" rtlCol="0" anchor="b">
            <a:normAutofit/>
          </a:bodyPr>
          <a:lstStyle/>
          <a:p>
            <a:endParaRPr lang="en-US" sz="2800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82F591FB-1CE0-0EEF-21EB-E52B7B9607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77" r="16640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A574F2B0-03EE-98CF-C3D8-DB5E41900B9A}"/>
              </a:ext>
            </a:extLst>
          </p:cNvPr>
          <p:cNvSpPr txBox="1"/>
          <p:nvPr/>
        </p:nvSpPr>
        <p:spPr>
          <a:xfrm>
            <a:off x="8643193" y="2530549"/>
            <a:ext cx="2942813" cy="34281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Mussolini </a:t>
            </a:r>
            <a:r>
              <a:rPr lang="en-US" sz="2000" dirty="0" err="1"/>
              <a:t>anlægger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paradevej</a:t>
            </a:r>
            <a:r>
              <a:rPr lang="en-US" sz="2000" dirty="0"/>
              <a:t> </a:t>
            </a:r>
            <a:r>
              <a:rPr lang="en-US" sz="2000" dirty="0" err="1"/>
              <a:t>fra</a:t>
            </a:r>
            <a:r>
              <a:rPr lang="en-US" sz="2000" dirty="0"/>
              <a:t> Colosseum og </a:t>
            </a:r>
            <a:r>
              <a:rPr lang="en-US" sz="2000" dirty="0" err="1"/>
              <a:t>langs</a:t>
            </a:r>
            <a:r>
              <a:rPr lang="en-US" sz="2000" dirty="0"/>
              <a:t> med Forum </a:t>
            </a:r>
            <a:r>
              <a:rPr lang="en-US" sz="2000" dirty="0" err="1"/>
              <a:t>Romanum</a:t>
            </a:r>
            <a:r>
              <a:rPr lang="en-US" sz="2000" dirty="0"/>
              <a:t>. Den </a:t>
            </a:r>
            <a:r>
              <a:rPr lang="en-US" sz="2000" dirty="0" err="1"/>
              <a:t>kaldes</a:t>
            </a:r>
            <a:r>
              <a:rPr lang="en-US" sz="2000" dirty="0"/>
              <a:t> ”Via </a:t>
            </a:r>
            <a:r>
              <a:rPr lang="en-US" sz="2000" dirty="0" err="1"/>
              <a:t>dei</a:t>
            </a:r>
            <a:r>
              <a:rPr lang="en-US" sz="2000" dirty="0"/>
              <a:t> </a:t>
            </a:r>
            <a:r>
              <a:rPr lang="en-US" sz="2000" dirty="0" err="1"/>
              <a:t>fori</a:t>
            </a:r>
            <a:r>
              <a:rPr lang="en-US" sz="2000" dirty="0"/>
              <a:t> </a:t>
            </a:r>
            <a:r>
              <a:rPr lang="en-US" sz="2000" dirty="0" err="1"/>
              <a:t>imperiali</a:t>
            </a:r>
            <a:r>
              <a:rPr lang="en-US" sz="2000" dirty="0"/>
              <a:t>”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49257"/>
          </a:xfrm>
          <a:prstGeom prst="rect">
            <a:avLst/>
          </a:prstGeom>
          <a:gradFill>
            <a:gsLst>
              <a:gs pos="34000">
                <a:schemeClr val="accent4">
                  <a:alpha val="73000"/>
                </a:schemeClr>
              </a:gs>
              <a:gs pos="100000">
                <a:schemeClr val="accent5">
                  <a:alpha val="89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314"/>
            <a:ext cx="8115300" cy="449258"/>
          </a:xfrm>
          <a:prstGeom prst="rect">
            <a:avLst/>
          </a:prstGeom>
          <a:gradFill>
            <a:gsLst>
              <a:gs pos="22000">
                <a:schemeClr val="accent5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02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3CBB9B1-7B7D-4BA1-A1AF-572168B39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20F374E-90EF-23B1-C564-4417E083C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57201"/>
            <a:ext cx="3091607" cy="3210559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da-DK" sz="1800" dirty="0"/>
              <a:t>Mussolini anlægger en ny bydel i Rom kaldet EUR.</a:t>
            </a:r>
          </a:p>
          <a:p>
            <a:pPr>
              <a:lnSpc>
                <a:spcPct val="90000"/>
              </a:lnSpc>
            </a:pPr>
            <a:endParaRPr lang="da-DK" sz="1800" dirty="0"/>
          </a:p>
          <a:p>
            <a:pPr>
              <a:lnSpc>
                <a:spcPct val="90000"/>
              </a:lnSpc>
            </a:pPr>
            <a:r>
              <a:rPr lang="da-DK" sz="1800" dirty="0"/>
              <a:t>Denne bygning kaldes ”</a:t>
            </a:r>
            <a:r>
              <a:rPr lang="da-DK" sz="1800" b="0" i="0" dirty="0">
                <a:effectLst/>
                <a:latin typeface="Open Sans" panose="020B0606030504020204" pitchFamily="34" charset="0"/>
              </a:rPr>
              <a:t> Palazzo della </a:t>
            </a:r>
            <a:r>
              <a:rPr lang="da-DK" sz="1800" b="0" i="0" dirty="0" err="1">
                <a:effectLst/>
                <a:latin typeface="Open Sans" panose="020B0606030504020204" pitchFamily="34" charset="0"/>
              </a:rPr>
              <a:t>Civilta</a:t>
            </a:r>
            <a:r>
              <a:rPr lang="da-DK" sz="1800" b="0" i="0" dirty="0">
                <a:effectLst/>
                <a:latin typeface="Open Sans" panose="020B0606030504020204" pitchFamily="34" charset="0"/>
              </a:rPr>
              <a:t> </a:t>
            </a:r>
            <a:r>
              <a:rPr lang="da-DK" sz="1800" b="0" i="0" dirty="0" err="1">
                <a:effectLst/>
                <a:latin typeface="Open Sans" panose="020B0606030504020204" pitchFamily="34" charset="0"/>
              </a:rPr>
              <a:t>Italiana</a:t>
            </a:r>
            <a:r>
              <a:rPr lang="da-DK" sz="1800" b="0" i="0" dirty="0">
                <a:effectLst/>
                <a:latin typeface="Open Sans" panose="020B0606030504020204" pitchFamily="34" charset="0"/>
              </a:rPr>
              <a:t>”</a:t>
            </a:r>
            <a:endParaRPr lang="da-DK" sz="1800" dirty="0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BD8F6FEA-6BFA-AE55-0AB1-E708C08B55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20" r="9549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6F43D85-055D-6F9D-632A-B0083A155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530549"/>
            <a:ext cx="2942813" cy="3428124"/>
          </a:xfrm>
        </p:spPr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49257"/>
          </a:xfrm>
          <a:prstGeom prst="rect">
            <a:avLst/>
          </a:prstGeom>
          <a:gradFill>
            <a:gsLst>
              <a:gs pos="34000">
                <a:schemeClr val="accent4">
                  <a:alpha val="73000"/>
                </a:schemeClr>
              </a:gs>
              <a:gs pos="100000">
                <a:schemeClr val="accent5">
                  <a:alpha val="89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314"/>
            <a:ext cx="8115300" cy="449258"/>
          </a:xfrm>
          <a:prstGeom prst="rect">
            <a:avLst/>
          </a:prstGeom>
          <a:gradFill>
            <a:gsLst>
              <a:gs pos="22000">
                <a:schemeClr val="accent5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86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AE95ED-749A-CF1E-7032-26F0432BA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26869504-93B8-BE0C-0AEC-C44F419647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294039" cy="6079278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7546CF8F-969A-314E-B469-60BF2A73F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880" y="-111760"/>
            <a:ext cx="4643120" cy="6238911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FA12EF0C-72D1-C037-7183-C804429F1156}"/>
              </a:ext>
            </a:extLst>
          </p:cNvPr>
          <p:cNvSpPr txBox="1"/>
          <p:nvPr/>
        </p:nvSpPr>
        <p:spPr>
          <a:xfrm>
            <a:off x="4460240" y="2123440"/>
            <a:ext cx="3088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/>
              <a:t>Fascistiske propagandaplakater fra mellemkrigstiden.</a:t>
            </a:r>
          </a:p>
        </p:txBody>
      </p:sp>
    </p:spTree>
    <p:extLst>
      <p:ext uri="{BB962C8B-B14F-4D97-AF65-F5344CB8AC3E}">
        <p14:creationId xmlns:p14="http://schemas.microsoft.com/office/powerpoint/2010/main" val="3673384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915641-A268-095F-F880-8111C63E4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Spørgsmål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ECAE5A7-6133-CE1B-1068-3ABD2FFC1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Hvordan udnytter Mussolini den romerske fortid?</a:t>
            </a:r>
          </a:p>
          <a:p>
            <a:r>
              <a:rPr lang="da-DK" dirty="0"/>
              <a:t>Hvad tror I, at han gerne vil have ud af denne brug af historien?</a:t>
            </a:r>
          </a:p>
        </p:txBody>
      </p:sp>
    </p:spTree>
    <p:extLst>
      <p:ext uri="{BB962C8B-B14F-4D97-AF65-F5344CB8AC3E}">
        <p14:creationId xmlns:p14="http://schemas.microsoft.com/office/powerpoint/2010/main" val="2751564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8689B8-0596-2A35-A7C3-1830E5B0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Historiebrug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5858A13-6248-05E7-F5DC-A841A72A1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da-DK" sz="1800" dirty="0">
                <a:effectLst/>
                <a:latin typeface="Calibri" panose="020F0502020204030204" pitchFamily="34" charset="0"/>
              </a:rPr>
              <a:t>Historiefaget handler om både </a:t>
            </a:r>
            <a:r>
              <a:rPr lang="da-DK" sz="1800" b="1" u="sng" dirty="0">
                <a:effectLst/>
                <a:latin typeface="Calibri" panose="020F0502020204030204" pitchFamily="34" charset="0"/>
              </a:rPr>
              <a:t>levet fortid </a:t>
            </a:r>
            <a:r>
              <a:rPr lang="da-DK" sz="1800" dirty="0">
                <a:effectLst/>
                <a:latin typeface="Calibri" panose="020F0502020204030204" pitchFamily="34" charset="0"/>
              </a:rPr>
              <a:t>og </a:t>
            </a:r>
            <a:r>
              <a:rPr lang="da-DK" sz="1800" b="1" u="sng" dirty="0">
                <a:effectLst/>
                <a:latin typeface="Calibri" panose="020F0502020204030204" pitchFamily="34" charset="0"/>
              </a:rPr>
              <a:t>fortalt historie</a:t>
            </a:r>
            <a:r>
              <a:rPr lang="da-DK" sz="1800" dirty="0">
                <a:effectLst/>
                <a:latin typeface="Calibri" panose="020F0502020204030204" pitchFamily="34" charset="0"/>
              </a:rPr>
              <a:t>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da-DK" sz="1800" dirty="0">
                <a:effectLst/>
                <a:latin typeface="Calibri" panose="020F0502020204030204" pitchFamily="34" charset="0"/>
              </a:rPr>
              <a:t>Alt det, som fortiden har efterladt, og alt det, som er skrevet om fortiden, indgår i det, man samlet kan kalde for </a:t>
            </a:r>
            <a:r>
              <a:rPr lang="da-DK" sz="1800" b="1" u="sng" dirty="0">
                <a:effectLst/>
                <a:latin typeface="Calibri" panose="020F0502020204030204" pitchFamily="34" charset="0"/>
              </a:rPr>
              <a:t>historiekultur</a:t>
            </a:r>
            <a:r>
              <a:rPr lang="da-DK" sz="1800" dirty="0">
                <a:effectLst/>
                <a:latin typeface="Calibri" panose="020F0502020204030204" pitchFamily="34" charset="0"/>
              </a:rPr>
              <a:t> eller </a:t>
            </a:r>
            <a:r>
              <a:rPr lang="da-DK" sz="1800" b="1" u="sng" dirty="0">
                <a:effectLst/>
                <a:latin typeface="Calibri" panose="020F0502020204030204" pitchFamily="34" charset="0"/>
              </a:rPr>
              <a:t>erindringssteder</a:t>
            </a:r>
            <a:r>
              <a:rPr lang="da-DK" sz="1800" dirty="0">
                <a:effectLst/>
                <a:latin typeface="Calibri" panose="020F0502020204030204" pitchFamily="34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da-DK" sz="1800" dirty="0">
                <a:effectLst/>
                <a:latin typeface="Calibri" panose="020F0502020204030204" pitchFamily="34" charset="0"/>
              </a:rPr>
              <a:t>Når man beskæftiger sig med historiebrug, interesserer man sig for, </a:t>
            </a:r>
            <a:r>
              <a:rPr lang="da-DK" sz="1800" b="1" u="sng" dirty="0">
                <a:effectLst/>
                <a:latin typeface="Calibri" panose="020F0502020204030204" pitchFamily="34" charset="0"/>
              </a:rPr>
              <a:t>hvordan fortiden fortolkes, fremstilles og bruges forskelligt til forskellig tid </a:t>
            </a:r>
            <a:r>
              <a:rPr lang="da-DK" sz="1800" dirty="0">
                <a:effectLst/>
                <a:latin typeface="Calibri" panose="020F0502020204030204" pitchFamily="34" charset="0"/>
              </a:rPr>
              <a:t>– og særligt, hvordan forskellige aktører bruger erindringssteder til at skabe </a:t>
            </a:r>
            <a:r>
              <a:rPr lang="da-DK" sz="1800" b="1" u="sng" dirty="0">
                <a:effectLst/>
                <a:latin typeface="Calibri" panose="020F0502020204030204" pitchFamily="34" charset="0"/>
              </a:rPr>
              <a:t>en bestemt ”version” af historien</a:t>
            </a:r>
            <a:r>
              <a:rPr lang="da-DK" sz="1800" dirty="0">
                <a:effectLst/>
                <a:latin typeface="Calibri" panose="020F0502020204030204" pitchFamily="34" charset="0"/>
              </a:rPr>
              <a:t>/en bestemt historiebevidsthed, for at opnå noget i nutiden.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99824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E63705-75DC-9DBC-59C6-A9BC27A5E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754976"/>
          </a:xfrm>
        </p:spPr>
        <p:txBody>
          <a:bodyPr/>
          <a:lstStyle/>
          <a:p>
            <a:r>
              <a:rPr lang="da-DK" dirty="0"/>
              <a:t>Typer af Historiebrug</a:t>
            </a: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0EC7CED0-96C3-27AB-14BF-40B30838E8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7188890"/>
              </p:ext>
            </p:extLst>
          </p:nvPr>
        </p:nvGraphicFramePr>
        <p:xfrm>
          <a:off x="1371600" y="2029970"/>
          <a:ext cx="10240962" cy="40325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20481">
                  <a:extLst>
                    <a:ext uri="{9D8B030D-6E8A-4147-A177-3AD203B41FA5}">
                      <a16:colId xmlns:a16="http://schemas.microsoft.com/office/drawing/2014/main" val="2515800697"/>
                    </a:ext>
                  </a:extLst>
                </a:gridCol>
                <a:gridCol w="5120481">
                  <a:extLst>
                    <a:ext uri="{9D8B030D-6E8A-4147-A177-3AD203B41FA5}">
                      <a16:colId xmlns:a16="http://schemas.microsoft.com/office/drawing/2014/main" val="949876276"/>
                    </a:ext>
                  </a:extLst>
                </a:gridCol>
              </a:tblGrid>
              <a:tr h="272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200">
                          <a:effectLst/>
                        </a:rPr>
                        <a:t>Typer af Historiebrug  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200">
                          <a:effectLst/>
                        </a:rPr>
                        <a:t>Funktion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273128330"/>
                  </a:ext>
                </a:extLst>
              </a:tr>
              <a:tr h="6016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200">
                          <a:effectLst/>
                        </a:rPr>
                        <a:t>Identitetsdannende brug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200">
                          <a:effectLst/>
                        </a:rPr>
                        <a:t>At danne jeg- eller vi-følelse hos individer, grupper, nationer (som fx offer, undertrykker, skurk, helt, hjælper, dansk, udansk) 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496332833"/>
                  </a:ext>
                </a:extLst>
              </a:tr>
              <a:tr h="5127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200">
                          <a:effectLst/>
                        </a:rPr>
                        <a:t>Politisk brug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200">
                          <a:effectLst/>
                        </a:rPr>
                        <a:t>At legitimere/delegitimere bestemte handlinger, ideologier, styreformer o.l.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051926041"/>
                  </a:ext>
                </a:extLst>
              </a:tr>
              <a:tr h="5069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200">
                          <a:effectLst/>
                        </a:rPr>
                        <a:t>Moralsk brug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200">
                          <a:effectLst/>
                        </a:rPr>
                        <a:t>At rehabilitere, genopbygge, forsone, men også kritisere, ”håne”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843541613"/>
                  </a:ext>
                </a:extLst>
              </a:tr>
              <a:tr h="5107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200">
                          <a:effectLst/>
                        </a:rPr>
                        <a:t>Underholdende og kommerciel brug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200">
                          <a:effectLst/>
                        </a:rPr>
                        <a:t>At adsprede og fornøje, tjene penge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952613406"/>
                  </a:ext>
                </a:extLst>
              </a:tr>
              <a:tr h="5420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200">
                          <a:effectLst/>
                        </a:rPr>
                        <a:t>Ikke-brug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200">
                          <a:effectLst/>
                        </a:rPr>
                        <a:t>At glemme eller bevidst fortrænge mhp. at legitimere/delegitimere/danne identitet 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811000902"/>
                  </a:ext>
                </a:extLst>
              </a:tr>
              <a:tr h="5428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200">
                          <a:effectLst/>
                        </a:rPr>
                        <a:t>Videnskabelig brug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200">
                          <a:effectLst/>
                        </a:rPr>
                        <a:t>at fortolke fortid med henblik på at informere/at analysere og vurdere brug af fortid ved hjælp af historiefagets metoder og teorier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909414793"/>
                  </a:ext>
                </a:extLst>
              </a:tr>
              <a:tr h="5428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200">
                          <a:effectLst/>
                        </a:rPr>
                        <a:t>Misbrug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kern="1200" dirty="0">
                          <a:effectLst/>
                        </a:rPr>
                        <a:t>Bevidst at fordreje/lyve om fortiden, ofte for at fremme ”ekstreme” politiske dagsordener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84947661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1162ACAE-2268-A71D-3E48-7B0A5A6AB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0663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630742-53CE-15B5-301B-8C54A4C3F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Mussolinis historiebrug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8EAD397-FF9B-AA6A-7070-7D37DE959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3011556"/>
            <a:ext cx="10241280" cy="3060059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Hvordan bruger Mussolini historien</a:t>
            </a:r>
            <a:r>
              <a:rPr lang="da-DK"/>
              <a:t>? </a:t>
            </a:r>
          </a:p>
          <a:p>
            <a:pPr marL="0" indent="0">
              <a:buNone/>
            </a:pPr>
            <a:r>
              <a:rPr lang="da-DK"/>
              <a:t>(</a:t>
            </a:r>
            <a:r>
              <a:rPr lang="da-DK" dirty="0"/>
              <a:t>hvilke typer af historiebrug er det relevant at nævne?)</a:t>
            </a:r>
          </a:p>
        </p:txBody>
      </p:sp>
    </p:spTree>
    <p:extLst>
      <p:ext uri="{BB962C8B-B14F-4D97-AF65-F5344CB8AC3E}">
        <p14:creationId xmlns:p14="http://schemas.microsoft.com/office/powerpoint/2010/main" val="1457821041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AnalogousFromDarkSeedLeftStep">
      <a:dk1>
        <a:srgbClr val="000000"/>
      </a:dk1>
      <a:lt1>
        <a:srgbClr val="FFFFFF"/>
      </a:lt1>
      <a:dk2>
        <a:srgbClr val="361E1E"/>
      </a:dk2>
      <a:lt2>
        <a:srgbClr val="E2E5E8"/>
      </a:lt2>
      <a:accent1>
        <a:srgbClr val="C98447"/>
      </a:accent1>
      <a:accent2>
        <a:srgbClr val="B73C35"/>
      </a:accent2>
      <a:accent3>
        <a:srgbClr val="C94776"/>
      </a:accent3>
      <a:accent4>
        <a:srgbClr val="B7359B"/>
      </a:accent4>
      <a:accent5>
        <a:srgbClr val="AF47C9"/>
      </a:accent5>
      <a:accent6>
        <a:srgbClr val="6735B7"/>
      </a:accent6>
      <a:hlink>
        <a:srgbClr val="BB3FBF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323</Words>
  <Application>Microsoft Office PowerPoint</Application>
  <PresentationFormat>Widescreen</PresentationFormat>
  <Paragraphs>33</Paragraphs>
  <Slides>8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8</vt:i4>
      </vt:variant>
    </vt:vector>
  </HeadingPairs>
  <TitlesOfParts>
    <vt:vector size="13" baseType="lpstr">
      <vt:lpstr>Arial</vt:lpstr>
      <vt:lpstr>Avenir Next LT Pro</vt:lpstr>
      <vt:lpstr>Calibri</vt:lpstr>
      <vt:lpstr>Open Sans</vt:lpstr>
      <vt:lpstr>GradientRiseVTI</vt:lpstr>
      <vt:lpstr>Mussolini og Romerriget</vt:lpstr>
      <vt:lpstr>PowerPoint-præsentation</vt:lpstr>
      <vt:lpstr>Mussolini anlægger en ny bydel i Rom kaldet EUR.  Denne bygning kaldes ” Palazzo della Civilta Italiana”</vt:lpstr>
      <vt:lpstr>PowerPoint-præsentation</vt:lpstr>
      <vt:lpstr>Spørgsmål</vt:lpstr>
      <vt:lpstr>Historiebrug</vt:lpstr>
      <vt:lpstr>Typer af Historiebrug</vt:lpstr>
      <vt:lpstr>Mussolinis historiebrug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Mussolini og Romerriget</dc:title>
  <dc:creator>Thomas Hemming Larsen</dc:creator>
  <cp:lastModifiedBy>Thomas Hemming Larsen</cp:lastModifiedBy>
  <cp:revision>1</cp:revision>
  <dcterms:created xsi:type="dcterms:W3CDTF">2024-01-17T11:48:59Z</dcterms:created>
  <dcterms:modified xsi:type="dcterms:W3CDTF">2024-01-17T12:06:12Z</dcterms:modified>
</cp:coreProperties>
</file>