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68" r:id="rId4"/>
    <p:sldId id="270" r:id="rId5"/>
    <p:sldId id="279" r:id="rId6"/>
    <p:sldId id="277" r:id="rId7"/>
    <p:sldId id="280" r:id="rId8"/>
    <p:sldId id="276" r:id="rId9"/>
    <p:sldId id="259" r:id="rId10"/>
    <p:sldId id="262" r:id="rId11"/>
    <p:sldId id="275" r:id="rId12"/>
    <p:sldId id="267" r:id="rId13"/>
    <p:sldId id="265" r:id="rId14"/>
    <p:sldId id="269" r:id="rId15"/>
    <p:sldId id="271" r:id="rId16"/>
    <p:sldId id="272" r:id="rId17"/>
    <p:sldId id="281" r:id="rId18"/>
    <p:sldId id="274" r:id="rId19"/>
    <p:sldId id="282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7" autoAdjust="0"/>
  </p:normalViewPr>
  <p:slideViewPr>
    <p:cSldViewPr>
      <p:cViewPr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90B9FE-6015-492D-B5DB-0AAF7C39640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</dgm:pt>
    <dgm:pt modelId="{CDCFF97E-8C53-4EA8-9434-5EA168B8288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a-DK" altLang="da-DK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Kvindernes arbejdskraft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bliver efterspurgt og de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forlader kødgryderne</a:t>
          </a:r>
          <a:r>
            <a:rPr kumimoji="0" lang="da-DK" altLang="da-DK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</a:t>
          </a:r>
          <a:endParaRPr kumimoji="0" lang="en-GB" altLang="da-DK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BB19B458-D163-4D2E-95A2-0A9B023E4F6A}" type="parTrans" cxnId="{C33F9766-E7FD-4ABB-82B0-95928472CC4F}">
      <dgm:prSet/>
      <dgm:spPr/>
    </dgm:pt>
    <dgm:pt modelId="{89ECE703-04E9-419C-913A-C3C6CF39690A}" type="sibTrans" cxnId="{C33F9766-E7FD-4ABB-82B0-95928472CC4F}">
      <dgm:prSet/>
      <dgm:spPr/>
    </dgm:pt>
    <dgm:pt modelId="{55BBC2CD-E10E-4232-B8E0-361F1B80C49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Kvindernes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stigende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erhvervsarbejde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kræver mere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børnepasning,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uddannelse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og ældrepleje</a:t>
          </a:r>
          <a:endParaRPr kumimoji="0" lang="en-GB" altLang="da-DK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68BBB588-3892-4054-A1E9-07C2BCF92741}" type="parTrans" cxnId="{5B8ADD9F-BFD3-4EEE-8063-005E69614D44}">
      <dgm:prSet/>
      <dgm:spPr/>
    </dgm:pt>
    <dgm:pt modelId="{9D36A07B-9413-4E6E-928B-F569DE5D7587}" type="sibTrans" cxnId="{5B8ADD9F-BFD3-4EEE-8063-005E69614D44}">
      <dgm:prSet/>
      <dgm:spPr/>
    </dgm:pt>
    <dgm:pt modelId="{4FBCE4BE-1634-4766-90EC-BC9F3E090B7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Staten tilbyder børnepasning,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uddannelse og ældrepleje</a:t>
          </a:r>
          <a:endParaRPr kumimoji="0" lang="en-GB" altLang="da-DK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AEBCF9E9-1CB8-43CC-B76B-87CB4F06D63F}" type="parTrans" cxnId="{888C0C2A-0DAC-415D-BB29-71416B4561D2}">
      <dgm:prSet/>
      <dgm:spPr/>
    </dgm:pt>
    <dgm:pt modelId="{E7F168DC-68B4-4675-8B36-AAA31C88C3CA}" type="sibTrans" cxnId="{888C0C2A-0DAC-415D-BB29-71416B4561D2}">
      <dgm:prSet/>
      <dgm:spPr/>
    </dgm:pt>
    <dgm:pt modelId="{E8AD7C45-61A8-4429-A782-309D921E1340}" type="pres">
      <dgm:prSet presAssocID="{1190B9FE-6015-492D-B5DB-0AAF7C396409}" presName="cycle" presStyleCnt="0">
        <dgm:presLayoutVars>
          <dgm:dir/>
          <dgm:resizeHandles val="exact"/>
        </dgm:presLayoutVars>
      </dgm:prSet>
      <dgm:spPr/>
    </dgm:pt>
    <dgm:pt modelId="{D5390044-63DE-4750-B7DD-5899D15D88D9}" type="pres">
      <dgm:prSet presAssocID="{CDCFF97E-8C53-4EA8-9434-5EA168B8288E}" presName="dummy" presStyleCnt="0"/>
      <dgm:spPr/>
    </dgm:pt>
    <dgm:pt modelId="{EDDB9B1C-5206-4BA7-BCF3-082B3CB488A6}" type="pres">
      <dgm:prSet presAssocID="{CDCFF97E-8C53-4EA8-9434-5EA168B8288E}" presName="node" presStyleLbl="revTx" presStyleIdx="0" presStyleCnt="3">
        <dgm:presLayoutVars>
          <dgm:bulletEnabled val="1"/>
        </dgm:presLayoutVars>
      </dgm:prSet>
      <dgm:spPr/>
    </dgm:pt>
    <dgm:pt modelId="{4291B7A4-36AE-4514-9D22-A67B820A7975}" type="pres">
      <dgm:prSet presAssocID="{89ECE703-04E9-419C-913A-C3C6CF39690A}" presName="sibTrans" presStyleLbl="node1" presStyleIdx="0" presStyleCnt="3"/>
      <dgm:spPr/>
    </dgm:pt>
    <dgm:pt modelId="{13EA5885-13D0-4A5F-B62F-F263CDE9B5B3}" type="pres">
      <dgm:prSet presAssocID="{55BBC2CD-E10E-4232-B8E0-361F1B80C49D}" presName="dummy" presStyleCnt="0"/>
      <dgm:spPr/>
    </dgm:pt>
    <dgm:pt modelId="{12D4DEED-D76A-41B4-9DCA-12EA41E58B6F}" type="pres">
      <dgm:prSet presAssocID="{55BBC2CD-E10E-4232-B8E0-361F1B80C49D}" presName="node" presStyleLbl="revTx" presStyleIdx="1" presStyleCnt="3">
        <dgm:presLayoutVars>
          <dgm:bulletEnabled val="1"/>
        </dgm:presLayoutVars>
      </dgm:prSet>
      <dgm:spPr/>
    </dgm:pt>
    <dgm:pt modelId="{BF78A2D0-01C4-4610-89A1-D5DB60ECC721}" type="pres">
      <dgm:prSet presAssocID="{9D36A07B-9413-4E6E-928B-F569DE5D7587}" presName="sibTrans" presStyleLbl="node1" presStyleIdx="1" presStyleCnt="3"/>
      <dgm:spPr/>
    </dgm:pt>
    <dgm:pt modelId="{625BA801-D23C-49AA-84F4-CFBB39C39004}" type="pres">
      <dgm:prSet presAssocID="{4FBCE4BE-1634-4766-90EC-BC9F3E090B7D}" presName="dummy" presStyleCnt="0"/>
      <dgm:spPr/>
    </dgm:pt>
    <dgm:pt modelId="{2486316D-0698-42BB-B604-354B3397FFF5}" type="pres">
      <dgm:prSet presAssocID="{4FBCE4BE-1634-4766-90EC-BC9F3E090B7D}" presName="node" presStyleLbl="revTx" presStyleIdx="2" presStyleCnt="3">
        <dgm:presLayoutVars>
          <dgm:bulletEnabled val="1"/>
        </dgm:presLayoutVars>
      </dgm:prSet>
      <dgm:spPr/>
    </dgm:pt>
    <dgm:pt modelId="{7491E4B4-902A-4395-A2F9-87A197B44374}" type="pres">
      <dgm:prSet presAssocID="{E7F168DC-68B4-4675-8B36-AAA31C88C3CA}" presName="sibTrans" presStyleLbl="node1" presStyleIdx="2" presStyleCnt="3"/>
      <dgm:spPr/>
    </dgm:pt>
  </dgm:ptLst>
  <dgm:cxnLst>
    <dgm:cxn modelId="{A9F3D828-2E56-4D77-8BB3-1A085D7EFD31}" type="presOf" srcId="{55BBC2CD-E10E-4232-B8E0-361F1B80C49D}" destId="{12D4DEED-D76A-41B4-9DCA-12EA41E58B6F}" srcOrd="0" destOrd="0" presId="urn:microsoft.com/office/officeart/2005/8/layout/cycle1"/>
    <dgm:cxn modelId="{888C0C2A-0DAC-415D-BB29-71416B4561D2}" srcId="{1190B9FE-6015-492D-B5DB-0AAF7C396409}" destId="{4FBCE4BE-1634-4766-90EC-BC9F3E090B7D}" srcOrd="2" destOrd="0" parTransId="{AEBCF9E9-1CB8-43CC-B76B-87CB4F06D63F}" sibTransId="{E7F168DC-68B4-4675-8B36-AAA31C88C3CA}"/>
    <dgm:cxn modelId="{DBA3722F-E6B9-4DB2-A392-9B12CE7FCE3D}" type="presOf" srcId="{9D36A07B-9413-4E6E-928B-F569DE5D7587}" destId="{BF78A2D0-01C4-4610-89A1-D5DB60ECC721}" srcOrd="0" destOrd="0" presId="urn:microsoft.com/office/officeart/2005/8/layout/cycle1"/>
    <dgm:cxn modelId="{9E74CA61-943C-4DDB-BBC2-E3B2B9B4047D}" type="presOf" srcId="{E7F168DC-68B4-4675-8B36-AAA31C88C3CA}" destId="{7491E4B4-902A-4395-A2F9-87A197B44374}" srcOrd="0" destOrd="0" presId="urn:microsoft.com/office/officeart/2005/8/layout/cycle1"/>
    <dgm:cxn modelId="{C33F9766-E7FD-4ABB-82B0-95928472CC4F}" srcId="{1190B9FE-6015-492D-B5DB-0AAF7C396409}" destId="{CDCFF97E-8C53-4EA8-9434-5EA168B8288E}" srcOrd="0" destOrd="0" parTransId="{BB19B458-D163-4D2E-95A2-0A9B023E4F6A}" sibTransId="{89ECE703-04E9-419C-913A-C3C6CF39690A}"/>
    <dgm:cxn modelId="{5B8ADD9F-BFD3-4EEE-8063-005E69614D44}" srcId="{1190B9FE-6015-492D-B5DB-0AAF7C396409}" destId="{55BBC2CD-E10E-4232-B8E0-361F1B80C49D}" srcOrd="1" destOrd="0" parTransId="{68BBB588-3892-4054-A1E9-07C2BCF92741}" sibTransId="{9D36A07B-9413-4E6E-928B-F569DE5D7587}"/>
    <dgm:cxn modelId="{63F1FDA2-ACB1-4F1A-9578-A19F8A01B8FC}" type="presOf" srcId="{CDCFF97E-8C53-4EA8-9434-5EA168B8288E}" destId="{EDDB9B1C-5206-4BA7-BCF3-082B3CB488A6}" srcOrd="0" destOrd="0" presId="urn:microsoft.com/office/officeart/2005/8/layout/cycle1"/>
    <dgm:cxn modelId="{0249EAAA-15CC-4CA9-9A05-973A753B82E4}" type="presOf" srcId="{4FBCE4BE-1634-4766-90EC-BC9F3E090B7D}" destId="{2486316D-0698-42BB-B604-354B3397FFF5}" srcOrd="0" destOrd="0" presId="urn:microsoft.com/office/officeart/2005/8/layout/cycle1"/>
    <dgm:cxn modelId="{7CB042E8-DE0D-4591-957C-BC37C345CFF0}" type="presOf" srcId="{1190B9FE-6015-492D-B5DB-0AAF7C396409}" destId="{E8AD7C45-61A8-4429-A782-309D921E1340}" srcOrd="0" destOrd="0" presId="urn:microsoft.com/office/officeart/2005/8/layout/cycle1"/>
    <dgm:cxn modelId="{2603E8EF-19BD-4719-A012-0598721D8EA2}" type="presOf" srcId="{89ECE703-04E9-419C-913A-C3C6CF39690A}" destId="{4291B7A4-36AE-4514-9D22-A67B820A7975}" srcOrd="0" destOrd="0" presId="urn:microsoft.com/office/officeart/2005/8/layout/cycle1"/>
    <dgm:cxn modelId="{3A7A9AF7-A092-4C7A-9511-6675B0E68119}" type="presParOf" srcId="{E8AD7C45-61A8-4429-A782-309D921E1340}" destId="{D5390044-63DE-4750-B7DD-5899D15D88D9}" srcOrd="0" destOrd="0" presId="urn:microsoft.com/office/officeart/2005/8/layout/cycle1"/>
    <dgm:cxn modelId="{81C8B710-DF0B-4BF0-8BFB-D9B7EB878610}" type="presParOf" srcId="{E8AD7C45-61A8-4429-A782-309D921E1340}" destId="{EDDB9B1C-5206-4BA7-BCF3-082B3CB488A6}" srcOrd="1" destOrd="0" presId="urn:microsoft.com/office/officeart/2005/8/layout/cycle1"/>
    <dgm:cxn modelId="{0C992AC0-6027-45D6-86E6-F840DED27A40}" type="presParOf" srcId="{E8AD7C45-61A8-4429-A782-309D921E1340}" destId="{4291B7A4-36AE-4514-9D22-A67B820A7975}" srcOrd="2" destOrd="0" presId="urn:microsoft.com/office/officeart/2005/8/layout/cycle1"/>
    <dgm:cxn modelId="{568F51AA-DF8B-4C36-AA19-655CA0C7E7B2}" type="presParOf" srcId="{E8AD7C45-61A8-4429-A782-309D921E1340}" destId="{13EA5885-13D0-4A5F-B62F-F263CDE9B5B3}" srcOrd="3" destOrd="0" presId="urn:microsoft.com/office/officeart/2005/8/layout/cycle1"/>
    <dgm:cxn modelId="{9EC61E99-3924-4E60-90A9-8C22430E1DF7}" type="presParOf" srcId="{E8AD7C45-61A8-4429-A782-309D921E1340}" destId="{12D4DEED-D76A-41B4-9DCA-12EA41E58B6F}" srcOrd="4" destOrd="0" presId="urn:microsoft.com/office/officeart/2005/8/layout/cycle1"/>
    <dgm:cxn modelId="{B3DA5A1C-F53F-4DB3-8F7D-6FAFA2BE8FAA}" type="presParOf" srcId="{E8AD7C45-61A8-4429-A782-309D921E1340}" destId="{BF78A2D0-01C4-4610-89A1-D5DB60ECC721}" srcOrd="5" destOrd="0" presId="urn:microsoft.com/office/officeart/2005/8/layout/cycle1"/>
    <dgm:cxn modelId="{5F333213-EEAC-488A-A179-B4015E6517BF}" type="presParOf" srcId="{E8AD7C45-61A8-4429-A782-309D921E1340}" destId="{625BA801-D23C-49AA-84F4-CFBB39C39004}" srcOrd="6" destOrd="0" presId="urn:microsoft.com/office/officeart/2005/8/layout/cycle1"/>
    <dgm:cxn modelId="{A6811C7D-FBE2-4316-BDD3-DA503DAD647D}" type="presParOf" srcId="{E8AD7C45-61A8-4429-A782-309D921E1340}" destId="{2486316D-0698-42BB-B604-354B3397FFF5}" srcOrd="7" destOrd="0" presId="urn:microsoft.com/office/officeart/2005/8/layout/cycle1"/>
    <dgm:cxn modelId="{81A5A8CD-0425-45F5-BBF3-98EC6AA007E3}" type="presParOf" srcId="{E8AD7C45-61A8-4429-A782-309D921E1340}" destId="{7491E4B4-902A-4395-A2F9-87A197B44374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B9B1C-5206-4BA7-BCF3-082B3CB488A6}">
      <dsp:nvSpPr>
        <dsp:cNvPr id="0" name=""/>
        <dsp:cNvSpPr/>
      </dsp:nvSpPr>
      <dsp:spPr>
        <a:xfrm>
          <a:off x="4695402" y="333237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a-DK" altLang="da-DK" sz="1500" b="1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Kvindernes arbejdskraft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bliver efterspurgt og de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forlader kødgryderne</a:t>
          </a:r>
          <a:r>
            <a:rPr kumimoji="0" lang="da-DK" altLang="da-DK" sz="1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</a:t>
          </a:r>
          <a:endParaRPr kumimoji="0" lang="en-GB" altLang="da-DK" sz="1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4695402" y="333237"/>
        <a:ext cx="1707802" cy="1707802"/>
      </dsp:txXfrm>
    </dsp:sp>
    <dsp:sp modelId="{4291B7A4-36AE-4514-9D22-A67B820A7975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2961472"/>
            <a:gd name="adj4" fmla="val 53319"/>
            <a:gd name="adj5" fmla="val 963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D4DEED-D76A-41B4-9DCA-12EA41E58B6F}">
      <dsp:nvSpPr>
        <dsp:cNvPr id="0" name=""/>
        <dsp:cNvSpPr/>
      </dsp:nvSpPr>
      <dsp:spPr>
        <a:xfrm>
          <a:off x="3260898" y="2817871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Kvindernes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stigende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erhvervsarbejde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kræver mere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børnepasning,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uddannelse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og ældrepleje</a:t>
          </a:r>
          <a:endParaRPr kumimoji="0" lang="en-GB" altLang="da-DK" sz="1500" b="1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3260898" y="2817871"/>
        <a:ext cx="1707802" cy="1707802"/>
      </dsp:txXfrm>
    </dsp:sp>
    <dsp:sp modelId="{BF78A2D0-01C4-4610-89A1-D5DB60ECC721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10170043"/>
            <a:gd name="adj4" fmla="val 7261890"/>
            <a:gd name="adj5" fmla="val 963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86316D-0698-42BB-B604-354B3397FFF5}">
      <dsp:nvSpPr>
        <dsp:cNvPr id="0" name=""/>
        <dsp:cNvSpPr/>
      </dsp:nvSpPr>
      <dsp:spPr>
        <a:xfrm>
          <a:off x="1826394" y="333237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Staten tilbyder børnepasning,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a-DK" altLang="da-DK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uddannelse og ældrepleje</a:t>
          </a:r>
          <a:endParaRPr kumimoji="0" lang="en-GB" altLang="da-DK" sz="1500" b="1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1826394" y="333237"/>
        <a:ext cx="1707802" cy="1707802"/>
      </dsp:txXfrm>
    </dsp:sp>
    <dsp:sp modelId="{7491E4B4-902A-4395-A2F9-87A197B44374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16854496"/>
            <a:gd name="adj4" fmla="val 14968867"/>
            <a:gd name="adj5" fmla="val 963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7" name="Und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30" name="Pladsholder til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19" name="Pladsholder til sidefod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7" name="Pladsholder til dias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med enkelt afklippet og afrundet hjørn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vinklet trekant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  <p:sp>
        <p:nvSpPr>
          <p:cNvPr id="10" name="Kombinationstegnin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Kombinationstegnin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Kombinationstegnin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ladsholder til titel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0" name="Pladsholder til teks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417356-C045-484D-B78A-E99585AB6701}" type="datetimeFigureOut">
              <a:rPr lang="da-DK" smtClean="0"/>
              <a:pPr/>
              <a:t>01-02-2024</a:t>
            </a:fld>
            <a:endParaRPr lang="da-DK"/>
          </a:p>
        </p:txBody>
      </p:sp>
      <p:sp>
        <p:nvSpPr>
          <p:cNvPr id="22" name="Pladsholder til sidefod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8" name="Pladsholder til dias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72D8B2-9D92-4937-BB03-FE94CA9F6527}" type="slidenum">
              <a:rPr lang="da-DK" smtClean="0"/>
              <a:pPr/>
              <a:t>‹nr.›</a:t>
            </a:fld>
            <a:endParaRPr lang="da-DK"/>
          </a:p>
        </p:txBody>
      </p:sp>
      <p:grpSp>
        <p:nvGrpSpPr>
          <p:cNvPr id="2" name="Grup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Kombinationstegnin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Kombinationstegnin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EKdfIaH8f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470025"/>
          </a:xfrm>
        </p:spPr>
        <p:txBody>
          <a:bodyPr>
            <a:normAutofit/>
          </a:bodyPr>
          <a:lstStyle/>
          <a:p>
            <a:r>
              <a:rPr lang="da-DK" dirty="0"/>
              <a:t>Hvad er en velfærdsstat?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31640" y="2492896"/>
            <a:ext cx="6400800" cy="3672408"/>
          </a:xfrm>
        </p:spPr>
        <p:txBody>
          <a:bodyPr>
            <a:normAutofit/>
          </a:bodyPr>
          <a:lstStyle/>
          <a:p>
            <a:pPr algn="l"/>
            <a:r>
              <a:rPr lang="da-DK" sz="2400" kern="1300" dirty="0">
                <a:solidFill>
                  <a:srgbClr val="FF0000"/>
                </a:solidFill>
                <a:latin typeface="Arial" pitchFamily="34" charset="0"/>
              </a:rPr>
              <a:t>Opgave: Skriv individuelt, hvad du mener, en velfærdsstat er. Sammenlign med gruppen</a:t>
            </a:r>
            <a:r>
              <a:rPr lang="da-DK" kern="1300" dirty="0">
                <a:solidFill>
                  <a:srgbClr val="FF0000"/>
                </a:solidFill>
                <a:latin typeface="Arial" pitchFamily="34" charset="0"/>
              </a:rPr>
              <a:t>.</a:t>
            </a:r>
          </a:p>
          <a:p>
            <a:pPr algn="l"/>
            <a:r>
              <a:rPr lang="da-DK" kern="1300" dirty="0">
                <a:latin typeface="Arial" pitchFamily="34" charset="0"/>
              </a:rPr>
              <a:t> </a:t>
            </a:r>
            <a:r>
              <a:rPr lang="da-DK" sz="1600" kern="1300" dirty="0">
                <a:solidFill>
                  <a:schemeClr val="tx1"/>
                </a:solidFill>
                <a:latin typeface="Arial" pitchFamily="34" charset="0"/>
              </a:rPr>
              <a:t>Velfærdsstaten er…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>
            <a:normAutofit/>
          </a:bodyPr>
          <a:lstStyle/>
          <a:p>
            <a:r>
              <a:rPr lang="da-DK" dirty="0"/>
              <a:t>Hvad er en velfærdsstat?</a:t>
            </a:r>
          </a:p>
        </p:txBody>
      </p:sp>
      <p:sp>
        <p:nvSpPr>
          <p:cNvPr id="3" name="Undertitel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/>
          </a:bodyPr>
          <a:lstStyle/>
          <a:p>
            <a:r>
              <a:rPr lang="da-DK" kern="1300"/>
              <a:t>Velfærdsstaten =</a:t>
            </a:r>
            <a:br>
              <a:rPr lang="da-DK" u="sng" kern="1300"/>
            </a:br>
            <a:r>
              <a:rPr lang="da-DK" i="1" kern="1300"/>
              <a:t>Statens</a:t>
            </a:r>
            <a:r>
              <a:rPr lang="da-DK" kern="1300"/>
              <a:t> indgriben i </a:t>
            </a:r>
            <a:r>
              <a:rPr lang="da-DK" i="1" u="sng" kern="1300"/>
              <a:t>markedet</a:t>
            </a:r>
            <a:r>
              <a:rPr lang="da-DK" kern="1300"/>
              <a:t> og </a:t>
            </a:r>
            <a:r>
              <a:rPr lang="da-DK" i="1" u="sng" kern="1300"/>
              <a:t>familien</a:t>
            </a:r>
            <a:r>
              <a:rPr lang="da-DK" kern="1300"/>
              <a:t> med henblik på at omfordele ressourcer mellem personer (bidrage til større lighed)</a:t>
            </a:r>
          </a:p>
        </p:txBody>
      </p:sp>
    </p:spTree>
    <p:extLst>
      <p:ext uri="{BB962C8B-B14F-4D97-AF65-F5344CB8AC3E}">
        <p14:creationId xmlns:p14="http://schemas.microsoft.com/office/powerpoint/2010/main" val="1476459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Omfordeling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i="1" dirty="0"/>
              <a:t>Horisontal omfordeling: </a:t>
            </a:r>
            <a:r>
              <a:rPr lang="da-DK" dirty="0"/>
              <a:t>omfordeling af økonomiske ressourcer over et livsforløb (indbetaling til pension senere i livet)</a:t>
            </a:r>
          </a:p>
          <a:p>
            <a:r>
              <a:rPr lang="da-DK" i="1" dirty="0"/>
              <a:t>Vertikal omfordeling: </a:t>
            </a:r>
            <a:r>
              <a:rPr lang="da-DK" dirty="0"/>
              <a:t>omfordeling af økonomiske ressourcer fra høj- til lavindkomstgrupper</a:t>
            </a:r>
          </a:p>
          <a:p>
            <a:r>
              <a:rPr lang="da-DK" dirty="0"/>
              <a:t>Omfordeling er nødvendig pga. markedsfejl – markedet kan skabe vækst men den fordeles ulige, der opstår ledighed, der er ikke incitament til at sikre miljø mv. -&gt; nødvendigt med en velfærdsstat, som omfordeler goderne (i større eller mindre grad)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999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C1F1B-E901-C8E8-0D17-F2EC7A269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>
            <a:normAutofit/>
          </a:bodyPr>
          <a:lstStyle/>
          <a:p>
            <a:r>
              <a:rPr lang="da-DK" dirty="0"/>
              <a:t>Velfærdsstatens funktioner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5D0F58B-463B-6D6B-A733-60232D790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35480"/>
            <a:ext cx="8229600" cy="4389120"/>
          </a:xfrm>
          <a:noFill/>
        </p:spPr>
      </p:pic>
    </p:spTree>
    <p:extLst>
      <p:ext uri="{BB962C8B-B14F-4D97-AF65-F5344CB8AC3E}">
        <p14:creationId xmlns:p14="http://schemas.microsoft.com/office/powerpoint/2010/main" val="3742117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8B27EF-C217-2D74-5DD1-3874A0AC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Indtægter og udgifter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76EA01-93B7-139B-EF47-89F686E7E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Opgave: beskriv individuelt, hvad velfærdsstatens indtægter og udgifter er. Sammenlign med gruppen.</a:t>
            </a:r>
          </a:p>
        </p:txBody>
      </p:sp>
    </p:spTree>
    <p:extLst>
      <p:ext uri="{BB962C8B-B14F-4D97-AF65-F5344CB8AC3E}">
        <p14:creationId xmlns:p14="http://schemas.microsoft.com/office/powerpoint/2010/main" val="4030844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8B27EF-C217-2D74-5DD1-3874A0AC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Indtægter og udgifter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4A7F915-971F-36E3-AAB9-14CAF8E9D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902325"/>
            <a:ext cx="8229600" cy="2455113"/>
          </a:xfrm>
        </p:spPr>
      </p:pic>
    </p:spTree>
    <p:extLst>
      <p:ext uri="{BB962C8B-B14F-4D97-AF65-F5344CB8AC3E}">
        <p14:creationId xmlns:p14="http://schemas.microsoft.com/office/powerpoint/2010/main" val="2147457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AD3BB-8545-4D1D-E649-A0963D87D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Velfærdsstatens udgifter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A0301C-3EF1-4985-D2C4-E2E64C24A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>
                <a:solidFill>
                  <a:srgbClr val="FF0000"/>
                </a:solidFill>
              </a:rPr>
              <a:t>Opgave: Giv i gruppen et par eksempler på udgiftstyperne:</a:t>
            </a:r>
          </a:p>
          <a:p>
            <a:r>
              <a:rPr lang="da-DK" dirty="0"/>
              <a:t>Velfærdsydelse/serviceydelse:</a:t>
            </a:r>
          </a:p>
          <a:p>
            <a:r>
              <a:rPr lang="da-DK" dirty="0"/>
              <a:t>Tilskud:</a:t>
            </a:r>
          </a:p>
          <a:p>
            <a:r>
              <a:rPr lang="da-DK" dirty="0"/>
              <a:t>Overførselsindkomster:</a:t>
            </a:r>
          </a:p>
          <a:p>
            <a:r>
              <a:rPr lang="da-DK" dirty="0">
                <a:solidFill>
                  <a:srgbClr val="FF0000"/>
                </a:solidFill>
              </a:rPr>
              <a:t>Giv dernæst et eksempel på hver type, som I selv modtager (eller forventer ”snart” at modtage):</a:t>
            </a:r>
          </a:p>
          <a:p>
            <a:r>
              <a:rPr lang="da-DK" dirty="0"/>
              <a:t>Velfærdsydelse:</a:t>
            </a:r>
          </a:p>
          <a:p>
            <a:r>
              <a:rPr lang="da-DK" dirty="0"/>
              <a:t>Tilskud:</a:t>
            </a:r>
          </a:p>
          <a:p>
            <a:r>
              <a:rPr lang="da-DK" dirty="0"/>
              <a:t>Overførselsindkomst: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442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ECB39-3274-38C9-75D2-4076AAB1F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>
            <a:normAutofit/>
          </a:bodyPr>
          <a:lstStyle/>
          <a:p>
            <a:r>
              <a:rPr lang="da-DK" dirty="0"/>
              <a:t>Arenaer for velfærd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DEE10EB-4A23-8AF7-73A4-9119F75F0F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920084"/>
            <a:ext cx="4038600" cy="4233827"/>
          </a:xfrm>
          <a:noFill/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67AB44B-F38A-7278-ECA9-A8A52EF8C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/>
          <a:p>
            <a:r>
              <a:rPr lang="en-US" dirty="0"/>
              <a:t>Arena for </a:t>
            </a:r>
            <a:r>
              <a:rPr lang="en-US" dirty="0" err="1"/>
              <a:t>velfærd</a:t>
            </a:r>
            <a:r>
              <a:rPr lang="en-US" dirty="0"/>
              <a:t> = de “</a:t>
            </a:r>
            <a:r>
              <a:rPr lang="en-US" dirty="0" err="1"/>
              <a:t>steder</a:t>
            </a:r>
            <a:r>
              <a:rPr lang="en-US" dirty="0"/>
              <a:t>” man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velfærd</a:t>
            </a:r>
            <a:r>
              <a:rPr lang="en-US" dirty="0"/>
              <a:t> </a:t>
            </a:r>
            <a:r>
              <a:rPr lang="en-US" dirty="0" err="1"/>
              <a:t>opfyldt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de </a:t>
            </a:r>
            <a:r>
              <a:rPr lang="en-US" dirty="0" err="1"/>
              <a:t>ansvarlige</a:t>
            </a:r>
            <a:r>
              <a:rPr lang="en-US" dirty="0"/>
              <a:t> for at </a:t>
            </a:r>
            <a:r>
              <a:rPr lang="en-US" dirty="0" err="1"/>
              <a:t>sikre</a:t>
            </a:r>
            <a:r>
              <a:rPr lang="en-US" dirty="0"/>
              <a:t> </a:t>
            </a:r>
            <a:r>
              <a:rPr lang="en-US" dirty="0" err="1"/>
              <a:t>velfærden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3919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Politiske beslutninger</a:t>
            </a:r>
          </a:p>
          <a:p>
            <a:r>
              <a:rPr lang="da-DK" dirty="0"/>
              <a:t>Demokratisk valgte beslutningstagere</a:t>
            </a:r>
          </a:p>
          <a:p>
            <a:r>
              <a:rPr lang="da-DK" dirty="0"/>
              <a:t>Beslutninger har gyldighed for hele befolkningen</a:t>
            </a:r>
          </a:p>
          <a:p>
            <a:r>
              <a:rPr lang="da-DK" dirty="0"/>
              <a:t>Magt og lov som styringsmiddel</a:t>
            </a:r>
          </a:p>
          <a:p>
            <a:r>
              <a:rPr lang="da-DK" dirty="0"/>
              <a:t>Vi gør det, vi skal og må</a:t>
            </a:r>
          </a:p>
          <a:p>
            <a:r>
              <a:rPr lang="da-DK" dirty="0"/>
              <a:t>Eks: Staten giver løntilskud, opretter fleksjob eller lignende til de, der ikke selv kan klare sig på arbejdsmarkedet.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Markedet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Økonomisk reguleret (udbud og efterspørgsel)</a:t>
            </a:r>
          </a:p>
          <a:p>
            <a:r>
              <a:rPr lang="da-DK" dirty="0"/>
              <a:t>Aktører er virksomheder og personer</a:t>
            </a:r>
          </a:p>
          <a:p>
            <a:r>
              <a:rPr lang="da-DK" dirty="0"/>
              <a:t>Private beslutninger</a:t>
            </a:r>
          </a:p>
          <a:p>
            <a:r>
              <a:rPr lang="da-DK" dirty="0"/>
              <a:t>Profit som styringsmiddel</a:t>
            </a:r>
          </a:p>
          <a:p>
            <a:r>
              <a:rPr lang="da-DK" dirty="0"/>
              <a:t>Vi gør det, der kan betale sig</a:t>
            </a:r>
          </a:p>
          <a:p>
            <a:r>
              <a:rPr lang="da-DK" dirty="0"/>
              <a:t>Eks: en virksomhed ansætter de, der er dygtige og kan tjene en løn ind, og som virksomheden har behov for.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DF3E6-081A-C957-3438-8BCFD046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Civilsamfundet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495146-0720-99B0-50AA-8C423C4C3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Civilsamfundet udgøres af familien, venner, frivillige foreninger, lokale fællesskaber og sociale netværk. </a:t>
            </a:r>
          </a:p>
          <a:p>
            <a:r>
              <a:rPr lang="da-DK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Civilsamfundet bygger på frivillige menneskelige relationer</a:t>
            </a:r>
          </a:p>
          <a:p>
            <a:r>
              <a:rPr lang="da-DK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Behovsopfyldelsen sker i form af en gensidighed og et aktivt medborgerskab drevet af personlige, følelsesmæssige, solidariske eller moralske grunde.</a:t>
            </a:r>
          </a:p>
          <a:p>
            <a:r>
              <a:rPr lang="da-DK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Fx Kirkens Korshærs varmestuer, Red Barnets lektiehjælp, Ældre Sagens besøgsvenner</a:t>
            </a:r>
            <a:endParaRPr lang="da-DK" dirty="0">
              <a:solidFill>
                <a:srgbClr val="333333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1800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93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a-DK" sz="2000" dirty="0"/>
          </a:p>
        </p:txBody>
      </p:sp>
      <p:pic>
        <p:nvPicPr>
          <p:cNvPr id="4" name="Pladsholder til indhold 3" descr="stat, marked civilsamfun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1" y="2348880"/>
            <a:ext cx="6048673" cy="403244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a-DK" dirty="0"/>
              <a:t>Farvel til den traditionelle familie</a:t>
            </a:r>
            <a:endParaRPr lang="en-GB" dirty="0"/>
          </a:p>
        </p:txBody>
      </p:sp>
      <p:graphicFrame>
        <p:nvGraphicFramePr>
          <p:cNvPr id="2" name="Diagram 1"/>
          <p:cNvGraphicFramePr/>
          <p:nvPr/>
        </p:nvGraphicFramePr>
        <p:xfrm>
          <a:off x="467544" y="177281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CA90C-7052-0686-BE95-9C945FE82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Den danske velfærdsstats historie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35D51E9-5541-BECD-1B2B-0E29F966D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35163"/>
            <a:ext cx="8075240" cy="4389437"/>
          </a:xfrm>
        </p:spPr>
      </p:pic>
    </p:spTree>
    <p:extLst>
      <p:ext uri="{BB962C8B-B14F-4D97-AF65-F5344CB8AC3E}">
        <p14:creationId xmlns:p14="http://schemas.microsoft.com/office/powerpoint/2010/main" val="744341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9DF1DA-08BF-3DE7-B596-35C07087D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/>
          </a:bodyPr>
          <a:lstStyle/>
          <a:p>
            <a:r>
              <a:rPr lang="da-DK" dirty="0"/>
              <a:t>Den danske velfærdsstat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284A88-D7A8-FD25-B6BB-2780D5FEF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dirty="0">
                <a:solidFill>
                  <a:srgbClr val="FF0000"/>
                </a:solidFill>
              </a:rPr>
              <a:t>Opgave: Beskriv individuelt den danske velfærdsstat – kom med så meget som muligt (sliden skal fyldes!) Sammenlign med gruppen.</a:t>
            </a:r>
          </a:p>
        </p:txBody>
      </p:sp>
    </p:spTree>
    <p:extLst>
      <p:ext uri="{BB962C8B-B14F-4D97-AF65-F5344CB8AC3E}">
        <p14:creationId xmlns:p14="http://schemas.microsoft.com/office/powerpoint/2010/main" val="1313834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AACA54-DB79-679C-C2F8-07000BD9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Begrebsliste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55C30E-2606-C3FB-F124-EEB6EA5FF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dirty="0">
                <a:solidFill>
                  <a:srgbClr val="FF0000"/>
                </a:solidFill>
              </a:rPr>
              <a:t>Skriv og forklar alle begreber, som I kan huske om velfærdsstaten:</a:t>
            </a:r>
          </a:p>
        </p:txBody>
      </p:sp>
    </p:spTree>
    <p:extLst>
      <p:ext uri="{BB962C8B-B14F-4D97-AF65-F5344CB8AC3E}">
        <p14:creationId xmlns:p14="http://schemas.microsoft.com/office/powerpoint/2010/main" val="172789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086FE8-C2DE-82E8-0304-55E17DDA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tre velfærdsmodeller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41CAA5-6AA2-0E09-712E-F15234964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dirty="0">
                <a:solidFill>
                  <a:srgbClr val="FF0000"/>
                </a:solidFill>
              </a:rPr>
              <a:t>Opgave: Gruppen: snak om og skriv kendetegn ved de tre velfærdsmodeller.</a:t>
            </a:r>
          </a:p>
          <a:p>
            <a:r>
              <a:rPr lang="da-DK" sz="2000" dirty="0"/>
              <a:t>Den universelle model</a:t>
            </a:r>
          </a:p>
          <a:p>
            <a:r>
              <a:rPr lang="da-DK" sz="2000" dirty="0"/>
              <a:t>Den residuale model</a:t>
            </a:r>
          </a:p>
          <a:p>
            <a:r>
              <a:rPr lang="da-DK" sz="2000" dirty="0"/>
              <a:t>Den korporative model</a:t>
            </a:r>
          </a:p>
        </p:txBody>
      </p:sp>
    </p:spTree>
    <p:extLst>
      <p:ext uri="{BB962C8B-B14F-4D97-AF65-F5344CB8AC3E}">
        <p14:creationId xmlns:p14="http://schemas.microsoft.com/office/powerpoint/2010/main" val="2997152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553BCB-C1AC-B950-BA73-883333A6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tre VS-modeller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AACB945-B9BF-E802-AA8F-1CEC5D50F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935163"/>
            <a:ext cx="7200800" cy="4389437"/>
          </a:xfrm>
          <a:noFill/>
        </p:spPr>
      </p:pic>
    </p:spTree>
    <p:extLst>
      <p:ext uri="{BB962C8B-B14F-4D97-AF65-F5344CB8AC3E}">
        <p14:creationId xmlns:p14="http://schemas.microsoft.com/office/powerpoint/2010/main" val="418377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AD42D-58D4-CAE5-858A-1476FD8F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Udfordringer for velfærdsstaten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18D423-160B-7274-0ACD-F8B7888E7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Se/hør linket. Forklar hvad det her handler om: </a:t>
            </a:r>
            <a:r>
              <a:rPr lang="da-DK" dirty="0">
                <a:hlinkClick r:id="rId2"/>
              </a:rPr>
              <a:t>https://www.youtube.com/watch?v=iEKdfIaH8fQ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1915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løb">
  <a:themeElements>
    <a:clrScheme name="Forløb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orløb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rløb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132</TotalTime>
  <Words>512</Words>
  <Application>Microsoft Office PowerPoint</Application>
  <PresentationFormat>Skærmshow (4:3)</PresentationFormat>
  <Paragraphs>72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Constantia</vt:lpstr>
      <vt:lpstr>Times New Roman</vt:lpstr>
      <vt:lpstr>Wingdings 2</vt:lpstr>
      <vt:lpstr>Forløb</vt:lpstr>
      <vt:lpstr>Hvad er en velfærdsstat? </vt:lpstr>
      <vt:lpstr>Hvad er en velfærdsstat?</vt:lpstr>
      <vt:lpstr>Omfordeling</vt:lpstr>
      <vt:lpstr>Velfærdsstatens funktioner</vt:lpstr>
      <vt:lpstr>Indtægter og udgifter</vt:lpstr>
      <vt:lpstr>Indtægter og udgifter</vt:lpstr>
      <vt:lpstr>Velfærdsstatens udgifter</vt:lpstr>
      <vt:lpstr>Arenaer for velfærd</vt:lpstr>
      <vt:lpstr>Staten</vt:lpstr>
      <vt:lpstr>Markedet</vt:lpstr>
      <vt:lpstr>Civilsamfundet</vt:lpstr>
      <vt:lpstr>PowerPoint-præsentation</vt:lpstr>
      <vt:lpstr>Farvel til den traditionelle familie</vt:lpstr>
      <vt:lpstr>Den danske velfærdsstats historie</vt:lpstr>
      <vt:lpstr>Den danske velfærdsstat</vt:lpstr>
      <vt:lpstr>Begrebsliste</vt:lpstr>
      <vt:lpstr>De tre velfærdsmodeller</vt:lpstr>
      <vt:lpstr>De tre VS-modeller</vt:lpstr>
      <vt:lpstr>Udfordringer for velfærdsstaten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er en velfærdsstat?</dc:title>
  <dc:creator>test</dc:creator>
  <cp:lastModifiedBy>Carsten Rysgaard Kjær</cp:lastModifiedBy>
  <cp:revision>15</cp:revision>
  <dcterms:created xsi:type="dcterms:W3CDTF">2011-03-09T11:53:38Z</dcterms:created>
  <dcterms:modified xsi:type="dcterms:W3CDTF">2024-02-01T12:14:39Z</dcterms:modified>
</cp:coreProperties>
</file>