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56" r:id="rId2"/>
    <p:sldId id="258" r:id="rId3"/>
    <p:sldId id="313" r:id="rId4"/>
    <p:sldId id="260" r:id="rId5"/>
    <p:sldId id="261" r:id="rId6"/>
    <p:sldId id="271" r:id="rId7"/>
    <p:sldId id="305" r:id="rId8"/>
    <p:sldId id="306" r:id="rId9"/>
    <p:sldId id="307" r:id="rId10"/>
    <p:sldId id="308" r:id="rId11"/>
    <p:sldId id="309" r:id="rId12"/>
    <p:sldId id="311" r:id="rId13"/>
    <p:sldId id="310" r:id="rId14"/>
    <p:sldId id="259" r:id="rId15"/>
    <p:sldId id="262" r:id="rId16"/>
    <p:sldId id="263" r:id="rId17"/>
    <p:sldId id="264" r:id="rId18"/>
    <p:sldId id="265" r:id="rId19"/>
    <p:sldId id="314" r:id="rId20"/>
    <p:sldId id="272" r:id="rId21"/>
    <p:sldId id="273" r:id="rId22"/>
    <p:sldId id="316" r:id="rId23"/>
    <p:sldId id="274" r:id="rId24"/>
    <p:sldId id="270" r:id="rId25"/>
    <p:sldId id="319" r:id="rId26"/>
    <p:sldId id="275" r:id="rId27"/>
    <p:sldId id="276" r:id="rId28"/>
    <p:sldId id="321" r:id="rId29"/>
    <p:sldId id="280" r:id="rId30"/>
    <p:sldId id="281" r:id="rId31"/>
    <p:sldId id="277" r:id="rId32"/>
    <p:sldId id="279" r:id="rId33"/>
    <p:sldId id="282" r:id="rId34"/>
    <p:sldId id="283" r:id="rId35"/>
    <p:sldId id="284" r:id="rId36"/>
    <p:sldId id="285" r:id="rId37"/>
    <p:sldId id="286" r:id="rId38"/>
    <p:sldId id="287" r:id="rId39"/>
    <p:sldId id="289" r:id="rId40"/>
    <p:sldId id="290" r:id="rId41"/>
    <p:sldId id="291" r:id="rId42"/>
    <p:sldId id="292" r:id="rId43"/>
    <p:sldId id="293" r:id="rId44"/>
    <p:sldId id="295" r:id="rId45"/>
    <p:sldId id="320" r:id="rId46"/>
    <p:sldId id="297" r:id="rId47"/>
    <p:sldId id="296" r:id="rId48"/>
    <p:sldId id="299" r:id="rId49"/>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56E"/>
    <a:srgbClr val="F6FA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7" autoAdjust="0"/>
    <p:restoredTop sz="66323" autoAdjust="0"/>
  </p:normalViewPr>
  <p:slideViewPr>
    <p:cSldViewPr snapToGrid="0">
      <p:cViewPr varScale="1">
        <p:scale>
          <a:sx n="42" d="100"/>
          <a:sy n="42" d="100"/>
        </p:scale>
        <p:origin x="1600" y="48"/>
      </p:cViewPr>
      <p:guideLst/>
    </p:cSldViewPr>
  </p:slideViewPr>
  <p:outlineViewPr>
    <p:cViewPr>
      <p:scale>
        <a:sx n="33" d="100"/>
        <a:sy n="33" d="100"/>
      </p:scale>
      <p:origin x="0" y="-150"/>
    </p:cViewPr>
  </p:outlineViewPr>
  <p:notesTextViewPr>
    <p:cViewPr>
      <p:scale>
        <a:sx n="3" d="2"/>
        <a:sy n="3" d="2"/>
      </p:scale>
      <p:origin x="0" y="0"/>
    </p:cViewPr>
  </p:notesTextViewPr>
  <p:notesViewPr>
    <p:cSldViewPr snapToGrid="0">
      <p:cViewPr varScale="1">
        <p:scale>
          <a:sx n="77" d="100"/>
          <a:sy n="77" d="100"/>
        </p:scale>
        <p:origin x="3360"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A9A4C5F4-96FC-DEC4-81E0-DA6433408DE9}"/>
              </a:ext>
            </a:extLst>
          </p:cNvPr>
          <p:cNvSpPr>
            <a:spLocks noGrp="1"/>
          </p:cNvSpPr>
          <p:nvPr>
            <p:ph type="hdr" sz="quarter"/>
          </p:nvPr>
        </p:nvSpPr>
        <p:spPr>
          <a:xfrm>
            <a:off x="1" y="0"/>
            <a:ext cx="2945659" cy="498056"/>
          </a:xfrm>
          <a:prstGeom prst="rect">
            <a:avLst/>
          </a:prstGeom>
        </p:spPr>
        <p:txBody>
          <a:bodyPr vert="horz" lIns="91433" tIns="45717" rIns="91433" bIns="45717" rtlCol="0"/>
          <a:lstStyle>
            <a:lvl1pPr algn="l">
              <a:defRPr sz="1200"/>
            </a:lvl1pPr>
          </a:lstStyle>
          <a:p>
            <a:endParaRPr lang="da-DK"/>
          </a:p>
        </p:txBody>
      </p:sp>
      <p:sp>
        <p:nvSpPr>
          <p:cNvPr id="3" name="Pladsholder til dato 2">
            <a:extLst>
              <a:ext uri="{FF2B5EF4-FFF2-40B4-BE49-F238E27FC236}">
                <a16:creationId xmlns:a16="http://schemas.microsoft.com/office/drawing/2014/main" id="{488949B5-9655-6A81-DC6F-895F4844839B}"/>
              </a:ext>
            </a:extLst>
          </p:cNvPr>
          <p:cNvSpPr>
            <a:spLocks noGrp="1"/>
          </p:cNvSpPr>
          <p:nvPr>
            <p:ph type="dt" sz="quarter" idx="1"/>
          </p:nvPr>
        </p:nvSpPr>
        <p:spPr>
          <a:xfrm>
            <a:off x="3850444" y="0"/>
            <a:ext cx="2945659" cy="498056"/>
          </a:xfrm>
          <a:prstGeom prst="rect">
            <a:avLst/>
          </a:prstGeom>
        </p:spPr>
        <p:txBody>
          <a:bodyPr vert="horz" lIns="91433" tIns="45717" rIns="91433" bIns="45717" rtlCol="0"/>
          <a:lstStyle>
            <a:lvl1pPr algn="r">
              <a:defRPr sz="1200"/>
            </a:lvl1pPr>
          </a:lstStyle>
          <a:p>
            <a:fld id="{CDF2809B-A982-4587-BE9D-04B7DE18F149}" type="datetimeFigureOut">
              <a:rPr lang="da-DK" smtClean="0"/>
              <a:t>18-03-2024</a:t>
            </a:fld>
            <a:endParaRPr lang="da-DK"/>
          </a:p>
        </p:txBody>
      </p:sp>
      <p:sp>
        <p:nvSpPr>
          <p:cNvPr id="4" name="Pladsholder til sidefod 3">
            <a:extLst>
              <a:ext uri="{FF2B5EF4-FFF2-40B4-BE49-F238E27FC236}">
                <a16:creationId xmlns:a16="http://schemas.microsoft.com/office/drawing/2014/main" id="{44A5D93F-D453-F879-C144-55EBEAC4B167}"/>
              </a:ext>
            </a:extLst>
          </p:cNvPr>
          <p:cNvSpPr>
            <a:spLocks noGrp="1"/>
          </p:cNvSpPr>
          <p:nvPr>
            <p:ph type="ftr" sz="quarter" idx="2"/>
          </p:nvPr>
        </p:nvSpPr>
        <p:spPr>
          <a:xfrm>
            <a:off x="1" y="9428584"/>
            <a:ext cx="2945659" cy="498055"/>
          </a:xfrm>
          <a:prstGeom prst="rect">
            <a:avLst/>
          </a:prstGeom>
        </p:spPr>
        <p:txBody>
          <a:bodyPr vert="horz" lIns="91433" tIns="45717" rIns="91433" bIns="45717"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65C14F10-3EC6-D054-28AA-72F8B885C051}"/>
              </a:ext>
            </a:extLst>
          </p:cNvPr>
          <p:cNvSpPr>
            <a:spLocks noGrp="1"/>
          </p:cNvSpPr>
          <p:nvPr>
            <p:ph type="sldNum" sz="quarter" idx="3"/>
          </p:nvPr>
        </p:nvSpPr>
        <p:spPr>
          <a:xfrm>
            <a:off x="3850444" y="9428584"/>
            <a:ext cx="2945659" cy="498055"/>
          </a:xfrm>
          <a:prstGeom prst="rect">
            <a:avLst/>
          </a:prstGeom>
        </p:spPr>
        <p:txBody>
          <a:bodyPr vert="horz" lIns="91433" tIns="45717" rIns="91433" bIns="45717" rtlCol="0" anchor="b"/>
          <a:lstStyle>
            <a:lvl1pPr algn="r">
              <a:defRPr sz="1200"/>
            </a:lvl1pPr>
          </a:lstStyle>
          <a:p>
            <a:fld id="{8F126894-7EBE-4CCF-B83D-B5154D275B91}" type="slidenum">
              <a:rPr lang="da-DK" smtClean="0"/>
              <a:t>‹nr.›</a:t>
            </a:fld>
            <a:endParaRPr lang="da-DK"/>
          </a:p>
        </p:txBody>
      </p:sp>
    </p:spTree>
    <p:extLst>
      <p:ext uri="{BB962C8B-B14F-4D97-AF65-F5344CB8AC3E}">
        <p14:creationId xmlns:p14="http://schemas.microsoft.com/office/powerpoint/2010/main" val="1625778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945659" cy="498056"/>
          </a:xfrm>
          <a:prstGeom prst="rect">
            <a:avLst/>
          </a:prstGeom>
        </p:spPr>
        <p:txBody>
          <a:bodyPr vert="horz" lIns="91433" tIns="45717" rIns="91433" bIns="45717" rtlCol="0"/>
          <a:lstStyle>
            <a:lvl1pPr algn="l">
              <a:defRPr sz="1200"/>
            </a:lvl1pPr>
          </a:lstStyle>
          <a:p>
            <a:endParaRPr lang="da-DK"/>
          </a:p>
        </p:txBody>
      </p:sp>
      <p:sp>
        <p:nvSpPr>
          <p:cNvPr id="3" name="Pladsholder til dato 2"/>
          <p:cNvSpPr>
            <a:spLocks noGrp="1"/>
          </p:cNvSpPr>
          <p:nvPr>
            <p:ph type="dt" idx="1"/>
          </p:nvPr>
        </p:nvSpPr>
        <p:spPr>
          <a:xfrm>
            <a:off x="3850444" y="0"/>
            <a:ext cx="2945659" cy="498056"/>
          </a:xfrm>
          <a:prstGeom prst="rect">
            <a:avLst/>
          </a:prstGeom>
        </p:spPr>
        <p:txBody>
          <a:bodyPr vert="horz" lIns="91433" tIns="45717" rIns="91433" bIns="45717" rtlCol="0"/>
          <a:lstStyle>
            <a:lvl1pPr algn="r">
              <a:defRPr sz="1200"/>
            </a:lvl1pPr>
          </a:lstStyle>
          <a:p>
            <a:fld id="{A2D737B1-11BA-44FC-A6B6-3F8DF0B6B251}" type="datetimeFigureOut">
              <a:rPr lang="da-DK" smtClean="0"/>
              <a:t>18-03-2024</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3" tIns="45717" rIns="91433" bIns="45717"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33" tIns="45717" rIns="91433" bIns="45717"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9428584"/>
            <a:ext cx="2945659" cy="498055"/>
          </a:xfrm>
          <a:prstGeom prst="rect">
            <a:avLst/>
          </a:prstGeom>
        </p:spPr>
        <p:txBody>
          <a:bodyPr vert="horz" lIns="91433" tIns="45717" rIns="91433" bIns="45717"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4" y="9428584"/>
            <a:ext cx="2945659" cy="498055"/>
          </a:xfrm>
          <a:prstGeom prst="rect">
            <a:avLst/>
          </a:prstGeom>
        </p:spPr>
        <p:txBody>
          <a:bodyPr vert="horz" lIns="91433" tIns="45717" rIns="91433" bIns="45717" rtlCol="0" anchor="b"/>
          <a:lstStyle>
            <a:lvl1pPr algn="r">
              <a:defRPr sz="1200"/>
            </a:lvl1pPr>
          </a:lstStyle>
          <a:p>
            <a:fld id="{98E60C9E-ECFE-4419-8ED2-0110D3E77663}" type="slidenum">
              <a:rPr lang="da-DK" smtClean="0"/>
              <a:t>‹nr.›</a:t>
            </a:fld>
            <a:endParaRPr lang="da-DK"/>
          </a:p>
        </p:txBody>
      </p:sp>
    </p:spTree>
    <p:extLst>
      <p:ext uri="{BB962C8B-B14F-4D97-AF65-F5344CB8AC3E}">
        <p14:creationId xmlns:p14="http://schemas.microsoft.com/office/powerpoint/2010/main" val="311814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p:cNvSpPr>
            <a:spLocks noGrp="1"/>
          </p:cNvSpPr>
          <p:nvPr>
            <p:ph type="sldNum" sz="quarter" idx="5"/>
          </p:nvPr>
        </p:nvSpPr>
        <p:spPr/>
        <p:txBody>
          <a:bodyPr/>
          <a:lstStyle/>
          <a:p>
            <a:fld id="{98E60C9E-ECFE-4419-8ED2-0110D3E77663}" type="slidenum">
              <a:rPr lang="da-DK" smtClean="0"/>
              <a:t>1</a:t>
            </a:fld>
            <a:endParaRPr lang="da-DK"/>
          </a:p>
        </p:txBody>
      </p:sp>
    </p:spTree>
    <p:extLst>
      <p:ext uri="{BB962C8B-B14F-4D97-AF65-F5344CB8AC3E}">
        <p14:creationId xmlns:p14="http://schemas.microsoft.com/office/powerpoint/2010/main" val="1612114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2</a:t>
            </a:fld>
            <a:endParaRPr lang="da-DK"/>
          </a:p>
        </p:txBody>
      </p:sp>
    </p:spTree>
    <p:extLst>
      <p:ext uri="{BB962C8B-B14F-4D97-AF65-F5344CB8AC3E}">
        <p14:creationId xmlns:p14="http://schemas.microsoft.com/office/powerpoint/2010/main" val="1320418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3</a:t>
            </a:fld>
            <a:endParaRPr lang="da-DK"/>
          </a:p>
        </p:txBody>
      </p:sp>
    </p:spTree>
    <p:extLst>
      <p:ext uri="{BB962C8B-B14F-4D97-AF65-F5344CB8AC3E}">
        <p14:creationId xmlns:p14="http://schemas.microsoft.com/office/powerpoint/2010/main" val="394950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4</a:t>
            </a:fld>
            <a:endParaRPr lang="da-DK"/>
          </a:p>
        </p:txBody>
      </p:sp>
    </p:spTree>
    <p:extLst>
      <p:ext uri="{BB962C8B-B14F-4D97-AF65-F5344CB8AC3E}">
        <p14:creationId xmlns:p14="http://schemas.microsoft.com/office/powerpoint/2010/main" val="1493943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5</a:t>
            </a:fld>
            <a:endParaRPr lang="da-DK"/>
          </a:p>
        </p:txBody>
      </p:sp>
    </p:spTree>
    <p:extLst>
      <p:ext uri="{BB962C8B-B14F-4D97-AF65-F5344CB8AC3E}">
        <p14:creationId xmlns:p14="http://schemas.microsoft.com/office/powerpoint/2010/main" val="1344817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6</a:t>
            </a:fld>
            <a:endParaRPr lang="da-DK"/>
          </a:p>
        </p:txBody>
      </p:sp>
    </p:spTree>
    <p:extLst>
      <p:ext uri="{BB962C8B-B14F-4D97-AF65-F5344CB8AC3E}">
        <p14:creationId xmlns:p14="http://schemas.microsoft.com/office/powerpoint/2010/main" val="1648359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noter 2"/>
          <p:cNvSpPr>
            <a:spLocks noGrp="1"/>
          </p:cNvSpPr>
          <p:nvPr>
            <p:ph type="body" idx="1"/>
          </p:nvPr>
        </p:nvSpPr>
        <p:spPr/>
        <p:txBody>
          <a:bodyPr/>
          <a:lstStyle/>
          <a:p>
            <a:pPr defTabSz="629747"/>
            <a:r>
              <a:rPr lang="da-DK" dirty="0"/>
              <a:t>Vi mener at velfærdsstaten er værd at bevare. Danmark er et af de mest succesfulde lande i verden. Og det tilskriver vi velfærdsstaten. Velfærdsstaten er selve fundamentet for den rigdom vi ser i Danmark, og de andre skandinaviske velfærdssamfund. </a:t>
            </a:r>
          </a:p>
        </p:txBody>
      </p:sp>
      <p:sp>
        <p:nvSpPr>
          <p:cNvPr id="4" name="Pladsholder til slidenummer 3"/>
          <p:cNvSpPr>
            <a:spLocks noGrp="1"/>
          </p:cNvSpPr>
          <p:nvPr>
            <p:ph type="sldNum" sz="quarter" idx="5"/>
          </p:nvPr>
        </p:nvSpPr>
        <p:spPr/>
        <p:txBody>
          <a:bodyPr/>
          <a:lstStyle/>
          <a:p>
            <a:fld id="{98E60C9E-ECFE-4419-8ED2-0110D3E77663}" type="slidenum">
              <a:rPr lang="da-DK" smtClean="0"/>
              <a:t>7</a:t>
            </a:fld>
            <a:endParaRPr lang="da-DK"/>
          </a:p>
        </p:txBody>
      </p:sp>
    </p:spTree>
    <p:extLst>
      <p:ext uri="{BB962C8B-B14F-4D97-AF65-F5344CB8AC3E}">
        <p14:creationId xmlns:p14="http://schemas.microsoft.com/office/powerpoint/2010/main" val="3118457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r>
              <a:rPr lang="da-DK" dirty="0"/>
              <a:t>Danmark er et af de rigeste lande i verden.</a:t>
            </a:r>
          </a:p>
        </p:txBody>
      </p:sp>
      <p:sp>
        <p:nvSpPr>
          <p:cNvPr id="4" name="Pladsholder til slidenummer 3"/>
          <p:cNvSpPr>
            <a:spLocks noGrp="1"/>
          </p:cNvSpPr>
          <p:nvPr>
            <p:ph type="sldNum" sz="quarter" idx="5"/>
          </p:nvPr>
        </p:nvSpPr>
        <p:spPr/>
        <p:txBody>
          <a:bodyPr/>
          <a:lstStyle/>
          <a:p>
            <a:fld id="{98E60C9E-ECFE-4419-8ED2-0110D3E77663}" type="slidenum">
              <a:rPr lang="da-DK" smtClean="0"/>
              <a:t>8</a:t>
            </a:fld>
            <a:endParaRPr lang="da-DK"/>
          </a:p>
        </p:txBody>
      </p:sp>
    </p:spTree>
    <p:extLst>
      <p:ext uri="{BB962C8B-B14F-4D97-AF65-F5344CB8AC3E}">
        <p14:creationId xmlns:p14="http://schemas.microsoft.com/office/powerpoint/2010/main" val="4012167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r>
              <a:rPr lang="da-DK" dirty="0"/>
              <a:t>Vi er det land i verden med størst indkomstmobilitet. Altså hvor det er lettest at klare det bedre end sine forældre.</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9</a:t>
            </a:fld>
            <a:endParaRPr lang="da-DK"/>
          </a:p>
        </p:txBody>
      </p:sp>
    </p:spTree>
    <p:extLst>
      <p:ext uri="{BB962C8B-B14F-4D97-AF65-F5344CB8AC3E}">
        <p14:creationId xmlns:p14="http://schemas.microsoft.com/office/powerpoint/2010/main" val="3277826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r>
              <a:rPr lang="da-DK" dirty="0"/>
              <a:t>Vi er det mest konkurrencedygtige land – hvor det er lettest at drive virksomhed. </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10</a:t>
            </a:fld>
            <a:endParaRPr lang="da-DK"/>
          </a:p>
        </p:txBody>
      </p:sp>
    </p:spTree>
    <p:extLst>
      <p:ext uri="{BB962C8B-B14F-4D97-AF65-F5344CB8AC3E}">
        <p14:creationId xmlns:p14="http://schemas.microsoft.com/office/powerpoint/2010/main" val="3010028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r>
              <a:rPr lang="da-DK" dirty="0"/>
              <a:t>Vi er det land i verden med mest økonomisk tryghed – hvor færrest bekymrer sig. </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11</a:t>
            </a:fld>
            <a:endParaRPr lang="da-DK"/>
          </a:p>
        </p:txBody>
      </p:sp>
    </p:spTree>
    <p:extLst>
      <p:ext uri="{BB962C8B-B14F-4D97-AF65-F5344CB8AC3E}">
        <p14:creationId xmlns:p14="http://schemas.microsoft.com/office/powerpoint/2010/main" val="4173281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r>
              <a:rPr lang="da-DK" dirty="0"/>
              <a:t>Det mindst korrupte land i hele verden.</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12</a:t>
            </a:fld>
            <a:endParaRPr lang="da-DK"/>
          </a:p>
        </p:txBody>
      </p:sp>
    </p:spTree>
    <p:extLst>
      <p:ext uri="{BB962C8B-B14F-4D97-AF65-F5344CB8AC3E}">
        <p14:creationId xmlns:p14="http://schemas.microsoft.com/office/powerpoint/2010/main" val="102231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Og et af de lykkeligste folkefærd. </a:t>
            </a:r>
          </a:p>
          <a:p>
            <a:endParaRPr lang="da-DK" dirty="0"/>
          </a:p>
          <a:p>
            <a:r>
              <a:rPr lang="da-DK" dirty="0"/>
              <a:t>Kort fortalt: Velfærdsstaten skaber tryghed for den enkelte. Den uddanner en af de bedste arbejdsstyrker i verden. Den skaber rammerne for et godt liv – ikke blot for de få, men de mange. Prøv blot at se hvem der ellers topper listen. Finland, Island, Sverige og Norge – andre nordiske velfærdssamfund. </a:t>
            </a:r>
          </a:p>
          <a:p>
            <a:endParaRPr lang="da-DK" dirty="0"/>
          </a:p>
          <a:p>
            <a:pPr defTabSz="629747">
              <a:defRPr/>
            </a:pPr>
            <a:r>
              <a:rPr lang="da-DK" dirty="0"/>
              <a:t>Vores velfærdssamfund kræver tillid. Men den tillid er ikke givet. Vi skal kæmpe for at bevare den. Mens vi kan. Uligheden stiger og skellene bliver større. </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13</a:t>
            </a:fld>
            <a:endParaRPr lang="da-DK"/>
          </a:p>
        </p:txBody>
      </p:sp>
    </p:spTree>
    <p:extLst>
      <p:ext uri="{BB962C8B-B14F-4D97-AF65-F5344CB8AC3E}">
        <p14:creationId xmlns:p14="http://schemas.microsoft.com/office/powerpoint/2010/main" val="4134527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defRPr/>
            </a:pPr>
            <a:r>
              <a:rPr lang="da-DK" dirty="0"/>
              <a:t>Vores velfærdssamfund kræver tillid. Men den tillid er ikke givet. Vi skal kæmpe for at bevare den. Mens vi kan. Uligheden stiger og skellene bliver større. </a:t>
            </a:r>
          </a:p>
        </p:txBody>
      </p:sp>
      <p:sp>
        <p:nvSpPr>
          <p:cNvPr id="4" name="Pladsholder til slidenummer 3"/>
          <p:cNvSpPr>
            <a:spLocks noGrp="1"/>
          </p:cNvSpPr>
          <p:nvPr>
            <p:ph type="sldNum" sz="quarter" idx="5"/>
          </p:nvPr>
        </p:nvSpPr>
        <p:spPr/>
        <p:txBody>
          <a:bodyPr/>
          <a:lstStyle/>
          <a:p>
            <a:fld id="{98E60C9E-ECFE-4419-8ED2-0110D3E77663}" type="slidenum">
              <a:rPr lang="da-DK" smtClean="0"/>
              <a:t>14</a:t>
            </a:fld>
            <a:endParaRPr lang="da-DK"/>
          </a:p>
        </p:txBody>
      </p:sp>
    </p:spTree>
    <p:extLst>
      <p:ext uri="{BB962C8B-B14F-4D97-AF65-F5344CB8AC3E}">
        <p14:creationId xmlns:p14="http://schemas.microsoft.com/office/powerpoint/2010/main" val="1589352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15</a:t>
            </a:fld>
            <a:endParaRPr lang="da-DK"/>
          </a:p>
        </p:txBody>
      </p:sp>
    </p:spTree>
    <p:extLst>
      <p:ext uri="{BB962C8B-B14F-4D97-AF65-F5344CB8AC3E}">
        <p14:creationId xmlns:p14="http://schemas.microsoft.com/office/powerpoint/2010/main" val="2371799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mest anvendte mål for ulighed er </a:t>
            </a:r>
            <a:r>
              <a:rPr lang="da-DK" dirty="0" err="1"/>
              <a:t>gini</a:t>
            </a:r>
            <a:r>
              <a:rPr lang="da-DK" dirty="0"/>
              <a:t>-koefficienten. Kort fortalt ville </a:t>
            </a:r>
            <a:r>
              <a:rPr lang="da-DK" dirty="0" err="1"/>
              <a:t>gini</a:t>
            </a:r>
            <a:r>
              <a:rPr lang="da-DK" dirty="0"/>
              <a:t> være lig 0 hvis alle fik præcis lige meget i løn og 100 hvis 1 person tjente det hele. Med andre ord; et mål for hvor langt vi er fra total lighed.</a:t>
            </a:r>
          </a:p>
          <a:p>
            <a:endParaRPr lang="da-DK" dirty="0"/>
          </a:p>
          <a:p>
            <a:r>
              <a:rPr lang="da-DK" dirty="0"/>
              <a:t>Figuren her viser, at </a:t>
            </a:r>
            <a:r>
              <a:rPr lang="da-DK" dirty="0" err="1"/>
              <a:t>gini</a:t>
            </a:r>
            <a:r>
              <a:rPr lang="da-DK" dirty="0"/>
              <a:t>-koefficienten, altså uligheden i Danmark, er steget med knap 10 pct. point i løbet af de sidste 30 år. I Slut 80’erne var vi ca. 22 pct. fra total lighed – i dag er vi over 30 pct. fra total lighed.  Der er kort sagt sket en voldsom stigning i uligheden. Færre har mere. </a:t>
            </a:r>
          </a:p>
          <a:p>
            <a:endParaRPr lang="da-DK" dirty="0"/>
          </a:p>
          <a:p>
            <a:endParaRPr lang="da-DK" dirty="0"/>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16</a:t>
            </a:fld>
            <a:endParaRPr lang="da-DK"/>
          </a:p>
        </p:txBody>
      </p:sp>
    </p:spTree>
    <p:extLst>
      <p:ext uri="{BB962C8B-B14F-4D97-AF65-F5344CB8AC3E}">
        <p14:creationId xmlns:p14="http://schemas.microsoft.com/office/powerpoint/2010/main" val="1950676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er dog værd at bemærke, at alle er blevet rigere i perioden. Figuren her viser udviklingen i den disponible indkomst. Altså hvor meget har en person til rådighed om året, efter de har betalt bl.a. skat.</a:t>
            </a:r>
          </a:p>
          <a:p>
            <a:endParaRPr lang="da-DK" dirty="0"/>
          </a:p>
          <a:p>
            <a:r>
              <a:rPr lang="da-DK" dirty="0"/>
              <a:t>Den gennemsnitlige dansker har i dag en disponibel indkomst 150.000 kroner over hvad den var for 30 år siden. Selvom uligheden er steget, har gennemsnittet mærket en solid indkomstfremgang. </a:t>
            </a:r>
          </a:p>
          <a:p>
            <a:endParaRPr lang="da-DK" dirty="0"/>
          </a:p>
          <a:p>
            <a:r>
              <a:rPr lang="da-DK" dirty="0"/>
              <a:t>Men det er langt fra alle der har taget del i fremgangen.</a:t>
            </a:r>
          </a:p>
          <a:p>
            <a:endParaRPr lang="da-DK" dirty="0"/>
          </a:p>
          <a:p>
            <a:endParaRPr lang="da-DK" dirty="0"/>
          </a:p>
          <a:p>
            <a:endParaRPr lang="da-DK" dirty="0"/>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17</a:t>
            </a:fld>
            <a:endParaRPr lang="da-DK"/>
          </a:p>
        </p:txBody>
      </p:sp>
    </p:spTree>
    <p:extLst>
      <p:ext uri="{BB962C8B-B14F-4D97-AF65-F5344CB8AC3E}">
        <p14:creationId xmlns:p14="http://schemas.microsoft.com/office/powerpoint/2010/main" val="1522472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Indkomstfremgangen blandt de fattigste 10 pct. er fx noget mindre. De har også oplevet fremgang, men kun på ca. 35.000 </a:t>
            </a:r>
            <a:r>
              <a:rPr lang="da-DK" dirty="0" err="1"/>
              <a:t>kr</a:t>
            </a:r>
            <a:r>
              <a:rPr lang="da-DK" dirty="0"/>
              <a:t> på 34 år, eller lige under 1.000 om året. En brøkdel sammenlignet med resten af befolkningen.</a:t>
            </a:r>
          </a:p>
          <a:p>
            <a:endParaRPr lang="da-DK" dirty="0"/>
          </a:p>
          <a:p>
            <a:r>
              <a:rPr lang="da-DK" dirty="0"/>
              <a:t>Og hvad med de rigeste? De har haft en lønfest. </a:t>
            </a:r>
          </a:p>
          <a:p>
            <a:endParaRPr lang="da-DK" dirty="0"/>
          </a:p>
          <a:p>
            <a:r>
              <a:rPr lang="da-DK" dirty="0"/>
              <a:t>Indkomsterne for de allerrigeste i vores land er eksploderet siden slut-80’erne. De mere end fordoblet. En person blandt de rigeste 10 pct. i befolkningen, har i dag, efter de har betalt skat, en halv million mere end for 30 år siden. </a:t>
            </a:r>
          </a:p>
          <a:p>
            <a:endParaRPr lang="da-DK" dirty="0"/>
          </a:p>
          <a:p>
            <a:r>
              <a:rPr lang="da-DK" dirty="0"/>
              <a:t>For 30 år siden tjente en person blandt de rigeste 10 pct. ca. 4 gange så meget som en blandt de fattigste 10 pct. I dag tjener de godt 7 gange så meget. </a:t>
            </a:r>
          </a:p>
          <a:p>
            <a:endParaRPr lang="da-DK" dirty="0"/>
          </a:p>
          <a:p>
            <a:r>
              <a:rPr lang="da-DK" dirty="0"/>
              <a:t>Samtidigt med at vi rykker længere fra hinanden rent indkomstmæssigt – møder vi ikke længere hinanden på kryds og tværs af forskellige sociale skel. </a:t>
            </a:r>
          </a:p>
        </p:txBody>
      </p:sp>
      <p:sp>
        <p:nvSpPr>
          <p:cNvPr id="4" name="Pladsholder til slidenummer 3"/>
          <p:cNvSpPr>
            <a:spLocks noGrp="1"/>
          </p:cNvSpPr>
          <p:nvPr>
            <p:ph type="sldNum" sz="quarter" idx="5"/>
          </p:nvPr>
        </p:nvSpPr>
        <p:spPr/>
        <p:txBody>
          <a:bodyPr/>
          <a:lstStyle/>
          <a:p>
            <a:fld id="{98E60C9E-ECFE-4419-8ED2-0110D3E77663}" type="slidenum">
              <a:rPr lang="da-DK" smtClean="0"/>
              <a:t>18</a:t>
            </a:fld>
            <a:endParaRPr lang="da-DK"/>
          </a:p>
        </p:txBody>
      </p:sp>
    </p:spTree>
    <p:extLst>
      <p:ext uri="{BB962C8B-B14F-4D97-AF65-F5344CB8AC3E}">
        <p14:creationId xmlns:p14="http://schemas.microsoft.com/office/powerpoint/2010/main" val="2411136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19</a:t>
            </a:fld>
            <a:endParaRPr lang="da-DK"/>
          </a:p>
        </p:txBody>
      </p:sp>
    </p:spTree>
    <p:extLst>
      <p:ext uri="{BB962C8B-B14F-4D97-AF65-F5344CB8AC3E}">
        <p14:creationId xmlns:p14="http://schemas.microsoft.com/office/powerpoint/2010/main" val="3807258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r>
              <a:rPr lang="da-DK" dirty="0"/>
              <a:t>Her ses kommuner i 1996 fordelt efter hvorvidt kommunen er under- eller overrepræsenteret i andelen af eliten (højere middelklasse og overklasse) sammenlignet med landsgennemsnittet. Langt størstedelen af landet består af blandede kommuner hvor eliten hverken er over- eller underrepræsenteret. </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20</a:t>
            </a:fld>
            <a:endParaRPr lang="da-DK"/>
          </a:p>
        </p:txBody>
      </p:sp>
    </p:spTree>
    <p:extLst>
      <p:ext uri="{BB962C8B-B14F-4D97-AF65-F5344CB8AC3E}">
        <p14:creationId xmlns:p14="http://schemas.microsoft.com/office/powerpoint/2010/main" val="2798201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defRPr/>
            </a:pPr>
            <a:r>
              <a:rPr lang="da-DK" dirty="0"/>
              <a:t>Spoler vi tiden frem til 2018 er billedet et helt andet. Antallet af blandede kommuner er fladet marken og antallet af kommuner med en underrepræsentation af eliten er steget. Nu er eliten underrepræsenteret i store dele af Syd-, Nord og Vestjylland, samt på Fyn, Vest- og Sydsjælland og på Lolland-Falster. Som set tidligere er der en overrepræsentation af eliten i kommunerne i Nordsjælland, omkring København og i Aahus.</a:t>
            </a:r>
          </a:p>
          <a:p>
            <a:pPr defTabSz="629747">
              <a:defRPr/>
            </a:pPr>
            <a:endParaRPr lang="da-DK" dirty="0"/>
          </a:p>
          <a:p>
            <a:pPr defTabSz="629747">
              <a:defRPr/>
            </a:pPr>
            <a:r>
              <a:rPr lang="da-DK" dirty="0"/>
              <a:t>Vi kan også se samme tendens i Grundskolerne – de er blevet markant mindre blandede bare i løbet af de sidste 10 år. </a:t>
            </a:r>
          </a:p>
          <a:p>
            <a:pPr defTabSz="629747">
              <a:defRPr/>
            </a:pPr>
            <a:endParaRPr lang="da-DK" dirty="0"/>
          </a:p>
          <a:p>
            <a:pPr defTabSz="629747">
              <a:defRPr/>
            </a:pPr>
            <a:r>
              <a:rPr lang="da-DK" dirty="0"/>
              <a:t>Kort fortalt er vi blevet mere opdelt. Vi møder i højere grad kun folk der ligner os selv. </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21</a:t>
            </a:fld>
            <a:endParaRPr lang="da-DK"/>
          </a:p>
        </p:txBody>
      </p:sp>
    </p:spTree>
    <p:extLst>
      <p:ext uri="{BB962C8B-B14F-4D97-AF65-F5344CB8AC3E}">
        <p14:creationId xmlns:p14="http://schemas.microsoft.com/office/powerpoint/2010/main" val="1325449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r>
              <a:rPr lang="da-DK" dirty="0"/>
              <a:t>Her ses kommuner i 1996 fordelt efter hvorvidt kommunen er under- eller overrepræsenteret i andelen af eliten (højere middelklasse og overklasse) sammenlignet med landsgennemsnittet. Langt størstedelen af landet består af blandede kommuner hvor eliten hverken er over- eller underrepræsenteret. </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22</a:t>
            </a:fld>
            <a:endParaRPr lang="da-DK"/>
          </a:p>
        </p:txBody>
      </p:sp>
    </p:spTree>
    <p:extLst>
      <p:ext uri="{BB962C8B-B14F-4D97-AF65-F5344CB8AC3E}">
        <p14:creationId xmlns:p14="http://schemas.microsoft.com/office/powerpoint/2010/main" val="2983387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defRPr/>
            </a:pPr>
            <a:r>
              <a:rPr lang="da-DK" dirty="0"/>
              <a:t>Gensidig forståelse på tværs af sociale skel er essentielt for et samfund som vores. Hvis jeg frivilligt skal spytte over halvdelen af min løn i statskassen, kræver det tillid til, at penge bliver brugt fornuftigt. </a:t>
            </a:r>
          </a:p>
          <a:p>
            <a:endParaRPr lang="da-DK" dirty="0"/>
          </a:p>
          <a:p>
            <a:r>
              <a:rPr lang="da-DK" dirty="0"/>
              <a:t>I takt med vi rykker os fra hinanden, både indkomstmæssigt og fysisk, er den tillid ikke givet. Hvorfor støtte op om hjælp til de arbejdsløse, når ingen man kender er uden job? Hvorfor finansiere folkeskolen, hvis ens egne børn går i privatskole? Hvorfor støtte op om offentlige sygehuse hvis man kun bruger private? </a:t>
            </a:r>
          </a:p>
          <a:p>
            <a:endParaRPr lang="da-DK" dirty="0"/>
          </a:p>
          <a:p>
            <a:pPr defTabSz="629747">
              <a:defRPr/>
            </a:pPr>
            <a:r>
              <a:rPr lang="da-DK" dirty="0"/>
              <a:t>Vi frygter at den skæve udvikling river os fra hinanden. At vi ikke får opbygget en gensidig forståelse og tillid på tværs af forskellige arbejdsliv og vilkår og muligheder. Og at støtten til velfærdsstaten daler. </a:t>
            </a:r>
          </a:p>
          <a:p>
            <a:pPr defTabSz="629747">
              <a:defRPr/>
            </a:pPr>
            <a:endParaRPr lang="da-DK" dirty="0"/>
          </a:p>
          <a:p>
            <a:pPr defTabSz="629747">
              <a:defRPr/>
            </a:pPr>
            <a:r>
              <a:rPr lang="da-DK" dirty="0"/>
              <a:t>Men hvorfor er uligheden steget så meget? </a:t>
            </a:r>
          </a:p>
        </p:txBody>
      </p:sp>
      <p:sp>
        <p:nvSpPr>
          <p:cNvPr id="4" name="Pladsholder til slidenummer 3"/>
          <p:cNvSpPr>
            <a:spLocks noGrp="1"/>
          </p:cNvSpPr>
          <p:nvPr>
            <p:ph type="sldNum" sz="quarter" idx="5"/>
          </p:nvPr>
        </p:nvSpPr>
        <p:spPr/>
        <p:txBody>
          <a:bodyPr/>
          <a:lstStyle/>
          <a:p>
            <a:fld id="{98E60C9E-ECFE-4419-8ED2-0110D3E77663}" type="slidenum">
              <a:rPr lang="da-DK" smtClean="0"/>
              <a:t>23</a:t>
            </a:fld>
            <a:endParaRPr lang="da-DK"/>
          </a:p>
        </p:txBody>
      </p:sp>
    </p:spTree>
    <p:extLst>
      <p:ext uri="{BB962C8B-B14F-4D97-AF65-F5344CB8AC3E}">
        <p14:creationId xmlns:p14="http://schemas.microsoft.com/office/powerpoint/2010/main" val="2623711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AE har offentliggjort en analyse, der viser, at blot siden 2015 – har skattepolitikken alene kostet den fattigste tiendedel af befolkningen over 2.000 kr. mens den har givet den rigeste tiendedel over 6.000 kr. – hvis man tager højde for offentligt forbrug. Det svarer til at jeg pludseligt beslutter mig at tage 2.000 </a:t>
            </a:r>
            <a:r>
              <a:rPr lang="da-DK" dirty="0" err="1"/>
              <a:t>kr</a:t>
            </a:r>
            <a:r>
              <a:rPr lang="da-DK" dirty="0"/>
              <a:t> fra de fattigste herinde og gir 6.000 kr. til dem der i forvejen har mest.</a:t>
            </a:r>
          </a:p>
          <a:p>
            <a:endParaRPr lang="da-DK" dirty="0"/>
          </a:p>
          <a:p>
            <a:r>
              <a:rPr lang="da-DK" dirty="0"/>
              <a:t>Vi har altså selv valgt det. Den gode nyhed er, at vi derfor også kan vælge noget andet.</a:t>
            </a:r>
          </a:p>
        </p:txBody>
      </p:sp>
      <p:sp>
        <p:nvSpPr>
          <p:cNvPr id="4" name="Pladsholder til slidenummer 3"/>
          <p:cNvSpPr>
            <a:spLocks noGrp="1"/>
          </p:cNvSpPr>
          <p:nvPr>
            <p:ph type="sldNum" sz="quarter" idx="5"/>
          </p:nvPr>
        </p:nvSpPr>
        <p:spPr/>
        <p:txBody>
          <a:bodyPr/>
          <a:lstStyle/>
          <a:p>
            <a:fld id="{98E60C9E-ECFE-4419-8ED2-0110D3E77663}" type="slidenum">
              <a:rPr lang="da-DK" smtClean="0"/>
              <a:t>24</a:t>
            </a:fld>
            <a:endParaRPr lang="da-DK"/>
          </a:p>
        </p:txBody>
      </p:sp>
    </p:spTree>
    <p:extLst>
      <p:ext uri="{BB962C8B-B14F-4D97-AF65-F5344CB8AC3E}">
        <p14:creationId xmlns:p14="http://schemas.microsoft.com/office/powerpoint/2010/main" val="1390639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25</a:t>
            </a:fld>
            <a:endParaRPr lang="da-DK"/>
          </a:p>
        </p:txBody>
      </p:sp>
    </p:spTree>
    <p:extLst>
      <p:ext uri="{BB962C8B-B14F-4D97-AF65-F5344CB8AC3E}">
        <p14:creationId xmlns:p14="http://schemas.microsoft.com/office/powerpoint/2010/main" val="18815239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Nøglen til Danmarks succes er, at vi i højere grad end næsten alle andre lande i verden, gør det muligt for den enkelte at klare sig godt uanset baggrund. Og nøglen er uddannelse.</a:t>
            </a:r>
          </a:p>
        </p:txBody>
      </p:sp>
      <p:sp>
        <p:nvSpPr>
          <p:cNvPr id="4" name="Pladsholder til slidenummer 3"/>
          <p:cNvSpPr>
            <a:spLocks noGrp="1"/>
          </p:cNvSpPr>
          <p:nvPr>
            <p:ph type="sldNum" sz="quarter" idx="5"/>
          </p:nvPr>
        </p:nvSpPr>
        <p:spPr/>
        <p:txBody>
          <a:bodyPr/>
          <a:lstStyle/>
          <a:p>
            <a:fld id="{98E60C9E-ECFE-4419-8ED2-0110D3E77663}" type="slidenum">
              <a:rPr lang="da-DK" smtClean="0"/>
              <a:t>26</a:t>
            </a:fld>
            <a:endParaRPr lang="da-DK"/>
          </a:p>
        </p:txBody>
      </p:sp>
    </p:spTree>
    <p:extLst>
      <p:ext uri="{BB962C8B-B14F-4D97-AF65-F5344CB8AC3E}">
        <p14:creationId xmlns:p14="http://schemas.microsoft.com/office/powerpoint/2010/main" val="3413708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27</a:t>
            </a:fld>
            <a:endParaRPr lang="da-DK"/>
          </a:p>
        </p:txBody>
      </p:sp>
    </p:spTree>
    <p:extLst>
      <p:ext uri="{BB962C8B-B14F-4D97-AF65-F5344CB8AC3E}">
        <p14:creationId xmlns:p14="http://schemas.microsoft.com/office/powerpoint/2010/main" val="2401330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28</a:t>
            </a:fld>
            <a:endParaRPr lang="da-DK"/>
          </a:p>
        </p:txBody>
      </p:sp>
    </p:spTree>
    <p:extLst>
      <p:ext uri="{BB962C8B-B14F-4D97-AF65-F5344CB8AC3E}">
        <p14:creationId xmlns:p14="http://schemas.microsoft.com/office/powerpoint/2010/main" val="4220970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2019</a:t>
            </a:r>
          </a:p>
        </p:txBody>
      </p:sp>
      <p:sp>
        <p:nvSpPr>
          <p:cNvPr id="4" name="Pladsholder til slidenummer 3"/>
          <p:cNvSpPr>
            <a:spLocks noGrp="1"/>
          </p:cNvSpPr>
          <p:nvPr>
            <p:ph type="sldNum" sz="quarter" idx="5"/>
          </p:nvPr>
        </p:nvSpPr>
        <p:spPr/>
        <p:txBody>
          <a:bodyPr/>
          <a:lstStyle/>
          <a:p>
            <a:fld id="{98E60C9E-ECFE-4419-8ED2-0110D3E77663}" type="slidenum">
              <a:rPr lang="da-DK" smtClean="0"/>
              <a:t>29</a:t>
            </a:fld>
            <a:endParaRPr lang="da-DK"/>
          </a:p>
        </p:txBody>
      </p:sp>
    </p:spTree>
    <p:extLst>
      <p:ext uri="{BB962C8B-B14F-4D97-AF65-F5344CB8AC3E}">
        <p14:creationId xmlns:p14="http://schemas.microsoft.com/office/powerpoint/2010/main" val="1776908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Sandsynligheden for ikke at bryde den sociale arv – for at ende i samme gruppe som sine forældre – i hhv. 1995 og 2019. </a:t>
            </a:r>
          </a:p>
          <a:p>
            <a:endParaRPr lang="da-DK" dirty="0"/>
          </a:p>
          <a:p>
            <a:r>
              <a:rPr lang="da-DK" dirty="0"/>
              <a:t>Figuren viser, at det er nogenlunde lige så positivt at få en uddannelse i dag som for knap 30 år siden. </a:t>
            </a:r>
          </a:p>
          <a:p>
            <a:endParaRPr lang="da-DK" dirty="0"/>
          </a:p>
          <a:p>
            <a:r>
              <a:rPr lang="da-DK" dirty="0"/>
              <a:t>Mens det ikke at få en uddannelse har markant større konsekvenser. I 1995 var det kun ca. en tredjedel af dem der voksede op blandt de 20 pct. fattigste og ikke fik en uddannelse, der selv endte blandt de 20 pct. fattigste. I dag er det næste 2 ud af 3. </a:t>
            </a:r>
          </a:p>
          <a:p>
            <a:endParaRPr lang="da-DK" dirty="0"/>
          </a:p>
          <a:p>
            <a:r>
              <a:rPr lang="da-DK" dirty="0"/>
              <a:t>Med andre ord – nøglen til social mobilitet er uddannelse. Det er måden hvorpå folk, der vokser op i de fattigste familier, kan sikre sig et bedre liv.</a:t>
            </a:r>
          </a:p>
        </p:txBody>
      </p:sp>
      <p:sp>
        <p:nvSpPr>
          <p:cNvPr id="4" name="Pladsholder til slidenummer 3"/>
          <p:cNvSpPr>
            <a:spLocks noGrp="1"/>
          </p:cNvSpPr>
          <p:nvPr>
            <p:ph type="sldNum" sz="quarter" idx="5"/>
          </p:nvPr>
        </p:nvSpPr>
        <p:spPr/>
        <p:txBody>
          <a:bodyPr/>
          <a:lstStyle/>
          <a:p>
            <a:fld id="{98E60C9E-ECFE-4419-8ED2-0110D3E77663}" type="slidenum">
              <a:rPr lang="da-DK" smtClean="0"/>
              <a:t>30</a:t>
            </a:fld>
            <a:endParaRPr lang="da-DK"/>
          </a:p>
        </p:txBody>
      </p:sp>
    </p:spTree>
    <p:extLst>
      <p:ext uri="{BB962C8B-B14F-4D97-AF65-F5344CB8AC3E}">
        <p14:creationId xmlns:p14="http://schemas.microsoft.com/office/powerpoint/2010/main" val="4234603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Derfor er det også enormt positivt at uddannelsesniveauet i Danmark har været stigende så langt tilbage vi kan måle. Tilbage i 1995 var det hver tredje der ikke fik en uddannelse – i dag er det kun hver femte: mere end 80 pct. får en erhvervskompetencegivende uddannelse. </a:t>
            </a:r>
          </a:p>
          <a:p>
            <a:endParaRPr lang="da-DK" dirty="0"/>
          </a:p>
          <a:p>
            <a:r>
              <a:rPr lang="da-DK" dirty="0"/>
              <a:t>Men hvem der uddanner sig er i høj grad stadig bestemt af den familie man er født ind i. </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31</a:t>
            </a:fld>
            <a:endParaRPr lang="da-DK"/>
          </a:p>
        </p:txBody>
      </p:sp>
    </p:spTree>
    <p:extLst>
      <p:ext uri="{BB962C8B-B14F-4D97-AF65-F5344CB8AC3E}">
        <p14:creationId xmlns:p14="http://schemas.microsoft.com/office/powerpoint/2010/main" val="1354475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629747"/>
            <a:r>
              <a:rPr lang="da-DK" dirty="0"/>
              <a:t>Er man vokset op blandt de 20 pct. rigeste har man konsekvent større chance for at få en erhvervskompetencegivende uddannelse. Næsten 90 pct. i gruppen </a:t>
            </a:r>
            <a:r>
              <a:rPr lang="da-DK" dirty="0" err="1"/>
              <a:t>fpr</a:t>
            </a:r>
            <a:r>
              <a:rPr lang="da-DK" dirty="0"/>
              <a:t> en uddannelse. Knap 10 pct.-point mere end den gennemsnitlige dansker. </a:t>
            </a:r>
          </a:p>
          <a:p>
            <a:endParaRPr lang="da-DK" dirty="0"/>
          </a:p>
          <a:p>
            <a:r>
              <a:rPr lang="da-DK" dirty="0"/>
              <a:t>Er man derimod vokset op blandt de fattigste 20 pct. har man markant lavere chance. Godt 1 ud af 3, af dem der er vokset op i de fattigste 20 pct. får ikke en erhvervskompetencegivende uddannelse. </a:t>
            </a:r>
          </a:p>
          <a:p>
            <a:endParaRPr lang="da-DK" dirty="0"/>
          </a:p>
          <a:p>
            <a:r>
              <a:rPr lang="da-DK" dirty="0"/>
              <a:t>Mens vi som sagt kan se at det generelle uddannelsesniveau er stigende – og særligt i de rigeste familier – er uddannelsesniveauet stort set stagneret for dem der vokser op blandt de 20 pct. fattigste. </a:t>
            </a:r>
          </a:p>
          <a:p>
            <a:endParaRPr lang="da-DK" dirty="0"/>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32</a:t>
            </a:fld>
            <a:endParaRPr lang="da-DK"/>
          </a:p>
        </p:txBody>
      </p:sp>
    </p:spTree>
    <p:extLst>
      <p:ext uri="{BB962C8B-B14F-4D97-AF65-F5344CB8AC3E}">
        <p14:creationId xmlns:p14="http://schemas.microsoft.com/office/powerpoint/2010/main" val="1752975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Figuren viser andelen der får en ungdomsuddannelse baseret på forældres højeste fuldførte uddannelse.</a:t>
            </a:r>
          </a:p>
          <a:p>
            <a:endParaRPr lang="da-DK" dirty="0"/>
          </a:p>
          <a:p>
            <a:r>
              <a:rPr lang="da-DK" dirty="0"/>
              <a:t>Udover forældres indkomst, betyder uddannelsesniveauet i hjemmet også noget.</a:t>
            </a:r>
          </a:p>
          <a:p>
            <a:endParaRPr lang="da-DK" dirty="0"/>
          </a:p>
          <a:p>
            <a:r>
              <a:rPr lang="da-DK" dirty="0"/>
              <a:t>Jo højere dine forældres uddannelse, jo større sandsynlighed for selv at få en ungdomsuddannelse.</a:t>
            </a:r>
          </a:p>
          <a:p>
            <a:endParaRPr lang="da-DK" dirty="0"/>
          </a:p>
          <a:p>
            <a:r>
              <a:rPr lang="da-DK" dirty="0"/>
              <a:t>For børn af ufaglærte får kun ca. 60 pct. en ungdomsuddannelse, mens det gælder 95 pct. af dem med forældre med en lang videregående uddannelse. </a:t>
            </a:r>
          </a:p>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33</a:t>
            </a:fld>
            <a:endParaRPr lang="da-DK"/>
          </a:p>
        </p:txBody>
      </p:sp>
    </p:spTree>
    <p:extLst>
      <p:ext uri="{BB962C8B-B14F-4D97-AF65-F5344CB8AC3E}">
        <p14:creationId xmlns:p14="http://schemas.microsoft.com/office/powerpoint/2010/main" val="34426680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er selvfølgeligt ikke kun ens forældre der bestemmer ens uddannelsesliv. Mange faktorer kan spille ind. Alle har deres egen historie og individuel bagage. </a:t>
            </a:r>
          </a:p>
          <a:p>
            <a:endParaRPr lang="da-DK" dirty="0"/>
          </a:p>
          <a:p>
            <a:r>
              <a:rPr lang="da-DK" dirty="0"/>
              <a:t>Ca. 72 pct. af dem der ikke får en ungdomsuddannelse, har 3 eller flere såkaldte risikofaktorer – som fx at have en psykisk sygdom eller at have været anbragt som barn. Med andre ord – en betydelig andel af dem der ikke får en uddannelse har haft det rigtig svært, og har brug for støtte der passer til deres situation. </a:t>
            </a:r>
          </a:p>
        </p:txBody>
      </p:sp>
      <p:sp>
        <p:nvSpPr>
          <p:cNvPr id="4" name="Pladsholder til slidenummer 3"/>
          <p:cNvSpPr>
            <a:spLocks noGrp="1"/>
          </p:cNvSpPr>
          <p:nvPr>
            <p:ph type="sldNum" sz="quarter" idx="5"/>
          </p:nvPr>
        </p:nvSpPr>
        <p:spPr/>
        <p:txBody>
          <a:bodyPr/>
          <a:lstStyle/>
          <a:p>
            <a:fld id="{98E60C9E-ECFE-4419-8ED2-0110D3E77663}" type="slidenum">
              <a:rPr lang="da-DK" smtClean="0"/>
              <a:t>34</a:t>
            </a:fld>
            <a:endParaRPr lang="da-DK"/>
          </a:p>
        </p:txBody>
      </p:sp>
    </p:spTree>
    <p:extLst>
      <p:ext uri="{BB962C8B-B14F-4D97-AF65-F5344CB8AC3E}">
        <p14:creationId xmlns:p14="http://schemas.microsoft.com/office/powerpoint/2010/main" val="28594320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er med andre ord stor forskel på de formelle og de reelle uddannelsesmuligheder. Ja vi har formelt set lige adgang til uddannelse – alle har ret til at tage en uddannelse. Men reelt er vi langt fra i mål. Forældre har stadig kæmpe betydning for ens lod i livet – fødselslotteriet giver nogen en markant fordel. Samtidigt kan vi se at betydningen af uddannelse er blevet større. Samlet set tegner det et billede af faldende mobilitet: uddannelse er historisk vigtigt – men chancen for at få en uddannelse er markant mindre for dem der vokser op blandt de fattigste. </a:t>
            </a:r>
          </a:p>
          <a:p>
            <a:endParaRPr lang="da-DK" dirty="0"/>
          </a:p>
          <a:p>
            <a:pPr defTabSz="629747"/>
            <a:r>
              <a:rPr lang="da-DK" dirty="0"/>
              <a:t>Vi mener herinde, at alle, uanset baggrund og opvækst, skal have en reel mulighed for at indfri sit fulde potentiale. Det vil ikke blot gøre os rigere som samfund, at udnytte hele talentmassen, men også rigere som mennesker. Hvis velfærdssamfundet skal have en fremtid – skal det fungere for alle. Velfærdssamfundet skal sikre mobilitet – gøre det muligt at bryde den sociale arv – sikre at det vigtigste for ens chancer i livet er den indsats man ligger givet sine forudsætninger, og ikke forudsætningerne selv.</a:t>
            </a:r>
          </a:p>
          <a:p>
            <a:endParaRPr lang="da-DK" dirty="0"/>
          </a:p>
          <a:p>
            <a:r>
              <a:rPr lang="da-DK" dirty="0"/>
              <a:t>Lige nu er der fx 43.000 unge mellem 15 og 24 år, der hverken er i arbejde eller har anden uddannelse end grundskolen. </a:t>
            </a:r>
          </a:p>
        </p:txBody>
      </p:sp>
      <p:sp>
        <p:nvSpPr>
          <p:cNvPr id="4" name="Pladsholder til slidenummer 3"/>
          <p:cNvSpPr>
            <a:spLocks noGrp="1"/>
          </p:cNvSpPr>
          <p:nvPr>
            <p:ph type="sldNum" sz="quarter" idx="5"/>
          </p:nvPr>
        </p:nvSpPr>
        <p:spPr/>
        <p:txBody>
          <a:bodyPr/>
          <a:lstStyle/>
          <a:p>
            <a:fld id="{98E60C9E-ECFE-4419-8ED2-0110D3E77663}" type="slidenum">
              <a:rPr lang="da-DK" smtClean="0"/>
              <a:t>35</a:t>
            </a:fld>
            <a:endParaRPr lang="da-DK"/>
          </a:p>
        </p:txBody>
      </p:sp>
    </p:spTree>
    <p:extLst>
      <p:ext uri="{BB962C8B-B14F-4D97-AF65-F5344CB8AC3E}">
        <p14:creationId xmlns:p14="http://schemas.microsoft.com/office/powerpoint/2010/main" val="892823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Velfærdssamfundet er dybt afhængigt af, at vi har nok folk til at udfylde de essentielle poster. At vi har nok pædagoger og fængselsbetjente – at der er SOSU’er til at passe de ældre og sygeplejersker når vi bliver syge. En af velfærdssamfundets store udfordringer er om vi har nok hænder – om det kan modstå en omskifteligt arbejdsmarked. </a:t>
            </a:r>
          </a:p>
        </p:txBody>
      </p:sp>
      <p:sp>
        <p:nvSpPr>
          <p:cNvPr id="4" name="Pladsholder til slidenummer 3"/>
          <p:cNvSpPr>
            <a:spLocks noGrp="1"/>
          </p:cNvSpPr>
          <p:nvPr>
            <p:ph type="sldNum" sz="quarter" idx="5"/>
          </p:nvPr>
        </p:nvSpPr>
        <p:spPr/>
        <p:txBody>
          <a:bodyPr/>
          <a:lstStyle/>
          <a:p>
            <a:fld id="{98E60C9E-ECFE-4419-8ED2-0110D3E77663}" type="slidenum">
              <a:rPr lang="da-DK" smtClean="0"/>
              <a:t>36</a:t>
            </a:fld>
            <a:endParaRPr lang="da-DK"/>
          </a:p>
        </p:txBody>
      </p:sp>
    </p:spTree>
    <p:extLst>
      <p:ext uri="{BB962C8B-B14F-4D97-AF65-F5344CB8AC3E}">
        <p14:creationId xmlns:p14="http://schemas.microsoft.com/office/powerpoint/2010/main" val="24046293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37</a:t>
            </a:fld>
            <a:endParaRPr lang="da-DK"/>
          </a:p>
        </p:txBody>
      </p:sp>
    </p:spTree>
    <p:extLst>
      <p:ext uri="{BB962C8B-B14F-4D97-AF65-F5344CB8AC3E}">
        <p14:creationId xmlns:p14="http://schemas.microsoft.com/office/powerpoint/2010/main" val="26324556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Figuren her viser udviklingen i efterspørgslen på arbejdskraft – samt en fremskrivning til 2030. Vi forventer et stort fald i efterspørgslen på ufaglærte – stigning i efterspørgslen på folk med videregående uddannelser. Samtidigt kan vi se at vi kommer til at efterspørge nogenlunde ligeså mange faglærte om 10 år som vi går i dag. </a:t>
            </a:r>
          </a:p>
          <a:p>
            <a:endParaRPr lang="da-DK" dirty="0"/>
          </a:p>
          <a:p>
            <a:r>
              <a:rPr lang="da-DK" dirty="0"/>
              <a:t>Sammenholder vi så efterspørgslen af arbejdskraft med udbuddet – altså hvor mange kommer der rent faktisk til at være i de forskellige grupper om 10 år – ja så kan vi se hvor vi mangler folk, og hvor vi har for mange.  </a:t>
            </a:r>
          </a:p>
        </p:txBody>
      </p:sp>
      <p:sp>
        <p:nvSpPr>
          <p:cNvPr id="4" name="Pladsholder til slidenummer 3"/>
          <p:cNvSpPr>
            <a:spLocks noGrp="1"/>
          </p:cNvSpPr>
          <p:nvPr>
            <p:ph type="sldNum" sz="quarter" idx="5"/>
          </p:nvPr>
        </p:nvSpPr>
        <p:spPr/>
        <p:txBody>
          <a:bodyPr/>
          <a:lstStyle/>
          <a:p>
            <a:fld id="{98E60C9E-ECFE-4419-8ED2-0110D3E77663}" type="slidenum">
              <a:rPr lang="da-DK" smtClean="0"/>
              <a:t>38</a:t>
            </a:fld>
            <a:endParaRPr lang="da-DK"/>
          </a:p>
        </p:txBody>
      </p:sp>
    </p:spTree>
    <p:extLst>
      <p:ext uri="{BB962C8B-B14F-4D97-AF65-F5344CB8AC3E}">
        <p14:creationId xmlns:p14="http://schemas.microsoft.com/office/powerpoint/2010/main" val="2444651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Fx. Er antallet af faglært styrtdykket i løbet af de sidste 20 år. Mange faglærte går i de her år på pension. De skulle så erstattes af nye yngre kræfter. Men alt for få søger ind på erhvervsuddannelserne. Andelen der søger en erhvervsuddannelse ligger på omkring 20 pct. af en ungdomsårgang. Under den nødvendige andel. Politikerne satte en målsætning på at 25 pct. af en årgang skulle søge i 2020. Da man ikke nåede det, hævede man må så målsætningen til 30 pct. Alt tyder på at vi heller ikke når den målsætning. </a:t>
            </a:r>
          </a:p>
          <a:p>
            <a:endParaRPr lang="da-DK" dirty="0"/>
          </a:p>
          <a:p>
            <a:r>
              <a:rPr lang="da-DK" dirty="0"/>
              <a:t>Med andre ord – antallet af nye faglærte kan ikke dække hullet efterladt af de faglærte der i øjeblikket går på pension. </a:t>
            </a:r>
          </a:p>
        </p:txBody>
      </p:sp>
      <p:sp>
        <p:nvSpPr>
          <p:cNvPr id="4" name="Pladsholder til slidenummer 3"/>
          <p:cNvSpPr>
            <a:spLocks noGrp="1"/>
          </p:cNvSpPr>
          <p:nvPr>
            <p:ph type="sldNum" sz="quarter" idx="5"/>
          </p:nvPr>
        </p:nvSpPr>
        <p:spPr/>
        <p:txBody>
          <a:bodyPr/>
          <a:lstStyle/>
          <a:p>
            <a:fld id="{98E60C9E-ECFE-4419-8ED2-0110D3E77663}" type="slidenum">
              <a:rPr lang="da-DK" smtClean="0"/>
              <a:t>39</a:t>
            </a:fld>
            <a:endParaRPr lang="da-DK"/>
          </a:p>
        </p:txBody>
      </p:sp>
    </p:spTree>
    <p:extLst>
      <p:ext uri="{BB962C8B-B14F-4D97-AF65-F5344CB8AC3E}">
        <p14:creationId xmlns:p14="http://schemas.microsoft.com/office/powerpoint/2010/main" val="28378854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skaber en mangel på knap 100.000 faglærte i 2030. Det her vil skabe et enormt pres på virksomhederne i Danmark. Hvis de ikke har adgang til arbejdskraft med de rette kvalifikationer, begrænser det vores økonomiske handlerum, og i sidste ende finansieringen og fremtidssikringen af velfærdssamfundet. </a:t>
            </a:r>
          </a:p>
          <a:p>
            <a:endParaRPr lang="da-DK" dirty="0"/>
          </a:p>
          <a:p>
            <a:r>
              <a:rPr lang="da-DK" dirty="0"/>
              <a:t>Derudover kommer vi til at mangle folk med hhv. korte og mellemlange uddannelser. Vores velfærdsuddannelser. </a:t>
            </a:r>
          </a:p>
        </p:txBody>
      </p:sp>
      <p:sp>
        <p:nvSpPr>
          <p:cNvPr id="4" name="Pladsholder til slidenummer 3"/>
          <p:cNvSpPr>
            <a:spLocks noGrp="1"/>
          </p:cNvSpPr>
          <p:nvPr>
            <p:ph type="sldNum" sz="quarter" idx="5"/>
          </p:nvPr>
        </p:nvSpPr>
        <p:spPr/>
        <p:txBody>
          <a:bodyPr/>
          <a:lstStyle/>
          <a:p>
            <a:fld id="{98E60C9E-ECFE-4419-8ED2-0110D3E77663}" type="slidenum">
              <a:rPr lang="da-DK" smtClean="0"/>
              <a:t>40</a:t>
            </a:fld>
            <a:endParaRPr lang="da-DK"/>
          </a:p>
        </p:txBody>
      </p:sp>
    </p:spTree>
    <p:extLst>
      <p:ext uri="{BB962C8B-B14F-4D97-AF65-F5344CB8AC3E}">
        <p14:creationId xmlns:p14="http://schemas.microsoft.com/office/powerpoint/2010/main" val="17506657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41</a:t>
            </a:fld>
            <a:endParaRPr lang="da-DK"/>
          </a:p>
        </p:txBody>
      </p:sp>
    </p:spTree>
    <p:extLst>
      <p:ext uri="{BB962C8B-B14F-4D97-AF65-F5344CB8AC3E}">
        <p14:creationId xmlns:p14="http://schemas.microsoft.com/office/powerpoint/2010/main" val="1041085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42</a:t>
            </a:fld>
            <a:endParaRPr lang="da-DK"/>
          </a:p>
        </p:txBody>
      </p:sp>
    </p:spTree>
    <p:extLst>
      <p:ext uri="{BB962C8B-B14F-4D97-AF65-F5344CB8AC3E}">
        <p14:creationId xmlns:p14="http://schemas.microsoft.com/office/powerpoint/2010/main" val="34904271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43</a:t>
            </a:fld>
            <a:endParaRPr lang="da-DK"/>
          </a:p>
        </p:txBody>
      </p:sp>
    </p:spTree>
    <p:extLst>
      <p:ext uri="{BB962C8B-B14F-4D97-AF65-F5344CB8AC3E}">
        <p14:creationId xmlns:p14="http://schemas.microsoft.com/office/powerpoint/2010/main" val="41001625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Derudover kan ubalancerne forsinke den grønne omstilling – alt tyder nemlig på at faglærte er den vigtigste gruppe til implementeringen af grønne løsninger. </a:t>
            </a:r>
          </a:p>
        </p:txBody>
      </p:sp>
      <p:sp>
        <p:nvSpPr>
          <p:cNvPr id="4" name="Pladsholder til slidenummer 3"/>
          <p:cNvSpPr>
            <a:spLocks noGrp="1"/>
          </p:cNvSpPr>
          <p:nvPr>
            <p:ph type="sldNum" sz="quarter" idx="5"/>
          </p:nvPr>
        </p:nvSpPr>
        <p:spPr/>
        <p:txBody>
          <a:bodyPr/>
          <a:lstStyle/>
          <a:p>
            <a:fld id="{98E60C9E-ECFE-4419-8ED2-0110D3E77663}" type="slidenum">
              <a:rPr lang="da-DK" smtClean="0"/>
              <a:t>44</a:t>
            </a:fld>
            <a:endParaRPr lang="da-DK"/>
          </a:p>
        </p:txBody>
      </p:sp>
    </p:spTree>
    <p:extLst>
      <p:ext uri="{BB962C8B-B14F-4D97-AF65-F5344CB8AC3E}">
        <p14:creationId xmlns:p14="http://schemas.microsoft.com/office/powerpoint/2010/main" val="26572343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45</a:t>
            </a:fld>
            <a:endParaRPr lang="da-DK"/>
          </a:p>
        </p:txBody>
      </p:sp>
    </p:spTree>
    <p:extLst>
      <p:ext uri="{BB962C8B-B14F-4D97-AF65-F5344CB8AC3E}">
        <p14:creationId xmlns:p14="http://schemas.microsoft.com/office/powerpoint/2010/main" val="8186287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46</a:t>
            </a:fld>
            <a:endParaRPr lang="da-DK"/>
          </a:p>
        </p:txBody>
      </p:sp>
    </p:spTree>
    <p:extLst>
      <p:ext uri="{BB962C8B-B14F-4D97-AF65-F5344CB8AC3E}">
        <p14:creationId xmlns:p14="http://schemas.microsoft.com/office/powerpoint/2010/main" val="30376435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8E60C9E-ECFE-4419-8ED2-0110D3E77663}" type="slidenum">
              <a:rPr lang="da-DK" smtClean="0"/>
              <a:t>47</a:t>
            </a:fld>
            <a:endParaRPr lang="da-DK"/>
          </a:p>
        </p:txBody>
      </p:sp>
    </p:spTree>
    <p:extLst>
      <p:ext uri="{BB962C8B-B14F-4D97-AF65-F5344CB8AC3E}">
        <p14:creationId xmlns:p14="http://schemas.microsoft.com/office/powerpoint/2010/main" val="18911272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8E60C9E-ECFE-4419-8ED2-0110D3E77663}" type="slidenum">
              <a:rPr lang="da-DK" smtClean="0"/>
              <a:t>48</a:t>
            </a:fld>
            <a:endParaRPr lang="da-DK"/>
          </a:p>
        </p:txBody>
      </p:sp>
    </p:spTree>
    <p:extLst>
      <p:ext uri="{BB962C8B-B14F-4D97-AF65-F5344CB8AC3E}">
        <p14:creationId xmlns:p14="http://schemas.microsoft.com/office/powerpoint/2010/main" val="4106470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3, kort 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E4E840-913B-8433-04E9-5788532EE3D4}"/>
              </a:ext>
            </a:extLst>
          </p:cNvPr>
          <p:cNvSpPr>
            <a:spLocks noGrp="1"/>
          </p:cNvSpPr>
          <p:nvPr>
            <p:ph type="title" hasCustomPrompt="1"/>
          </p:nvPr>
        </p:nvSpPr>
        <p:spPr>
          <a:xfrm>
            <a:off x="494566" y="2948653"/>
            <a:ext cx="5601433" cy="960694"/>
          </a:xfrm>
          <a:prstGeom prst="rect">
            <a:avLst/>
          </a:prstGeom>
          <a:noFill/>
          <a:ln>
            <a:noFill/>
          </a:ln>
        </p:spPr>
        <p:txBody>
          <a:bodyPr anchor="t">
            <a:noAutofit/>
          </a:bodyPr>
          <a:lstStyle>
            <a:lvl1pPr>
              <a:lnSpc>
                <a:spcPct val="100000"/>
              </a:lnSpc>
              <a:defRPr sz="5400" b="0">
                <a:solidFill>
                  <a:schemeClr val="tx2"/>
                </a:solidFill>
              </a:defRPr>
            </a:lvl1pPr>
          </a:lstStyle>
          <a:p>
            <a:r>
              <a:rPr lang="da-DK" dirty="0"/>
              <a:t>Kort overskrift</a:t>
            </a:r>
          </a:p>
        </p:txBody>
      </p:sp>
      <p:sp>
        <p:nvSpPr>
          <p:cNvPr id="16" name="Rektangel 15">
            <a:extLst>
              <a:ext uri="{FF2B5EF4-FFF2-40B4-BE49-F238E27FC236}">
                <a16:creationId xmlns:a16="http://schemas.microsoft.com/office/drawing/2014/main" id="{7E8E2DF4-7855-2D3F-2123-1468B57D4C54}"/>
              </a:ext>
            </a:extLst>
          </p:cNvPr>
          <p:cNvSpPr>
            <a:spLocks noGrp="1" noRot="1" noMove="1" noResize="1" noEditPoints="1" noAdjustHandles="1" noChangeArrowheads="1" noChangeShapeType="1"/>
          </p:cNvSpPr>
          <p:nvPr userDrawn="1"/>
        </p:nvSpPr>
        <p:spPr>
          <a:xfrm>
            <a:off x="7499925" y="0"/>
            <a:ext cx="469207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Pladsholder til billede 17">
            <a:extLst>
              <a:ext uri="{FF2B5EF4-FFF2-40B4-BE49-F238E27FC236}">
                <a16:creationId xmlns:a16="http://schemas.microsoft.com/office/drawing/2014/main" id="{2754405F-B88F-9933-AD8A-1C99E95822EA}"/>
              </a:ext>
            </a:extLst>
          </p:cNvPr>
          <p:cNvSpPr>
            <a:spLocks noGrp="1"/>
          </p:cNvSpPr>
          <p:nvPr>
            <p:ph type="pic" sz="quarter" idx="10"/>
          </p:nvPr>
        </p:nvSpPr>
        <p:spPr>
          <a:xfrm>
            <a:off x="7499350" y="0"/>
            <a:ext cx="4692650" cy="6858000"/>
          </a:xfrm>
          <a:prstGeom prst="rect">
            <a:avLst/>
          </a:prstGeom>
        </p:spPr>
        <p:txBody>
          <a:bodyPr anchor="ctr"/>
          <a:lstStyle>
            <a:lvl1pPr marL="0" indent="0" algn="ctr">
              <a:buNone/>
              <a:defRPr>
                <a:solidFill>
                  <a:schemeClr val="bg1"/>
                </a:solidFill>
              </a:defRPr>
            </a:lvl1pPr>
          </a:lstStyle>
          <a:p>
            <a:endParaRPr lang="da-DK" dirty="0"/>
          </a:p>
        </p:txBody>
      </p:sp>
      <p:pic>
        <p:nvPicPr>
          <p:cNvPr id="21" name="Billede 20">
            <a:extLst>
              <a:ext uri="{FF2B5EF4-FFF2-40B4-BE49-F238E27FC236}">
                <a16:creationId xmlns:a16="http://schemas.microsoft.com/office/drawing/2014/main" id="{4D704309-7593-49D7-F665-AB3601260E0D}"/>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140439" y="6466048"/>
            <a:ext cx="2746303" cy="266262"/>
          </a:xfrm>
          <a:prstGeom prst="rect">
            <a:avLst/>
          </a:prstGeom>
        </p:spPr>
      </p:pic>
      <p:sp>
        <p:nvSpPr>
          <p:cNvPr id="23" name="Pladsholder til tekst 22">
            <a:extLst>
              <a:ext uri="{FF2B5EF4-FFF2-40B4-BE49-F238E27FC236}">
                <a16:creationId xmlns:a16="http://schemas.microsoft.com/office/drawing/2014/main" id="{7A9EA9FA-BEB6-804C-B5E9-EC023976C487}"/>
              </a:ext>
            </a:extLst>
          </p:cNvPr>
          <p:cNvSpPr>
            <a:spLocks noGrp="1"/>
          </p:cNvSpPr>
          <p:nvPr>
            <p:ph type="body" sz="quarter" idx="11" hasCustomPrompt="1"/>
          </p:nvPr>
        </p:nvSpPr>
        <p:spPr>
          <a:xfrm>
            <a:off x="494566" y="3923617"/>
            <a:ext cx="5601433" cy="400110"/>
          </a:xfrm>
          <a:prstGeom prst="rect">
            <a:avLst/>
          </a:prstGeom>
        </p:spPr>
        <p:txBody>
          <a:bodyPr wrap="square" anchor="ctr">
            <a:normAutofit/>
          </a:bodyPr>
          <a:lstStyle>
            <a:lvl1pPr marL="0" indent="0">
              <a:lnSpc>
                <a:spcPct val="100000"/>
              </a:lnSpc>
              <a:buNone/>
              <a:defRPr sz="2400" i="1">
                <a:solidFill>
                  <a:schemeClr val="tx2"/>
                </a:solidFill>
                <a:latin typeface="Whitney Book" pitchFamily="50" charset="0"/>
                <a:cs typeface="Whitney Book" pitchFamily="50" charset="0"/>
              </a:defRPr>
            </a:lvl1pPr>
          </a:lstStyle>
          <a:p>
            <a:pPr lvl="0"/>
            <a:r>
              <a:rPr lang="da-DK" dirty="0"/>
              <a:t>Underoverskrift</a:t>
            </a:r>
          </a:p>
        </p:txBody>
      </p:sp>
      <p:sp>
        <p:nvSpPr>
          <p:cNvPr id="24" name="Pladsholder til tekst 22">
            <a:extLst>
              <a:ext uri="{FF2B5EF4-FFF2-40B4-BE49-F238E27FC236}">
                <a16:creationId xmlns:a16="http://schemas.microsoft.com/office/drawing/2014/main" id="{8D390920-6A97-85E1-3016-7818DD00325A}"/>
              </a:ext>
            </a:extLst>
          </p:cNvPr>
          <p:cNvSpPr>
            <a:spLocks noGrp="1"/>
          </p:cNvSpPr>
          <p:nvPr>
            <p:ph type="body" sz="quarter" idx="12" hasCustomPrompt="1"/>
          </p:nvPr>
        </p:nvSpPr>
        <p:spPr>
          <a:xfrm>
            <a:off x="4252637" y="6093823"/>
            <a:ext cx="3142503" cy="289806"/>
          </a:xfrm>
          <a:prstGeom prst="rect">
            <a:avLst/>
          </a:prstGeom>
        </p:spPr>
        <p:txBody>
          <a:bodyPr anchor="ctr">
            <a:normAutofit/>
          </a:bodyPr>
          <a:lstStyle>
            <a:lvl1pPr marL="0" indent="0" algn="r">
              <a:buNone/>
              <a:defRPr sz="1600" i="1">
                <a:solidFill>
                  <a:schemeClr val="tx2"/>
                </a:solidFill>
                <a:latin typeface="+mj-lt"/>
                <a:cs typeface="Whitney Book" pitchFamily="50" charset="0"/>
              </a:defRPr>
            </a:lvl1pPr>
          </a:lstStyle>
          <a:p>
            <a:pPr lvl="0"/>
            <a:r>
              <a:rPr lang="da-DK" dirty="0"/>
              <a:t>Jobtitel</a:t>
            </a:r>
          </a:p>
        </p:txBody>
      </p:sp>
      <p:sp>
        <p:nvSpPr>
          <p:cNvPr id="25" name="Pladsholder til tekst 22">
            <a:extLst>
              <a:ext uri="{FF2B5EF4-FFF2-40B4-BE49-F238E27FC236}">
                <a16:creationId xmlns:a16="http://schemas.microsoft.com/office/drawing/2014/main" id="{09315ACF-F993-D53E-83BE-D6A59F83B9D9}"/>
              </a:ext>
            </a:extLst>
          </p:cNvPr>
          <p:cNvSpPr>
            <a:spLocks noGrp="1"/>
          </p:cNvSpPr>
          <p:nvPr>
            <p:ph type="body" sz="quarter" idx="13" hasCustomPrompt="1"/>
          </p:nvPr>
        </p:nvSpPr>
        <p:spPr>
          <a:xfrm>
            <a:off x="4252638" y="6383629"/>
            <a:ext cx="3142503" cy="348681"/>
          </a:xfrm>
          <a:prstGeom prst="rect">
            <a:avLst/>
          </a:prstGeom>
        </p:spPr>
        <p:txBody>
          <a:bodyPr anchor="ctr">
            <a:normAutofit/>
          </a:bodyPr>
          <a:lstStyle>
            <a:lvl1pPr marL="0" indent="0" algn="r">
              <a:buNone/>
              <a:defRPr sz="1800">
                <a:solidFill>
                  <a:schemeClr val="tx2"/>
                </a:solidFill>
                <a:latin typeface="+mj-lt"/>
                <a:cs typeface="Whitney Book" pitchFamily="50" charset="0"/>
              </a:defRPr>
            </a:lvl1pPr>
          </a:lstStyle>
          <a:p>
            <a:pPr lvl="0"/>
            <a:r>
              <a:rPr lang="da-DK" dirty="0"/>
              <a:t>Oplægsholder</a:t>
            </a:r>
          </a:p>
        </p:txBody>
      </p:sp>
    </p:spTree>
    <p:extLst>
      <p:ext uri="{BB962C8B-B14F-4D97-AF65-F5344CB8AC3E}">
        <p14:creationId xmlns:p14="http://schemas.microsoft.com/office/powerpoint/2010/main" val="959833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3, lang 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E4E840-913B-8433-04E9-5788532EE3D4}"/>
              </a:ext>
            </a:extLst>
          </p:cNvPr>
          <p:cNvSpPr>
            <a:spLocks noGrp="1"/>
          </p:cNvSpPr>
          <p:nvPr>
            <p:ph type="title" hasCustomPrompt="1"/>
          </p:nvPr>
        </p:nvSpPr>
        <p:spPr>
          <a:xfrm>
            <a:off x="514967" y="2616322"/>
            <a:ext cx="5581033" cy="1505009"/>
          </a:xfrm>
          <a:prstGeom prst="rect">
            <a:avLst/>
          </a:prstGeom>
          <a:noFill/>
          <a:ln>
            <a:noFill/>
          </a:ln>
        </p:spPr>
        <p:txBody>
          <a:bodyPr anchor="t">
            <a:noAutofit/>
          </a:bodyPr>
          <a:lstStyle>
            <a:lvl1pPr>
              <a:lnSpc>
                <a:spcPct val="100000"/>
              </a:lnSpc>
              <a:defRPr sz="4400" b="0">
                <a:solidFill>
                  <a:schemeClr val="tx2"/>
                </a:solidFill>
              </a:defRPr>
            </a:lvl1pPr>
          </a:lstStyle>
          <a:p>
            <a:r>
              <a:rPr lang="da-DK" dirty="0"/>
              <a:t>Lang overskrift</a:t>
            </a:r>
          </a:p>
        </p:txBody>
      </p:sp>
      <p:sp>
        <p:nvSpPr>
          <p:cNvPr id="16" name="Rektangel 15">
            <a:extLst>
              <a:ext uri="{FF2B5EF4-FFF2-40B4-BE49-F238E27FC236}">
                <a16:creationId xmlns:a16="http://schemas.microsoft.com/office/drawing/2014/main" id="{7E8E2DF4-7855-2D3F-2123-1468B57D4C54}"/>
              </a:ext>
            </a:extLst>
          </p:cNvPr>
          <p:cNvSpPr>
            <a:spLocks noGrp="1" noRot="1" noMove="1" noResize="1" noEditPoints="1" noAdjustHandles="1" noChangeArrowheads="1" noChangeShapeType="1"/>
          </p:cNvSpPr>
          <p:nvPr userDrawn="1"/>
        </p:nvSpPr>
        <p:spPr>
          <a:xfrm>
            <a:off x="7499925" y="0"/>
            <a:ext cx="469207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Pladsholder til billede 17">
            <a:extLst>
              <a:ext uri="{FF2B5EF4-FFF2-40B4-BE49-F238E27FC236}">
                <a16:creationId xmlns:a16="http://schemas.microsoft.com/office/drawing/2014/main" id="{2754405F-B88F-9933-AD8A-1C99E95822EA}"/>
              </a:ext>
            </a:extLst>
          </p:cNvPr>
          <p:cNvSpPr>
            <a:spLocks noGrp="1"/>
          </p:cNvSpPr>
          <p:nvPr>
            <p:ph type="pic" sz="quarter" idx="10"/>
          </p:nvPr>
        </p:nvSpPr>
        <p:spPr>
          <a:xfrm>
            <a:off x="7499350" y="0"/>
            <a:ext cx="4692650" cy="6858000"/>
          </a:xfrm>
          <a:prstGeom prst="rect">
            <a:avLst/>
          </a:prstGeom>
        </p:spPr>
        <p:txBody>
          <a:bodyPr anchor="ctr"/>
          <a:lstStyle>
            <a:lvl1pPr marL="0" indent="0" algn="ctr">
              <a:buNone/>
              <a:defRPr>
                <a:solidFill>
                  <a:schemeClr val="bg1"/>
                </a:solidFill>
              </a:defRPr>
            </a:lvl1pPr>
          </a:lstStyle>
          <a:p>
            <a:endParaRPr lang="da-DK" dirty="0"/>
          </a:p>
        </p:txBody>
      </p:sp>
      <p:pic>
        <p:nvPicPr>
          <p:cNvPr id="21" name="Billede 20">
            <a:extLst>
              <a:ext uri="{FF2B5EF4-FFF2-40B4-BE49-F238E27FC236}">
                <a16:creationId xmlns:a16="http://schemas.microsoft.com/office/drawing/2014/main" id="{4D704309-7593-49D7-F665-AB3601260E0D}"/>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140439" y="6466048"/>
            <a:ext cx="2746303" cy="266262"/>
          </a:xfrm>
          <a:prstGeom prst="rect">
            <a:avLst/>
          </a:prstGeom>
        </p:spPr>
      </p:pic>
      <p:sp>
        <p:nvSpPr>
          <p:cNvPr id="23" name="Pladsholder til tekst 22">
            <a:extLst>
              <a:ext uri="{FF2B5EF4-FFF2-40B4-BE49-F238E27FC236}">
                <a16:creationId xmlns:a16="http://schemas.microsoft.com/office/drawing/2014/main" id="{7A9EA9FA-BEB6-804C-B5E9-EC023976C487}"/>
              </a:ext>
            </a:extLst>
          </p:cNvPr>
          <p:cNvSpPr>
            <a:spLocks noGrp="1"/>
          </p:cNvSpPr>
          <p:nvPr>
            <p:ph type="body" sz="quarter" idx="11" hasCustomPrompt="1"/>
          </p:nvPr>
        </p:nvSpPr>
        <p:spPr>
          <a:xfrm>
            <a:off x="514967" y="4121332"/>
            <a:ext cx="5581033" cy="369332"/>
          </a:xfrm>
          <a:prstGeom prst="rect">
            <a:avLst/>
          </a:prstGeom>
        </p:spPr>
        <p:txBody>
          <a:bodyPr wrap="square" anchor="ctr">
            <a:normAutofit/>
          </a:bodyPr>
          <a:lstStyle>
            <a:lvl1pPr marL="0" indent="0">
              <a:lnSpc>
                <a:spcPct val="100000"/>
              </a:lnSpc>
              <a:buNone/>
              <a:defRPr sz="2400" i="1">
                <a:solidFill>
                  <a:schemeClr val="tx2"/>
                </a:solidFill>
                <a:latin typeface="Whitney Book" pitchFamily="50" charset="0"/>
                <a:cs typeface="Whitney Book" pitchFamily="50" charset="0"/>
              </a:defRPr>
            </a:lvl1pPr>
          </a:lstStyle>
          <a:p>
            <a:pPr lvl="0"/>
            <a:r>
              <a:rPr lang="da-DK" dirty="0"/>
              <a:t>Underoverskrift</a:t>
            </a:r>
          </a:p>
        </p:txBody>
      </p:sp>
      <p:sp>
        <p:nvSpPr>
          <p:cNvPr id="5" name="Pladsholder til tekst 22">
            <a:extLst>
              <a:ext uri="{FF2B5EF4-FFF2-40B4-BE49-F238E27FC236}">
                <a16:creationId xmlns:a16="http://schemas.microsoft.com/office/drawing/2014/main" id="{7DC7019A-DB6E-4F59-2ACC-9DE30ADC5E3C}"/>
              </a:ext>
            </a:extLst>
          </p:cNvPr>
          <p:cNvSpPr>
            <a:spLocks noGrp="1"/>
          </p:cNvSpPr>
          <p:nvPr>
            <p:ph type="body" sz="quarter" idx="12" hasCustomPrompt="1"/>
          </p:nvPr>
        </p:nvSpPr>
        <p:spPr>
          <a:xfrm>
            <a:off x="4252637" y="6093823"/>
            <a:ext cx="3142503" cy="289806"/>
          </a:xfrm>
          <a:prstGeom prst="rect">
            <a:avLst/>
          </a:prstGeom>
        </p:spPr>
        <p:txBody>
          <a:bodyPr anchor="ctr">
            <a:normAutofit/>
          </a:bodyPr>
          <a:lstStyle>
            <a:lvl1pPr marL="0" indent="0" algn="r">
              <a:buNone/>
              <a:defRPr sz="1600" i="1">
                <a:solidFill>
                  <a:schemeClr val="tx2"/>
                </a:solidFill>
                <a:latin typeface="+mj-lt"/>
                <a:cs typeface="Whitney Book" pitchFamily="50" charset="0"/>
              </a:defRPr>
            </a:lvl1pPr>
          </a:lstStyle>
          <a:p>
            <a:pPr lvl="0"/>
            <a:r>
              <a:rPr lang="da-DK" dirty="0"/>
              <a:t>Jobtitel</a:t>
            </a:r>
          </a:p>
        </p:txBody>
      </p:sp>
      <p:sp>
        <p:nvSpPr>
          <p:cNvPr id="6" name="Pladsholder til tekst 22">
            <a:extLst>
              <a:ext uri="{FF2B5EF4-FFF2-40B4-BE49-F238E27FC236}">
                <a16:creationId xmlns:a16="http://schemas.microsoft.com/office/drawing/2014/main" id="{EAEA57B5-2B93-3FC7-DD7A-31982E9C193F}"/>
              </a:ext>
            </a:extLst>
          </p:cNvPr>
          <p:cNvSpPr>
            <a:spLocks noGrp="1"/>
          </p:cNvSpPr>
          <p:nvPr>
            <p:ph type="body" sz="quarter" idx="13" hasCustomPrompt="1"/>
          </p:nvPr>
        </p:nvSpPr>
        <p:spPr>
          <a:xfrm>
            <a:off x="4252638" y="6383629"/>
            <a:ext cx="3142503" cy="348681"/>
          </a:xfrm>
          <a:prstGeom prst="rect">
            <a:avLst/>
          </a:prstGeom>
        </p:spPr>
        <p:txBody>
          <a:bodyPr anchor="ctr">
            <a:normAutofit/>
          </a:bodyPr>
          <a:lstStyle>
            <a:lvl1pPr marL="0" indent="0" algn="r">
              <a:buNone/>
              <a:defRPr sz="1800">
                <a:solidFill>
                  <a:schemeClr val="tx2"/>
                </a:solidFill>
                <a:latin typeface="+mj-lt"/>
                <a:cs typeface="Whitney Book" pitchFamily="50" charset="0"/>
              </a:defRPr>
            </a:lvl1pPr>
          </a:lstStyle>
          <a:p>
            <a:pPr lvl="0"/>
            <a:r>
              <a:rPr lang="da-DK" dirty="0"/>
              <a:t>Oplægsholder</a:t>
            </a:r>
          </a:p>
        </p:txBody>
      </p:sp>
    </p:spTree>
    <p:extLst>
      <p:ext uri="{BB962C8B-B14F-4D97-AF65-F5344CB8AC3E}">
        <p14:creationId xmlns:p14="http://schemas.microsoft.com/office/powerpoint/2010/main" val="250916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995A3-11F0-1C89-0161-E2EA40D9839B}"/>
              </a:ext>
            </a:extLst>
          </p:cNvPr>
          <p:cNvSpPr>
            <a:spLocks noGrp="1"/>
          </p:cNvSpPr>
          <p:nvPr>
            <p:ph type="title" hasCustomPrompt="1"/>
          </p:nvPr>
        </p:nvSpPr>
        <p:spPr>
          <a:xfrm>
            <a:off x="1730663" y="2103437"/>
            <a:ext cx="8730673" cy="1325563"/>
          </a:xfrm>
          <a:prstGeom prst="rect">
            <a:avLst/>
          </a:prstGeom>
        </p:spPr>
        <p:txBody>
          <a:bodyPr anchor="ctr"/>
          <a:lstStyle>
            <a:lvl1pPr algn="ctr">
              <a:lnSpc>
                <a:spcPct val="100000"/>
              </a:lnSpc>
              <a:defRPr sz="6600">
                <a:solidFill>
                  <a:schemeClr val="tx2"/>
                </a:solidFill>
              </a:defRPr>
            </a:lvl1pPr>
          </a:lstStyle>
          <a:p>
            <a:r>
              <a:rPr lang="da-DK" dirty="0"/>
              <a:t>Overskrift</a:t>
            </a:r>
          </a:p>
        </p:txBody>
      </p:sp>
      <p:sp>
        <p:nvSpPr>
          <p:cNvPr id="3" name="Pladsholder til tekst 22">
            <a:extLst>
              <a:ext uri="{FF2B5EF4-FFF2-40B4-BE49-F238E27FC236}">
                <a16:creationId xmlns:a16="http://schemas.microsoft.com/office/drawing/2014/main" id="{D5AAC7E5-08DC-C3D8-CFD1-085DDE533B30}"/>
              </a:ext>
            </a:extLst>
          </p:cNvPr>
          <p:cNvSpPr>
            <a:spLocks noGrp="1"/>
          </p:cNvSpPr>
          <p:nvPr>
            <p:ph type="body" sz="quarter" idx="12" hasCustomPrompt="1"/>
          </p:nvPr>
        </p:nvSpPr>
        <p:spPr>
          <a:xfrm>
            <a:off x="4357134" y="4330337"/>
            <a:ext cx="3142503" cy="308940"/>
          </a:xfrm>
          <a:prstGeom prst="rect">
            <a:avLst/>
          </a:prstGeom>
        </p:spPr>
        <p:txBody>
          <a:bodyPr>
            <a:normAutofit/>
          </a:bodyPr>
          <a:lstStyle>
            <a:lvl1pPr marL="0" indent="0" algn="ctr">
              <a:buNone/>
              <a:defRPr sz="1800" i="1">
                <a:solidFill>
                  <a:schemeClr val="tx2"/>
                </a:solidFill>
                <a:latin typeface="+mj-lt"/>
                <a:cs typeface="Whitney Book" pitchFamily="50" charset="0"/>
              </a:defRPr>
            </a:lvl1pPr>
          </a:lstStyle>
          <a:p>
            <a:pPr lvl="0"/>
            <a:r>
              <a:rPr lang="da-DK" dirty="0"/>
              <a:t>Jobtitel</a:t>
            </a:r>
          </a:p>
        </p:txBody>
      </p:sp>
      <p:sp>
        <p:nvSpPr>
          <p:cNvPr id="4" name="Pladsholder til tekst 22">
            <a:extLst>
              <a:ext uri="{FF2B5EF4-FFF2-40B4-BE49-F238E27FC236}">
                <a16:creationId xmlns:a16="http://schemas.microsoft.com/office/drawing/2014/main" id="{2A8FED15-17D7-0996-657E-EDD42C93134C}"/>
              </a:ext>
            </a:extLst>
          </p:cNvPr>
          <p:cNvSpPr>
            <a:spLocks noGrp="1"/>
          </p:cNvSpPr>
          <p:nvPr>
            <p:ph type="body" sz="quarter" idx="13" hasCustomPrompt="1"/>
          </p:nvPr>
        </p:nvSpPr>
        <p:spPr>
          <a:xfrm>
            <a:off x="4357135" y="4639277"/>
            <a:ext cx="3142503" cy="428650"/>
          </a:xfrm>
          <a:prstGeom prst="rect">
            <a:avLst/>
          </a:prstGeom>
        </p:spPr>
        <p:txBody>
          <a:bodyPr>
            <a:normAutofit/>
          </a:bodyPr>
          <a:lstStyle>
            <a:lvl1pPr marL="0" indent="0" algn="ctr">
              <a:buNone/>
              <a:defRPr sz="2000">
                <a:solidFill>
                  <a:schemeClr val="tx2"/>
                </a:solidFill>
                <a:latin typeface="+mj-lt"/>
                <a:cs typeface="Whitney Book" pitchFamily="50" charset="0"/>
              </a:defRPr>
            </a:lvl1pPr>
          </a:lstStyle>
          <a:p>
            <a:pPr lvl="0"/>
            <a:r>
              <a:rPr lang="da-DK" dirty="0"/>
              <a:t>Oplægsholder</a:t>
            </a:r>
          </a:p>
        </p:txBody>
      </p:sp>
      <p:pic>
        <p:nvPicPr>
          <p:cNvPr id="5" name="Billede 4">
            <a:extLst>
              <a:ext uri="{FF2B5EF4-FFF2-40B4-BE49-F238E27FC236}">
                <a16:creationId xmlns:a16="http://schemas.microsoft.com/office/drawing/2014/main" id="{474AA4E1-3EB4-8F6C-1989-1BD913F69B9F}"/>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023686" y="5908872"/>
            <a:ext cx="3809397" cy="369332"/>
          </a:xfrm>
          <a:prstGeom prst="rect">
            <a:avLst/>
          </a:prstGeom>
        </p:spPr>
      </p:pic>
    </p:spTree>
    <p:extLst>
      <p:ext uri="{BB962C8B-B14F-4D97-AF65-F5344CB8AC3E}">
        <p14:creationId xmlns:p14="http://schemas.microsoft.com/office/powerpoint/2010/main" val="3123469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995A3-11F0-1C89-0161-E2EA40D9839B}"/>
              </a:ext>
            </a:extLst>
          </p:cNvPr>
          <p:cNvSpPr>
            <a:spLocks noGrp="1"/>
          </p:cNvSpPr>
          <p:nvPr>
            <p:ph type="title" hasCustomPrompt="1"/>
          </p:nvPr>
        </p:nvSpPr>
        <p:spPr>
          <a:xfrm>
            <a:off x="1730661" y="2093358"/>
            <a:ext cx="8730673" cy="1325563"/>
          </a:xfrm>
          <a:prstGeom prst="rect">
            <a:avLst/>
          </a:prstGeom>
        </p:spPr>
        <p:txBody>
          <a:bodyPr anchor="ctr"/>
          <a:lstStyle>
            <a:lvl1pPr algn="ctr">
              <a:lnSpc>
                <a:spcPct val="100000"/>
              </a:lnSpc>
              <a:defRPr sz="6600">
                <a:solidFill>
                  <a:schemeClr val="tx2"/>
                </a:solidFill>
              </a:defRPr>
            </a:lvl1pPr>
          </a:lstStyle>
          <a:p>
            <a:r>
              <a:rPr lang="da-DK" dirty="0"/>
              <a:t>Overskrift </a:t>
            </a:r>
          </a:p>
        </p:txBody>
      </p:sp>
      <p:pic>
        <p:nvPicPr>
          <p:cNvPr id="5" name="Billede 4">
            <a:extLst>
              <a:ext uri="{FF2B5EF4-FFF2-40B4-BE49-F238E27FC236}">
                <a16:creationId xmlns:a16="http://schemas.microsoft.com/office/drawing/2014/main" id="{474AA4E1-3EB4-8F6C-1989-1BD913F69B9F}"/>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214142" y="6336824"/>
            <a:ext cx="3809397" cy="369332"/>
          </a:xfrm>
          <a:prstGeom prst="rect">
            <a:avLst/>
          </a:prstGeom>
        </p:spPr>
      </p:pic>
      <p:sp>
        <p:nvSpPr>
          <p:cNvPr id="8" name="Pladsholder til tekst 7">
            <a:extLst>
              <a:ext uri="{FF2B5EF4-FFF2-40B4-BE49-F238E27FC236}">
                <a16:creationId xmlns:a16="http://schemas.microsoft.com/office/drawing/2014/main" id="{F7708597-F7FF-57FC-A0AE-0D70292D53FE}"/>
              </a:ext>
            </a:extLst>
          </p:cNvPr>
          <p:cNvSpPr>
            <a:spLocks noGrp="1"/>
          </p:cNvSpPr>
          <p:nvPr>
            <p:ph type="body" sz="quarter" idx="14" hasCustomPrompt="1"/>
          </p:nvPr>
        </p:nvSpPr>
        <p:spPr>
          <a:xfrm>
            <a:off x="3696785" y="3955747"/>
            <a:ext cx="4798423" cy="369333"/>
          </a:xfrm>
          <a:prstGeom prst="rect">
            <a:avLst/>
          </a:prstGeom>
        </p:spPr>
        <p:txBody>
          <a:bodyPr/>
          <a:lstStyle>
            <a:lvl1pPr marL="0" indent="0" algn="ctr">
              <a:lnSpc>
                <a:spcPct val="100000"/>
              </a:lnSpc>
              <a:buNone/>
              <a:defRPr sz="2000" i="1">
                <a:solidFill>
                  <a:schemeClr val="tx2"/>
                </a:solidFill>
                <a:latin typeface="Whitney Book" pitchFamily="50" charset="0"/>
                <a:cs typeface="Whitney Book" pitchFamily="50" charset="0"/>
              </a:defRPr>
            </a:lvl1pPr>
          </a:lstStyle>
          <a:p>
            <a:pPr lvl="0"/>
            <a:r>
              <a:rPr lang="da-DK" dirty="0"/>
              <a:t>Underoverskrift</a:t>
            </a:r>
          </a:p>
        </p:txBody>
      </p:sp>
      <p:sp>
        <p:nvSpPr>
          <p:cNvPr id="6" name="Pladsholder til tekst 22">
            <a:extLst>
              <a:ext uri="{FF2B5EF4-FFF2-40B4-BE49-F238E27FC236}">
                <a16:creationId xmlns:a16="http://schemas.microsoft.com/office/drawing/2014/main" id="{F286AB17-DDAC-7E6E-FE59-0BDC1A02E820}"/>
              </a:ext>
            </a:extLst>
          </p:cNvPr>
          <p:cNvSpPr>
            <a:spLocks noGrp="1"/>
          </p:cNvSpPr>
          <p:nvPr>
            <p:ph type="body" sz="quarter" idx="12" hasCustomPrompt="1"/>
          </p:nvPr>
        </p:nvSpPr>
        <p:spPr>
          <a:xfrm>
            <a:off x="8835354" y="6067697"/>
            <a:ext cx="3142503" cy="269127"/>
          </a:xfrm>
          <a:prstGeom prst="rect">
            <a:avLst/>
          </a:prstGeom>
        </p:spPr>
        <p:txBody>
          <a:bodyPr anchor="ctr">
            <a:noAutofit/>
          </a:bodyPr>
          <a:lstStyle>
            <a:lvl1pPr marL="0" indent="0" algn="r">
              <a:buNone/>
              <a:defRPr sz="1800" i="1">
                <a:solidFill>
                  <a:schemeClr val="tx2"/>
                </a:solidFill>
                <a:latin typeface="+mj-lt"/>
                <a:cs typeface="Whitney Book" pitchFamily="50" charset="0"/>
              </a:defRPr>
            </a:lvl1pPr>
          </a:lstStyle>
          <a:p>
            <a:pPr lvl="0"/>
            <a:r>
              <a:rPr lang="da-DK" dirty="0"/>
              <a:t>Jobtitel</a:t>
            </a:r>
          </a:p>
        </p:txBody>
      </p:sp>
      <p:sp>
        <p:nvSpPr>
          <p:cNvPr id="7" name="Pladsholder til tekst 22">
            <a:extLst>
              <a:ext uri="{FF2B5EF4-FFF2-40B4-BE49-F238E27FC236}">
                <a16:creationId xmlns:a16="http://schemas.microsoft.com/office/drawing/2014/main" id="{2FED5E90-2A79-682C-EBAE-C5B2462E14C9}"/>
              </a:ext>
            </a:extLst>
          </p:cNvPr>
          <p:cNvSpPr>
            <a:spLocks noGrp="1"/>
          </p:cNvSpPr>
          <p:nvPr>
            <p:ph type="body" sz="quarter" idx="13" hasCustomPrompt="1"/>
          </p:nvPr>
        </p:nvSpPr>
        <p:spPr>
          <a:xfrm>
            <a:off x="8835355" y="6336824"/>
            <a:ext cx="3142503" cy="348681"/>
          </a:xfrm>
          <a:prstGeom prst="rect">
            <a:avLst/>
          </a:prstGeom>
        </p:spPr>
        <p:txBody>
          <a:bodyPr anchor="ctr">
            <a:noAutofit/>
          </a:bodyPr>
          <a:lstStyle>
            <a:lvl1pPr marL="0" indent="0" algn="r">
              <a:buNone/>
              <a:defRPr sz="2000">
                <a:solidFill>
                  <a:schemeClr val="tx2"/>
                </a:solidFill>
                <a:latin typeface="+mj-lt"/>
                <a:cs typeface="Whitney Book" pitchFamily="50" charset="0"/>
              </a:defRPr>
            </a:lvl1pPr>
          </a:lstStyle>
          <a:p>
            <a:pPr lvl="0"/>
            <a:r>
              <a:rPr lang="da-DK" dirty="0"/>
              <a:t>Oplægsholder</a:t>
            </a:r>
          </a:p>
        </p:txBody>
      </p:sp>
    </p:spTree>
    <p:extLst>
      <p:ext uri="{BB962C8B-B14F-4D97-AF65-F5344CB8AC3E}">
        <p14:creationId xmlns:p14="http://schemas.microsoft.com/office/powerpoint/2010/main" val="3697734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vem er jeg?, blå">
    <p:bg>
      <p:bgPr>
        <a:solidFill>
          <a:schemeClr val="bg2"/>
        </a:solid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A93A947D-CA4C-3419-BE88-6AAC58597E88}"/>
              </a:ext>
            </a:extLst>
          </p:cNvPr>
          <p:cNvSpPr/>
          <p:nvPr userDrawn="1"/>
        </p:nvSpPr>
        <p:spPr>
          <a:xfrm>
            <a:off x="7499925" y="0"/>
            <a:ext cx="4692075"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Pladsholder til billede 17">
            <a:extLst>
              <a:ext uri="{FF2B5EF4-FFF2-40B4-BE49-F238E27FC236}">
                <a16:creationId xmlns:a16="http://schemas.microsoft.com/office/drawing/2014/main" id="{BC1A032A-CC12-DCE9-BD9D-4A39C93AB37F}"/>
              </a:ext>
            </a:extLst>
          </p:cNvPr>
          <p:cNvSpPr>
            <a:spLocks noGrp="1"/>
          </p:cNvSpPr>
          <p:nvPr>
            <p:ph type="pic" sz="quarter" idx="10"/>
          </p:nvPr>
        </p:nvSpPr>
        <p:spPr>
          <a:xfrm>
            <a:off x="7499350" y="0"/>
            <a:ext cx="4692650" cy="6858000"/>
          </a:xfrm>
          <a:prstGeom prst="rect">
            <a:avLst/>
          </a:prstGeom>
        </p:spPr>
        <p:txBody>
          <a:bodyPr anchor="ctr"/>
          <a:lstStyle>
            <a:lvl1pPr marL="0" indent="0" algn="ctr">
              <a:buNone/>
              <a:defRPr>
                <a:solidFill>
                  <a:schemeClr val="tx1"/>
                </a:solidFill>
              </a:defRPr>
            </a:lvl1pPr>
          </a:lstStyle>
          <a:p>
            <a:endParaRPr lang="da-DK" dirty="0"/>
          </a:p>
        </p:txBody>
      </p:sp>
      <p:sp>
        <p:nvSpPr>
          <p:cNvPr id="16" name="Pladsholder til tekst 15">
            <a:extLst>
              <a:ext uri="{FF2B5EF4-FFF2-40B4-BE49-F238E27FC236}">
                <a16:creationId xmlns:a16="http://schemas.microsoft.com/office/drawing/2014/main" id="{925A7920-B040-B683-0C79-E3F65430E68C}"/>
              </a:ext>
            </a:extLst>
          </p:cNvPr>
          <p:cNvSpPr>
            <a:spLocks noGrp="1"/>
          </p:cNvSpPr>
          <p:nvPr>
            <p:ph type="body" sz="quarter" idx="11" hasCustomPrompt="1"/>
          </p:nvPr>
        </p:nvSpPr>
        <p:spPr>
          <a:xfrm>
            <a:off x="516000" y="1602377"/>
            <a:ext cx="6599175" cy="4623798"/>
          </a:xfrm>
          <a:prstGeom prst="rect">
            <a:avLst/>
          </a:prstGeom>
        </p:spPr>
        <p:txBody>
          <a:bodyPr anchor="ctr">
            <a:normAutofit/>
          </a:bodyPr>
          <a:lstStyle>
            <a:lvl1pPr marL="342000" indent="-342000">
              <a:lnSpc>
                <a:spcPct val="90000"/>
              </a:lnSpc>
              <a:defRPr sz="3200">
                <a:latin typeface="Whitney Book" pitchFamily="50" charset="0"/>
                <a:cs typeface="Whitney Book" pitchFamily="50" charset="0"/>
              </a:defRPr>
            </a:lvl1pPr>
          </a:lstStyle>
          <a:p>
            <a:pPr lvl="0"/>
            <a:r>
              <a:rPr lang="da-DK" dirty="0"/>
              <a:t>Baggrund</a:t>
            </a:r>
          </a:p>
        </p:txBody>
      </p:sp>
      <p:pic>
        <p:nvPicPr>
          <p:cNvPr id="2" name="Billede 1">
            <a:extLst>
              <a:ext uri="{FF2B5EF4-FFF2-40B4-BE49-F238E27FC236}">
                <a16:creationId xmlns:a16="http://schemas.microsoft.com/office/drawing/2014/main" id="{4A84F39A-03A3-1E9B-001B-82B86E52DF6B}"/>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
        <p:nvSpPr>
          <p:cNvPr id="3" name="Pladsholder til indhold 3">
            <a:extLst>
              <a:ext uri="{FF2B5EF4-FFF2-40B4-BE49-F238E27FC236}">
                <a16:creationId xmlns:a16="http://schemas.microsoft.com/office/drawing/2014/main" id="{A9B67B04-6FA8-5B94-3102-36E880F62A4E}"/>
              </a:ext>
            </a:extLst>
          </p:cNvPr>
          <p:cNvSpPr>
            <a:spLocks noGrp="1"/>
          </p:cNvSpPr>
          <p:nvPr>
            <p:ph sz="quarter" idx="13" hasCustomPrompt="1"/>
          </p:nvPr>
        </p:nvSpPr>
        <p:spPr>
          <a:xfrm>
            <a:off x="516000" y="403603"/>
            <a:ext cx="6599175" cy="1015663"/>
          </a:xfrm>
          <a:prstGeom prst="rect">
            <a:avLst/>
          </a:prstGeom>
        </p:spPr>
        <p:txBody>
          <a:bodyPr anchor="ctr"/>
          <a:lstStyle>
            <a:lvl1pPr marL="0" indent="0">
              <a:buNone/>
              <a:defRPr sz="6000">
                <a:solidFill>
                  <a:schemeClr val="tx1"/>
                </a:solidFill>
                <a:latin typeface="+mj-lt"/>
              </a:defRPr>
            </a:lvl1pPr>
          </a:lstStyle>
          <a:p>
            <a:pPr lvl="0"/>
            <a:r>
              <a:rPr lang="da-DK" dirty="0"/>
              <a:t>Navn</a:t>
            </a:r>
          </a:p>
        </p:txBody>
      </p:sp>
    </p:spTree>
    <p:extLst>
      <p:ext uri="{BB962C8B-B14F-4D97-AF65-F5344CB8AC3E}">
        <p14:creationId xmlns:p14="http://schemas.microsoft.com/office/powerpoint/2010/main" val="3776840038"/>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genda, blå">
    <p:bg>
      <p:bgPr>
        <a:solidFill>
          <a:schemeClr val="tx2"/>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C909611-EF64-9FB7-CA0B-CCACA7A87B97}"/>
              </a:ext>
            </a:extLst>
          </p:cNvPr>
          <p:cNvPicPr>
            <a:picLocks noChangeAspect="1" noChangeArrowheads="1"/>
          </p:cNvPicPr>
          <p:nvPr userDrawn="1"/>
        </p:nvPicPr>
        <p:blipFill rotWithShape="1">
          <a:blip r:embed="rId2" cstate="print">
            <a:clrChange>
              <a:clrFrom>
                <a:srgbClr val="FFFFFF"/>
              </a:clrFrom>
              <a:clrTo>
                <a:srgbClr val="FFFFFF">
                  <a:alpha val="0"/>
                </a:srgbClr>
              </a:clrTo>
            </a:clrChange>
          </a:blip>
          <a:srcRect l="1002" b="1611"/>
          <a:stretch/>
        </p:blipFill>
        <p:spPr bwMode="auto">
          <a:xfrm>
            <a:off x="1" y="136482"/>
            <a:ext cx="5191932" cy="6721517"/>
          </a:xfrm>
          <a:prstGeom prst="rect">
            <a:avLst/>
          </a:prstGeom>
          <a:noFill/>
          <a:ln w="9525">
            <a:noFill/>
            <a:miter lim="800000"/>
            <a:headEnd/>
            <a:tailEnd/>
          </a:ln>
        </p:spPr>
      </p:pic>
      <p:sp>
        <p:nvSpPr>
          <p:cNvPr id="4" name="Tekstboks 7">
            <a:extLst>
              <a:ext uri="{FF2B5EF4-FFF2-40B4-BE49-F238E27FC236}">
                <a16:creationId xmlns:a16="http://schemas.microsoft.com/office/drawing/2014/main" id="{66A36BE0-D0C5-EE84-BD06-CA723AA07652}"/>
              </a:ext>
            </a:extLst>
          </p:cNvPr>
          <p:cNvSpPr txBox="1"/>
          <p:nvPr userDrawn="1"/>
        </p:nvSpPr>
        <p:spPr>
          <a:xfrm>
            <a:off x="4789776" y="2013228"/>
            <a:ext cx="7291152" cy="3139321"/>
          </a:xfrm>
          <a:prstGeom prst="rect">
            <a:avLst/>
          </a:prstGeom>
          <a:noFill/>
        </p:spPr>
        <p:txBody>
          <a:bodyPr wrap="square" rtlCol="0">
            <a:spAutoFit/>
          </a:bodyPr>
          <a:lstStyle/>
          <a:p>
            <a:pPr algn="r"/>
            <a:r>
              <a:rPr lang="da-DK" sz="3200" b="1" dirty="0">
                <a:solidFill>
                  <a:schemeClr val="bg1"/>
                </a:solidFill>
                <a:latin typeface="Whitney Book" pitchFamily="2" charset="77"/>
              </a:rPr>
              <a:t>Arbejderbevægelsens Erhvervsråd (AE)</a:t>
            </a:r>
          </a:p>
          <a:p>
            <a:pPr algn="r"/>
            <a:r>
              <a:rPr lang="da-DK" sz="3200" b="1" dirty="0">
                <a:solidFill>
                  <a:schemeClr val="bg1"/>
                </a:solidFill>
                <a:latin typeface="Whitney Book" pitchFamily="2" charset="77"/>
              </a:rPr>
              <a:t>Stiftet i </a:t>
            </a:r>
            <a:r>
              <a:rPr lang="da-DK" sz="5400" b="1" dirty="0">
                <a:solidFill>
                  <a:schemeClr val="bg1"/>
                </a:solidFill>
                <a:latin typeface="Whitney Book" pitchFamily="2" charset="77"/>
              </a:rPr>
              <a:t>1936</a:t>
            </a:r>
          </a:p>
          <a:p>
            <a:pPr algn="r"/>
            <a:endParaRPr lang="da-DK" sz="2000" b="1" dirty="0">
              <a:solidFill>
                <a:schemeClr val="bg1"/>
              </a:solidFill>
              <a:latin typeface="Whitney Book" pitchFamily="2" charset="77"/>
            </a:endParaRPr>
          </a:p>
          <a:p>
            <a:pPr algn="r"/>
            <a:r>
              <a:rPr lang="da-DK" sz="2400" b="1" dirty="0">
                <a:solidFill>
                  <a:schemeClr val="bg1"/>
                </a:solidFill>
                <a:latin typeface="Whitney Book" pitchFamily="2" charset="77"/>
              </a:rPr>
              <a:t>Analyseinstitut og økonomisk-politisk </a:t>
            </a:r>
            <a:r>
              <a:rPr lang="da-DK" sz="2800" b="1" dirty="0">
                <a:solidFill>
                  <a:schemeClr val="bg1"/>
                </a:solidFill>
                <a:latin typeface="Whitney Book" pitchFamily="2" charset="77"/>
              </a:rPr>
              <a:t>tænketank</a:t>
            </a:r>
            <a:r>
              <a:rPr lang="da-DK" sz="2400" b="1" dirty="0">
                <a:solidFill>
                  <a:schemeClr val="bg1"/>
                </a:solidFill>
                <a:latin typeface="Whitney Book" pitchFamily="2" charset="77"/>
              </a:rPr>
              <a:t> </a:t>
            </a:r>
          </a:p>
          <a:p>
            <a:pPr algn="r"/>
            <a:endParaRPr lang="da-DK" sz="2000" b="1" dirty="0">
              <a:solidFill>
                <a:schemeClr val="bg1"/>
              </a:solidFill>
              <a:latin typeface="Whitney Book" pitchFamily="2" charset="77"/>
            </a:endParaRPr>
          </a:p>
          <a:p>
            <a:pPr algn="r"/>
            <a:r>
              <a:rPr lang="da-DK" sz="2800" b="1" dirty="0">
                <a:solidFill>
                  <a:schemeClr val="bg1"/>
                </a:solidFill>
                <a:latin typeface="Whitney Book" pitchFamily="2" charset="77"/>
              </a:rPr>
              <a:t>Rødder i </a:t>
            </a:r>
            <a:r>
              <a:rPr lang="da-DK" sz="4000" b="1" dirty="0">
                <a:solidFill>
                  <a:schemeClr val="bg1"/>
                </a:solidFill>
                <a:latin typeface="Whitney Book" pitchFamily="2" charset="77"/>
              </a:rPr>
              <a:t>fagbevægelsen</a:t>
            </a:r>
          </a:p>
        </p:txBody>
      </p:sp>
    </p:spTree>
    <p:extLst>
      <p:ext uri="{BB962C8B-B14F-4D97-AF65-F5344CB8AC3E}">
        <p14:creationId xmlns:p14="http://schemas.microsoft.com/office/powerpoint/2010/main" val="2034736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genda, blå">
    <p:bg>
      <p:bgPr>
        <a:solidFill>
          <a:schemeClr val="tx2"/>
        </a:solidFill>
        <a:effectLst/>
      </p:bgPr>
    </p:bg>
    <p:spTree>
      <p:nvGrpSpPr>
        <p:cNvPr id="1" name=""/>
        <p:cNvGrpSpPr/>
        <p:nvPr/>
      </p:nvGrpSpPr>
      <p:grpSpPr>
        <a:xfrm>
          <a:off x="0" y="0"/>
          <a:ext cx="0" cy="0"/>
          <a:chOff x="0" y="0"/>
          <a:chExt cx="0" cy="0"/>
        </a:xfrm>
      </p:grpSpPr>
      <p:sp>
        <p:nvSpPr>
          <p:cNvPr id="8" name="Pladsholder til tekst 6">
            <a:extLst>
              <a:ext uri="{FF2B5EF4-FFF2-40B4-BE49-F238E27FC236}">
                <a16:creationId xmlns:a16="http://schemas.microsoft.com/office/drawing/2014/main" id="{B4185A03-2933-BF65-DDE4-EC5211DA5BC0}"/>
              </a:ext>
            </a:extLst>
          </p:cNvPr>
          <p:cNvSpPr>
            <a:spLocks noGrp="1"/>
          </p:cNvSpPr>
          <p:nvPr>
            <p:ph type="body" sz="quarter" idx="12" hasCustomPrompt="1"/>
          </p:nvPr>
        </p:nvSpPr>
        <p:spPr>
          <a:xfrm>
            <a:off x="516000" y="1652473"/>
            <a:ext cx="10674514" cy="4572001"/>
          </a:xfrm>
          <a:prstGeom prst="rect">
            <a:avLst/>
          </a:prstGeom>
        </p:spPr>
        <p:txBody>
          <a:bodyPr anchor="ctr">
            <a:normAutofit/>
          </a:bodyPr>
          <a:lstStyle>
            <a:lvl1pPr marL="457200" indent="-457200">
              <a:buFont typeface="Arial" panose="020B0604020202020204" pitchFamily="34" charset="0"/>
              <a:buChar char="•"/>
              <a:defRPr sz="3200">
                <a:solidFill>
                  <a:schemeClr val="bg1"/>
                </a:solidFill>
                <a:latin typeface="Whitney Book" pitchFamily="50" charset="0"/>
                <a:cs typeface="Whitney Book" pitchFamily="50" charset="0"/>
              </a:defRPr>
            </a:lvl1pPr>
            <a:lvl2pPr>
              <a:defRPr>
                <a:solidFill>
                  <a:schemeClr val="bg1"/>
                </a:solidFill>
                <a:latin typeface="Whitney Book" pitchFamily="50" charset="0"/>
                <a:cs typeface="Whitney Book" pitchFamily="50" charset="0"/>
              </a:defRPr>
            </a:lvl2pPr>
            <a:lvl3pPr>
              <a:defRPr>
                <a:solidFill>
                  <a:schemeClr val="bg1"/>
                </a:solidFill>
                <a:latin typeface="Whitney Book" pitchFamily="50" charset="0"/>
                <a:cs typeface="Whitney Book" pitchFamily="50" charset="0"/>
              </a:defRPr>
            </a:lvl3pPr>
            <a:lvl4pPr>
              <a:defRPr>
                <a:solidFill>
                  <a:schemeClr val="bg1"/>
                </a:solidFill>
                <a:latin typeface="Whitney Book" pitchFamily="50" charset="0"/>
                <a:cs typeface="Whitney Book" pitchFamily="50" charset="0"/>
              </a:defRPr>
            </a:lvl4pPr>
            <a:lvl5pPr>
              <a:defRPr>
                <a:solidFill>
                  <a:schemeClr val="bg1"/>
                </a:solidFill>
                <a:latin typeface="Whitney Book" pitchFamily="50" charset="0"/>
                <a:cs typeface="Whitney Book" pitchFamily="50" charset="0"/>
              </a:defRPr>
            </a:lvl5pPr>
          </a:lstStyle>
          <a:p>
            <a:pPr lvl="0"/>
            <a:r>
              <a:rPr lang="da-DK" dirty="0"/>
              <a:t>Punkt 1</a:t>
            </a:r>
            <a:br>
              <a:rPr lang="da-DK" dirty="0"/>
            </a:br>
            <a:endParaRPr lang="da-DK" dirty="0"/>
          </a:p>
          <a:p>
            <a:pPr lvl="0"/>
            <a:r>
              <a:rPr lang="da-DK" dirty="0"/>
              <a:t>Punkt 2</a:t>
            </a:r>
            <a:br>
              <a:rPr lang="da-DK" dirty="0"/>
            </a:br>
            <a:endParaRPr lang="da-DK" dirty="0"/>
          </a:p>
          <a:p>
            <a:pPr lvl="0"/>
            <a:r>
              <a:rPr lang="da-DK" dirty="0"/>
              <a:t>Punkt 3</a:t>
            </a:r>
            <a:br>
              <a:rPr lang="da-DK" dirty="0"/>
            </a:br>
            <a:endParaRPr lang="da-DK" dirty="0"/>
          </a:p>
          <a:p>
            <a:pPr lvl="0"/>
            <a:r>
              <a:rPr lang="da-DK" dirty="0"/>
              <a:t>Punkt 4</a:t>
            </a:r>
            <a:br>
              <a:rPr lang="da-DK" dirty="0"/>
            </a:br>
            <a:endParaRPr lang="da-DK" dirty="0"/>
          </a:p>
          <a:p>
            <a:pPr lvl="0"/>
            <a:r>
              <a:rPr lang="da-DK" dirty="0"/>
              <a:t>Punkt 5</a:t>
            </a:r>
          </a:p>
        </p:txBody>
      </p:sp>
      <p:pic>
        <p:nvPicPr>
          <p:cNvPr id="3" name="Billede 2">
            <a:extLst>
              <a:ext uri="{FF2B5EF4-FFF2-40B4-BE49-F238E27FC236}">
                <a16:creationId xmlns:a16="http://schemas.microsoft.com/office/drawing/2014/main" id="{56B5EB9F-A90E-2319-790D-BA9D5619665A}"/>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
        <p:nvSpPr>
          <p:cNvPr id="4" name="Pladsholder til indhold 3">
            <a:extLst>
              <a:ext uri="{FF2B5EF4-FFF2-40B4-BE49-F238E27FC236}">
                <a16:creationId xmlns:a16="http://schemas.microsoft.com/office/drawing/2014/main" id="{A22DE3B9-D996-F6B2-CE39-647D07A6A13F}"/>
              </a:ext>
            </a:extLst>
          </p:cNvPr>
          <p:cNvSpPr>
            <a:spLocks noGrp="1"/>
          </p:cNvSpPr>
          <p:nvPr>
            <p:ph sz="quarter" idx="13" hasCustomPrompt="1"/>
          </p:nvPr>
        </p:nvSpPr>
        <p:spPr>
          <a:xfrm>
            <a:off x="516000" y="403603"/>
            <a:ext cx="10725884" cy="1015663"/>
          </a:xfrm>
          <a:prstGeom prst="rect">
            <a:avLst/>
          </a:prstGeom>
        </p:spPr>
        <p:txBody>
          <a:bodyPr anchor="ctr"/>
          <a:lstStyle>
            <a:lvl1pPr marL="0" indent="0">
              <a:buNone/>
              <a:defRPr sz="6000">
                <a:solidFill>
                  <a:schemeClr val="bg1"/>
                </a:solidFill>
                <a:latin typeface="+mj-lt"/>
              </a:defRPr>
            </a:lvl1pPr>
          </a:lstStyle>
          <a:p>
            <a:pPr lvl="0"/>
            <a:r>
              <a:rPr lang="da-DK" dirty="0"/>
              <a:t>Titel</a:t>
            </a:r>
          </a:p>
        </p:txBody>
      </p:sp>
    </p:spTree>
    <p:extLst>
      <p:ext uri="{BB962C8B-B14F-4D97-AF65-F5344CB8AC3E}">
        <p14:creationId xmlns:p14="http://schemas.microsoft.com/office/powerpoint/2010/main" val="4293539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blå">
    <p:bg>
      <p:bgPr>
        <a:solidFill>
          <a:schemeClr val="tx2"/>
        </a:solidFill>
        <a:effectLst/>
      </p:bgPr>
    </p:bg>
    <p:spTree>
      <p:nvGrpSpPr>
        <p:cNvPr id="1" name=""/>
        <p:cNvGrpSpPr/>
        <p:nvPr/>
      </p:nvGrpSpPr>
      <p:grpSpPr>
        <a:xfrm>
          <a:off x="0" y="0"/>
          <a:ext cx="0" cy="0"/>
          <a:chOff x="0" y="0"/>
          <a:chExt cx="0" cy="0"/>
        </a:xfrm>
      </p:grpSpPr>
      <p:sp>
        <p:nvSpPr>
          <p:cNvPr id="8" name="Pladsholder til tekst 6">
            <a:extLst>
              <a:ext uri="{FF2B5EF4-FFF2-40B4-BE49-F238E27FC236}">
                <a16:creationId xmlns:a16="http://schemas.microsoft.com/office/drawing/2014/main" id="{B4185A03-2933-BF65-DDE4-EC5211DA5BC0}"/>
              </a:ext>
            </a:extLst>
          </p:cNvPr>
          <p:cNvSpPr>
            <a:spLocks noGrp="1"/>
          </p:cNvSpPr>
          <p:nvPr>
            <p:ph type="body" sz="quarter" idx="12" hasCustomPrompt="1"/>
          </p:nvPr>
        </p:nvSpPr>
        <p:spPr>
          <a:xfrm>
            <a:off x="516000" y="1652473"/>
            <a:ext cx="10674514" cy="4572001"/>
          </a:xfrm>
          <a:prstGeom prst="rect">
            <a:avLst/>
          </a:prstGeom>
        </p:spPr>
        <p:txBody>
          <a:bodyPr anchor="ctr">
            <a:normAutofit/>
          </a:bodyPr>
          <a:lstStyle>
            <a:lvl1pPr marL="457200" indent="-457200">
              <a:buFont typeface="Arial" panose="020B0604020202020204" pitchFamily="34" charset="0"/>
              <a:buChar char="•"/>
              <a:defRPr sz="3200">
                <a:solidFill>
                  <a:schemeClr val="bg1"/>
                </a:solidFill>
                <a:latin typeface="Whitney Book" pitchFamily="50" charset="0"/>
                <a:cs typeface="Whitney Book" pitchFamily="50" charset="0"/>
              </a:defRPr>
            </a:lvl1pPr>
            <a:lvl2pPr>
              <a:defRPr>
                <a:solidFill>
                  <a:schemeClr val="bg1"/>
                </a:solidFill>
                <a:latin typeface="Whitney Book" pitchFamily="50" charset="0"/>
                <a:cs typeface="Whitney Book" pitchFamily="50" charset="0"/>
              </a:defRPr>
            </a:lvl2pPr>
            <a:lvl3pPr>
              <a:defRPr>
                <a:solidFill>
                  <a:schemeClr val="bg1"/>
                </a:solidFill>
                <a:latin typeface="Whitney Book" pitchFamily="50" charset="0"/>
                <a:cs typeface="Whitney Book" pitchFamily="50" charset="0"/>
              </a:defRPr>
            </a:lvl3pPr>
            <a:lvl4pPr>
              <a:defRPr>
                <a:solidFill>
                  <a:schemeClr val="bg1"/>
                </a:solidFill>
                <a:latin typeface="Whitney Book" pitchFamily="50" charset="0"/>
                <a:cs typeface="Whitney Book" pitchFamily="50" charset="0"/>
              </a:defRPr>
            </a:lvl4pPr>
            <a:lvl5pPr>
              <a:defRPr>
                <a:solidFill>
                  <a:schemeClr val="bg1"/>
                </a:solidFill>
                <a:latin typeface="Whitney Book" pitchFamily="50" charset="0"/>
                <a:cs typeface="Whitney Book" pitchFamily="50" charset="0"/>
              </a:defRPr>
            </a:lvl5pPr>
          </a:lstStyle>
          <a:p>
            <a:pPr lvl="0"/>
            <a:r>
              <a:rPr lang="da-DK" dirty="0"/>
              <a:t>Punkt 1</a:t>
            </a:r>
            <a:br>
              <a:rPr lang="da-DK" dirty="0"/>
            </a:br>
            <a:endParaRPr lang="da-DK" dirty="0"/>
          </a:p>
          <a:p>
            <a:pPr lvl="0"/>
            <a:r>
              <a:rPr lang="da-DK" dirty="0"/>
              <a:t>Punkt 2</a:t>
            </a:r>
            <a:br>
              <a:rPr lang="da-DK" dirty="0"/>
            </a:br>
            <a:endParaRPr lang="da-DK" dirty="0"/>
          </a:p>
          <a:p>
            <a:pPr lvl="0"/>
            <a:r>
              <a:rPr lang="da-DK" dirty="0"/>
              <a:t>Punkt 3</a:t>
            </a:r>
            <a:br>
              <a:rPr lang="da-DK" dirty="0"/>
            </a:br>
            <a:endParaRPr lang="da-DK" dirty="0"/>
          </a:p>
          <a:p>
            <a:pPr lvl="0"/>
            <a:r>
              <a:rPr lang="da-DK" dirty="0"/>
              <a:t>Punkt 4</a:t>
            </a:r>
            <a:br>
              <a:rPr lang="da-DK" dirty="0"/>
            </a:br>
            <a:endParaRPr lang="da-DK" dirty="0"/>
          </a:p>
          <a:p>
            <a:pPr lvl="0"/>
            <a:r>
              <a:rPr lang="da-DK" dirty="0"/>
              <a:t>Punkt 5</a:t>
            </a:r>
          </a:p>
        </p:txBody>
      </p:sp>
      <p:sp>
        <p:nvSpPr>
          <p:cNvPr id="10" name="Tekstfelt 9">
            <a:extLst>
              <a:ext uri="{FF2B5EF4-FFF2-40B4-BE49-F238E27FC236}">
                <a16:creationId xmlns:a16="http://schemas.microsoft.com/office/drawing/2014/main" id="{724EE045-8322-D864-3E57-82B2D3D9431B}"/>
              </a:ext>
            </a:extLst>
          </p:cNvPr>
          <p:cNvSpPr txBox="1"/>
          <p:nvPr userDrawn="1"/>
        </p:nvSpPr>
        <p:spPr>
          <a:xfrm>
            <a:off x="516000" y="361406"/>
            <a:ext cx="10674513" cy="1015663"/>
          </a:xfrm>
          <a:prstGeom prst="rect">
            <a:avLst/>
          </a:prstGeom>
          <a:noFill/>
        </p:spPr>
        <p:txBody>
          <a:bodyPr wrap="square">
            <a:spAutoFit/>
          </a:bodyPr>
          <a:lstStyle/>
          <a:p>
            <a:r>
              <a:rPr lang="da-DK" sz="6000" dirty="0">
                <a:solidFill>
                  <a:schemeClr val="bg1"/>
                </a:solidFill>
                <a:latin typeface="+mj-lt"/>
              </a:rPr>
              <a:t>Agenda</a:t>
            </a:r>
          </a:p>
        </p:txBody>
      </p:sp>
      <p:pic>
        <p:nvPicPr>
          <p:cNvPr id="3" name="Billede 2">
            <a:extLst>
              <a:ext uri="{FF2B5EF4-FFF2-40B4-BE49-F238E27FC236}">
                <a16:creationId xmlns:a16="http://schemas.microsoft.com/office/drawing/2014/main" id="{56B5EB9F-A90E-2319-790D-BA9D5619665A}"/>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Tree>
    <p:extLst>
      <p:ext uri="{BB962C8B-B14F-4D97-AF65-F5344CB8AC3E}">
        <p14:creationId xmlns:p14="http://schemas.microsoft.com/office/powerpoint/2010/main" val="150070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m. billede, blå">
    <p:bg>
      <p:bgPr>
        <a:solidFill>
          <a:schemeClr val="tx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A4EECD3-2EE2-D847-F1F5-0AC6C296BC11}"/>
              </a:ext>
            </a:extLst>
          </p:cNvPr>
          <p:cNvSpPr/>
          <p:nvPr userDrawn="1"/>
        </p:nvSpPr>
        <p:spPr>
          <a:xfrm>
            <a:off x="7499925" y="0"/>
            <a:ext cx="4692075"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billede 17">
            <a:extLst>
              <a:ext uri="{FF2B5EF4-FFF2-40B4-BE49-F238E27FC236}">
                <a16:creationId xmlns:a16="http://schemas.microsoft.com/office/drawing/2014/main" id="{55D88A8D-A0F1-9FBD-D020-D7222A25CE51}"/>
              </a:ext>
            </a:extLst>
          </p:cNvPr>
          <p:cNvSpPr>
            <a:spLocks noGrp="1"/>
          </p:cNvSpPr>
          <p:nvPr>
            <p:ph type="pic" sz="quarter" idx="10" hasCustomPrompt="1"/>
          </p:nvPr>
        </p:nvSpPr>
        <p:spPr>
          <a:xfrm>
            <a:off x="7499350" y="0"/>
            <a:ext cx="4692650" cy="6858000"/>
          </a:xfrm>
          <a:prstGeom prst="rect">
            <a:avLst/>
          </a:prstGeom>
        </p:spPr>
        <p:txBody>
          <a:bodyPr anchor="ctr"/>
          <a:lstStyle>
            <a:lvl1pPr marL="0" indent="0" algn="ctr">
              <a:buNone/>
              <a:defRPr>
                <a:solidFill>
                  <a:schemeClr val="bg1"/>
                </a:solidFill>
              </a:defRPr>
            </a:lvl1pPr>
          </a:lstStyle>
          <a:p>
            <a:r>
              <a:rPr lang="da-DK" dirty="0"/>
              <a:t>Billede</a:t>
            </a:r>
          </a:p>
        </p:txBody>
      </p:sp>
      <p:sp>
        <p:nvSpPr>
          <p:cNvPr id="7" name="Pladsholder til tekst 6">
            <a:extLst>
              <a:ext uri="{FF2B5EF4-FFF2-40B4-BE49-F238E27FC236}">
                <a16:creationId xmlns:a16="http://schemas.microsoft.com/office/drawing/2014/main" id="{F63A3DEC-9785-D07E-38EE-8DC731163B0B}"/>
              </a:ext>
            </a:extLst>
          </p:cNvPr>
          <p:cNvSpPr>
            <a:spLocks noGrp="1"/>
          </p:cNvSpPr>
          <p:nvPr>
            <p:ph type="body" sz="quarter" idx="11" hasCustomPrompt="1"/>
          </p:nvPr>
        </p:nvSpPr>
        <p:spPr>
          <a:xfrm>
            <a:off x="516000" y="1652473"/>
            <a:ext cx="6738241" cy="4572001"/>
          </a:xfrm>
          <a:prstGeom prst="rect">
            <a:avLst/>
          </a:prstGeom>
        </p:spPr>
        <p:txBody>
          <a:bodyPr anchor="ctr">
            <a:normAutofit/>
          </a:bodyPr>
          <a:lstStyle>
            <a:lvl1pPr marL="457200" indent="-457200">
              <a:buFont typeface="Arial" panose="020B0604020202020204" pitchFamily="34" charset="0"/>
              <a:buChar char="•"/>
              <a:defRPr sz="3200">
                <a:solidFill>
                  <a:schemeClr val="bg1"/>
                </a:solidFill>
                <a:latin typeface="Whitney Book" pitchFamily="50" charset="0"/>
                <a:cs typeface="Whitney Book" pitchFamily="50" charset="0"/>
              </a:defRPr>
            </a:lvl1pPr>
            <a:lvl2pPr>
              <a:defRPr>
                <a:solidFill>
                  <a:schemeClr val="bg1"/>
                </a:solidFill>
                <a:latin typeface="Whitney Book" pitchFamily="50" charset="0"/>
                <a:cs typeface="Whitney Book" pitchFamily="50" charset="0"/>
              </a:defRPr>
            </a:lvl2pPr>
            <a:lvl3pPr>
              <a:defRPr>
                <a:solidFill>
                  <a:schemeClr val="bg1"/>
                </a:solidFill>
                <a:latin typeface="Whitney Book" pitchFamily="50" charset="0"/>
                <a:cs typeface="Whitney Book" pitchFamily="50" charset="0"/>
              </a:defRPr>
            </a:lvl3pPr>
            <a:lvl4pPr>
              <a:defRPr>
                <a:solidFill>
                  <a:schemeClr val="bg1"/>
                </a:solidFill>
                <a:latin typeface="Whitney Book" pitchFamily="50" charset="0"/>
                <a:cs typeface="Whitney Book" pitchFamily="50" charset="0"/>
              </a:defRPr>
            </a:lvl4pPr>
            <a:lvl5pPr>
              <a:defRPr>
                <a:solidFill>
                  <a:schemeClr val="bg1"/>
                </a:solidFill>
                <a:latin typeface="Whitney Book" pitchFamily="50" charset="0"/>
                <a:cs typeface="Whitney Book" pitchFamily="50" charset="0"/>
              </a:defRPr>
            </a:lvl5pPr>
          </a:lstStyle>
          <a:p>
            <a:pPr lvl="0"/>
            <a:r>
              <a:rPr lang="da-DK" dirty="0"/>
              <a:t>Punkt 1</a:t>
            </a:r>
            <a:br>
              <a:rPr lang="da-DK" dirty="0"/>
            </a:br>
            <a:endParaRPr lang="da-DK" dirty="0"/>
          </a:p>
          <a:p>
            <a:pPr lvl="0"/>
            <a:r>
              <a:rPr lang="da-DK" dirty="0"/>
              <a:t>Punkt 2</a:t>
            </a:r>
            <a:br>
              <a:rPr lang="da-DK" dirty="0"/>
            </a:br>
            <a:endParaRPr lang="da-DK" dirty="0"/>
          </a:p>
          <a:p>
            <a:pPr lvl="0"/>
            <a:r>
              <a:rPr lang="da-DK" dirty="0"/>
              <a:t>Punkt 3</a:t>
            </a:r>
            <a:br>
              <a:rPr lang="da-DK" dirty="0"/>
            </a:br>
            <a:endParaRPr lang="da-DK" dirty="0"/>
          </a:p>
          <a:p>
            <a:pPr lvl="0"/>
            <a:r>
              <a:rPr lang="da-DK" dirty="0"/>
              <a:t>Punkt 4</a:t>
            </a:r>
            <a:br>
              <a:rPr lang="da-DK" dirty="0"/>
            </a:br>
            <a:endParaRPr lang="da-DK" dirty="0"/>
          </a:p>
          <a:p>
            <a:pPr lvl="0"/>
            <a:r>
              <a:rPr lang="da-DK" dirty="0"/>
              <a:t>Punkt 5</a:t>
            </a:r>
          </a:p>
        </p:txBody>
      </p:sp>
      <p:sp>
        <p:nvSpPr>
          <p:cNvPr id="5" name="Tekstfelt 4">
            <a:extLst>
              <a:ext uri="{FF2B5EF4-FFF2-40B4-BE49-F238E27FC236}">
                <a16:creationId xmlns:a16="http://schemas.microsoft.com/office/drawing/2014/main" id="{4AB3AC3E-1044-D1BD-E8BF-63274B87716F}"/>
              </a:ext>
            </a:extLst>
          </p:cNvPr>
          <p:cNvSpPr txBox="1"/>
          <p:nvPr userDrawn="1"/>
        </p:nvSpPr>
        <p:spPr>
          <a:xfrm>
            <a:off x="516000" y="361406"/>
            <a:ext cx="10674513" cy="1015663"/>
          </a:xfrm>
          <a:prstGeom prst="rect">
            <a:avLst/>
          </a:prstGeom>
          <a:noFill/>
        </p:spPr>
        <p:txBody>
          <a:bodyPr wrap="square">
            <a:spAutoFit/>
          </a:bodyPr>
          <a:lstStyle/>
          <a:p>
            <a:r>
              <a:rPr lang="da-DK" sz="6000" dirty="0">
                <a:solidFill>
                  <a:schemeClr val="bg1"/>
                </a:solidFill>
                <a:latin typeface="+mj-lt"/>
              </a:rPr>
              <a:t>Agenda</a:t>
            </a:r>
          </a:p>
        </p:txBody>
      </p:sp>
      <p:pic>
        <p:nvPicPr>
          <p:cNvPr id="10" name="Billede 9">
            <a:extLst>
              <a:ext uri="{FF2B5EF4-FFF2-40B4-BE49-F238E27FC236}">
                <a16:creationId xmlns:a16="http://schemas.microsoft.com/office/drawing/2014/main" id="{18378735-178D-4235-4784-1679DB118CF9}"/>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Tree>
    <p:extLst>
      <p:ext uri="{BB962C8B-B14F-4D97-AF65-F5344CB8AC3E}">
        <p14:creationId xmlns:p14="http://schemas.microsoft.com/office/powerpoint/2010/main" val="2411094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æste punkt, rød">
    <p:bg>
      <p:bgPr>
        <a:solidFill>
          <a:schemeClr val="accent4"/>
        </a:solidFill>
        <a:effectLst/>
      </p:bgPr>
    </p:bg>
    <p:spTree>
      <p:nvGrpSpPr>
        <p:cNvPr id="1" name=""/>
        <p:cNvGrpSpPr/>
        <p:nvPr/>
      </p:nvGrpSpPr>
      <p:grpSpPr>
        <a:xfrm>
          <a:off x="0" y="0"/>
          <a:ext cx="0" cy="0"/>
          <a:chOff x="0" y="0"/>
          <a:chExt cx="0" cy="0"/>
        </a:xfrm>
      </p:grpSpPr>
      <p:sp>
        <p:nvSpPr>
          <p:cNvPr id="8" name="Pladsholder til tekst 6">
            <a:extLst>
              <a:ext uri="{FF2B5EF4-FFF2-40B4-BE49-F238E27FC236}">
                <a16:creationId xmlns:a16="http://schemas.microsoft.com/office/drawing/2014/main" id="{B4185A03-2933-BF65-DDE4-EC5211DA5BC0}"/>
              </a:ext>
            </a:extLst>
          </p:cNvPr>
          <p:cNvSpPr>
            <a:spLocks noGrp="1"/>
          </p:cNvSpPr>
          <p:nvPr>
            <p:ph type="body" sz="quarter" idx="12" hasCustomPrompt="1"/>
          </p:nvPr>
        </p:nvSpPr>
        <p:spPr>
          <a:xfrm>
            <a:off x="758743" y="1142999"/>
            <a:ext cx="10674514" cy="4572001"/>
          </a:xfrm>
          <a:prstGeom prst="rect">
            <a:avLst/>
          </a:prstGeom>
        </p:spPr>
        <p:txBody>
          <a:bodyPr anchor="ctr"/>
          <a:lstStyle>
            <a:lvl1pPr marL="0" indent="0" algn="ctr">
              <a:buFont typeface="Arial" panose="020B0604020202020204" pitchFamily="34" charset="0"/>
              <a:buNone/>
              <a:defRPr sz="7200" b="1">
                <a:solidFill>
                  <a:schemeClr val="bg1"/>
                </a:solidFill>
                <a:latin typeface="Whitney Book" pitchFamily="50" charset="0"/>
                <a:cs typeface="Whitney Book" pitchFamily="50" charset="0"/>
              </a:defRPr>
            </a:lvl1pPr>
            <a:lvl2pPr>
              <a:defRPr>
                <a:solidFill>
                  <a:schemeClr val="bg1"/>
                </a:solidFill>
                <a:latin typeface="Whitney Book" pitchFamily="50" charset="0"/>
                <a:cs typeface="Whitney Book" pitchFamily="50" charset="0"/>
              </a:defRPr>
            </a:lvl2pPr>
            <a:lvl3pPr>
              <a:defRPr>
                <a:solidFill>
                  <a:schemeClr val="bg1"/>
                </a:solidFill>
                <a:latin typeface="Whitney Book" pitchFamily="50" charset="0"/>
                <a:cs typeface="Whitney Book" pitchFamily="50" charset="0"/>
              </a:defRPr>
            </a:lvl3pPr>
            <a:lvl4pPr>
              <a:defRPr>
                <a:solidFill>
                  <a:schemeClr val="bg1"/>
                </a:solidFill>
                <a:latin typeface="Whitney Book" pitchFamily="50" charset="0"/>
                <a:cs typeface="Whitney Book" pitchFamily="50" charset="0"/>
              </a:defRPr>
            </a:lvl4pPr>
            <a:lvl5pPr>
              <a:defRPr>
                <a:solidFill>
                  <a:schemeClr val="bg1"/>
                </a:solidFill>
                <a:latin typeface="Whitney Book" pitchFamily="50" charset="0"/>
                <a:cs typeface="Whitney Book" pitchFamily="50" charset="0"/>
              </a:defRPr>
            </a:lvl5pPr>
          </a:lstStyle>
          <a:p>
            <a:pPr lvl="0"/>
            <a:r>
              <a:rPr lang="da-DK" dirty="0"/>
              <a:t>Næste punkt på agenda</a:t>
            </a:r>
          </a:p>
        </p:txBody>
      </p:sp>
      <p:pic>
        <p:nvPicPr>
          <p:cNvPr id="3" name="Billede 2">
            <a:extLst>
              <a:ext uri="{FF2B5EF4-FFF2-40B4-BE49-F238E27FC236}">
                <a16:creationId xmlns:a16="http://schemas.microsoft.com/office/drawing/2014/main" id="{7126AA34-C0E0-7D11-22D5-1B87C1325C12}"/>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Tree>
    <p:extLst>
      <p:ext uri="{BB962C8B-B14F-4D97-AF65-F5344CB8AC3E}">
        <p14:creationId xmlns:p14="http://schemas.microsoft.com/office/powerpoint/2010/main" val="2019382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ks &amp; billede, kort 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CA7117-7EA8-3EFA-94DC-ED61AF3B96F4}"/>
              </a:ext>
            </a:extLst>
          </p:cNvPr>
          <p:cNvSpPr>
            <a:spLocks noGrp="1"/>
          </p:cNvSpPr>
          <p:nvPr>
            <p:ph type="title" hasCustomPrompt="1"/>
          </p:nvPr>
        </p:nvSpPr>
        <p:spPr>
          <a:xfrm>
            <a:off x="516000" y="435838"/>
            <a:ext cx="6602522" cy="739775"/>
          </a:xfrm>
          <a:prstGeom prst="rect">
            <a:avLst/>
          </a:prstGeom>
        </p:spPr>
        <p:txBody>
          <a:bodyPr/>
          <a:lstStyle>
            <a:lvl1pPr>
              <a:defRPr>
                <a:solidFill>
                  <a:schemeClr val="tx2"/>
                </a:solidFill>
              </a:defRPr>
            </a:lvl1pPr>
          </a:lstStyle>
          <a:p>
            <a:r>
              <a:rPr lang="da-DK" dirty="0"/>
              <a:t>Kort overskrift</a:t>
            </a:r>
          </a:p>
        </p:txBody>
      </p:sp>
      <p:pic>
        <p:nvPicPr>
          <p:cNvPr id="4" name="Billede 3">
            <a:extLst>
              <a:ext uri="{FF2B5EF4-FFF2-40B4-BE49-F238E27FC236}">
                <a16:creationId xmlns:a16="http://schemas.microsoft.com/office/drawing/2014/main" id="{939DA249-4240-B3A4-D7B4-26C1162A2CD1}"/>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143" y="6499742"/>
            <a:ext cx="2129008" cy="206413"/>
          </a:xfrm>
          <a:prstGeom prst="rect">
            <a:avLst/>
          </a:prstGeom>
        </p:spPr>
      </p:pic>
      <p:sp>
        <p:nvSpPr>
          <p:cNvPr id="7" name="Pladsholder til indhold 6">
            <a:extLst>
              <a:ext uri="{FF2B5EF4-FFF2-40B4-BE49-F238E27FC236}">
                <a16:creationId xmlns:a16="http://schemas.microsoft.com/office/drawing/2014/main" id="{8DEF8908-C5A5-87EF-412A-78DA2CAFA63D}"/>
              </a:ext>
            </a:extLst>
          </p:cNvPr>
          <p:cNvSpPr>
            <a:spLocks noGrp="1"/>
          </p:cNvSpPr>
          <p:nvPr>
            <p:ph sz="quarter" idx="10" hasCustomPrompt="1"/>
          </p:nvPr>
        </p:nvSpPr>
        <p:spPr>
          <a:xfrm>
            <a:off x="516001" y="1419496"/>
            <a:ext cx="6602521" cy="5002665"/>
          </a:xfrm>
          <a:prstGeom prst="rect">
            <a:avLst/>
          </a:prstGeom>
        </p:spPr>
        <p:txBody>
          <a:bodyPr/>
          <a:lstStyle>
            <a:lvl1pPr marL="342900" indent="-342900">
              <a:buFont typeface="Arial" panose="020B0604020202020204" pitchFamily="34" charset="0"/>
              <a:buChar char="•"/>
              <a:defRPr sz="2400">
                <a:solidFill>
                  <a:schemeClr val="tx2"/>
                </a:solidFill>
                <a:latin typeface="Whitney Book" pitchFamily="50" charset="0"/>
                <a:cs typeface="Whitney Book" pitchFamily="50" charset="0"/>
              </a:defRPr>
            </a:lvl1pPr>
            <a:lvl2pPr>
              <a:defRPr sz="2000">
                <a:solidFill>
                  <a:schemeClr val="tx2"/>
                </a:solidFill>
                <a:latin typeface="Whitney Book" pitchFamily="50" charset="0"/>
                <a:cs typeface="Whitney Book" pitchFamily="50" charset="0"/>
              </a:defRPr>
            </a:lvl2pPr>
            <a:lvl3pPr>
              <a:defRPr sz="1800">
                <a:solidFill>
                  <a:schemeClr val="tx2"/>
                </a:solidFill>
                <a:latin typeface="Whitney Book" pitchFamily="50" charset="0"/>
                <a:cs typeface="Whitney Book" pitchFamily="50" charset="0"/>
              </a:defRPr>
            </a:lvl3pPr>
            <a:lvl4pPr>
              <a:defRPr sz="1600">
                <a:solidFill>
                  <a:schemeClr val="tx2"/>
                </a:solidFill>
                <a:latin typeface="Whitney Book" pitchFamily="50" charset="0"/>
                <a:cs typeface="Whitney Book" pitchFamily="50" charset="0"/>
              </a:defRPr>
            </a:lvl4pPr>
            <a:lvl5pPr>
              <a:defRPr sz="1600">
                <a:solidFill>
                  <a:schemeClr val="tx2"/>
                </a:solidFill>
                <a:latin typeface="Whitney Book" pitchFamily="50" charset="0"/>
                <a:cs typeface="Whitney Book" pitchFamily="50" charset="0"/>
              </a:defRPr>
            </a:lvl5pPr>
          </a:lstStyle>
          <a:p>
            <a:pPr lvl="0"/>
            <a:r>
              <a:rPr lang="da-DK" dirty="0"/>
              <a:t>Indsæt tekst</a:t>
            </a:r>
          </a:p>
          <a:p>
            <a:pPr lvl="0"/>
            <a:endParaRPr lang="da-DK" dirty="0"/>
          </a:p>
        </p:txBody>
      </p:sp>
      <p:sp>
        <p:nvSpPr>
          <p:cNvPr id="3" name="Rektangel 2">
            <a:extLst>
              <a:ext uri="{FF2B5EF4-FFF2-40B4-BE49-F238E27FC236}">
                <a16:creationId xmlns:a16="http://schemas.microsoft.com/office/drawing/2014/main" id="{279DF0AC-B0B7-FD73-A0B5-3BB0111F6555}"/>
              </a:ext>
            </a:extLst>
          </p:cNvPr>
          <p:cNvSpPr/>
          <p:nvPr userDrawn="1"/>
        </p:nvSpPr>
        <p:spPr>
          <a:xfrm>
            <a:off x="7499925" y="0"/>
            <a:ext cx="469207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Pladsholder til billede 23">
            <a:extLst>
              <a:ext uri="{FF2B5EF4-FFF2-40B4-BE49-F238E27FC236}">
                <a16:creationId xmlns:a16="http://schemas.microsoft.com/office/drawing/2014/main" id="{E8D51407-E113-1253-9C2C-298120F3860D}"/>
              </a:ext>
            </a:extLst>
          </p:cNvPr>
          <p:cNvSpPr>
            <a:spLocks noGrp="1"/>
          </p:cNvSpPr>
          <p:nvPr>
            <p:ph type="pic" sz="quarter" idx="11"/>
          </p:nvPr>
        </p:nvSpPr>
        <p:spPr>
          <a:xfrm>
            <a:off x="7499925" y="1"/>
            <a:ext cx="4692075" cy="6858000"/>
          </a:xfrm>
          <a:prstGeom prst="rect">
            <a:avLst/>
          </a:prstGeom>
        </p:spPr>
        <p:txBody>
          <a:bodyPr anchor="ctr"/>
          <a:lstStyle>
            <a:lvl1pPr marL="0" indent="0" algn="ctr">
              <a:buNone/>
              <a:defRPr>
                <a:solidFill>
                  <a:schemeClr val="bg1"/>
                </a:solidFill>
              </a:defRPr>
            </a:lvl1pPr>
          </a:lstStyle>
          <a:p>
            <a:endParaRPr lang="da-DK" dirty="0"/>
          </a:p>
        </p:txBody>
      </p:sp>
    </p:spTree>
    <p:extLst>
      <p:ext uri="{BB962C8B-B14F-4D97-AF65-F5344CB8AC3E}">
        <p14:creationId xmlns:p14="http://schemas.microsoft.com/office/powerpoint/2010/main" val="2284345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ks &amp; billede, lang 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CA7117-7EA8-3EFA-94DC-ED61AF3B96F4}"/>
              </a:ext>
            </a:extLst>
          </p:cNvPr>
          <p:cNvSpPr>
            <a:spLocks noGrp="1"/>
          </p:cNvSpPr>
          <p:nvPr>
            <p:ph type="title" hasCustomPrompt="1"/>
          </p:nvPr>
        </p:nvSpPr>
        <p:spPr>
          <a:xfrm>
            <a:off x="516000" y="435838"/>
            <a:ext cx="6602522" cy="1340711"/>
          </a:xfrm>
          <a:prstGeom prst="rect">
            <a:avLst/>
          </a:prstGeom>
        </p:spPr>
        <p:txBody>
          <a:bodyPr/>
          <a:lstStyle>
            <a:lvl1pPr>
              <a:defRPr sz="4000">
                <a:solidFill>
                  <a:schemeClr val="tx2"/>
                </a:solidFill>
              </a:defRPr>
            </a:lvl1pPr>
          </a:lstStyle>
          <a:p>
            <a:r>
              <a:rPr lang="da-DK" dirty="0"/>
              <a:t>Lang overskrift</a:t>
            </a:r>
          </a:p>
        </p:txBody>
      </p:sp>
      <p:sp>
        <p:nvSpPr>
          <p:cNvPr id="7" name="Pladsholder til indhold 6">
            <a:extLst>
              <a:ext uri="{FF2B5EF4-FFF2-40B4-BE49-F238E27FC236}">
                <a16:creationId xmlns:a16="http://schemas.microsoft.com/office/drawing/2014/main" id="{8DEF8908-C5A5-87EF-412A-78DA2CAFA63D}"/>
              </a:ext>
            </a:extLst>
          </p:cNvPr>
          <p:cNvSpPr>
            <a:spLocks noGrp="1"/>
          </p:cNvSpPr>
          <p:nvPr>
            <p:ph sz="quarter" idx="10" hasCustomPrompt="1"/>
          </p:nvPr>
        </p:nvSpPr>
        <p:spPr>
          <a:xfrm>
            <a:off x="516001" y="2020389"/>
            <a:ext cx="6602521" cy="4401773"/>
          </a:xfrm>
          <a:prstGeom prst="rect">
            <a:avLst/>
          </a:prstGeom>
        </p:spPr>
        <p:txBody>
          <a:bodyPr/>
          <a:lstStyle>
            <a:lvl1pPr marL="342900" indent="-342900">
              <a:buFont typeface="Arial" panose="020B0604020202020204" pitchFamily="34" charset="0"/>
              <a:buChar char="•"/>
              <a:defRPr sz="2400">
                <a:solidFill>
                  <a:schemeClr val="tx2"/>
                </a:solidFill>
                <a:latin typeface="Whitney Book" pitchFamily="50" charset="0"/>
                <a:cs typeface="Whitney Book" pitchFamily="50" charset="0"/>
              </a:defRPr>
            </a:lvl1pPr>
            <a:lvl2pPr>
              <a:defRPr sz="2000">
                <a:solidFill>
                  <a:schemeClr val="tx2"/>
                </a:solidFill>
                <a:latin typeface="Whitney Book" pitchFamily="50" charset="0"/>
                <a:cs typeface="Whitney Book" pitchFamily="50" charset="0"/>
              </a:defRPr>
            </a:lvl2pPr>
            <a:lvl3pPr>
              <a:defRPr sz="1800">
                <a:solidFill>
                  <a:schemeClr val="tx2"/>
                </a:solidFill>
                <a:latin typeface="Whitney Book" pitchFamily="50" charset="0"/>
                <a:cs typeface="Whitney Book" pitchFamily="50" charset="0"/>
              </a:defRPr>
            </a:lvl3pPr>
            <a:lvl4pPr>
              <a:defRPr sz="1600">
                <a:solidFill>
                  <a:schemeClr val="tx2"/>
                </a:solidFill>
                <a:latin typeface="Whitney Book" pitchFamily="50" charset="0"/>
                <a:cs typeface="Whitney Book" pitchFamily="50" charset="0"/>
              </a:defRPr>
            </a:lvl4pPr>
            <a:lvl5pPr>
              <a:defRPr sz="1600">
                <a:solidFill>
                  <a:schemeClr val="tx2"/>
                </a:solidFill>
                <a:latin typeface="Whitney Book" pitchFamily="50" charset="0"/>
                <a:cs typeface="Whitney Book" pitchFamily="50" charset="0"/>
              </a:defRPr>
            </a:lvl5pPr>
          </a:lstStyle>
          <a:p>
            <a:pPr lvl="0"/>
            <a:r>
              <a:rPr lang="da-DK" dirty="0"/>
              <a:t>Indsæt tekst</a:t>
            </a:r>
          </a:p>
          <a:p>
            <a:pPr lvl="0"/>
            <a:endParaRPr lang="da-DK" dirty="0"/>
          </a:p>
        </p:txBody>
      </p:sp>
      <p:sp>
        <p:nvSpPr>
          <p:cNvPr id="3" name="Rektangel 2">
            <a:extLst>
              <a:ext uri="{FF2B5EF4-FFF2-40B4-BE49-F238E27FC236}">
                <a16:creationId xmlns:a16="http://schemas.microsoft.com/office/drawing/2014/main" id="{279DF0AC-B0B7-FD73-A0B5-3BB0111F6555}"/>
              </a:ext>
            </a:extLst>
          </p:cNvPr>
          <p:cNvSpPr/>
          <p:nvPr userDrawn="1"/>
        </p:nvSpPr>
        <p:spPr>
          <a:xfrm>
            <a:off x="7499925" y="0"/>
            <a:ext cx="469207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Pladsholder til billede 23">
            <a:extLst>
              <a:ext uri="{FF2B5EF4-FFF2-40B4-BE49-F238E27FC236}">
                <a16:creationId xmlns:a16="http://schemas.microsoft.com/office/drawing/2014/main" id="{E8D51407-E113-1253-9C2C-298120F3860D}"/>
              </a:ext>
            </a:extLst>
          </p:cNvPr>
          <p:cNvSpPr>
            <a:spLocks noGrp="1"/>
          </p:cNvSpPr>
          <p:nvPr>
            <p:ph type="pic" sz="quarter" idx="11"/>
          </p:nvPr>
        </p:nvSpPr>
        <p:spPr>
          <a:xfrm>
            <a:off x="7499925" y="1"/>
            <a:ext cx="4692075" cy="6858000"/>
          </a:xfrm>
          <a:prstGeom prst="rect">
            <a:avLst/>
          </a:prstGeom>
        </p:spPr>
        <p:txBody>
          <a:bodyPr anchor="ctr"/>
          <a:lstStyle>
            <a:lvl1pPr marL="0" indent="0" algn="ctr">
              <a:buNone/>
              <a:defRPr>
                <a:solidFill>
                  <a:schemeClr val="bg1"/>
                </a:solidFill>
              </a:defRPr>
            </a:lvl1pPr>
          </a:lstStyle>
          <a:p>
            <a:endParaRPr lang="da-DK" dirty="0"/>
          </a:p>
        </p:txBody>
      </p:sp>
      <p:pic>
        <p:nvPicPr>
          <p:cNvPr id="5" name="Billede 4">
            <a:extLst>
              <a:ext uri="{FF2B5EF4-FFF2-40B4-BE49-F238E27FC236}">
                <a16:creationId xmlns:a16="http://schemas.microsoft.com/office/drawing/2014/main" id="{B59F44A1-F32B-C5A6-DBBC-296A08FE2BC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143" y="6499742"/>
            <a:ext cx="2129008" cy="206413"/>
          </a:xfrm>
          <a:prstGeom prst="rect">
            <a:avLst/>
          </a:prstGeom>
        </p:spPr>
      </p:pic>
    </p:spTree>
    <p:extLst>
      <p:ext uri="{BB962C8B-B14F-4D97-AF65-F5344CB8AC3E}">
        <p14:creationId xmlns:p14="http://schemas.microsoft.com/office/powerpoint/2010/main" val="3869218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lain m. overskrift én bo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CA7117-7EA8-3EFA-94DC-ED61AF3B96F4}"/>
              </a:ext>
            </a:extLst>
          </p:cNvPr>
          <p:cNvSpPr>
            <a:spLocks noGrp="1"/>
          </p:cNvSpPr>
          <p:nvPr>
            <p:ph type="title" hasCustomPrompt="1"/>
          </p:nvPr>
        </p:nvSpPr>
        <p:spPr>
          <a:xfrm>
            <a:off x="516000" y="435838"/>
            <a:ext cx="11160000" cy="720000"/>
          </a:xfrm>
          <a:prstGeom prst="rect">
            <a:avLst/>
          </a:prstGeom>
        </p:spPr>
        <p:txBody>
          <a:bodyPr/>
          <a:lstStyle>
            <a:lvl1pPr>
              <a:defRPr sz="4400">
                <a:solidFill>
                  <a:schemeClr val="tx2"/>
                </a:solidFill>
              </a:defRPr>
            </a:lvl1pPr>
          </a:lstStyle>
          <a:p>
            <a:r>
              <a:rPr lang="da-DK" dirty="0"/>
              <a:t>Overskrift</a:t>
            </a:r>
          </a:p>
        </p:txBody>
      </p:sp>
      <p:sp>
        <p:nvSpPr>
          <p:cNvPr id="7" name="Pladsholder til indhold 6">
            <a:extLst>
              <a:ext uri="{FF2B5EF4-FFF2-40B4-BE49-F238E27FC236}">
                <a16:creationId xmlns:a16="http://schemas.microsoft.com/office/drawing/2014/main" id="{8DEF8908-C5A5-87EF-412A-78DA2CAFA63D}"/>
              </a:ext>
            </a:extLst>
          </p:cNvPr>
          <p:cNvSpPr>
            <a:spLocks noGrp="1"/>
          </p:cNvSpPr>
          <p:nvPr>
            <p:ph sz="quarter" idx="10" hasCustomPrompt="1"/>
          </p:nvPr>
        </p:nvSpPr>
        <p:spPr>
          <a:xfrm>
            <a:off x="516000" y="1308316"/>
            <a:ext cx="11160000" cy="5040000"/>
          </a:xfrm>
          <a:prstGeom prst="rect">
            <a:avLst/>
          </a:prstGeom>
        </p:spPr>
        <p:txBody>
          <a:bodyPr/>
          <a:lstStyle>
            <a:lvl1pPr marL="342900" indent="-342900">
              <a:buFont typeface="Arial" panose="020B0604020202020204" pitchFamily="34" charset="0"/>
              <a:buChar char="•"/>
              <a:defRPr sz="2400">
                <a:solidFill>
                  <a:schemeClr val="tx2"/>
                </a:solidFill>
                <a:latin typeface="Whitney Book" pitchFamily="50" charset="0"/>
                <a:cs typeface="Whitney Book" pitchFamily="50" charset="0"/>
              </a:defRPr>
            </a:lvl1pPr>
            <a:lvl2pPr>
              <a:defRPr sz="2000">
                <a:solidFill>
                  <a:schemeClr val="tx2"/>
                </a:solidFill>
                <a:latin typeface="Whitney Book" pitchFamily="50" charset="0"/>
                <a:cs typeface="Whitney Book" pitchFamily="50" charset="0"/>
              </a:defRPr>
            </a:lvl2pPr>
            <a:lvl3pPr>
              <a:defRPr sz="1800">
                <a:solidFill>
                  <a:schemeClr val="tx2"/>
                </a:solidFill>
                <a:latin typeface="Whitney Book" pitchFamily="50" charset="0"/>
                <a:cs typeface="Whitney Book" pitchFamily="50" charset="0"/>
              </a:defRPr>
            </a:lvl3pPr>
            <a:lvl4pPr>
              <a:defRPr sz="1600">
                <a:solidFill>
                  <a:schemeClr val="tx2"/>
                </a:solidFill>
                <a:latin typeface="Whitney Book" pitchFamily="50" charset="0"/>
                <a:cs typeface="Whitney Book" pitchFamily="50" charset="0"/>
              </a:defRPr>
            </a:lvl4pPr>
            <a:lvl5pPr>
              <a:defRPr sz="1600">
                <a:solidFill>
                  <a:schemeClr val="tx2"/>
                </a:solidFill>
                <a:latin typeface="Whitney Book" pitchFamily="50" charset="0"/>
                <a:cs typeface="Whitney Book" pitchFamily="50" charset="0"/>
              </a:defRPr>
            </a:lvl5pPr>
          </a:lstStyle>
          <a:p>
            <a:pPr lvl="0"/>
            <a:r>
              <a:rPr lang="da-DK" dirty="0"/>
              <a:t>Indsæt tekst eller figur, 1 figur: DW – 1325 x 600 (Slet overskrift på figur i DW)</a:t>
            </a:r>
          </a:p>
        </p:txBody>
      </p:sp>
      <p:pic>
        <p:nvPicPr>
          <p:cNvPr id="3" name="Billede 2">
            <a:extLst>
              <a:ext uri="{FF2B5EF4-FFF2-40B4-BE49-F238E27FC236}">
                <a16:creationId xmlns:a16="http://schemas.microsoft.com/office/drawing/2014/main" id="{6A86C42F-189A-8995-C269-95764123CBD8}"/>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143" y="6499742"/>
            <a:ext cx="2129008" cy="206413"/>
          </a:xfrm>
          <a:prstGeom prst="rect">
            <a:avLst/>
          </a:prstGeom>
        </p:spPr>
      </p:pic>
    </p:spTree>
    <p:extLst>
      <p:ext uri="{BB962C8B-B14F-4D97-AF65-F5344CB8AC3E}">
        <p14:creationId xmlns:p14="http://schemas.microsoft.com/office/powerpoint/2010/main" val="907637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lain m. overskrift, to boks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CA7117-7EA8-3EFA-94DC-ED61AF3B96F4}"/>
              </a:ext>
            </a:extLst>
          </p:cNvPr>
          <p:cNvSpPr>
            <a:spLocks noGrp="1"/>
          </p:cNvSpPr>
          <p:nvPr>
            <p:ph type="title" hasCustomPrompt="1"/>
          </p:nvPr>
        </p:nvSpPr>
        <p:spPr>
          <a:xfrm>
            <a:off x="516000" y="435838"/>
            <a:ext cx="11160000" cy="720000"/>
          </a:xfrm>
          <a:prstGeom prst="rect">
            <a:avLst/>
          </a:prstGeom>
        </p:spPr>
        <p:txBody>
          <a:bodyPr/>
          <a:lstStyle>
            <a:lvl1pPr>
              <a:defRPr sz="4400">
                <a:solidFill>
                  <a:schemeClr val="tx2"/>
                </a:solidFill>
              </a:defRPr>
            </a:lvl1pPr>
          </a:lstStyle>
          <a:p>
            <a:r>
              <a:rPr lang="da-DK" dirty="0"/>
              <a:t>Overskrift</a:t>
            </a:r>
          </a:p>
        </p:txBody>
      </p:sp>
      <p:sp>
        <p:nvSpPr>
          <p:cNvPr id="7" name="Pladsholder til indhold 6">
            <a:extLst>
              <a:ext uri="{FF2B5EF4-FFF2-40B4-BE49-F238E27FC236}">
                <a16:creationId xmlns:a16="http://schemas.microsoft.com/office/drawing/2014/main" id="{8DEF8908-C5A5-87EF-412A-78DA2CAFA63D}"/>
              </a:ext>
            </a:extLst>
          </p:cNvPr>
          <p:cNvSpPr>
            <a:spLocks noGrp="1"/>
          </p:cNvSpPr>
          <p:nvPr>
            <p:ph sz="quarter" idx="10" hasCustomPrompt="1"/>
          </p:nvPr>
        </p:nvSpPr>
        <p:spPr>
          <a:xfrm>
            <a:off x="516000" y="1308316"/>
            <a:ext cx="5400000" cy="5040000"/>
          </a:xfrm>
          <a:prstGeom prst="rect">
            <a:avLst/>
          </a:prstGeom>
        </p:spPr>
        <p:txBody>
          <a:bodyPr/>
          <a:lstStyle>
            <a:lvl1pPr marL="342900" indent="-342900">
              <a:buFont typeface="Arial" panose="020B0604020202020204" pitchFamily="34" charset="0"/>
              <a:buChar char="•"/>
              <a:defRPr sz="2000">
                <a:solidFill>
                  <a:schemeClr val="tx2"/>
                </a:solidFill>
                <a:latin typeface="Whitney Book" pitchFamily="50" charset="0"/>
                <a:cs typeface="Whitney Book" pitchFamily="50" charset="0"/>
              </a:defRPr>
            </a:lvl1pPr>
            <a:lvl2pPr>
              <a:defRPr sz="2000">
                <a:solidFill>
                  <a:schemeClr val="tx2"/>
                </a:solidFill>
                <a:latin typeface="Whitney Book" pitchFamily="50" charset="0"/>
                <a:cs typeface="Whitney Book" pitchFamily="50" charset="0"/>
              </a:defRPr>
            </a:lvl2pPr>
            <a:lvl3pPr>
              <a:defRPr sz="1800">
                <a:solidFill>
                  <a:schemeClr val="tx2"/>
                </a:solidFill>
                <a:latin typeface="Whitney Book" pitchFamily="50" charset="0"/>
                <a:cs typeface="Whitney Book" pitchFamily="50" charset="0"/>
              </a:defRPr>
            </a:lvl3pPr>
            <a:lvl4pPr>
              <a:defRPr sz="1600">
                <a:solidFill>
                  <a:schemeClr val="tx2"/>
                </a:solidFill>
                <a:latin typeface="Whitney Book" pitchFamily="50" charset="0"/>
                <a:cs typeface="Whitney Book" pitchFamily="50" charset="0"/>
              </a:defRPr>
            </a:lvl4pPr>
            <a:lvl5pPr>
              <a:defRPr sz="1600">
                <a:solidFill>
                  <a:schemeClr val="tx2"/>
                </a:solidFill>
                <a:latin typeface="Whitney Book" pitchFamily="50" charset="0"/>
                <a:cs typeface="Whitney Book" pitchFamily="50" charset="0"/>
              </a:defRPr>
            </a:lvl5pPr>
          </a:lstStyle>
          <a:p>
            <a:pPr lvl="0"/>
            <a:r>
              <a:rPr lang="da-DK" dirty="0"/>
              <a:t>Indsæt tekst eller figur. DW: 600X600</a:t>
            </a:r>
          </a:p>
        </p:txBody>
      </p:sp>
      <p:sp>
        <p:nvSpPr>
          <p:cNvPr id="5" name="Pladsholder til indhold 6">
            <a:extLst>
              <a:ext uri="{FF2B5EF4-FFF2-40B4-BE49-F238E27FC236}">
                <a16:creationId xmlns:a16="http://schemas.microsoft.com/office/drawing/2014/main" id="{1D68B2A1-FB6C-1302-DDDC-2FA9F20B865F}"/>
              </a:ext>
            </a:extLst>
          </p:cNvPr>
          <p:cNvSpPr>
            <a:spLocks noGrp="1"/>
          </p:cNvSpPr>
          <p:nvPr>
            <p:ph sz="quarter" idx="11" hasCustomPrompt="1"/>
          </p:nvPr>
        </p:nvSpPr>
        <p:spPr>
          <a:xfrm>
            <a:off x="6276002" y="1308316"/>
            <a:ext cx="5400000" cy="5040000"/>
          </a:xfrm>
          <a:prstGeom prst="rect">
            <a:avLst/>
          </a:prstGeom>
        </p:spPr>
        <p:txBody>
          <a:bodyPr/>
          <a:lstStyle>
            <a:lvl1pPr marL="342900" indent="-342900">
              <a:buFont typeface="Arial" panose="020B0604020202020204" pitchFamily="34" charset="0"/>
              <a:buChar char="•"/>
              <a:defRPr sz="2000">
                <a:solidFill>
                  <a:schemeClr val="tx2"/>
                </a:solidFill>
                <a:latin typeface="Whitney Book" pitchFamily="50" charset="0"/>
                <a:cs typeface="Whitney Book" pitchFamily="50" charset="0"/>
              </a:defRPr>
            </a:lvl1pPr>
            <a:lvl2pPr>
              <a:defRPr sz="2000">
                <a:solidFill>
                  <a:schemeClr val="tx2"/>
                </a:solidFill>
                <a:latin typeface="Whitney Book" pitchFamily="50" charset="0"/>
                <a:cs typeface="Whitney Book" pitchFamily="50" charset="0"/>
              </a:defRPr>
            </a:lvl2pPr>
            <a:lvl3pPr>
              <a:defRPr sz="1800">
                <a:solidFill>
                  <a:schemeClr val="tx2"/>
                </a:solidFill>
                <a:latin typeface="Whitney Book" pitchFamily="50" charset="0"/>
                <a:cs typeface="Whitney Book" pitchFamily="50" charset="0"/>
              </a:defRPr>
            </a:lvl3pPr>
            <a:lvl4pPr>
              <a:defRPr sz="1600">
                <a:solidFill>
                  <a:schemeClr val="tx2"/>
                </a:solidFill>
                <a:latin typeface="Whitney Book" pitchFamily="50" charset="0"/>
                <a:cs typeface="Whitney Book" pitchFamily="50" charset="0"/>
              </a:defRPr>
            </a:lvl4pPr>
            <a:lvl5pPr>
              <a:defRPr sz="1600">
                <a:solidFill>
                  <a:schemeClr val="tx2"/>
                </a:solidFill>
                <a:latin typeface="Whitney Book" pitchFamily="50" charset="0"/>
                <a:cs typeface="Whitney Book" pitchFamily="50" charset="0"/>
              </a:defRPr>
            </a:lvl5pPr>
          </a:lstStyle>
          <a:p>
            <a:pPr lvl="0"/>
            <a:r>
              <a:rPr lang="da-DK" dirty="0"/>
              <a:t>Indsæt tekst eller figur. DW: 600X600</a:t>
            </a:r>
          </a:p>
        </p:txBody>
      </p:sp>
      <p:pic>
        <p:nvPicPr>
          <p:cNvPr id="3" name="Billede 2">
            <a:extLst>
              <a:ext uri="{FF2B5EF4-FFF2-40B4-BE49-F238E27FC236}">
                <a16:creationId xmlns:a16="http://schemas.microsoft.com/office/drawing/2014/main" id="{BE1BD984-E570-E822-4696-E47978E3A13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143" y="6499742"/>
            <a:ext cx="2129008" cy="206413"/>
          </a:xfrm>
          <a:prstGeom prst="rect">
            <a:avLst/>
          </a:prstGeom>
        </p:spPr>
      </p:pic>
    </p:spTree>
    <p:extLst>
      <p:ext uri="{BB962C8B-B14F-4D97-AF65-F5344CB8AC3E}">
        <p14:creationId xmlns:p14="http://schemas.microsoft.com/office/powerpoint/2010/main" val="334981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in u. overskrift, én boks">
    <p:spTree>
      <p:nvGrpSpPr>
        <p:cNvPr id="1" name=""/>
        <p:cNvGrpSpPr/>
        <p:nvPr/>
      </p:nvGrpSpPr>
      <p:grpSpPr>
        <a:xfrm>
          <a:off x="0" y="0"/>
          <a:ext cx="0" cy="0"/>
          <a:chOff x="0" y="0"/>
          <a:chExt cx="0" cy="0"/>
        </a:xfrm>
      </p:grpSpPr>
      <p:sp>
        <p:nvSpPr>
          <p:cNvPr id="7" name="Pladsholder til indhold 6">
            <a:extLst>
              <a:ext uri="{FF2B5EF4-FFF2-40B4-BE49-F238E27FC236}">
                <a16:creationId xmlns:a16="http://schemas.microsoft.com/office/drawing/2014/main" id="{8DEF8908-C5A5-87EF-412A-78DA2CAFA63D}"/>
              </a:ext>
            </a:extLst>
          </p:cNvPr>
          <p:cNvSpPr>
            <a:spLocks noGrp="1"/>
          </p:cNvSpPr>
          <p:nvPr>
            <p:ph sz="quarter" idx="10" hasCustomPrompt="1"/>
          </p:nvPr>
        </p:nvSpPr>
        <p:spPr>
          <a:xfrm>
            <a:off x="516000" y="461818"/>
            <a:ext cx="11160000" cy="5886498"/>
          </a:xfrm>
          <a:prstGeom prst="rect">
            <a:avLst/>
          </a:prstGeom>
        </p:spPr>
        <p:txBody>
          <a:bodyPr/>
          <a:lstStyle>
            <a:lvl1pPr marL="0" indent="0">
              <a:buNone/>
              <a:defRPr sz="2400">
                <a:solidFill>
                  <a:schemeClr val="tx2"/>
                </a:solidFill>
                <a:latin typeface="Whitney Book" pitchFamily="50" charset="0"/>
                <a:cs typeface="Whitney Book" pitchFamily="50" charset="0"/>
              </a:defRPr>
            </a:lvl1pPr>
            <a:lvl2pPr>
              <a:defRPr sz="2000">
                <a:solidFill>
                  <a:schemeClr val="tx2"/>
                </a:solidFill>
                <a:latin typeface="Whitney Book" pitchFamily="50" charset="0"/>
                <a:cs typeface="Whitney Book" pitchFamily="50" charset="0"/>
              </a:defRPr>
            </a:lvl2pPr>
            <a:lvl3pPr>
              <a:defRPr sz="1800">
                <a:solidFill>
                  <a:schemeClr val="tx2"/>
                </a:solidFill>
                <a:latin typeface="Whitney Book" pitchFamily="50" charset="0"/>
                <a:cs typeface="Whitney Book" pitchFamily="50" charset="0"/>
              </a:defRPr>
            </a:lvl3pPr>
            <a:lvl4pPr>
              <a:defRPr sz="1600">
                <a:solidFill>
                  <a:schemeClr val="tx2"/>
                </a:solidFill>
                <a:latin typeface="Whitney Book" pitchFamily="50" charset="0"/>
                <a:cs typeface="Whitney Book" pitchFamily="50" charset="0"/>
              </a:defRPr>
            </a:lvl4pPr>
            <a:lvl5pPr>
              <a:defRPr sz="1600">
                <a:solidFill>
                  <a:schemeClr val="tx2"/>
                </a:solidFill>
                <a:latin typeface="Whitney Book" pitchFamily="50" charset="0"/>
                <a:cs typeface="Whitney Book" pitchFamily="50" charset="0"/>
              </a:defRPr>
            </a:lvl5pPr>
          </a:lstStyle>
          <a:p>
            <a:pPr lvl="0"/>
            <a:r>
              <a:rPr lang="da-DK" dirty="0"/>
              <a:t>Figur: DW – 1325 x 700 (Behold overskrift i figur DW)</a:t>
            </a:r>
          </a:p>
        </p:txBody>
      </p:sp>
      <p:pic>
        <p:nvPicPr>
          <p:cNvPr id="2" name="Billede 1">
            <a:extLst>
              <a:ext uri="{FF2B5EF4-FFF2-40B4-BE49-F238E27FC236}">
                <a16:creationId xmlns:a16="http://schemas.microsoft.com/office/drawing/2014/main" id="{B310CCE8-BB76-85C3-6829-6C045FFB88B8}"/>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143" y="6499742"/>
            <a:ext cx="2129008" cy="206413"/>
          </a:xfrm>
          <a:prstGeom prst="rect">
            <a:avLst/>
          </a:prstGeom>
        </p:spPr>
      </p:pic>
    </p:spTree>
    <p:extLst>
      <p:ext uri="{BB962C8B-B14F-4D97-AF65-F5344CB8AC3E}">
        <p14:creationId xmlns:p14="http://schemas.microsoft.com/office/powerpoint/2010/main" val="1832907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lain u. overskrift, to bokse">
    <p:spTree>
      <p:nvGrpSpPr>
        <p:cNvPr id="1" name=""/>
        <p:cNvGrpSpPr/>
        <p:nvPr/>
      </p:nvGrpSpPr>
      <p:grpSpPr>
        <a:xfrm>
          <a:off x="0" y="0"/>
          <a:ext cx="0" cy="0"/>
          <a:chOff x="0" y="0"/>
          <a:chExt cx="0" cy="0"/>
        </a:xfrm>
      </p:grpSpPr>
      <p:sp>
        <p:nvSpPr>
          <p:cNvPr id="2" name="Pladsholder til indhold 6">
            <a:extLst>
              <a:ext uri="{FF2B5EF4-FFF2-40B4-BE49-F238E27FC236}">
                <a16:creationId xmlns:a16="http://schemas.microsoft.com/office/drawing/2014/main" id="{A6F8CEA7-C06F-F5D7-109E-D882418E6C5E}"/>
              </a:ext>
            </a:extLst>
          </p:cNvPr>
          <p:cNvSpPr>
            <a:spLocks noGrp="1"/>
          </p:cNvSpPr>
          <p:nvPr>
            <p:ph sz="quarter" idx="10" hasCustomPrompt="1"/>
          </p:nvPr>
        </p:nvSpPr>
        <p:spPr>
          <a:xfrm>
            <a:off x="516000" y="544945"/>
            <a:ext cx="5400000" cy="5803371"/>
          </a:xfrm>
          <a:prstGeom prst="rect">
            <a:avLst/>
          </a:prstGeom>
        </p:spPr>
        <p:txBody>
          <a:bodyPr/>
          <a:lstStyle>
            <a:lvl1pPr marL="342900" indent="-342900">
              <a:buFont typeface="Arial" panose="020B0604020202020204" pitchFamily="34" charset="0"/>
              <a:buChar char="•"/>
              <a:defRPr sz="2000">
                <a:solidFill>
                  <a:schemeClr val="tx2"/>
                </a:solidFill>
                <a:latin typeface="Whitney Book" pitchFamily="50" charset="0"/>
                <a:cs typeface="Whitney Book" pitchFamily="50" charset="0"/>
              </a:defRPr>
            </a:lvl1pPr>
            <a:lvl2pPr>
              <a:defRPr sz="2000">
                <a:solidFill>
                  <a:schemeClr val="tx2"/>
                </a:solidFill>
                <a:latin typeface="Whitney Book" pitchFamily="50" charset="0"/>
                <a:cs typeface="Whitney Book" pitchFamily="50" charset="0"/>
              </a:defRPr>
            </a:lvl2pPr>
            <a:lvl3pPr>
              <a:defRPr sz="1800">
                <a:solidFill>
                  <a:schemeClr val="tx2"/>
                </a:solidFill>
                <a:latin typeface="Whitney Book" pitchFamily="50" charset="0"/>
                <a:cs typeface="Whitney Book" pitchFamily="50" charset="0"/>
              </a:defRPr>
            </a:lvl3pPr>
            <a:lvl4pPr>
              <a:defRPr sz="1600">
                <a:solidFill>
                  <a:schemeClr val="tx2"/>
                </a:solidFill>
                <a:latin typeface="Whitney Book" pitchFamily="50" charset="0"/>
                <a:cs typeface="Whitney Book" pitchFamily="50" charset="0"/>
              </a:defRPr>
            </a:lvl4pPr>
            <a:lvl5pPr>
              <a:defRPr sz="1600">
                <a:solidFill>
                  <a:schemeClr val="tx2"/>
                </a:solidFill>
                <a:latin typeface="Whitney Book" pitchFamily="50" charset="0"/>
                <a:cs typeface="Whitney Book" pitchFamily="50" charset="0"/>
              </a:defRPr>
            </a:lvl5pPr>
          </a:lstStyle>
          <a:p>
            <a:pPr lvl="0"/>
            <a:r>
              <a:rPr lang="da-DK" dirty="0"/>
              <a:t>Indsæt tekst eller figur. DW: 600X700</a:t>
            </a:r>
          </a:p>
        </p:txBody>
      </p:sp>
      <p:sp>
        <p:nvSpPr>
          <p:cNvPr id="3" name="Pladsholder til indhold 6">
            <a:extLst>
              <a:ext uri="{FF2B5EF4-FFF2-40B4-BE49-F238E27FC236}">
                <a16:creationId xmlns:a16="http://schemas.microsoft.com/office/drawing/2014/main" id="{099D5C46-0709-D48B-272C-EC1F9C4B1454}"/>
              </a:ext>
            </a:extLst>
          </p:cNvPr>
          <p:cNvSpPr>
            <a:spLocks noGrp="1"/>
          </p:cNvSpPr>
          <p:nvPr>
            <p:ph sz="quarter" idx="11" hasCustomPrompt="1"/>
          </p:nvPr>
        </p:nvSpPr>
        <p:spPr>
          <a:xfrm>
            <a:off x="6276002" y="544945"/>
            <a:ext cx="5400000" cy="5803371"/>
          </a:xfrm>
          <a:prstGeom prst="rect">
            <a:avLst/>
          </a:prstGeom>
        </p:spPr>
        <p:txBody>
          <a:bodyPr/>
          <a:lstStyle>
            <a:lvl1pPr marL="342900" indent="-342900">
              <a:buFont typeface="Arial" panose="020B0604020202020204" pitchFamily="34" charset="0"/>
              <a:buChar char="•"/>
              <a:defRPr sz="2000">
                <a:solidFill>
                  <a:schemeClr val="tx2"/>
                </a:solidFill>
                <a:latin typeface="Whitney Book" pitchFamily="50" charset="0"/>
                <a:cs typeface="Whitney Book" pitchFamily="50" charset="0"/>
              </a:defRPr>
            </a:lvl1pPr>
            <a:lvl2pPr>
              <a:defRPr sz="2000">
                <a:solidFill>
                  <a:schemeClr val="tx2"/>
                </a:solidFill>
                <a:latin typeface="Whitney Book" pitchFamily="50" charset="0"/>
                <a:cs typeface="Whitney Book" pitchFamily="50" charset="0"/>
              </a:defRPr>
            </a:lvl2pPr>
            <a:lvl3pPr>
              <a:defRPr sz="1800">
                <a:solidFill>
                  <a:schemeClr val="tx2"/>
                </a:solidFill>
                <a:latin typeface="Whitney Book" pitchFamily="50" charset="0"/>
                <a:cs typeface="Whitney Book" pitchFamily="50" charset="0"/>
              </a:defRPr>
            </a:lvl3pPr>
            <a:lvl4pPr>
              <a:defRPr sz="1600">
                <a:solidFill>
                  <a:schemeClr val="tx2"/>
                </a:solidFill>
                <a:latin typeface="Whitney Book" pitchFamily="50" charset="0"/>
                <a:cs typeface="Whitney Book" pitchFamily="50" charset="0"/>
              </a:defRPr>
            </a:lvl4pPr>
            <a:lvl5pPr>
              <a:defRPr sz="1600">
                <a:solidFill>
                  <a:schemeClr val="tx2"/>
                </a:solidFill>
                <a:latin typeface="Whitney Book" pitchFamily="50" charset="0"/>
                <a:cs typeface="Whitney Book" pitchFamily="50" charset="0"/>
              </a:defRPr>
            </a:lvl5pPr>
          </a:lstStyle>
          <a:p>
            <a:pPr lvl="0"/>
            <a:r>
              <a:rPr lang="da-DK" dirty="0"/>
              <a:t>Indsæt tekst eller figur. DW: 600X700</a:t>
            </a:r>
          </a:p>
        </p:txBody>
      </p:sp>
      <p:pic>
        <p:nvPicPr>
          <p:cNvPr id="5" name="Billede 4">
            <a:extLst>
              <a:ext uri="{FF2B5EF4-FFF2-40B4-BE49-F238E27FC236}">
                <a16:creationId xmlns:a16="http://schemas.microsoft.com/office/drawing/2014/main" id="{51200D6F-CA74-3B04-E2E2-2B4EA57C9BC2}"/>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4143" y="6499742"/>
            <a:ext cx="2129008" cy="206413"/>
          </a:xfrm>
          <a:prstGeom prst="rect">
            <a:avLst/>
          </a:prstGeom>
        </p:spPr>
      </p:pic>
    </p:spTree>
    <p:extLst>
      <p:ext uri="{BB962C8B-B14F-4D97-AF65-F5344CB8AC3E}">
        <p14:creationId xmlns:p14="http://schemas.microsoft.com/office/powerpoint/2010/main" val="16029890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psummering, rød">
    <p:bg>
      <p:bgPr>
        <a:solidFill>
          <a:schemeClr val="accent4"/>
        </a:solidFill>
        <a:effectLst/>
      </p:bgPr>
    </p:bg>
    <p:spTree>
      <p:nvGrpSpPr>
        <p:cNvPr id="1" name=""/>
        <p:cNvGrpSpPr/>
        <p:nvPr/>
      </p:nvGrpSpPr>
      <p:grpSpPr>
        <a:xfrm>
          <a:off x="0" y="0"/>
          <a:ext cx="0" cy="0"/>
          <a:chOff x="0" y="0"/>
          <a:chExt cx="0" cy="0"/>
        </a:xfrm>
      </p:grpSpPr>
      <p:sp>
        <p:nvSpPr>
          <p:cNvPr id="3" name="Pladsholder til tekst 6">
            <a:extLst>
              <a:ext uri="{FF2B5EF4-FFF2-40B4-BE49-F238E27FC236}">
                <a16:creationId xmlns:a16="http://schemas.microsoft.com/office/drawing/2014/main" id="{4FDE03F6-ABAC-CCCB-0CAC-A130BD3939AC}"/>
              </a:ext>
            </a:extLst>
          </p:cNvPr>
          <p:cNvSpPr>
            <a:spLocks noGrp="1"/>
          </p:cNvSpPr>
          <p:nvPr>
            <p:ph type="body" sz="quarter" idx="12" hasCustomPrompt="1"/>
          </p:nvPr>
        </p:nvSpPr>
        <p:spPr>
          <a:xfrm>
            <a:off x="516000" y="1652473"/>
            <a:ext cx="10674514" cy="4572001"/>
          </a:xfrm>
          <a:prstGeom prst="rect">
            <a:avLst/>
          </a:prstGeom>
        </p:spPr>
        <p:txBody>
          <a:bodyPr anchor="ctr"/>
          <a:lstStyle>
            <a:lvl1pPr marL="457200" indent="-457200">
              <a:buFont typeface="Arial" panose="020B0604020202020204" pitchFamily="34" charset="0"/>
              <a:buChar char="•"/>
              <a:defRPr sz="3200">
                <a:solidFill>
                  <a:schemeClr val="bg1"/>
                </a:solidFill>
                <a:latin typeface="Whitney Book" pitchFamily="50" charset="0"/>
                <a:cs typeface="Whitney Book" pitchFamily="50" charset="0"/>
              </a:defRPr>
            </a:lvl1pPr>
            <a:lvl2pPr>
              <a:defRPr>
                <a:solidFill>
                  <a:schemeClr val="bg1"/>
                </a:solidFill>
                <a:latin typeface="Whitney Book" pitchFamily="50" charset="0"/>
                <a:cs typeface="Whitney Book" pitchFamily="50" charset="0"/>
              </a:defRPr>
            </a:lvl2pPr>
            <a:lvl3pPr>
              <a:defRPr>
                <a:solidFill>
                  <a:schemeClr val="bg1"/>
                </a:solidFill>
                <a:latin typeface="Whitney Book" pitchFamily="50" charset="0"/>
                <a:cs typeface="Whitney Book" pitchFamily="50" charset="0"/>
              </a:defRPr>
            </a:lvl3pPr>
            <a:lvl4pPr>
              <a:defRPr>
                <a:solidFill>
                  <a:schemeClr val="bg1"/>
                </a:solidFill>
                <a:latin typeface="Whitney Book" pitchFamily="50" charset="0"/>
                <a:cs typeface="Whitney Book" pitchFamily="50" charset="0"/>
              </a:defRPr>
            </a:lvl4pPr>
            <a:lvl5pPr>
              <a:defRPr>
                <a:solidFill>
                  <a:schemeClr val="bg1"/>
                </a:solidFill>
                <a:latin typeface="Whitney Book" pitchFamily="50" charset="0"/>
                <a:cs typeface="Whitney Book" pitchFamily="50" charset="0"/>
              </a:defRPr>
            </a:lvl5pPr>
          </a:lstStyle>
          <a:p>
            <a:pPr lvl="0"/>
            <a:r>
              <a:rPr lang="da-DK" dirty="0"/>
              <a:t>Punkt 1</a:t>
            </a:r>
            <a:br>
              <a:rPr lang="da-DK" dirty="0"/>
            </a:br>
            <a:endParaRPr lang="da-DK" dirty="0"/>
          </a:p>
          <a:p>
            <a:pPr lvl="0"/>
            <a:r>
              <a:rPr lang="da-DK" dirty="0"/>
              <a:t>Punkt 2</a:t>
            </a:r>
            <a:br>
              <a:rPr lang="da-DK" dirty="0"/>
            </a:br>
            <a:endParaRPr lang="da-DK" dirty="0"/>
          </a:p>
          <a:p>
            <a:pPr lvl="0"/>
            <a:r>
              <a:rPr lang="da-DK" dirty="0"/>
              <a:t>Punkt 3</a:t>
            </a:r>
            <a:br>
              <a:rPr lang="da-DK" dirty="0"/>
            </a:br>
            <a:endParaRPr lang="da-DK" dirty="0"/>
          </a:p>
          <a:p>
            <a:pPr lvl="0"/>
            <a:r>
              <a:rPr lang="da-DK" dirty="0"/>
              <a:t>Punkt 4</a:t>
            </a:r>
            <a:br>
              <a:rPr lang="da-DK" dirty="0"/>
            </a:br>
            <a:endParaRPr lang="da-DK" dirty="0"/>
          </a:p>
          <a:p>
            <a:pPr lvl="0"/>
            <a:r>
              <a:rPr lang="da-DK" dirty="0"/>
              <a:t>Punkt 5</a:t>
            </a:r>
          </a:p>
        </p:txBody>
      </p:sp>
      <p:sp>
        <p:nvSpPr>
          <p:cNvPr id="4" name="Tekstfelt 3">
            <a:extLst>
              <a:ext uri="{FF2B5EF4-FFF2-40B4-BE49-F238E27FC236}">
                <a16:creationId xmlns:a16="http://schemas.microsoft.com/office/drawing/2014/main" id="{C7356373-E49C-A40C-AFE5-5B8C08D3632C}"/>
              </a:ext>
            </a:extLst>
          </p:cNvPr>
          <p:cNvSpPr txBox="1"/>
          <p:nvPr userDrawn="1"/>
        </p:nvSpPr>
        <p:spPr>
          <a:xfrm>
            <a:off x="516000" y="361406"/>
            <a:ext cx="10674513" cy="1015663"/>
          </a:xfrm>
          <a:prstGeom prst="rect">
            <a:avLst/>
          </a:prstGeom>
          <a:noFill/>
        </p:spPr>
        <p:txBody>
          <a:bodyPr wrap="square">
            <a:spAutoFit/>
          </a:bodyPr>
          <a:lstStyle/>
          <a:p>
            <a:r>
              <a:rPr lang="da-DK" sz="6000" dirty="0">
                <a:solidFill>
                  <a:schemeClr val="bg1"/>
                </a:solidFill>
                <a:latin typeface="+mj-lt"/>
              </a:rPr>
              <a:t>Opsummering</a:t>
            </a:r>
          </a:p>
        </p:txBody>
      </p:sp>
      <p:pic>
        <p:nvPicPr>
          <p:cNvPr id="5" name="Billede 4">
            <a:extLst>
              <a:ext uri="{FF2B5EF4-FFF2-40B4-BE49-F238E27FC236}">
                <a16:creationId xmlns:a16="http://schemas.microsoft.com/office/drawing/2014/main" id="{39FBE10D-C89F-F148-7E38-F6AAA9705E10}"/>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Tree>
    <p:extLst>
      <p:ext uri="{BB962C8B-B14F-4D97-AF65-F5344CB8AC3E}">
        <p14:creationId xmlns:p14="http://schemas.microsoft.com/office/powerpoint/2010/main" val="1654022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psummering m. billede, rød">
    <p:bg>
      <p:bgPr>
        <a:solidFill>
          <a:schemeClr val="accent4"/>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A4EECD3-2EE2-D847-F1F5-0AC6C296BC11}"/>
              </a:ext>
            </a:extLst>
          </p:cNvPr>
          <p:cNvSpPr/>
          <p:nvPr userDrawn="1"/>
        </p:nvSpPr>
        <p:spPr>
          <a:xfrm>
            <a:off x="7499925" y="0"/>
            <a:ext cx="4692075"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billede 17">
            <a:extLst>
              <a:ext uri="{FF2B5EF4-FFF2-40B4-BE49-F238E27FC236}">
                <a16:creationId xmlns:a16="http://schemas.microsoft.com/office/drawing/2014/main" id="{55D88A8D-A0F1-9FBD-D020-D7222A25CE51}"/>
              </a:ext>
            </a:extLst>
          </p:cNvPr>
          <p:cNvSpPr>
            <a:spLocks noGrp="1"/>
          </p:cNvSpPr>
          <p:nvPr>
            <p:ph type="pic" sz="quarter" idx="10" hasCustomPrompt="1"/>
          </p:nvPr>
        </p:nvSpPr>
        <p:spPr>
          <a:xfrm>
            <a:off x="7499350" y="0"/>
            <a:ext cx="4692650" cy="6858000"/>
          </a:xfrm>
          <a:prstGeom prst="rect">
            <a:avLst/>
          </a:prstGeom>
        </p:spPr>
        <p:txBody>
          <a:bodyPr anchor="ctr"/>
          <a:lstStyle>
            <a:lvl1pPr marL="0" indent="0" algn="ctr">
              <a:buNone/>
              <a:defRPr>
                <a:solidFill>
                  <a:schemeClr val="bg1"/>
                </a:solidFill>
              </a:defRPr>
            </a:lvl1pPr>
          </a:lstStyle>
          <a:p>
            <a:r>
              <a:rPr lang="da-DK" dirty="0"/>
              <a:t>Billede</a:t>
            </a:r>
          </a:p>
        </p:txBody>
      </p:sp>
      <p:sp>
        <p:nvSpPr>
          <p:cNvPr id="7" name="Pladsholder til tekst 6">
            <a:extLst>
              <a:ext uri="{FF2B5EF4-FFF2-40B4-BE49-F238E27FC236}">
                <a16:creationId xmlns:a16="http://schemas.microsoft.com/office/drawing/2014/main" id="{F63A3DEC-9785-D07E-38EE-8DC731163B0B}"/>
              </a:ext>
            </a:extLst>
          </p:cNvPr>
          <p:cNvSpPr>
            <a:spLocks noGrp="1"/>
          </p:cNvSpPr>
          <p:nvPr>
            <p:ph type="body" sz="quarter" idx="11" hasCustomPrompt="1"/>
          </p:nvPr>
        </p:nvSpPr>
        <p:spPr>
          <a:xfrm>
            <a:off x="516000" y="1652473"/>
            <a:ext cx="6738241" cy="4572001"/>
          </a:xfrm>
          <a:prstGeom prst="rect">
            <a:avLst/>
          </a:prstGeom>
        </p:spPr>
        <p:txBody>
          <a:bodyPr anchor="ctr"/>
          <a:lstStyle>
            <a:lvl1pPr marL="457200" indent="-457200">
              <a:buFont typeface="Arial" panose="020B0604020202020204" pitchFamily="34" charset="0"/>
              <a:buChar char="•"/>
              <a:defRPr sz="2600">
                <a:solidFill>
                  <a:schemeClr val="bg1"/>
                </a:solidFill>
                <a:latin typeface="Whitney Book" pitchFamily="50" charset="0"/>
                <a:cs typeface="Whitney Book" pitchFamily="50" charset="0"/>
              </a:defRPr>
            </a:lvl1pPr>
            <a:lvl2pPr>
              <a:defRPr>
                <a:solidFill>
                  <a:schemeClr val="bg1"/>
                </a:solidFill>
                <a:latin typeface="Whitney Book" pitchFamily="50" charset="0"/>
                <a:cs typeface="Whitney Book" pitchFamily="50" charset="0"/>
              </a:defRPr>
            </a:lvl2pPr>
            <a:lvl3pPr>
              <a:defRPr>
                <a:solidFill>
                  <a:schemeClr val="bg1"/>
                </a:solidFill>
                <a:latin typeface="Whitney Book" pitchFamily="50" charset="0"/>
                <a:cs typeface="Whitney Book" pitchFamily="50" charset="0"/>
              </a:defRPr>
            </a:lvl3pPr>
            <a:lvl4pPr>
              <a:defRPr>
                <a:solidFill>
                  <a:schemeClr val="bg1"/>
                </a:solidFill>
                <a:latin typeface="Whitney Book" pitchFamily="50" charset="0"/>
                <a:cs typeface="Whitney Book" pitchFamily="50" charset="0"/>
              </a:defRPr>
            </a:lvl4pPr>
            <a:lvl5pPr>
              <a:defRPr>
                <a:solidFill>
                  <a:schemeClr val="bg1"/>
                </a:solidFill>
                <a:latin typeface="Whitney Book" pitchFamily="50" charset="0"/>
                <a:cs typeface="Whitney Book" pitchFamily="50" charset="0"/>
              </a:defRPr>
            </a:lvl5pPr>
          </a:lstStyle>
          <a:p>
            <a:pPr lvl="0"/>
            <a:r>
              <a:rPr lang="da-DK" dirty="0"/>
              <a:t>Punkt 1</a:t>
            </a:r>
            <a:br>
              <a:rPr lang="da-DK" dirty="0"/>
            </a:br>
            <a:endParaRPr lang="da-DK" dirty="0"/>
          </a:p>
          <a:p>
            <a:pPr lvl="0"/>
            <a:r>
              <a:rPr lang="da-DK" dirty="0"/>
              <a:t>Punkt 2</a:t>
            </a:r>
            <a:br>
              <a:rPr lang="da-DK" dirty="0"/>
            </a:br>
            <a:endParaRPr lang="da-DK" dirty="0"/>
          </a:p>
          <a:p>
            <a:pPr lvl="0"/>
            <a:r>
              <a:rPr lang="da-DK" dirty="0"/>
              <a:t>Punkt 3</a:t>
            </a:r>
            <a:br>
              <a:rPr lang="da-DK" dirty="0"/>
            </a:br>
            <a:endParaRPr lang="da-DK" dirty="0"/>
          </a:p>
          <a:p>
            <a:pPr lvl="0"/>
            <a:r>
              <a:rPr lang="da-DK" dirty="0"/>
              <a:t>Punkt 4</a:t>
            </a:r>
            <a:br>
              <a:rPr lang="da-DK" dirty="0"/>
            </a:br>
            <a:endParaRPr lang="da-DK" dirty="0"/>
          </a:p>
          <a:p>
            <a:pPr lvl="0"/>
            <a:r>
              <a:rPr lang="da-DK" dirty="0"/>
              <a:t>Punkt 5</a:t>
            </a:r>
          </a:p>
        </p:txBody>
      </p:sp>
      <p:sp>
        <p:nvSpPr>
          <p:cNvPr id="5" name="Tekstfelt 4">
            <a:extLst>
              <a:ext uri="{FF2B5EF4-FFF2-40B4-BE49-F238E27FC236}">
                <a16:creationId xmlns:a16="http://schemas.microsoft.com/office/drawing/2014/main" id="{4AB3AC3E-1044-D1BD-E8BF-63274B87716F}"/>
              </a:ext>
            </a:extLst>
          </p:cNvPr>
          <p:cNvSpPr txBox="1"/>
          <p:nvPr userDrawn="1"/>
        </p:nvSpPr>
        <p:spPr>
          <a:xfrm>
            <a:off x="516000" y="361406"/>
            <a:ext cx="6738241" cy="1015663"/>
          </a:xfrm>
          <a:prstGeom prst="rect">
            <a:avLst/>
          </a:prstGeom>
          <a:noFill/>
        </p:spPr>
        <p:txBody>
          <a:bodyPr wrap="square">
            <a:spAutoFit/>
          </a:bodyPr>
          <a:lstStyle/>
          <a:p>
            <a:r>
              <a:rPr lang="da-DK" sz="6000" dirty="0">
                <a:solidFill>
                  <a:schemeClr val="bg1"/>
                </a:solidFill>
                <a:latin typeface="+mj-lt"/>
              </a:rPr>
              <a:t>Opsummering</a:t>
            </a:r>
          </a:p>
        </p:txBody>
      </p:sp>
      <p:pic>
        <p:nvPicPr>
          <p:cNvPr id="10" name="Billede 9">
            <a:extLst>
              <a:ext uri="{FF2B5EF4-FFF2-40B4-BE49-F238E27FC236}">
                <a16:creationId xmlns:a16="http://schemas.microsoft.com/office/drawing/2014/main" id="{18378735-178D-4235-4784-1679DB118CF9}"/>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Tree>
    <p:extLst>
      <p:ext uri="{BB962C8B-B14F-4D97-AF65-F5344CB8AC3E}">
        <p14:creationId xmlns:p14="http://schemas.microsoft.com/office/powerpoint/2010/main" val="3947118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rugerdefineret layout">
    <p:bg>
      <p:bgPr>
        <a:solidFill>
          <a:schemeClr val="bg2"/>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A7F117EB-31E4-2765-B1B7-F042B2D28587}"/>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
        <p:nvSpPr>
          <p:cNvPr id="5" name="Tekstfelt 4">
            <a:extLst>
              <a:ext uri="{FF2B5EF4-FFF2-40B4-BE49-F238E27FC236}">
                <a16:creationId xmlns:a16="http://schemas.microsoft.com/office/drawing/2014/main" id="{7E2001DF-16B1-A30D-4DF3-EA6A667153DD}"/>
              </a:ext>
            </a:extLst>
          </p:cNvPr>
          <p:cNvSpPr txBox="1"/>
          <p:nvPr userDrawn="1"/>
        </p:nvSpPr>
        <p:spPr>
          <a:xfrm>
            <a:off x="215551" y="2695434"/>
            <a:ext cx="10674513" cy="1323439"/>
          </a:xfrm>
          <a:prstGeom prst="rect">
            <a:avLst/>
          </a:prstGeom>
          <a:noFill/>
        </p:spPr>
        <p:txBody>
          <a:bodyPr wrap="square">
            <a:spAutoFit/>
          </a:bodyPr>
          <a:lstStyle/>
          <a:p>
            <a:pPr algn="l"/>
            <a:r>
              <a:rPr lang="da-DK" sz="8000" dirty="0">
                <a:solidFill>
                  <a:schemeClr val="bg1"/>
                </a:solidFill>
                <a:latin typeface="+mj-lt"/>
              </a:rPr>
              <a:t>Spørgsmål?</a:t>
            </a:r>
          </a:p>
        </p:txBody>
      </p:sp>
    </p:spTree>
    <p:extLst>
      <p:ext uri="{BB962C8B-B14F-4D97-AF65-F5344CB8AC3E}">
        <p14:creationId xmlns:p14="http://schemas.microsoft.com/office/powerpoint/2010/main" val="16673504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rugerdefineret layout">
    <p:bg>
      <p:bgPr>
        <a:solidFill>
          <a:schemeClr val="tx2"/>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A7F117EB-31E4-2765-B1B7-F042B2D28587}"/>
              </a:ext>
            </a:extLst>
          </p:cNvPr>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15551" y="6499878"/>
            <a:ext cx="2127600" cy="206277"/>
          </a:xfrm>
          <a:prstGeom prst="rect">
            <a:avLst/>
          </a:prstGeom>
        </p:spPr>
      </p:pic>
      <p:sp>
        <p:nvSpPr>
          <p:cNvPr id="5" name="Tekstfelt 4">
            <a:extLst>
              <a:ext uri="{FF2B5EF4-FFF2-40B4-BE49-F238E27FC236}">
                <a16:creationId xmlns:a16="http://schemas.microsoft.com/office/drawing/2014/main" id="{7E2001DF-16B1-A30D-4DF3-EA6A667153DD}"/>
              </a:ext>
            </a:extLst>
          </p:cNvPr>
          <p:cNvSpPr txBox="1"/>
          <p:nvPr userDrawn="1"/>
        </p:nvSpPr>
        <p:spPr>
          <a:xfrm>
            <a:off x="445234" y="668647"/>
            <a:ext cx="10674513" cy="1323439"/>
          </a:xfrm>
          <a:prstGeom prst="rect">
            <a:avLst/>
          </a:prstGeom>
          <a:noFill/>
        </p:spPr>
        <p:txBody>
          <a:bodyPr wrap="square">
            <a:spAutoFit/>
          </a:bodyPr>
          <a:lstStyle/>
          <a:p>
            <a:pPr algn="l"/>
            <a:r>
              <a:rPr lang="da-DK" sz="8000" dirty="0">
                <a:solidFill>
                  <a:schemeClr val="bg1"/>
                </a:solidFill>
                <a:latin typeface="+mj-lt"/>
              </a:rPr>
              <a:t>Tak for ordet!</a:t>
            </a:r>
          </a:p>
        </p:txBody>
      </p:sp>
      <p:sp>
        <p:nvSpPr>
          <p:cNvPr id="3" name="Pladsholder til tekst 22">
            <a:extLst>
              <a:ext uri="{FF2B5EF4-FFF2-40B4-BE49-F238E27FC236}">
                <a16:creationId xmlns:a16="http://schemas.microsoft.com/office/drawing/2014/main" id="{9E81143B-D49B-72AA-764B-C8DA9AF7C80B}"/>
              </a:ext>
            </a:extLst>
          </p:cNvPr>
          <p:cNvSpPr>
            <a:spLocks noGrp="1"/>
          </p:cNvSpPr>
          <p:nvPr>
            <p:ph type="body" sz="quarter" idx="12" hasCustomPrompt="1"/>
          </p:nvPr>
        </p:nvSpPr>
        <p:spPr>
          <a:xfrm>
            <a:off x="8870352" y="6294076"/>
            <a:ext cx="3142503" cy="308940"/>
          </a:xfrm>
          <a:prstGeom prst="rect">
            <a:avLst/>
          </a:prstGeom>
        </p:spPr>
        <p:txBody>
          <a:bodyPr>
            <a:normAutofit/>
          </a:bodyPr>
          <a:lstStyle>
            <a:lvl1pPr marL="0" indent="0" algn="l">
              <a:buNone/>
              <a:defRPr sz="1800" i="1">
                <a:solidFill>
                  <a:schemeClr val="bg1"/>
                </a:solidFill>
                <a:latin typeface="+mj-lt"/>
                <a:cs typeface="Whitney Book" pitchFamily="50" charset="0"/>
              </a:defRPr>
            </a:lvl1pPr>
          </a:lstStyle>
          <a:p>
            <a:pPr lvl="0"/>
            <a:r>
              <a:rPr lang="da-DK" dirty="0" err="1"/>
              <a:t>Email</a:t>
            </a:r>
            <a:endParaRPr lang="da-DK" dirty="0"/>
          </a:p>
        </p:txBody>
      </p:sp>
    </p:spTree>
    <p:extLst>
      <p:ext uri="{BB962C8B-B14F-4D97-AF65-F5344CB8AC3E}">
        <p14:creationId xmlns:p14="http://schemas.microsoft.com/office/powerpoint/2010/main" val="3704080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ren">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59E22B49-5D85-F159-D034-3A9ADFA0D7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02232" y="3003011"/>
            <a:ext cx="8787535" cy="851977"/>
          </a:xfrm>
          <a:prstGeom prst="rect">
            <a:avLst/>
          </a:prstGeom>
        </p:spPr>
      </p:pic>
    </p:spTree>
    <p:extLst>
      <p:ext uri="{BB962C8B-B14F-4D97-AF65-F5344CB8AC3E}">
        <p14:creationId xmlns:p14="http://schemas.microsoft.com/office/powerpoint/2010/main" val="3373347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ogo m. dato">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59E22B49-5D85-F159-D034-3A9ADFA0D7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02229" y="3003012"/>
            <a:ext cx="8787535" cy="851977"/>
          </a:xfrm>
          <a:prstGeom prst="rect">
            <a:avLst/>
          </a:prstGeom>
        </p:spPr>
      </p:pic>
      <p:sp>
        <p:nvSpPr>
          <p:cNvPr id="3" name="Pladsholder til tekst 22">
            <a:extLst>
              <a:ext uri="{FF2B5EF4-FFF2-40B4-BE49-F238E27FC236}">
                <a16:creationId xmlns:a16="http://schemas.microsoft.com/office/drawing/2014/main" id="{B3D0A2BF-A241-12D6-5143-7F6E8373A792}"/>
              </a:ext>
            </a:extLst>
          </p:cNvPr>
          <p:cNvSpPr>
            <a:spLocks noGrp="1"/>
          </p:cNvSpPr>
          <p:nvPr>
            <p:ph type="body" sz="quarter" idx="13" hasCustomPrompt="1"/>
          </p:nvPr>
        </p:nvSpPr>
        <p:spPr>
          <a:xfrm>
            <a:off x="3408215" y="4294096"/>
            <a:ext cx="5375564" cy="338554"/>
          </a:xfrm>
          <a:prstGeom prst="rect">
            <a:avLst/>
          </a:prstGeom>
        </p:spPr>
        <p:txBody>
          <a:bodyPr anchor="ctr">
            <a:normAutofit/>
          </a:bodyPr>
          <a:lstStyle>
            <a:lvl1pPr marL="0" indent="0" algn="ctr">
              <a:buNone/>
              <a:defRPr sz="2000">
                <a:solidFill>
                  <a:schemeClr val="tx2"/>
                </a:solidFill>
                <a:latin typeface="+mj-lt"/>
                <a:cs typeface="Whitney Book" pitchFamily="50" charset="0"/>
              </a:defRPr>
            </a:lvl1pPr>
          </a:lstStyle>
          <a:p>
            <a:pPr lvl="0"/>
            <a:r>
              <a:rPr lang="da-DK" dirty="0"/>
              <a:t>Oplægstype v. modtager</a:t>
            </a:r>
          </a:p>
        </p:txBody>
      </p:sp>
      <p:sp>
        <p:nvSpPr>
          <p:cNvPr id="5" name="Tekstfelt 4">
            <a:extLst>
              <a:ext uri="{FF2B5EF4-FFF2-40B4-BE49-F238E27FC236}">
                <a16:creationId xmlns:a16="http://schemas.microsoft.com/office/drawing/2014/main" id="{38B43ECD-8510-7AFA-76A2-4A02B7E34675}"/>
              </a:ext>
            </a:extLst>
          </p:cNvPr>
          <p:cNvSpPr txBox="1"/>
          <p:nvPr userDrawn="1"/>
        </p:nvSpPr>
        <p:spPr>
          <a:xfrm>
            <a:off x="4524744" y="4632650"/>
            <a:ext cx="3142503" cy="338554"/>
          </a:xfrm>
          <a:prstGeom prst="rect">
            <a:avLst/>
          </a:prstGeom>
          <a:noFill/>
        </p:spPr>
        <p:txBody>
          <a:bodyPr wrap="square" rtlCol="0" anchor="ctr">
            <a:spAutoFit/>
          </a:bodyPr>
          <a:lstStyle/>
          <a:p>
            <a:pPr algn="ctr"/>
            <a:r>
              <a:rPr lang="da-DK" sz="1600" i="1" dirty="0">
                <a:solidFill>
                  <a:schemeClr val="tx2"/>
                </a:solidFill>
                <a:latin typeface="Whitney Book" pitchFamily="50" charset="0"/>
                <a:cs typeface="Whitney Book" pitchFamily="50" charset="0"/>
              </a:rPr>
              <a:t>12. september 2023</a:t>
            </a:r>
          </a:p>
        </p:txBody>
      </p:sp>
    </p:spTree>
    <p:extLst>
      <p:ext uri="{BB962C8B-B14F-4D97-AF65-F5344CB8AC3E}">
        <p14:creationId xmlns:p14="http://schemas.microsoft.com/office/powerpoint/2010/main" val="2565971045"/>
      </p:ext>
    </p:extLst>
  </p:cSld>
  <p:clrMapOvr>
    <a:masterClrMapping/>
  </p:clrMapOvr>
  <p:hf sldNum="0"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61951"/>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62" r:id="rId3"/>
    <p:sldLayoutId id="2147483663" r:id="rId4"/>
    <p:sldLayoutId id="2147483670" r:id="rId5"/>
    <p:sldLayoutId id="2147483687" r:id="rId6"/>
    <p:sldLayoutId id="2147483688" r:id="rId7"/>
    <p:sldLayoutId id="2147483671" r:id="rId8"/>
    <p:sldLayoutId id="2147483672" r:id="rId9"/>
    <p:sldLayoutId id="2147483684" r:id="rId10"/>
    <p:sldLayoutId id="2147483666" r:id="rId11"/>
    <p:sldLayoutId id="2147483668" r:id="rId12"/>
    <p:sldLayoutId id="2147483665" r:id="rId13"/>
    <p:sldLayoutId id="2147483667" r:id="rId14"/>
    <p:sldLayoutId id="2147483677" r:id="rId15"/>
    <p:sldLayoutId id="2147483678" r:id="rId16"/>
    <p:sldLayoutId id="2147483675" r:id="rId17"/>
    <p:sldLayoutId id="2147483676" r:id="rId18"/>
    <p:sldLayoutId id="2147483685" r:id="rId19"/>
    <p:sldLayoutId id="2147483686" r:id="rId20"/>
    <p:sldLayoutId id="2147483660" r:id="rId21"/>
    <p:sldLayoutId id="2147483674"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14.xml"/><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92F747-6DB0-AB3F-EC60-4AF1681DE31B}"/>
              </a:ext>
            </a:extLst>
          </p:cNvPr>
          <p:cNvSpPr>
            <a:spLocks noGrp="1"/>
          </p:cNvSpPr>
          <p:nvPr>
            <p:ph type="title"/>
          </p:nvPr>
        </p:nvSpPr>
        <p:spPr>
          <a:xfrm>
            <a:off x="514966" y="2463800"/>
            <a:ext cx="5911234" cy="1930400"/>
          </a:xfrm>
        </p:spPr>
        <p:txBody>
          <a:bodyPr/>
          <a:lstStyle/>
          <a:p>
            <a:r>
              <a:rPr lang="da-DK" sz="6000" dirty="0"/>
              <a:t>Velfærdsstatens udfordringer</a:t>
            </a:r>
          </a:p>
        </p:txBody>
      </p:sp>
      <p:sp>
        <p:nvSpPr>
          <p:cNvPr id="4" name="Pladsholder til tekst 3">
            <a:extLst>
              <a:ext uri="{FF2B5EF4-FFF2-40B4-BE49-F238E27FC236}">
                <a16:creationId xmlns:a16="http://schemas.microsoft.com/office/drawing/2014/main" id="{A33F5130-A9D1-8420-74C7-6B0EEA89205C}"/>
              </a:ext>
            </a:extLst>
          </p:cNvPr>
          <p:cNvSpPr>
            <a:spLocks noGrp="1"/>
          </p:cNvSpPr>
          <p:nvPr>
            <p:ph type="body" sz="quarter" idx="11"/>
          </p:nvPr>
        </p:nvSpPr>
        <p:spPr>
          <a:xfrm>
            <a:off x="514966" y="4517846"/>
            <a:ext cx="6000134" cy="484110"/>
          </a:xfrm>
        </p:spPr>
        <p:txBody>
          <a:bodyPr>
            <a:normAutofit fontScale="92500" lnSpcReduction="20000"/>
          </a:bodyPr>
          <a:lstStyle/>
          <a:p>
            <a:r>
              <a:rPr lang="da-DK" sz="3200" dirty="0"/>
              <a:t>Er sammenhængskraften truet? </a:t>
            </a:r>
          </a:p>
        </p:txBody>
      </p:sp>
      <p:sp>
        <p:nvSpPr>
          <p:cNvPr id="5" name="Pladsholder til tekst 4">
            <a:extLst>
              <a:ext uri="{FF2B5EF4-FFF2-40B4-BE49-F238E27FC236}">
                <a16:creationId xmlns:a16="http://schemas.microsoft.com/office/drawing/2014/main" id="{E0794CC6-3836-2559-0212-C4A267519C1C}"/>
              </a:ext>
            </a:extLst>
          </p:cNvPr>
          <p:cNvSpPr>
            <a:spLocks noGrp="1"/>
          </p:cNvSpPr>
          <p:nvPr>
            <p:ph type="body" sz="quarter" idx="12"/>
          </p:nvPr>
        </p:nvSpPr>
        <p:spPr/>
        <p:txBody>
          <a:bodyPr>
            <a:normAutofit lnSpcReduction="10000"/>
          </a:bodyPr>
          <a:lstStyle/>
          <a:p>
            <a:r>
              <a:rPr lang="da-DK" dirty="0"/>
              <a:t>Stud. </a:t>
            </a:r>
            <a:r>
              <a:rPr lang="da-DK" dirty="0" err="1"/>
              <a:t>Polit</a:t>
            </a:r>
            <a:endParaRPr lang="da-DK" dirty="0"/>
          </a:p>
        </p:txBody>
      </p:sp>
      <p:sp>
        <p:nvSpPr>
          <p:cNvPr id="6" name="Pladsholder til tekst 5">
            <a:extLst>
              <a:ext uri="{FF2B5EF4-FFF2-40B4-BE49-F238E27FC236}">
                <a16:creationId xmlns:a16="http://schemas.microsoft.com/office/drawing/2014/main" id="{7A8F0795-BACD-F623-5580-93F68D04C4E8}"/>
              </a:ext>
            </a:extLst>
          </p:cNvPr>
          <p:cNvSpPr>
            <a:spLocks noGrp="1"/>
          </p:cNvSpPr>
          <p:nvPr>
            <p:ph type="body" sz="quarter" idx="13"/>
          </p:nvPr>
        </p:nvSpPr>
        <p:spPr/>
        <p:txBody>
          <a:bodyPr/>
          <a:lstStyle/>
          <a:p>
            <a:r>
              <a:rPr lang="da-DK" dirty="0"/>
              <a:t>Anton Lykketoft</a:t>
            </a:r>
          </a:p>
        </p:txBody>
      </p:sp>
      <p:pic>
        <p:nvPicPr>
          <p:cNvPr id="7" name="Pladsholder til billede 7" descr="Et billede, der indeholder udendørs, bygning, tekst, sky&#10;&#10;Automatisk genereret beskrivelse">
            <a:extLst>
              <a:ext uri="{FF2B5EF4-FFF2-40B4-BE49-F238E27FC236}">
                <a16:creationId xmlns:a16="http://schemas.microsoft.com/office/drawing/2014/main" id="{7A424102-AB99-0379-DD4F-A58EA7D9FBB6}"/>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253" r="26253"/>
          <a:stretch>
            <a:fillRect/>
          </a:stretch>
        </p:blipFill>
        <p:spPr/>
      </p:pic>
    </p:spTree>
    <p:extLst>
      <p:ext uri="{BB962C8B-B14F-4D97-AF65-F5344CB8AC3E}">
        <p14:creationId xmlns:p14="http://schemas.microsoft.com/office/powerpoint/2010/main" val="3079038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1819F67C-D365-A130-77B3-1CE63B6D8C9E}"/>
              </a:ext>
            </a:extLst>
          </p:cNvPr>
          <p:cNvSpPr>
            <a:spLocks noGrp="1"/>
          </p:cNvSpPr>
          <p:nvPr>
            <p:ph type="body" sz="quarter" idx="11"/>
          </p:nvPr>
        </p:nvSpPr>
        <p:spPr/>
        <p:txBody>
          <a:bodyPr/>
          <a:lstStyle/>
          <a:p>
            <a:r>
              <a:rPr lang="da-DK" dirty="0"/>
              <a:t>Ulighed</a:t>
            </a:r>
            <a:br>
              <a:rPr lang="da-DK" dirty="0"/>
            </a:br>
            <a:endParaRPr lang="da-DK" dirty="0"/>
          </a:p>
          <a:p>
            <a:r>
              <a:rPr lang="da-DK" dirty="0"/>
              <a:t>Social mobilitet</a:t>
            </a:r>
            <a:br>
              <a:rPr lang="da-DK" dirty="0"/>
            </a:br>
            <a:endParaRPr lang="da-DK" dirty="0"/>
          </a:p>
          <a:p>
            <a:r>
              <a:rPr lang="da-DK" dirty="0"/>
              <a:t>Fremtidens arbejdsmarked</a:t>
            </a:r>
          </a:p>
        </p:txBody>
      </p:sp>
      <p:pic>
        <p:nvPicPr>
          <p:cNvPr id="13" name="Pladsholder til billede 12" descr="Et billede, der indeholder udendørs, bygning, tekst, sky&#10;&#10;Automatisk genereret beskrivelse">
            <a:extLst>
              <a:ext uri="{FF2B5EF4-FFF2-40B4-BE49-F238E27FC236}">
                <a16:creationId xmlns:a16="http://schemas.microsoft.com/office/drawing/2014/main" id="{866C1784-B2C8-ED35-2D30-C23E6A4E4E3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246" r="26246"/>
          <a:stretch>
            <a:fillRect/>
          </a:stretch>
        </p:blipFill>
        <p:spPr/>
      </p:pic>
    </p:spTree>
    <p:extLst>
      <p:ext uri="{BB962C8B-B14F-4D97-AF65-F5344CB8AC3E}">
        <p14:creationId xmlns:p14="http://schemas.microsoft.com/office/powerpoint/2010/main" val="2332944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23F96EDB-1A26-6411-58D9-E88F1E63A535}"/>
              </a:ext>
            </a:extLst>
          </p:cNvPr>
          <p:cNvSpPr>
            <a:spLocks noGrp="1"/>
          </p:cNvSpPr>
          <p:nvPr>
            <p:ph type="body" sz="quarter" idx="11"/>
          </p:nvPr>
        </p:nvSpPr>
        <p:spPr/>
        <p:txBody>
          <a:bodyPr/>
          <a:lstStyle/>
          <a:p>
            <a:r>
              <a:rPr lang="da-DK" dirty="0"/>
              <a:t>Studerer økonomi på KU (3 år) </a:t>
            </a:r>
            <a:br>
              <a:rPr lang="da-DK" dirty="0"/>
            </a:br>
            <a:endParaRPr lang="da-DK" dirty="0"/>
          </a:p>
          <a:p>
            <a:r>
              <a:rPr lang="da-DK" dirty="0"/>
              <a:t>Ansat i AE i 2,5 år</a:t>
            </a:r>
            <a:br>
              <a:rPr lang="da-DK" dirty="0"/>
            </a:br>
            <a:endParaRPr lang="da-DK" dirty="0"/>
          </a:p>
          <a:p>
            <a:r>
              <a:rPr lang="da-DK" dirty="0"/>
              <a:t>Analyser om ulighed, fattigdom og uddannelse</a:t>
            </a:r>
          </a:p>
        </p:txBody>
      </p:sp>
      <p:sp>
        <p:nvSpPr>
          <p:cNvPr id="4" name="Pladsholder til indhold 3">
            <a:extLst>
              <a:ext uri="{FF2B5EF4-FFF2-40B4-BE49-F238E27FC236}">
                <a16:creationId xmlns:a16="http://schemas.microsoft.com/office/drawing/2014/main" id="{FA08AA43-7157-00A3-0C58-0390CF14024A}"/>
              </a:ext>
            </a:extLst>
          </p:cNvPr>
          <p:cNvSpPr>
            <a:spLocks noGrp="1"/>
          </p:cNvSpPr>
          <p:nvPr>
            <p:ph sz="quarter" idx="13"/>
          </p:nvPr>
        </p:nvSpPr>
        <p:spPr/>
        <p:txBody>
          <a:bodyPr/>
          <a:lstStyle/>
          <a:p>
            <a:r>
              <a:rPr lang="da-DK" dirty="0"/>
              <a:t>Anton Lykketoft</a:t>
            </a:r>
          </a:p>
        </p:txBody>
      </p:sp>
      <p:pic>
        <p:nvPicPr>
          <p:cNvPr id="8" name="Pladsholder til billede 7">
            <a:extLst>
              <a:ext uri="{FF2B5EF4-FFF2-40B4-BE49-F238E27FC236}">
                <a16:creationId xmlns:a16="http://schemas.microsoft.com/office/drawing/2014/main" id="{F2051F36-F4F2-1C76-6E1D-996E00E32CA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61" b="1261"/>
          <a:stretch>
            <a:fillRect/>
          </a:stretch>
        </p:blipFill>
        <p:spPr/>
      </p:pic>
    </p:spTree>
    <p:extLst>
      <p:ext uri="{BB962C8B-B14F-4D97-AF65-F5344CB8AC3E}">
        <p14:creationId xmlns:p14="http://schemas.microsoft.com/office/powerpoint/2010/main" val="2038421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433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129319C-051F-F26E-FD87-CE1D4A0BF09D}"/>
              </a:ext>
            </a:extLst>
          </p:cNvPr>
          <p:cNvSpPr>
            <a:spLocks noGrp="1"/>
          </p:cNvSpPr>
          <p:nvPr>
            <p:ph sz="quarter" idx="13"/>
          </p:nvPr>
        </p:nvSpPr>
        <p:spPr/>
        <p:txBody>
          <a:bodyPr/>
          <a:lstStyle/>
          <a:p>
            <a:r>
              <a:rPr lang="da-DK" dirty="0"/>
              <a:t>AE påvirker debatten</a:t>
            </a:r>
          </a:p>
        </p:txBody>
      </p:sp>
      <p:grpSp>
        <p:nvGrpSpPr>
          <p:cNvPr id="17" name="Gruppe 16">
            <a:extLst>
              <a:ext uri="{FF2B5EF4-FFF2-40B4-BE49-F238E27FC236}">
                <a16:creationId xmlns:a16="http://schemas.microsoft.com/office/drawing/2014/main" id="{6643FDBF-C115-8717-9A53-9CB9A0FB0C28}"/>
              </a:ext>
            </a:extLst>
          </p:cNvPr>
          <p:cNvGrpSpPr/>
          <p:nvPr/>
        </p:nvGrpSpPr>
        <p:grpSpPr>
          <a:xfrm>
            <a:off x="516000" y="1612920"/>
            <a:ext cx="5558814" cy="4096469"/>
            <a:chOff x="788330" y="1612920"/>
            <a:chExt cx="5558814" cy="4096469"/>
          </a:xfrm>
        </p:grpSpPr>
        <p:pic>
          <p:nvPicPr>
            <p:cNvPr id="13" name="Billede 12">
              <a:extLst>
                <a:ext uri="{FF2B5EF4-FFF2-40B4-BE49-F238E27FC236}">
                  <a16:creationId xmlns:a16="http://schemas.microsoft.com/office/drawing/2014/main" id="{ABDE46EF-1862-CD43-1D0B-4D45D79F79D2}"/>
                </a:ext>
              </a:extLst>
            </p:cNvPr>
            <p:cNvPicPr>
              <a:picLocks noChangeAspect="1"/>
            </p:cNvPicPr>
            <p:nvPr/>
          </p:nvPicPr>
          <p:blipFill>
            <a:blip r:embed="rId3"/>
            <a:stretch>
              <a:fillRect/>
            </a:stretch>
          </p:blipFill>
          <p:spPr>
            <a:xfrm>
              <a:off x="788330" y="1612920"/>
              <a:ext cx="2895600" cy="4096469"/>
            </a:xfrm>
            <a:prstGeom prst="rect">
              <a:avLst/>
            </a:prstGeom>
            <a:ln>
              <a:noFill/>
            </a:ln>
          </p:spPr>
        </p:pic>
        <p:sp>
          <p:nvSpPr>
            <p:cNvPr id="14" name="Tekstfelt 13">
              <a:extLst>
                <a:ext uri="{FF2B5EF4-FFF2-40B4-BE49-F238E27FC236}">
                  <a16:creationId xmlns:a16="http://schemas.microsoft.com/office/drawing/2014/main" id="{61DA7656-B196-F6E8-1366-8CF6E02D17E0}"/>
                </a:ext>
              </a:extLst>
            </p:cNvPr>
            <p:cNvSpPr txBox="1"/>
            <p:nvPr/>
          </p:nvSpPr>
          <p:spPr>
            <a:xfrm>
              <a:off x="4558748" y="2758014"/>
              <a:ext cx="1788396" cy="1446550"/>
            </a:xfrm>
            <a:prstGeom prst="rect">
              <a:avLst/>
            </a:prstGeom>
            <a:noFill/>
          </p:spPr>
          <p:txBody>
            <a:bodyPr wrap="square" rtlCol="0">
              <a:spAutoFit/>
            </a:bodyPr>
            <a:lstStyle/>
            <a:p>
              <a:r>
                <a:rPr lang="da-DK" sz="8800" dirty="0">
                  <a:solidFill>
                    <a:schemeClr val="bg1"/>
                  </a:solidFill>
                  <a:latin typeface="Whitney Book" pitchFamily="2" charset="77"/>
                  <a:sym typeface="Wingdings" pitchFamily="2" charset="2"/>
                </a:rPr>
                <a:t> </a:t>
              </a:r>
              <a:r>
                <a:rPr lang="da-DK" sz="8800" dirty="0">
                  <a:solidFill>
                    <a:schemeClr val="bg1"/>
                  </a:solidFill>
                  <a:latin typeface="Whitney Book" pitchFamily="2" charset="77"/>
                </a:rPr>
                <a:t> </a:t>
              </a:r>
            </a:p>
          </p:txBody>
        </p:sp>
      </p:grpSp>
    </p:spTree>
    <p:extLst>
      <p:ext uri="{BB962C8B-B14F-4D97-AF65-F5344CB8AC3E}">
        <p14:creationId xmlns:p14="http://schemas.microsoft.com/office/powerpoint/2010/main" val="1721488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129319C-051F-F26E-FD87-CE1D4A0BF09D}"/>
              </a:ext>
            </a:extLst>
          </p:cNvPr>
          <p:cNvSpPr>
            <a:spLocks noGrp="1"/>
          </p:cNvSpPr>
          <p:nvPr>
            <p:ph sz="quarter" idx="13"/>
          </p:nvPr>
        </p:nvSpPr>
        <p:spPr/>
        <p:txBody>
          <a:bodyPr/>
          <a:lstStyle/>
          <a:p>
            <a:r>
              <a:rPr lang="da-DK" dirty="0"/>
              <a:t>AE påvirker debatten</a:t>
            </a:r>
          </a:p>
        </p:txBody>
      </p:sp>
      <p:grpSp>
        <p:nvGrpSpPr>
          <p:cNvPr id="17" name="Gruppe 16">
            <a:extLst>
              <a:ext uri="{FF2B5EF4-FFF2-40B4-BE49-F238E27FC236}">
                <a16:creationId xmlns:a16="http://schemas.microsoft.com/office/drawing/2014/main" id="{6643FDBF-C115-8717-9A53-9CB9A0FB0C28}"/>
              </a:ext>
            </a:extLst>
          </p:cNvPr>
          <p:cNvGrpSpPr/>
          <p:nvPr/>
        </p:nvGrpSpPr>
        <p:grpSpPr>
          <a:xfrm>
            <a:off x="516000" y="1499223"/>
            <a:ext cx="10453554" cy="4955174"/>
            <a:chOff x="788330" y="1499223"/>
            <a:chExt cx="10453554" cy="4955174"/>
          </a:xfrm>
        </p:grpSpPr>
        <p:pic>
          <p:nvPicPr>
            <p:cNvPr id="10" name="Billede 9">
              <a:extLst>
                <a:ext uri="{FF2B5EF4-FFF2-40B4-BE49-F238E27FC236}">
                  <a16:creationId xmlns:a16="http://schemas.microsoft.com/office/drawing/2014/main" id="{5D5BB866-C444-DF4A-96FE-6A3D37450DE8}"/>
                </a:ext>
              </a:extLst>
            </p:cNvPr>
            <p:cNvPicPr>
              <a:picLocks noChangeAspect="1"/>
            </p:cNvPicPr>
            <p:nvPr/>
          </p:nvPicPr>
          <p:blipFill>
            <a:blip r:embed="rId3"/>
            <a:stretch>
              <a:fillRect/>
            </a:stretch>
          </p:blipFill>
          <p:spPr>
            <a:xfrm>
              <a:off x="6577107" y="1499223"/>
              <a:ext cx="2728281" cy="3964132"/>
            </a:xfrm>
            <a:prstGeom prst="rect">
              <a:avLst/>
            </a:prstGeom>
            <a:ln>
              <a:noFill/>
            </a:ln>
          </p:spPr>
        </p:pic>
        <p:pic>
          <p:nvPicPr>
            <p:cNvPr id="11" name="Billede 10">
              <a:extLst>
                <a:ext uri="{FF2B5EF4-FFF2-40B4-BE49-F238E27FC236}">
                  <a16:creationId xmlns:a16="http://schemas.microsoft.com/office/drawing/2014/main" id="{A6F19860-644D-F6B0-7D5D-A6071D6BF853}"/>
                </a:ext>
              </a:extLst>
            </p:cNvPr>
            <p:cNvPicPr>
              <a:picLocks noChangeAspect="1"/>
            </p:cNvPicPr>
            <p:nvPr/>
          </p:nvPicPr>
          <p:blipFill rotWithShape="1">
            <a:blip r:embed="rId4"/>
            <a:srcRect l="2273" r="5914"/>
            <a:stretch/>
          </p:blipFill>
          <p:spPr>
            <a:xfrm>
              <a:off x="7346714" y="2709265"/>
              <a:ext cx="2895600" cy="3548812"/>
            </a:xfrm>
            <a:prstGeom prst="rect">
              <a:avLst/>
            </a:prstGeom>
            <a:ln>
              <a:noFill/>
            </a:ln>
          </p:spPr>
        </p:pic>
        <p:pic>
          <p:nvPicPr>
            <p:cNvPr id="12" name="Billede 11">
              <a:extLst>
                <a:ext uri="{FF2B5EF4-FFF2-40B4-BE49-F238E27FC236}">
                  <a16:creationId xmlns:a16="http://schemas.microsoft.com/office/drawing/2014/main" id="{AB7D882D-6CA4-30DF-709D-51482BA61C6C}"/>
                </a:ext>
              </a:extLst>
            </p:cNvPr>
            <p:cNvPicPr>
              <a:picLocks noChangeAspect="1"/>
            </p:cNvPicPr>
            <p:nvPr/>
          </p:nvPicPr>
          <p:blipFill>
            <a:blip r:embed="rId5"/>
            <a:stretch>
              <a:fillRect/>
            </a:stretch>
          </p:blipFill>
          <p:spPr>
            <a:xfrm>
              <a:off x="8457335" y="3328769"/>
              <a:ext cx="2784549" cy="3125628"/>
            </a:xfrm>
            <a:prstGeom prst="rect">
              <a:avLst/>
            </a:prstGeom>
            <a:ln>
              <a:noFill/>
            </a:ln>
          </p:spPr>
        </p:pic>
        <p:pic>
          <p:nvPicPr>
            <p:cNvPr id="13" name="Billede 12">
              <a:extLst>
                <a:ext uri="{FF2B5EF4-FFF2-40B4-BE49-F238E27FC236}">
                  <a16:creationId xmlns:a16="http://schemas.microsoft.com/office/drawing/2014/main" id="{ABDE46EF-1862-CD43-1D0B-4D45D79F79D2}"/>
                </a:ext>
              </a:extLst>
            </p:cNvPr>
            <p:cNvPicPr>
              <a:picLocks noChangeAspect="1"/>
            </p:cNvPicPr>
            <p:nvPr/>
          </p:nvPicPr>
          <p:blipFill>
            <a:blip r:embed="rId6"/>
            <a:stretch>
              <a:fillRect/>
            </a:stretch>
          </p:blipFill>
          <p:spPr>
            <a:xfrm>
              <a:off x="788330" y="1612920"/>
              <a:ext cx="2895600" cy="4096469"/>
            </a:xfrm>
            <a:prstGeom prst="rect">
              <a:avLst/>
            </a:prstGeom>
            <a:ln>
              <a:noFill/>
            </a:ln>
          </p:spPr>
        </p:pic>
        <p:sp>
          <p:nvSpPr>
            <p:cNvPr id="14" name="Tekstfelt 13">
              <a:extLst>
                <a:ext uri="{FF2B5EF4-FFF2-40B4-BE49-F238E27FC236}">
                  <a16:creationId xmlns:a16="http://schemas.microsoft.com/office/drawing/2014/main" id="{61DA7656-B196-F6E8-1366-8CF6E02D17E0}"/>
                </a:ext>
              </a:extLst>
            </p:cNvPr>
            <p:cNvSpPr txBox="1"/>
            <p:nvPr/>
          </p:nvSpPr>
          <p:spPr>
            <a:xfrm>
              <a:off x="4558748" y="2758014"/>
              <a:ext cx="1788396" cy="1446550"/>
            </a:xfrm>
            <a:prstGeom prst="rect">
              <a:avLst/>
            </a:prstGeom>
            <a:noFill/>
          </p:spPr>
          <p:txBody>
            <a:bodyPr wrap="square" rtlCol="0">
              <a:spAutoFit/>
            </a:bodyPr>
            <a:lstStyle/>
            <a:p>
              <a:r>
                <a:rPr lang="da-DK" sz="8800" dirty="0">
                  <a:solidFill>
                    <a:schemeClr val="bg1"/>
                  </a:solidFill>
                  <a:latin typeface="Whitney Book" pitchFamily="2" charset="77"/>
                  <a:sym typeface="Wingdings" pitchFamily="2" charset="2"/>
                </a:rPr>
                <a:t> </a:t>
              </a:r>
              <a:r>
                <a:rPr lang="da-DK" sz="8800" dirty="0">
                  <a:solidFill>
                    <a:schemeClr val="bg1"/>
                  </a:solidFill>
                  <a:latin typeface="Whitney Book" pitchFamily="2" charset="77"/>
                </a:rPr>
                <a:t> </a:t>
              </a:r>
            </a:p>
          </p:txBody>
        </p:sp>
        <p:pic>
          <p:nvPicPr>
            <p:cNvPr id="16" name="Grafik 15" descr="Højre pil kontur">
              <a:extLst>
                <a:ext uri="{FF2B5EF4-FFF2-40B4-BE49-F238E27FC236}">
                  <a16:creationId xmlns:a16="http://schemas.microsoft.com/office/drawing/2014/main" id="{E89D9821-DFDC-5EA9-6889-28F128B7EEA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25686" y="2877201"/>
              <a:ext cx="1567909" cy="1567909"/>
            </a:xfrm>
            <a:prstGeom prst="rect">
              <a:avLst/>
            </a:prstGeom>
          </p:spPr>
        </p:pic>
      </p:grpSp>
    </p:spTree>
    <p:extLst>
      <p:ext uri="{BB962C8B-B14F-4D97-AF65-F5344CB8AC3E}">
        <p14:creationId xmlns:p14="http://schemas.microsoft.com/office/powerpoint/2010/main" val="1602338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DD7D8C3-EF40-16F1-D02D-6CE85691FD5E}"/>
              </a:ext>
            </a:extLst>
          </p:cNvPr>
          <p:cNvSpPr>
            <a:spLocks noGrp="1"/>
          </p:cNvSpPr>
          <p:nvPr>
            <p:ph type="body" sz="quarter" idx="12"/>
          </p:nvPr>
        </p:nvSpPr>
        <p:spPr/>
        <p:txBody>
          <a:bodyPr/>
          <a:lstStyle/>
          <a:p>
            <a:r>
              <a:rPr lang="da-DK" dirty="0"/>
              <a:t>Velfærdssamfundet leverer!</a:t>
            </a:r>
          </a:p>
        </p:txBody>
      </p:sp>
    </p:spTree>
    <p:extLst>
      <p:ext uri="{BB962C8B-B14F-4D97-AF65-F5344CB8AC3E}">
        <p14:creationId xmlns:p14="http://schemas.microsoft.com/office/powerpoint/2010/main" val="3395630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2983F-4264-7EC6-79A5-2E15074BBFCA}"/>
              </a:ext>
            </a:extLst>
          </p:cNvPr>
          <p:cNvSpPr>
            <a:spLocks noGrp="1"/>
          </p:cNvSpPr>
          <p:nvPr>
            <p:ph type="title"/>
          </p:nvPr>
        </p:nvSpPr>
        <p:spPr/>
        <p:txBody>
          <a:bodyPr/>
          <a:lstStyle/>
          <a:p>
            <a:r>
              <a:rPr lang="da-DK" dirty="0"/>
              <a:t>Danmark er et af de bedste lande i verden</a:t>
            </a:r>
          </a:p>
        </p:txBody>
      </p:sp>
      <p:pic>
        <p:nvPicPr>
          <p:cNvPr id="4" name="Billede 3" descr="Et billede, der indeholder tekst, skærmbillede, nummer/tal, software&#10;&#10;Automatisk genereret beskrivelse">
            <a:extLst>
              <a:ext uri="{FF2B5EF4-FFF2-40B4-BE49-F238E27FC236}">
                <a16:creationId xmlns:a16="http://schemas.microsoft.com/office/drawing/2014/main" id="{1835AF53-97B7-87A9-17D5-B80373F38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93" y="1061358"/>
            <a:ext cx="2974041" cy="5360804"/>
          </a:xfrm>
          <a:prstGeom prst="rect">
            <a:avLst/>
          </a:prstGeom>
        </p:spPr>
      </p:pic>
    </p:spTree>
    <p:extLst>
      <p:ext uri="{BB962C8B-B14F-4D97-AF65-F5344CB8AC3E}">
        <p14:creationId xmlns:p14="http://schemas.microsoft.com/office/powerpoint/2010/main" val="3955569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2983F-4264-7EC6-79A5-2E15074BBFCA}"/>
              </a:ext>
            </a:extLst>
          </p:cNvPr>
          <p:cNvSpPr>
            <a:spLocks noGrp="1"/>
          </p:cNvSpPr>
          <p:nvPr>
            <p:ph type="title"/>
          </p:nvPr>
        </p:nvSpPr>
        <p:spPr/>
        <p:txBody>
          <a:bodyPr/>
          <a:lstStyle/>
          <a:p>
            <a:r>
              <a:rPr lang="da-DK" dirty="0"/>
              <a:t>Danmark er et af de bedste lande i verden</a:t>
            </a:r>
          </a:p>
        </p:txBody>
      </p:sp>
      <p:pic>
        <p:nvPicPr>
          <p:cNvPr id="4" name="Billede 3" descr="Et billede, der indeholder tekst, skærmbillede, nummer/tal, software&#10;&#10;Automatisk genereret beskrivelse">
            <a:extLst>
              <a:ext uri="{FF2B5EF4-FFF2-40B4-BE49-F238E27FC236}">
                <a16:creationId xmlns:a16="http://schemas.microsoft.com/office/drawing/2014/main" id="{1835AF53-97B7-87A9-17D5-B80373F38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93" y="1061358"/>
            <a:ext cx="2974041" cy="5360804"/>
          </a:xfrm>
          <a:prstGeom prst="rect">
            <a:avLst/>
          </a:prstGeom>
        </p:spPr>
      </p:pic>
      <p:pic>
        <p:nvPicPr>
          <p:cNvPr id="3" name="Billede 2" descr="Et billede, der indeholder tekst, skærmbillede, nummer/tal, software&#10;&#10;Automatisk genereret beskrivelse">
            <a:extLst>
              <a:ext uri="{FF2B5EF4-FFF2-40B4-BE49-F238E27FC236}">
                <a16:creationId xmlns:a16="http://schemas.microsoft.com/office/drawing/2014/main" id="{278D43FF-B220-768D-D37F-1942120341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34681">
            <a:off x="2513455" y="626572"/>
            <a:ext cx="3245071" cy="6169742"/>
          </a:xfrm>
          <a:prstGeom prst="rect">
            <a:avLst/>
          </a:prstGeom>
        </p:spPr>
      </p:pic>
    </p:spTree>
    <p:extLst>
      <p:ext uri="{BB962C8B-B14F-4D97-AF65-F5344CB8AC3E}">
        <p14:creationId xmlns:p14="http://schemas.microsoft.com/office/powerpoint/2010/main" val="4232931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2983F-4264-7EC6-79A5-2E15074BBFCA}"/>
              </a:ext>
            </a:extLst>
          </p:cNvPr>
          <p:cNvSpPr>
            <a:spLocks noGrp="1"/>
          </p:cNvSpPr>
          <p:nvPr>
            <p:ph type="title"/>
          </p:nvPr>
        </p:nvSpPr>
        <p:spPr/>
        <p:txBody>
          <a:bodyPr/>
          <a:lstStyle/>
          <a:p>
            <a:r>
              <a:rPr lang="da-DK" dirty="0"/>
              <a:t>Danmark er et af de bedste lande i verden</a:t>
            </a:r>
          </a:p>
        </p:txBody>
      </p:sp>
      <p:pic>
        <p:nvPicPr>
          <p:cNvPr id="4" name="Billede 3" descr="Et billede, der indeholder tekst, skærmbillede, nummer/tal, software&#10;&#10;Automatisk genereret beskrivelse">
            <a:extLst>
              <a:ext uri="{FF2B5EF4-FFF2-40B4-BE49-F238E27FC236}">
                <a16:creationId xmlns:a16="http://schemas.microsoft.com/office/drawing/2014/main" id="{1835AF53-97B7-87A9-17D5-B80373F38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93" y="1061358"/>
            <a:ext cx="2974041" cy="5360804"/>
          </a:xfrm>
          <a:prstGeom prst="rect">
            <a:avLst/>
          </a:prstGeom>
        </p:spPr>
      </p:pic>
      <p:pic>
        <p:nvPicPr>
          <p:cNvPr id="3" name="Billede 2" descr="Et billede, der indeholder tekst, skærmbillede, nummer/tal, software&#10;&#10;Automatisk genereret beskrivelse">
            <a:extLst>
              <a:ext uri="{FF2B5EF4-FFF2-40B4-BE49-F238E27FC236}">
                <a16:creationId xmlns:a16="http://schemas.microsoft.com/office/drawing/2014/main" id="{278D43FF-B220-768D-D37F-1942120341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34681">
            <a:off x="2513455" y="626572"/>
            <a:ext cx="3245071" cy="6169742"/>
          </a:xfrm>
          <a:prstGeom prst="rect">
            <a:avLst/>
          </a:prstGeom>
        </p:spPr>
      </p:pic>
      <p:pic>
        <p:nvPicPr>
          <p:cNvPr id="5" name="Billede 4" descr="Et billede, der indeholder tekst, skærmbillede, nummer/tal, Font/skrifttype&#10;&#10;Automatisk genereret beskrivelse">
            <a:extLst>
              <a:ext uri="{FF2B5EF4-FFF2-40B4-BE49-F238E27FC236}">
                <a16:creationId xmlns:a16="http://schemas.microsoft.com/office/drawing/2014/main" id="{ED0042C1-1A6E-5098-617D-BFAE5D963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2538" y="393247"/>
            <a:ext cx="3985702" cy="6551210"/>
          </a:xfrm>
          <a:prstGeom prst="rect">
            <a:avLst/>
          </a:prstGeom>
        </p:spPr>
      </p:pic>
    </p:spTree>
    <p:extLst>
      <p:ext uri="{BB962C8B-B14F-4D97-AF65-F5344CB8AC3E}">
        <p14:creationId xmlns:p14="http://schemas.microsoft.com/office/powerpoint/2010/main" val="3166404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2983F-4264-7EC6-79A5-2E15074BBFCA}"/>
              </a:ext>
            </a:extLst>
          </p:cNvPr>
          <p:cNvSpPr>
            <a:spLocks noGrp="1"/>
          </p:cNvSpPr>
          <p:nvPr>
            <p:ph type="title"/>
          </p:nvPr>
        </p:nvSpPr>
        <p:spPr/>
        <p:txBody>
          <a:bodyPr/>
          <a:lstStyle/>
          <a:p>
            <a:r>
              <a:rPr lang="da-DK" dirty="0"/>
              <a:t>Danmark er et af de bedste lande i verden</a:t>
            </a:r>
          </a:p>
        </p:txBody>
      </p:sp>
      <p:pic>
        <p:nvPicPr>
          <p:cNvPr id="4" name="Billede 3" descr="Et billede, der indeholder tekst, skærmbillede, nummer/tal, software&#10;&#10;Automatisk genereret beskrivelse">
            <a:extLst>
              <a:ext uri="{FF2B5EF4-FFF2-40B4-BE49-F238E27FC236}">
                <a16:creationId xmlns:a16="http://schemas.microsoft.com/office/drawing/2014/main" id="{1835AF53-97B7-87A9-17D5-B80373F38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93" y="1061358"/>
            <a:ext cx="2974041" cy="5360804"/>
          </a:xfrm>
          <a:prstGeom prst="rect">
            <a:avLst/>
          </a:prstGeom>
        </p:spPr>
      </p:pic>
      <p:pic>
        <p:nvPicPr>
          <p:cNvPr id="3" name="Billede 2" descr="Et billede, der indeholder tekst, skærmbillede, nummer/tal, software&#10;&#10;Automatisk genereret beskrivelse">
            <a:extLst>
              <a:ext uri="{FF2B5EF4-FFF2-40B4-BE49-F238E27FC236}">
                <a16:creationId xmlns:a16="http://schemas.microsoft.com/office/drawing/2014/main" id="{278D43FF-B220-768D-D37F-1942120341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34681">
            <a:off x="2513455" y="626572"/>
            <a:ext cx="3245071" cy="6169742"/>
          </a:xfrm>
          <a:prstGeom prst="rect">
            <a:avLst/>
          </a:prstGeom>
        </p:spPr>
      </p:pic>
      <p:pic>
        <p:nvPicPr>
          <p:cNvPr id="5" name="Billede 4" descr="Et billede, der indeholder tekst, skærmbillede, nummer/tal, Font/skrifttype&#10;&#10;Automatisk genereret beskrivelse">
            <a:extLst>
              <a:ext uri="{FF2B5EF4-FFF2-40B4-BE49-F238E27FC236}">
                <a16:creationId xmlns:a16="http://schemas.microsoft.com/office/drawing/2014/main" id="{ED0042C1-1A6E-5098-617D-BFAE5D963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2538" y="393247"/>
            <a:ext cx="3985702" cy="6551210"/>
          </a:xfrm>
          <a:prstGeom prst="rect">
            <a:avLst/>
          </a:prstGeom>
        </p:spPr>
      </p:pic>
      <p:pic>
        <p:nvPicPr>
          <p:cNvPr id="6" name="Billede 5" descr="Et billede, der indeholder tekst, skærmbillede, nummer/tal, Parallel&#10;&#10;Automatisk genereret beskrivelse">
            <a:extLst>
              <a:ext uri="{FF2B5EF4-FFF2-40B4-BE49-F238E27FC236}">
                <a16:creationId xmlns:a16="http://schemas.microsoft.com/office/drawing/2014/main" id="{09129275-7F3E-8C1C-163C-F26F85B078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2014">
            <a:off x="3214087" y="281507"/>
            <a:ext cx="4248411" cy="6620097"/>
          </a:xfrm>
          <a:prstGeom prst="rect">
            <a:avLst/>
          </a:prstGeom>
        </p:spPr>
      </p:pic>
    </p:spTree>
    <p:extLst>
      <p:ext uri="{BB962C8B-B14F-4D97-AF65-F5344CB8AC3E}">
        <p14:creationId xmlns:p14="http://schemas.microsoft.com/office/powerpoint/2010/main" val="923725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2983F-4264-7EC6-79A5-2E15074BBFCA}"/>
              </a:ext>
            </a:extLst>
          </p:cNvPr>
          <p:cNvSpPr>
            <a:spLocks noGrp="1"/>
          </p:cNvSpPr>
          <p:nvPr>
            <p:ph type="title"/>
          </p:nvPr>
        </p:nvSpPr>
        <p:spPr/>
        <p:txBody>
          <a:bodyPr/>
          <a:lstStyle/>
          <a:p>
            <a:r>
              <a:rPr lang="da-DK" dirty="0"/>
              <a:t>Danmark er et af de bedste lande i verden</a:t>
            </a:r>
          </a:p>
        </p:txBody>
      </p:sp>
      <p:pic>
        <p:nvPicPr>
          <p:cNvPr id="4" name="Billede 3" descr="Et billede, der indeholder tekst, skærmbillede, nummer/tal, software&#10;&#10;Automatisk genereret beskrivelse">
            <a:extLst>
              <a:ext uri="{FF2B5EF4-FFF2-40B4-BE49-F238E27FC236}">
                <a16:creationId xmlns:a16="http://schemas.microsoft.com/office/drawing/2014/main" id="{1835AF53-97B7-87A9-17D5-B80373F38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93" y="1061358"/>
            <a:ext cx="2974041" cy="5360804"/>
          </a:xfrm>
          <a:prstGeom prst="rect">
            <a:avLst/>
          </a:prstGeom>
        </p:spPr>
      </p:pic>
      <p:pic>
        <p:nvPicPr>
          <p:cNvPr id="3" name="Billede 2" descr="Et billede, der indeholder tekst, skærmbillede, nummer/tal, software&#10;&#10;Automatisk genereret beskrivelse">
            <a:extLst>
              <a:ext uri="{FF2B5EF4-FFF2-40B4-BE49-F238E27FC236}">
                <a16:creationId xmlns:a16="http://schemas.microsoft.com/office/drawing/2014/main" id="{278D43FF-B220-768D-D37F-1942120341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34681">
            <a:off x="2513455" y="626572"/>
            <a:ext cx="3245071" cy="6169742"/>
          </a:xfrm>
          <a:prstGeom prst="rect">
            <a:avLst/>
          </a:prstGeom>
        </p:spPr>
      </p:pic>
      <p:pic>
        <p:nvPicPr>
          <p:cNvPr id="5" name="Billede 4" descr="Et billede, der indeholder tekst, skærmbillede, nummer/tal, Font/skrifttype&#10;&#10;Automatisk genereret beskrivelse">
            <a:extLst>
              <a:ext uri="{FF2B5EF4-FFF2-40B4-BE49-F238E27FC236}">
                <a16:creationId xmlns:a16="http://schemas.microsoft.com/office/drawing/2014/main" id="{ED0042C1-1A6E-5098-617D-BFAE5D963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2538" y="393247"/>
            <a:ext cx="3985702" cy="6551210"/>
          </a:xfrm>
          <a:prstGeom prst="rect">
            <a:avLst/>
          </a:prstGeom>
        </p:spPr>
      </p:pic>
      <p:pic>
        <p:nvPicPr>
          <p:cNvPr id="6" name="Billede 5" descr="Et billede, der indeholder tekst, skærmbillede, nummer/tal, Parallel&#10;&#10;Automatisk genereret beskrivelse">
            <a:extLst>
              <a:ext uri="{FF2B5EF4-FFF2-40B4-BE49-F238E27FC236}">
                <a16:creationId xmlns:a16="http://schemas.microsoft.com/office/drawing/2014/main" id="{09129275-7F3E-8C1C-163C-F26F85B078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2014">
            <a:off x="3214087" y="281507"/>
            <a:ext cx="4248411" cy="6620097"/>
          </a:xfrm>
          <a:prstGeom prst="rect">
            <a:avLst/>
          </a:prstGeom>
        </p:spPr>
      </p:pic>
      <p:pic>
        <p:nvPicPr>
          <p:cNvPr id="7" name="Billede 6" descr="Et billede, der indeholder tekst, skærmbillede, nummer/tal, software&#10;&#10;Automatisk genereret beskrivelse">
            <a:extLst>
              <a:ext uri="{FF2B5EF4-FFF2-40B4-BE49-F238E27FC236}">
                <a16:creationId xmlns:a16="http://schemas.microsoft.com/office/drawing/2014/main" id="{04B56640-A77D-48AB-9177-68F3289453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382521">
            <a:off x="2900561" y="496660"/>
            <a:ext cx="5793529" cy="5864677"/>
          </a:xfrm>
          <a:prstGeom prst="rect">
            <a:avLst/>
          </a:prstGeom>
        </p:spPr>
      </p:pic>
    </p:spTree>
    <p:extLst>
      <p:ext uri="{BB962C8B-B14F-4D97-AF65-F5344CB8AC3E}">
        <p14:creationId xmlns:p14="http://schemas.microsoft.com/office/powerpoint/2010/main" val="1433352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2983F-4264-7EC6-79A5-2E15074BBFCA}"/>
              </a:ext>
            </a:extLst>
          </p:cNvPr>
          <p:cNvSpPr>
            <a:spLocks noGrp="1"/>
          </p:cNvSpPr>
          <p:nvPr>
            <p:ph type="title"/>
          </p:nvPr>
        </p:nvSpPr>
        <p:spPr/>
        <p:txBody>
          <a:bodyPr/>
          <a:lstStyle/>
          <a:p>
            <a:r>
              <a:rPr lang="da-DK" dirty="0"/>
              <a:t>Danmark er et af de bedste lande i verden</a:t>
            </a:r>
          </a:p>
        </p:txBody>
      </p:sp>
      <p:pic>
        <p:nvPicPr>
          <p:cNvPr id="4" name="Billede 3" descr="Et billede, der indeholder tekst, skærmbillede, nummer/tal, software&#10;&#10;Automatisk genereret beskrivelse">
            <a:extLst>
              <a:ext uri="{FF2B5EF4-FFF2-40B4-BE49-F238E27FC236}">
                <a16:creationId xmlns:a16="http://schemas.microsoft.com/office/drawing/2014/main" id="{1835AF53-97B7-87A9-17D5-B80373F38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93" y="1061358"/>
            <a:ext cx="2974041" cy="5360804"/>
          </a:xfrm>
          <a:prstGeom prst="rect">
            <a:avLst/>
          </a:prstGeom>
        </p:spPr>
      </p:pic>
      <p:pic>
        <p:nvPicPr>
          <p:cNvPr id="3" name="Billede 2" descr="Et billede, der indeholder tekst, skærmbillede, nummer/tal, software&#10;&#10;Automatisk genereret beskrivelse">
            <a:extLst>
              <a:ext uri="{FF2B5EF4-FFF2-40B4-BE49-F238E27FC236}">
                <a16:creationId xmlns:a16="http://schemas.microsoft.com/office/drawing/2014/main" id="{278D43FF-B220-768D-D37F-1942120341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34681">
            <a:off x="2513455" y="626572"/>
            <a:ext cx="3245071" cy="6169742"/>
          </a:xfrm>
          <a:prstGeom prst="rect">
            <a:avLst/>
          </a:prstGeom>
        </p:spPr>
      </p:pic>
      <p:pic>
        <p:nvPicPr>
          <p:cNvPr id="5" name="Billede 4" descr="Et billede, der indeholder tekst, skærmbillede, nummer/tal, Font/skrifttype&#10;&#10;Automatisk genereret beskrivelse">
            <a:extLst>
              <a:ext uri="{FF2B5EF4-FFF2-40B4-BE49-F238E27FC236}">
                <a16:creationId xmlns:a16="http://schemas.microsoft.com/office/drawing/2014/main" id="{ED0042C1-1A6E-5098-617D-BFAE5D963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2538" y="393247"/>
            <a:ext cx="3985702" cy="6551210"/>
          </a:xfrm>
          <a:prstGeom prst="rect">
            <a:avLst/>
          </a:prstGeom>
        </p:spPr>
      </p:pic>
      <p:pic>
        <p:nvPicPr>
          <p:cNvPr id="6" name="Billede 5" descr="Et billede, der indeholder tekst, skærmbillede, nummer/tal, Parallel&#10;&#10;Automatisk genereret beskrivelse">
            <a:extLst>
              <a:ext uri="{FF2B5EF4-FFF2-40B4-BE49-F238E27FC236}">
                <a16:creationId xmlns:a16="http://schemas.microsoft.com/office/drawing/2014/main" id="{09129275-7F3E-8C1C-163C-F26F85B078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2014">
            <a:off x="3214087" y="281507"/>
            <a:ext cx="4248411" cy="6620097"/>
          </a:xfrm>
          <a:prstGeom prst="rect">
            <a:avLst/>
          </a:prstGeom>
        </p:spPr>
      </p:pic>
      <p:pic>
        <p:nvPicPr>
          <p:cNvPr id="7" name="Billede 6" descr="Et billede, der indeholder tekst, skærmbillede, nummer/tal, software&#10;&#10;Automatisk genereret beskrivelse">
            <a:extLst>
              <a:ext uri="{FF2B5EF4-FFF2-40B4-BE49-F238E27FC236}">
                <a16:creationId xmlns:a16="http://schemas.microsoft.com/office/drawing/2014/main" id="{04B56640-A77D-48AB-9177-68F3289453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382521">
            <a:off x="2900561" y="496660"/>
            <a:ext cx="5793529" cy="5864677"/>
          </a:xfrm>
          <a:prstGeom prst="rect">
            <a:avLst/>
          </a:prstGeom>
        </p:spPr>
      </p:pic>
      <p:pic>
        <p:nvPicPr>
          <p:cNvPr id="8" name="Billede 7" descr="Et billede, der indeholder tekst, skærmbillede, nummer/tal, Font/skrifttype&#10;&#10;Automatisk genereret beskrivelse">
            <a:extLst>
              <a:ext uri="{FF2B5EF4-FFF2-40B4-BE49-F238E27FC236}">
                <a16:creationId xmlns:a16="http://schemas.microsoft.com/office/drawing/2014/main" id="{6D650183-B5E5-6943-9C1A-BEDD0AD550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38316">
            <a:off x="4585221" y="101472"/>
            <a:ext cx="3705425" cy="7267107"/>
          </a:xfrm>
          <a:prstGeom prst="rect">
            <a:avLst/>
          </a:prstGeom>
        </p:spPr>
      </p:pic>
    </p:spTree>
    <p:extLst>
      <p:ext uri="{BB962C8B-B14F-4D97-AF65-F5344CB8AC3E}">
        <p14:creationId xmlns:p14="http://schemas.microsoft.com/office/powerpoint/2010/main" val="3598802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7131CB0-2A50-DADB-4253-3FC8DFAFA765}"/>
              </a:ext>
            </a:extLst>
          </p:cNvPr>
          <p:cNvSpPr>
            <a:spLocks noGrp="1"/>
          </p:cNvSpPr>
          <p:nvPr>
            <p:ph type="body" sz="quarter" idx="12"/>
          </p:nvPr>
        </p:nvSpPr>
        <p:spPr/>
        <p:txBody>
          <a:bodyPr/>
          <a:lstStyle/>
          <a:p>
            <a:r>
              <a:rPr lang="da-DK" dirty="0"/>
              <a:t>Uligheden stiger</a:t>
            </a:r>
          </a:p>
        </p:txBody>
      </p:sp>
    </p:spTree>
    <p:extLst>
      <p:ext uri="{BB962C8B-B14F-4D97-AF65-F5344CB8AC3E}">
        <p14:creationId xmlns:p14="http://schemas.microsoft.com/office/powerpoint/2010/main" val="1400862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309B1E8-7014-103B-142C-E369D201ECF3}"/>
              </a:ext>
            </a:extLst>
          </p:cNvPr>
          <p:cNvSpPr>
            <a:spLocks noGrp="1"/>
          </p:cNvSpPr>
          <p:nvPr>
            <p:ph type="body" sz="quarter" idx="12"/>
          </p:nvPr>
        </p:nvSpPr>
        <p:spPr>
          <a:xfrm>
            <a:off x="505694" y="431800"/>
            <a:ext cx="6822206" cy="1202959"/>
          </a:xfrm>
        </p:spPr>
        <p:txBody>
          <a:bodyPr/>
          <a:lstStyle/>
          <a:p>
            <a:pPr algn="l"/>
            <a:r>
              <a:rPr lang="da-DK" sz="4800" i="1" dirty="0"/>
              <a:t>Er ulighed et problem for samfundet? </a:t>
            </a:r>
          </a:p>
        </p:txBody>
      </p:sp>
      <p:sp>
        <p:nvSpPr>
          <p:cNvPr id="4" name="Pladsholder til tekst 1">
            <a:extLst>
              <a:ext uri="{FF2B5EF4-FFF2-40B4-BE49-F238E27FC236}">
                <a16:creationId xmlns:a16="http://schemas.microsoft.com/office/drawing/2014/main" id="{82C14986-ED06-A77D-2627-8AC99085A678}"/>
              </a:ext>
            </a:extLst>
          </p:cNvPr>
          <p:cNvSpPr txBox="1">
            <a:spLocks/>
          </p:cNvSpPr>
          <p:nvPr/>
        </p:nvSpPr>
        <p:spPr>
          <a:xfrm>
            <a:off x="3916797" y="4756882"/>
            <a:ext cx="7721600" cy="1669318"/>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7200" b="1" kern="1200">
                <a:solidFill>
                  <a:schemeClr val="bg1"/>
                </a:solidFill>
                <a:latin typeface="Whitney Book" pitchFamily="50" charset="0"/>
                <a:ea typeface="+mn-ea"/>
                <a:cs typeface="Whitney Book"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Whitney Book" pitchFamily="50" charset="0"/>
                <a:ea typeface="+mn-ea"/>
                <a:cs typeface="Whitney Book"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Whitney Book" pitchFamily="50" charset="0"/>
                <a:ea typeface="+mn-ea"/>
                <a:cs typeface="Whitney Book"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Whitney Book" pitchFamily="50" charset="0"/>
                <a:ea typeface="+mn-ea"/>
                <a:cs typeface="Whitney Book"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Whitney Book" pitchFamily="50" charset="0"/>
                <a:ea typeface="+mn-ea"/>
                <a:cs typeface="Whitney Book"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da-DK" sz="4800" i="1" dirty="0"/>
              <a:t>Er det et problem at bo opdelt efter indkomst?</a:t>
            </a:r>
          </a:p>
        </p:txBody>
      </p:sp>
    </p:spTree>
    <p:extLst>
      <p:ext uri="{BB962C8B-B14F-4D97-AF65-F5344CB8AC3E}">
        <p14:creationId xmlns:p14="http://schemas.microsoft.com/office/powerpoint/2010/main" val="87948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01AEA9-D4F7-215A-056B-8356006C04E0}"/>
              </a:ext>
            </a:extLst>
          </p:cNvPr>
          <p:cNvSpPr>
            <a:spLocks noGrp="1"/>
          </p:cNvSpPr>
          <p:nvPr>
            <p:ph type="title"/>
          </p:nvPr>
        </p:nvSpPr>
        <p:spPr/>
        <p:txBody>
          <a:bodyPr/>
          <a:lstStyle/>
          <a:p>
            <a:r>
              <a:rPr lang="da-DK" dirty="0"/>
              <a:t>Uligheden er rekordhøj i Danmark</a:t>
            </a:r>
          </a:p>
        </p:txBody>
      </p:sp>
      <p:pic>
        <p:nvPicPr>
          <p:cNvPr id="23" name="Pladsholder til indhold 22" descr="Et billede, der indeholder tekst, linje/række, skærmbillede, Kurve&#10;&#10;Automatisk genereret beskrivelse">
            <a:extLst>
              <a:ext uri="{FF2B5EF4-FFF2-40B4-BE49-F238E27FC236}">
                <a16:creationId xmlns:a16="http://schemas.microsoft.com/office/drawing/2014/main" id="{A8B7E314-4F21-3D6E-0EAF-A6D8383DDA8D}"/>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Tree>
    <p:extLst>
      <p:ext uri="{BB962C8B-B14F-4D97-AF65-F5344CB8AC3E}">
        <p14:creationId xmlns:p14="http://schemas.microsoft.com/office/powerpoint/2010/main" val="1431604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4FBDC6-B2EE-86C2-D6A7-3AFD245A00F7}"/>
              </a:ext>
            </a:extLst>
          </p:cNvPr>
          <p:cNvSpPr>
            <a:spLocks noGrp="1"/>
          </p:cNvSpPr>
          <p:nvPr>
            <p:ph type="title"/>
          </p:nvPr>
        </p:nvSpPr>
        <p:spPr/>
        <p:txBody>
          <a:bodyPr/>
          <a:lstStyle/>
          <a:p>
            <a:r>
              <a:rPr lang="da-DK" dirty="0"/>
              <a:t>Vi er blevet rigere…</a:t>
            </a:r>
          </a:p>
        </p:txBody>
      </p:sp>
      <p:pic>
        <p:nvPicPr>
          <p:cNvPr id="7" name="Pladsholder til indhold 6" descr="Et billede, der indeholder tekst, skærmbillede, Font/skrifttype, linje/række&#10;&#10;Automatisk genereret beskrivelse">
            <a:extLst>
              <a:ext uri="{FF2B5EF4-FFF2-40B4-BE49-F238E27FC236}">
                <a16:creationId xmlns:a16="http://schemas.microsoft.com/office/drawing/2014/main" id="{14757152-3463-C6F9-222F-8FD8F0BDDBB2}"/>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Tree>
    <p:extLst>
      <p:ext uri="{BB962C8B-B14F-4D97-AF65-F5344CB8AC3E}">
        <p14:creationId xmlns:p14="http://schemas.microsoft.com/office/powerpoint/2010/main" val="3647028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4FBDC6-B2EE-86C2-D6A7-3AFD245A00F7}"/>
              </a:ext>
            </a:extLst>
          </p:cNvPr>
          <p:cNvSpPr>
            <a:spLocks noGrp="1"/>
          </p:cNvSpPr>
          <p:nvPr>
            <p:ph type="title"/>
          </p:nvPr>
        </p:nvSpPr>
        <p:spPr/>
        <p:txBody>
          <a:bodyPr/>
          <a:lstStyle/>
          <a:p>
            <a:r>
              <a:rPr lang="da-DK" dirty="0"/>
              <a:t>…nogle mere end andre</a:t>
            </a:r>
          </a:p>
        </p:txBody>
      </p:sp>
      <p:pic>
        <p:nvPicPr>
          <p:cNvPr id="6" name="Pladsholder til indhold 5" descr="Et billede, der indeholder tekst, skærmbillede, linje/række, Font/skrifttype&#10;&#10;Automatisk genereret beskrivelse">
            <a:extLst>
              <a:ext uri="{FF2B5EF4-FFF2-40B4-BE49-F238E27FC236}">
                <a16:creationId xmlns:a16="http://schemas.microsoft.com/office/drawing/2014/main" id="{C848B694-B778-F7DF-23A1-2F3FD1F5550B}"/>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Tree>
    <p:extLst>
      <p:ext uri="{BB962C8B-B14F-4D97-AF65-F5344CB8AC3E}">
        <p14:creationId xmlns:p14="http://schemas.microsoft.com/office/powerpoint/2010/main" val="275111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2FA0CC-3386-F673-EDAB-B162A42038CD}"/>
              </a:ext>
            </a:extLst>
          </p:cNvPr>
          <p:cNvSpPr>
            <a:spLocks noGrp="1"/>
          </p:cNvSpPr>
          <p:nvPr>
            <p:ph type="title"/>
          </p:nvPr>
        </p:nvSpPr>
        <p:spPr/>
        <p:txBody>
          <a:bodyPr/>
          <a:lstStyle/>
          <a:p>
            <a:r>
              <a:rPr lang="da-DK" dirty="0"/>
              <a:t>Vi er stadig et klassesamfund</a:t>
            </a:r>
          </a:p>
        </p:txBody>
      </p:sp>
      <p:pic>
        <p:nvPicPr>
          <p:cNvPr id="4" name="Pladsholder til indhold 3">
            <a:extLst>
              <a:ext uri="{FF2B5EF4-FFF2-40B4-BE49-F238E27FC236}">
                <a16:creationId xmlns:a16="http://schemas.microsoft.com/office/drawing/2014/main" id="{D5F98891-D85B-869D-CA14-B73D0968F948}"/>
              </a:ext>
            </a:extLst>
          </p:cNvPr>
          <p:cNvPicPr>
            <a:picLocks noGrp="1" noChangeAspect="1"/>
          </p:cNvPicPr>
          <p:nvPr>
            <p:ph sz="quarter" idx="10"/>
          </p:nvPr>
        </p:nvPicPr>
        <p:blipFill>
          <a:blip r:embed="rId3"/>
          <a:stretch>
            <a:fillRect/>
          </a:stretch>
        </p:blipFill>
        <p:spPr>
          <a:xfrm>
            <a:off x="1007608" y="1853973"/>
            <a:ext cx="10372725" cy="2105025"/>
          </a:xfrm>
          <a:prstGeom prst="rect">
            <a:avLst/>
          </a:prstGeom>
        </p:spPr>
      </p:pic>
      <p:sp>
        <p:nvSpPr>
          <p:cNvPr id="5" name="Tekstfelt 4">
            <a:extLst>
              <a:ext uri="{FF2B5EF4-FFF2-40B4-BE49-F238E27FC236}">
                <a16:creationId xmlns:a16="http://schemas.microsoft.com/office/drawing/2014/main" id="{91E28E95-D37F-CB53-3A55-6C0437CCFA07}"/>
              </a:ext>
            </a:extLst>
          </p:cNvPr>
          <p:cNvSpPr txBox="1"/>
          <p:nvPr/>
        </p:nvSpPr>
        <p:spPr>
          <a:xfrm>
            <a:off x="1146034" y="3970240"/>
            <a:ext cx="790575" cy="369332"/>
          </a:xfrm>
          <a:prstGeom prst="rect">
            <a:avLst/>
          </a:prstGeom>
          <a:noFill/>
        </p:spPr>
        <p:txBody>
          <a:bodyPr wrap="square" rtlCol="0">
            <a:spAutoFit/>
          </a:bodyPr>
          <a:lstStyle/>
          <a:p>
            <a:pPr algn="ctr"/>
            <a:r>
              <a:rPr lang="da-DK" dirty="0">
                <a:latin typeface="Whitney Book" pitchFamily="50" charset="0"/>
                <a:cs typeface="Whitney Book" pitchFamily="50" charset="0"/>
              </a:rPr>
              <a:t>2 %</a:t>
            </a:r>
          </a:p>
        </p:txBody>
      </p:sp>
      <p:sp>
        <p:nvSpPr>
          <p:cNvPr id="6" name="Tekstfelt 5">
            <a:extLst>
              <a:ext uri="{FF2B5EF4-FFF2-40B4-BE49-F238E27FC236}">
                <a16:creationId xmlns:a16="http://schemas.microsoft.com/office/drawing/2014/main" id="{01EDAB89-0760-FE3F-3DBE-9D88C49A6626}"/>
              </a:ext>
            </a:extLst>
          </p:cNvPr>
          <p:cNvSpPr txBox="1"/>
          <p:nvPr/>
        </p:nvSpPr>
        <p:spPr>
          <a:xfrm>
            <a:off x="3301303" y="3970240"/>
            <a:ext cx="790575" cy="369332"/>
          </a:xfrm>
          <a:prstGeom prst="rect">
            <a:avLst/>
          </a:prstGeom>
          <a:noFill/>
        </p:spPr>
        <p:txBody>
          <a:bodyPr wrap="square" rtlCol="0">
            <a:spAutoFit/>
          </a:bodyPr>
          <a:lstStyle/>
          <a:p>
            <a:pPr algn="ctr"/>
            <a:r>
              <a:rPr lang="da-DK" dirty="0">
                <a:latin typeface="Whitney Book" pitchFamily="50" charset="0"/>
                <a:cs typeface="Whitney Book" pitchFamily="50" charset="0"/>
              </a:rPr>
              <a:t>14 %</a:t>
            </a:r>
          </a:p>
        </p:txBody>
      </p:sp>
      <p:sp>
        <p:nvSpPr>
          <p:cNvPr id="7" name="Tekstfelt 6">
            <a:extLst>
              <a:ext uri="{FF2B5EF4-FFF2-40B4-BE49-F238E27FC236}">
                <a16:creationId xmlns:a16="http://schemas.microsoft.com/office/drawing/2014/main" id="{602461B0-F8DC-C73A-93FB-8C00D764BA4A}"/>
              </a:ext>
            </a:extLst>
          </p:cNvPr>
          <p:cNvSpPr txBox="1"/>
          <p:nvPr/>
        </p:nvSpPr>
        <p:spPr>
          <a:xfrm>
            <a:off x="5525391" y="3970240"/>
            <a:ext cx="790575" cy="369332"/>
          </a:xfrm>
          <a:prstGeom prst="rect">
            <a:avLst/>
          </a:prstGeom>
          <a:noFill/>
        </p:spPr>
        <p:txBody>
          <a:bodyPr wrap="square" rtlCol="0">
            <a:spAutoFit/>
          </a:bodyPr>
          <a:lstStyle/>
          <a:p>
            <a:pPr algn="ctr"/>
            <a:r>
              <a:rPr lang="da-DK" dirty="0">
                <a:latin typeface="Whitney Book" pitchFamily="50" charset="0"/>
                <a:cs typeface="Whitney Book" pitchFamily="50" charset="0"/>
              </a:rPr>
              <a:t>25 %</a:t>
            </a:r>
          </a:p>
        </p:txBody>
      </p:sp>
      <p:sp>
        <p:nvSpPr>
          <p:cNvPr id="8" name="Tekstfelt 7">
            <a:extLst>
              <a:ext uri="{FF2B5EF4-FFF2-40B4-BE49-F238E27FC236}">
                <a16:creationId xmlns:a16="http://schemas.microsoft.com/office/drawing/2014/main" id="{EE5470E3-0314-EF31-5ABE-312C3E8AE3F7}"/>
              </a:ext>
            </a:extLst>
          </p:cNvPr>
          <p:cNvSpPr txBox="1"/>
          <p:nvPr/>
        </p:nvSpPr>
        <p:spPr>
          <a:xfrm>
            <a:off x="7761147" y="3970240"/>
            <a:ext cx="790575" cy="369332"/>
          </a:xfrm>
          <a:prstGeom prst="rect">
            <a:avLst/>
          </a:prstGeom>
          <a:noFill/>
        </p:spPr>
        <p:txBody>
          <a:bodyPr wrap="square" rtlCol="0">
            <a:spAutoFit/>
          </a:bodyPr>
          <a:lstStyle/>
          <a:p>
            <a:pPr algn="ctr"/>
            <a:r>
              <a:rPr lang="da-DK" dirty="0">
                <a:latin typeface="Whitney Book" pitchFamily="50" charset="0"/>
                <a:cs typeface="Whitney Book" pitchFamily="50" charset="0"/>
              </a:rPr>
              <a:t>39 %</a:t>
            </a:r>
          </a:p>
        </p:txBody>
      </p:sp>
      <p:sp>
        <p:nvSpPr>
          <p:cNvPr id="9" name="Tekstfelt 8">
            <a:extLst>
              <a:ext uri="{FF2B5EF4-FFF2-40B4-BE49-F238E27FC236}">
                <a16:creationId xmlns:a16="http://schemas.microsoft.com/office/drawing/2014/main" id="{B857F31E-02ED-7963-CC18-6B78734C8584}"/>
              </a:ext>
            </a:extLst>
          </p:cNvPr>
          <p:cNvSpPr txBox="1"/>
          <p:nvPr/>
        </p:nvSpPr>
        <p:spPr>
          <a:xfrm>
            <a:off x="9985235" y="3971783"/>
            <a:ext cx="790575" cy="369332"/>
          </a:xfrm>
          <a:prstGeom prst="rect">
            <a:avLst/>
          </a:prstGeom>
          <a:noFill/>
        </p:spPr>
        <p:txBody>
          <a:bodyPr wrap="square" rtlCol="0">
            <a:spAutoFit/>
          </a:bodyPr>
          <a:lstStyle/>
          <a:p>
            <a:pPr algn="ctr"/>
            <a:r>
              <a:rPr lang="da-DK" dirty="0">
                <a:latin typeface="Whitney Book" pitchFamily="50" charset="0"/>
                <a:cs typeface="Whitney Book" pitchFamily="50" charset="0"/>
              </a:rPr>
              <a:t>20 %</a:t>
            </a:r>
          </a:p>
        </p:txBody>
      </p:sp>
      <p:sp>
        <p:nvSpPr>
          <p:cNvPr id="12" name="Tekstfelt 11">
            <a:extLst>
              <a:ext uri="{FF2B5EF4-FFF2-40B4-BE49-F238E27FC236}">
                <a16:creationId xmlns:a16="http://schemas.microsoft.com/office/drawing/2014/main" id="{36CA1799-B10F-CB0F-46A1-52FA3B2EF82B}"/>
              </a:ext>
            </a:extLst>
          </p:cNvPr>
          <p:cNvSpPr txBox="1"/>
          <p:nvPr/>
        </p:nvSpPr>
        <p:spPr>
          <a:xfrm>
            <a:off x="690171" y="4364497"/>
            <a:ext cx="2210578" cy="900246"/>
          </a:xfrm>
          <a:prstGeom prst="rect">
            <a:avLst/>
          </a:prstGeom>
          <a:noFill/>
        </p:spPr>
        <p:txBody>
          <a:bodyPr wrap="square">
            <a:spAutoFit/>
          </a:bodyPr>
          <a:lstStyle/>
          <a:p>
            <a:r>
              <a:rPr lang="da-DK" sz="1050" b="0" i="0" dirty="0">
                <a:effectLst/>
                <a:latin typeface="Whitney Book" pitchFamily="50" charset="0"/>
                <a:cs typeface="Whitney Book" pitchFamily="50" charset="0"/>
              </a:rPr>
              <a:t>Tjener </a:t>
            </a:r>
            <a:r>
              <a:rPr lang="da-DK" sz="1050" b="1" i="0" dirty="0">
                <a:effectLst/>
                <a:latin typeface="Whitney Book" pitchFamily="50" charset="0"/>
                <a:cs typeface="Whitney Book" pitchFamily="50" charset="0"/>
              </a:rPr>
              <a:t>over tre gange</a:t>
            </a:r>
            <a:r>
              <a:rPr lang="da-DK" sz="1050" b="0" i="0" dirty="0">
                <a:effectLst/>
                <a:latin typeface="Whitney Book" pitchFamily="50" charset="0"/>
                <a:cs typeface="Whitney Book" pitchFamily="50" charset="0"/>
              </a:rPr>
              <a:t> så meget som den typiske indkomst (</a:t>
            </a:r>
            <a:r>
              <a:rPr lang="da-DK" sz="1050" dirty="0">
                <a:latin typeface="Whitney Book" pitchFamily="50" charset="0"/>
                <a:cs typeface="Whitney Book" pitchFamily="50" charset="0"/>
              </a:rPr>
              <a:t>1,2 mio. kr.)</a:t>
            </a:r>
            <a:endParaRPr lang="da-DK" sz="1050" b="0" i="0" dirty="0">
              <a:effectLst/>
              <a:latin typeface="Whitney Book" pitchFamily="50" charset="0"/>
              <a:cs typeface="Whitney Book" pitchFamily="50" charset="0"/>
            </a:endParaRPr>
          </a:p>
          <a:p>
            <a:pPr algn="l"/>
            <a:endParaRPr lang="da-DK" sz="1050" b="0" i="0" dirty="0">
              <a:effectLst/>
              <a:latin typeface="Whitney Book" pitchFamily="50" charset="0"/>
              <a:cs typeface="Whitney Book" pitchFamily="50" charset="0"/>
            </a:endParaRPr>
          </a:p>
          <a:p>
            <a:pPr algn="l"/>
            <a:r>
              <a:rPr lang="da-DK" sz="1050" b="0" i="0" dirty="0">
                <a:effectLst/>
                <a:latin typeface="Whitney Book" pitchFamily="50" charset="0"/>
                <a:cs typeface="Whitney Book" pitchFamily="50" charset="0"/>
              </a:rPr>
              <a:t>F.eks.</a:t>
            </a:r>
            <a:r>
              <a:rPr lang="da-DK" sz="1050" dirty="0">
                <a:latin typeface="Whitney Book" pitchFamily="50" charset="0"/>
                <a:cs typeface="Whitney Book" pitchFamily="50" charset="0"/>
              </a:rPr>
              <a:t> </a:t>
            </a:r>
            <a:r>
              <a:rPr lang="da-DK" sz="1050" b="0" i="0" dirty="0">
                <a:effectLst/>
                <a:latin typeface="Whitney Book" pitchFamily="50" charset="0"/>
                <a:cs typeface="Whitney Book" pitchFamily="50" charset="0"/>
              </a:rPr>
              <a:t>Direktør/topleder</a:t>
            </a:r>
          </a:p>
        </p:txBody>
      </p:sp>
      <p:sp>
        <p:nvSpPr>
          <p:cNvPr id="13" name="Tekstfelt 12">
            <a:extLst>
              <a:ext uri="{FF2B5EF4-FFF2-40B4-BE49-F238E27FC236}">
                <a16:creationId xmlns:a16="http://schemas.microsoft.com/office/drawing/2014/main" id="{FEAD0ECB-E21F-B41F-5EE3-72B8B54F5181}"/>
              </a:ext>
            </a:extLst>
          </p:cNvPr>
          <p:cNvSpPr txBox="1"/>
          <p:nvPr/>
        </p:nvSpPr>
        <p:spPr>
          <a:xfrm>
            <a:off x="2809967" y="4363542"/>
            <a:ext cx="2190750" cy="1223412"/>
          </a:xfrm>
          <a:prstGeom prst="rect">
            <a:avLst/>
          </a:prstGeom>
          <a:noFill/>
        </p:spPr>
        <p:txBody>
          <a:bodyPr wrap="square">
            <a:spAutoFit/>
          </a:bodyPr>
          <a:lstStyle/>
          <a:p>
            <a:pPr algn="l"/>
            <a:r>
              <a:rPr lang="da-DK" sz="1050" dirty="0">
                <a:latin typeface="Whitney Book" pitchFamily="50" charset="0"/>
                <a:cs typeface="Whitney Book" pitchFamily="50" charset="0"/>
              </a:rPr>
              <a:t>Tjener </a:t>
            </a:r>
            <a:r>
              <a:rPr lang="da-DK" sz="1050" b="1" i="0" dirty="0">
                <a:effectLst/>
                <a:latin typeface="Whitney Book" pitchFamily="50" charset="0"/>
                <a:cs typeface="Whitney Book" pitchFamily="50" charset="0"/>
              </a:rPr>
              <a:t>mellem to og tre gange</a:t>
            </a:r>
            <a:r>
              <a:rPr lang="da-DK" sz="1050" b="0" i="0" dirty="0">
                <a:effectLst/>
                <a:latin typeface="Whitney Book" pitchFamily="50" charset="0"/>
                <a:cs typeface="Whitney Book" pitchFamily="50" charset="0"/>
              </a:rPr>
              <a:t> den typiske indkomst</a:t>
            </a:r>
          </a:p>
          <a:p>
            <a:pPr algn="l"/>
            <a:endParaRPr lang="da-DK" sz="1050" dirty="0">
              <a:latin typeface="Whitney Book" pitchFamily="50" charset="0"/>
              <a:cs typeface="Whitney Book" pitchFamily="50" charset="0"/>
            </a:endParaRPr>
          </a:p>
          <a:p>
            <a:pPr algn="l"/>
            <a:r>
              <a:rPr lang="da-DK" sz="1050" b="0" i="0" dirty="0">
                <a:effectLst/>
                <a:latin typeface="Whitney Book" pitchFamily="50" charset="0"/>
                <a:cs typeface="Whitney Book" pitchFamily="50" charset="0"/>
              </a:rPr>
              <a:t>Personer med </a:t>
            </a:r>
            <a:r>
              <a:rPr lang="da-DK" sz="1050" b="1" i="0" dirty="0">
                <a:effectLst/>
                <a:latin typeface="Whitney Book" pitchFamily="50" charset="0"/>
                <a:cs typeface="Whitney Book" pitchFamily="50" charset="0"/>
              </a:rPr>
              <a:t>akademisk</a:t>
            </a:r>
            <a:r>
              <a:rPr lang="da-DK" sz="1050" b="0" i="0" dirty="0">
                <a:effectLst/>
                <a:latin typeface="Whitney Book" pitchFamily="50" charset="0"/>
                <a:cs typeface="Whitney Book" pitchFamily="50" charset="0"/>
              </a:rPr>
              <a:t> uddannelse</a:t>
            </a:r>
            <a:endParaRPr lang="da-DK" sz="1050" dirty="0">
              <a:latin typeface="Whitney Book" pitchFamily="50" charset="0"/>
              <a:cs typeface="Whitney Book" pitchFamily="50" charset="0"/>
            </a:endParaRPr>
          </a:p>
          <a:p>
            <a:pPr algn="l"/>
            <a:endParaRPr lang="da-DK" sz="1050" dirty="0">
              <a:latin typeface="Whitney Book" pitchFamily="50" charset="0"/>
              <a:cs typeface="Whitney Book" pitchFamily="50" charset="0"/>
            </a:endParaRPr>
          </a:p>
          <a:p>
            <a:pPr algn="l"/>
            <a:r>
              <a:rPr lang="da-DK" sz="1050" b="0" i="0" dirty="0">
                <a:effectLst/>
                <a:latin typeface="Whitney Book" pitchFamily="50" charset="0"/>
                <a:cs typeface="Whitney Book" pitchFamily="50" charset="0"/>
              </a:rPr>
              <a:t>F.eks. ingeniør, jurist, læge</a:t>
            </a:r>
          </a:p>
        </p:txBody>
      </p:sp>
      <p:sp>
        <p:nvSpPr>
          <p:cNvPr id="14" name="Tekstfelt 13">
            <a:extLst>
              <a:ext uri="{FF2B5EF4-FFF2-40B4-BE49-F238E27FC236}">
                <a16:creationId xmlns:a16="http://schemas.microsoft.com/office/drawing/2014/main" id="{9BBAE602-C749-E033-146E-4966C2A5ADA0}"/>
              </a:ext>
            </a:extLst>
          </p:cNvPr>
          <p:cNvSpPr txBox="1"/>
          <p:nvPr/>
        </p:nvSpPr>
        <p:spPr>
          <a:xfrm>
            <a:off x="5058059" y="4363542"/>
            <a:ext cx="2190750" cy="1223412"/>
          </a:xfrm>
          <a:prstGeom prst="rect">
            <a:avLst/>
          </a:prstGeom>
          <a:noFill/>
        </p:spPr>
        <p:txBody>
          <a:bodyPr wrap="square">
            <a:spAutoFit/>
          </a:bodyPr>
          <a:lstStyle/>
          <a:p>
            <a:pPr algn="l"/>
            <a:r>
              <a:rPr lang="da-DK" sz="1050" b="0" i="0" dirty="0">
                <a:effectLst/>
                <a:latin typeface="Whitney Book" pitchFamily="50" charset="0"/>
                <a:cs typeface="Whitney Book" pitchFamily="50" charset="0"/>
              </a:rPr>
              <a:t>Tjener </a:t>
            </a:r>
            <a:r>
              <a:rPr lang="da-DK" sz="1050" b="1" i="0" dirty="0">
                <a:effectLst/>
                <a:latin typeface="Whitney Book" pitchFamily="50" charset="0"/>
                <a:cs typeface="Whitney Book" pitchFamily="50" charset="0"/>
              </a:rPr>
              <a:t>under det dobbelte</a:t>
            </a:r>
            <a:r>
              <a:rPr lang="da-DK" sz="1050" b="0" i="0" dirty="0">
                <a:effectLst/>
                <a:latin typeface="Whitney Book" pitchFamily="50" charset="0"/>
                <a:cs typeface="Whitney Book" pitchFamily="50" charset="0"/>
              </a:rPr>
              <a:t> af den typiske indkomst</a:t>
            </a:r>
          </a:p>
          <a:p>
            <a:pPr algn="l"/>
            <a:endParaRPr lang="da-DK" sz="1050" dirty="0">
              <a:latin typeface="Whitney Book" pitchFamily="50" charset="0"/>
              <a:cs typeface="Whitney Book" pitchFamily="50" charset="0"/>
            </a:endParaRPr>
          </a:p>
          <a:p>
            <a:pPr algn="l"/>
            <a:r>
              <a:rPr lang="da-DK" sz="1050" b="0" i="0" dirty="0">
                <a:effectLst/>
                <a:latin typeface="Whitney Book" pitchFamily="50" charset="0"/>
                <a:cs typeface="Whitney Book" pitchFamily="50" charset="0"/>
              </a:rPr>
              <a:t>Personer med kort eller mellemlang </a:t>
            </a:r>
            <a:r>
              <a:rPr lang="da-DK" sz="1050" b="1" i="0" dirty="0">
                <a:effectLst/>
                <a:latin typeface="Whitney Book" pitchFamily="50" charset="0"/>
                <a:cs typeface="Whitney Book" pitchFamily="50" charset="0"/>
              </a:rPr>
              <a:t>videregående</a:t>
            </a:r>
            <a:r>
              <a:rPr lang="da-DK" sz="1050" b="0" i="0" dirty="0">
                <a:effectLst/>
                <a:latin typeface="Whitney Book" pitchFamily="50" charset="0"/>
                <a:cs typeface="Whitney Book" pitchFamily="50" charset="0"/>
              </a:rPr>
              <a:t> uddannelse</a:t>
            </a:r>
          </a:p>
          <a:p>
            <a:pPr algn="l"/>
            <a:endParaRPr lang="da-DK" sz="1050" dirty="0">
              <a:latin typeface="Whitney Book" pitchFamily="50" charset="0"/>
              <a:cs typeface="Whitney Book" pitchFamily="50" charset="0"/>
            </a:endParaRPr>
          </a:p>
          <a:p>
            <a:pPr algn="l"/>
            <a:r>
              <a:rPr lang="da-DK" sz="1050" b="0" i="0" dirty="0">
                <a:effectLst/>
                <a:latin typeface="Whitney Book" pitchFamily="50" charset="0"/>
                <a:cs typeface="Whitney Book" pitchFamily="50" charset="0"/>
              </a:rPr>
              <a:t>F.eks.</a:t>
            </a:r>
            <a:r>
              <a:rPr lang="da-DK" sz="1050" dirty="0">
                <a:latin typeface="Whitney Book" pitchFamily="50" charset="0"/>
                <a:cs typeface="Whitney Book" pitchFamily="50" charset="0"/>
              </a:rPr>
              <a:t> </a:t>
            </a:r>
            <a:r>
              <a:rPr lang="da-DK" sz="1050" b="0" i="0" dirty="0">
                <a:effectLst/>
                <a:latin typeface="Whitney Book" pitchFamily="50" charset="0"/>
                <a:cs typeface="Whitney Book" pitchFamily="50" charset="0"/>
              </a:rPr>
              <a:t>sygeplejerske, pædagog</a:t>
            </a:r>
          </a:p>
        </p:txBody>
      </p:sp>
      <p:sp>
        <p:nvSpPr>
          <p:cNvPr id="15" name="Tekstfelt 14">
            <a:extLst>
              <a:ext uri="{FF2B5EF4-FFF2-40B4-BE49-F238E27FC236}">
                <a16:creationId xmlns:a16="http://schemas.microsoft.com/office/drawing/2014/main" id="{6A36FB21-6464-83ED-D45E-59D964B29674}"/>
              </a:ext>
            </a:extLst>
          </p:cNvPr>
          <p:cNvSpPr txBox="1"/>
          <p:nvPr/>
        </p:nvSpPr>
        <p:spPr>
          <a:xfrm>
            <a:off x="7220821" y="4357515"/>
            <a:ext cx="2190750" cy="900246"/>
          </a:xfrm>
          <a:prstGeom prst="rect">
            <a:avLst/>
          </a:prstGeom>
          <a:noFill/>
        </p:spPr>
        <p:txBody>
          <a:bodyPr wrap="square">
            <a:spAutoFit/>
          </a:bodyPr>
          <a:lstStyle/>
          <a:p>
            <a:pPr algn="l"/>
            <a:r>
              <a:rPr lang="da-DK" sz="1050" b="0" i="0" dirty="0">
                <a:effectLst/>
                <a:latin typeface="Whitney Book" pitchFamily="50" charset="0"/>
                <a:cs typeface="Whitney Book" pitchFamily="50" charset="0"/>
              </a:rPr>
              <a:t>Personer med </a:t>
            </a:r>
            <a:r>
              <a:rPr lang="da-DK" sz="1050" b="1" i="0" dirty="0">
                <a:effectLst/>
                <a:latin typeface="Whitney Book" pitchFamily="50" charset="0"/>
                <a:cs typeface="Whitney Book" pitchFamily="50" charset="0"/>
              </a:rPr>
              <a:t>erhvervsfaglig</a:t>
            </a:r>
            <a:r>
              <a:rPr lang="da-DK" sz="1050" b="0" i="0" dirty="0">
                <a:effectLst/>
                <a:latin typeface="Whitney Book" pitchFamily="50" charset="0"/>
                <a:cs typeface="Whitney Book" pitchFamily="50" charset="0"/>
              </a:rPr>
              <a:t> uddannelse eller </a:t>
            </a:r>
            <a:r>
              <a:rPr lang="da-DK" sz="1050" b="1" i="0" dirty="0">
                <a:effectLst/>
                <a:latin typeface="Whitney Book" pitchFamily="50" charset="0"/>
                <a:cs typeface="Whitney Book" pitchFamily="50" charset="0"/>
              </a:rPr>
              <a:t>ufaglærte</a:t>
            </a:r>
            <a:r>
              <a:rPr lang="da-DK" sz="1050" b="0" i="0" dirty="0">
                <a:effectLst/>
                <a:latin typeface="Whitney Book" pitchFamily="50" charset="0"/>
                <a:cs typeface="Whitney Book" pitchFamily="50" charset="0"/>
              </a:rPr>
              <a:t>, der ikke indgår i en af de øvrige klasser</a:t>
            </a:r>
            <a:r>
              <a:rPr lang="da-DK" sz="1050" dirty="0">
                <a:latin typeface="Whitney Book" pitchFamily="50" charset="0"/>
                <a:cs typeface="Whitney Book" pitchFamily="50" charset="0"/>
              </a:rPr>
              <a:t> </a:t>
            </a:r>
          </a:p>
          <a:p>
            <a:pPr algn="l"/>
            <a:endParaRPr lang="da-DK" sz="1050" b="0" i="0" dirty="0">
              <a:effectLst/>
              <a:latin typeface="Whitney Book" pitchFamily="50" charset="0"/>
              <a:cs typeface="Whitney Book" pitchFamily="50" charset="0"/>
            </a:endParaRPr>
          </a:p>
          <a:p>
            <a:pPr algn="l"/>
            <a:r>
              <a:rPr lang="da-DK" sz="1050" dirty="0">
                <a:latin typeface="Whitney Book" pitchFamily="50" charset="0"/>
                <a:cs typeface="Whitney Book" pitchFamily="50" charset="0"/>
              </a:rPr>
              <a:t>F.eks.</a:t>
            </a:r>
            <a:r>
              <a:rPr lang="da-DK" sz="1050" b="0" i="0" dirty="0">
                <a:effectLst/>
                <a:latin typeface="Whitney Book" pitchFamily="50" charset="0"/>
                <a:cs typeface="Whitney Book" pitchFamily="50" charset="0"/>
              </a:rPr>
              <a:t> tømrer, lastbilchauffør</a:t>
            </a:r>
          </a:p>
        </p:txBody>
      </p:sp>
      <p:sp>
        <p:nvSpPr>
          <p:cNvPr id="16" name="Tekstfelt 15">
            <a:extLst>
              <a:ext uri="{FF2B5EF4-FFF2-40B4-BE49-F238E27FC236}">
                <a16:creationId xmlns:a16="http://schemas.microsoft.com/office/drawing/2014/main" id="{31DA971C-B158-2E0F-7EF1-C4BDFC50F42C}"/>
              </a:ext>
            </a:extLst>
          </p:cNvPr>
          <p:cNvSpPr txBox="1"/>
          <p:nvPr/>
        </p:nvSpPr>
        <p:spPr>
          <a:xfrm>
            <a:off x="9378131" y="4364497"/>
            <a:ext cx="2190750" cy="1061829"/>
          </a:xfrm>
          <a:prstGeom prst="rect">
            <a:avLst/>
          </a:prstGeom>
          <a:noFill/>
        </p:spPr>
        <p:txBody>
          <a:bodyPr wrap="square">
            <a:spAutoFit/>
          </a:bodyPr>
          <a:lstStyle/>
          <a:p>
            <a:pPr algn="l"/>
            <a:r>
              <a:rPr lang="da-DK" sz="1050" b="0" i="0" dirty="0">
                <a:effectLst/>
                <a:latin typeface="Whitney Book" pitchFamily="50" charset="0"/>
                <a:cs typeface="Whitney Book" pitchFamily="50" charset="0"/>
              </a:rPr>
              <a:t>Personer der er uden for arbejdsmarkedet </a:t>
            </a:r>
            <a:r>
              <a:rPr lang="da-DK" sz="1050" b="1" i="0" dirty="0">
                <a:effectLst/>
                <a:latin typeface="Whitney Book" pitchFamily="50" charset="0"/>
                <a:cs typeface="Whitney Book" pitchFamily="50" charset="0"/>
              </a:rPr>
              <a:t>mere end 80 pct.</a:t>
            </a:r>
            <a:r>
              <a:rPr lang="da-DK" sz="1050" b="0" i="0" dirty="0">
                <a:effectLst/>
                <a:latin typeface="Whitney Book" pitchFamily="50" charset="0"/>
                <a:cs typeface="Whitney Book" pitchFamily="50" charset="0"/>
              </a:rPr>
              <a:t> af året.</a:t>
            </a:r>
          </a:p>
          <a:p>
            <a:pPr algn="l"/>
            <a:endParaRPr lang="da-DK" sz="1050" b="0" i="0" dirty="0">
              <a:effectLst/>
              <a:latin typeface="Whitney Book" pitchFamily="50" charset="0"/>
              <a:cs typeface="Whitney Book" pitchFamily="50" charset="0"/>
            </a:endParaRPr>
          </a:p>
          <a:p>
            <a:pPr algn="l"/>
            <a:r>
              <a:rPr lang="da-DK" sz="1050" b="0" i="0" dirty="0">
                <a:effectLst/>
                <a:latin typeface="Whitney Book" pitchFamily="50" charset="0"/>
                <a:cs typeface="Whitney Book" pitchFamily="50" charset="0"/>
              </a:rPr>
              <a:t>F.eks. førtidspensionist, kontanthjælpsmodtager</a:t>
            </a:r>
          </a:p>
        </p:txBody>
      </p:sp>
    </p:spTree>
    <p:extLst>
      <p:ext uri="{BB962C8B-B14F-4D97-AF65-F5344CB8AC3E}">
        <p14:creationId xmlns:p14="http://schemas.microsoft.com/office/powerpoint/2010/main" val="1802125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A2E4C3-172B-7B78-65B8-0445F20AEE1C}"/>
              </a:ext>
            </a:extLst>
          </p:cNvPr>
          <p:cNvSpPr>
            <a:spLocks noGrp="1"/>
          </p:cNvSpPr>
          <p:nvPr>
            <p:ph type="title"/>
          </p:nvPr>
        </p:nvSpPr>
        <p:spPr/>
        <p:txBody>
          <a:bodyPr/>
          <a:lstStyle/>
          <a:p>
            <a:r>
              <a:rPr lang="da-DK" dirty="0"/>
              <a:t>Vi mødes mindre på tværs af sociale skel</a:t>
            </a:r>
          </a:p>
        </p:txBody>
      </p:sp>
      <p:pic>
        <p:nvPicPr>
          <p:cNvPr id="5" name="Pladsholder til indhold 4" descr="Et billede, der indeholder tekst, Jorden, Verden, kort&#10;&#10;Automatisk genereret beskrivelse">
            <a:extLst>
              <a:ext uri="{FF2B5EF4-FFF2-40B4-BE49-F238E27FC236}">
                <a16:creationId xmlns:a16="http://schemas.microsoft.com/office/drawing/2014/main" id="{AA1923F1-17B9-B936-DF89-A741BF6B40FA}"/>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88192"/>
            <a:ext cx="5400675" cy="4880128"/>
          </a:xfrm>
          <a:prstGeom prst="rect">
            <a:avLst/>
          </a:prstGeom>
        </p:spPr>
      </p:pic>
      <p:sp>
        <p:nvSpPr>
          <p:cNvPr id="6" name="Pladsholder til indhold 5">
            <a:extLst>
              <a:ext uri="{FF2B5EF4-FFF2-40B4-BE49-F238E27FC236}">
                <a16:creationId xmlns:a16="http://schemas.microsoft.com/office/drawing/2014/main" id="{CB7309DE-6FF3-52EC-4919-E8950BDE64CA}"/>
              </a:ext>
            </a:extLst>
          </p:cNvPr>
          <p:cNvSpPr>
            <a:spLocks noGrp="1"/>
          </p:cNvSpPr>
          <p:nvPr>
            <p:ph sz="quarter" idx="11"/>
          </p:nvPr>
        </p:nvSpPr>
        <p:spPr/>
        <p:txBody>
          <a:bodyPr anchor="ctr"/>
          <a:lstStyle/>
          <a:p>
            <a:pPr marL="0" indent="0" algn="ctr">
              <a:buNone/>
            </a:pPr>
            <a:r>
              <a:rPr lang="da-DK" sz="8800" dirty="0"/>
              <a:t>1996</a:t>
            </a:r>
          </a:p>
        </p:txBody>
      </p:sp>
    </p:spTree>
    <p:extLst>
      <p:ext uri="{BB962C8B-B14F-4D97-AF65-F5344CB8AC3E}">
        <p14:creationId xmlns:p14="http://schemas.microsoft.com/office/powerpoint/2010/main" val="3420057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A2E4C3-172B-7B78-65B8-0445F20AEE1C}"/>
              </a:ext>
            </a:extLst>
          </p:cNvPr>
          <p:cNvSpPr>
            <a:spLocks noGrp="1"/>
          </p:cNvSpPr>
          <p:nvPr>
            <p:ph type="title"/>
          </p:nvPr>
        </p:nvSpPr>
        <p:spPr/>
        <p:txBody>
          <a:bodyPr/>
          <a:lstStyle/>
          <a:p>
            <a:r>
              <a:rPr lang="da-DK" dirty="0"/>
              <a:t>Vi mødes mindre på tværs af sociale skel</a:t>
            </a:r>
          </a:p>
        </p:txBody>
      </p:sp>
      <p:sp>
        <p:nvSpPr>
          <p:cNvPr id="4" name="Pladsholder til indhold 3">
            <a:extLst>
              <a:ext uri="{FF2B5EF4-FFF2-40B4-BE49-F238E27FC236}">
                <a16:creationId xmlns:a16="http://schemas.microsoft.com/office/drawing/2014/main" id="{E99DADA5-E82F-C71C-9C30-4DC988941800}"/>
              </a:ext>
            </a:extLst>
          </p:cNvPr>
          <p:cNvSpPr>
            <a:spLocks noGrp="1"/>
          </p:cNvSpPr>
          <p:nvPr>
            <p:ph sz="quarter" idx="11"/>
          </p:nvPr>
        </p:nvSpPr>
        <p:spPr/>
        <p:txBody>
          <a:bodyPr anchor="ctr"/>
          <a:lstStyle/>
          <a:p>
            <a:pPr marL="0" indent="0" algn="ctr">
              <a:buNone/>
            </a:pPr>
            <a:r>
              <a:rPr lang="da-DK" sz="8800" dirty="0"/>
              <a:t>2018</a:t>
            </a:r>
          </a:p>
        </p:txBody>
      </p:sp>
      <p:pic>
        <p:nvPicPr>
          <p:cNvPr id="7" name="Pladsholder til indhold 6" descr="Et billede, der indeholder tekst, kort&#10;&#10;Automatisk genereret beskrivelse">
            <a:extLst>
              <a:ext uri="{FF2B5EF4-FFF2-40B4-BE49-F238E27FC236}">
                <a16:creationId xmlns:a16="http://schemas.microsoft.com/office/drawing/2014/main" id="{EC34FE10-E48E-61CB-0ED3-DAF0B4B401C2}"/>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88192"/>
            <a:ext cx="5400675" cy="4880128"/>
          </a:xfrm>
          <a:prstGeom prst="rect">
            <a:avLst/>
          </a:prstGeom>
        </p:spPr>
      </p:pic>
    </p:spTree>
    <p:extLst>
      <p:ext uri="{BB962C8B-B14F-4D97-AF65-F5344CB8AC3E}">
        <p14:creationId xmlns:p14="http://schemas.microsoft.com/office/powerpoint/2010/main" val="768807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A2E4C3-172B-7B78-65B8-0445F20AEE1C}"/>
              </a:ext>
            </a:extLst>
          </p:cNvPr>
          <p:cNvSpPr>
            <a:spLocks noGrp="1"/>
          </p:cNvSpPr>
          <p:nvPr>
            <p:ph type="title"/>
          </p:nvPr>
        </p:nvSpPr>
        <p:spPr/>
        <p:txBody>
          <a:bodyPr/>
          <a:lstStyle/>
          <a:p>
            <a:r>
              <a:rPr lang="da-DK" dirty="0"/>
              <a:t>Vi mødes mindre på tværs af sociale skel</a:t>
            </a:r>
          </a:p>
        </p:txBody>
      </p:sp>
      <p:pic>
        <p:nvPicPr>
          <p:cNvPr id="5" name="Pladsholder til indhold 4" descr="Et billede, der indeholder tekst, Jorden, Verden, kort&#10;&#10;Automatisk genereret beskrivelse">
            <a:extLst>
              <a:ext uri="{FF2B5EF4-FFF2-40B4-BE49-F238E27FC236}">
                <a16:creationId xmlns:a16="http://schemas.microsoft.com/office/drawing/2014/main" id="{AA1923F1-17B9-B936-DF89-A741BF6B40FA}"/>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88192"/>
            <a:ext cx="5400675" cy="4880128"/>
          </a:xfrm>
          <a:prstGeom prst="rect">
            <a:avLst/>
          </a:prstGeom>
        </p:spPr>
      </p:pic>
      <p:pic>
        <p:nvPicPr>
          <p:cNvPr id="3" name="Pladsholder til indhold 6" descr="Et billede, der indeholder tekst, kort&#10;&#10;Automatisk genereret beskrivelse">
            <a:extLst>
              <a:ext uri="{FF2B5EF4-FFF2-40B4-BE49-F238E27FC236}">
                <a16:creationId xmlns:a16="http://schemas.microsoft.com/office/drawing/2014/main" id="{F217A12F-78E0-1E26-344B-1985FFCDEC68}"/>
              </a:ext>
            </a:extLst>
          </p:cNvPr>
          <p:cNvPicPr>
            <a:picLocks noGrp="1" noChangeAspect="1"/>
          </p:cNvPicPr>
          <p:nvPr>
            <p:ph sz="quarter" idx="11"/>
          </p:nvPr>
        </p:nvPicPr>
        <p:blipFill>
          <a:blip r:embed="rId4">
            <a:extLst>
              <a:ext uri="{28A0092B-C50C-407E-A947-70E740481C1C}">
                <a14:useLocalDpi xmlns:a14="http://schemas.microsoft.com/office/drawing/2010/main" val="0"/>
              </a:ext>
            </a:extLst>
          </a:blip>
          <a:stretch>
            <a:fillRect/>
          </a:stretch>
        </p:blipFill>
        <p:spPr>
          <a:xfrm>
            <a:off x="6275388" y="1388192"/>
            <a:ext cx="5400675" cy="4880128"/>
          </a:xfrm>
          <a:prstGeom prst="rect">
            <a:avLst/>
          </a:prstGeom>
        </p:spPr>
      </p:pic>
    </p:spTree>
    <p:extLst>
      <p:ext uri="{BB962C8B-B14F-4D97-AF65-F5344CB8AC3E}">
        <p14:creationId xmlns:p14="http://schemas.microsoft.com/office/powerpoint/2010/main" val="269264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049FD2-20A3-B886-64A5-FDE10474E5BB}"/>
              </a:ext>
            </a:extLst>
          </p:cNvPr>
          <p:cNvSpPr>
            <a:spLocks noGrp="1"/>
          </p:cNvSpPr>
          <p:nvPr>
            <p:ph type="title"/>
          </p:nvPr>
        </p:nvSpPr>
        <p:spPr/>
        <p:txBody>
          <a:bodyPr/>
          <a:lstStyle/>
          <a:p>
            <a:r>
              <a:rPr lang="da-DK" dirty="0"/>
              <a:t>Velfærdssamfundet kræver tillid og forståelse </a:t>
            </a:r>
          </a:p>
        </p:txBody>
      </p:sp>
      <p:pic>
        <p:nvPicPr>
          <p:cNvPr id="4" name="Billede 3">
            <a:extLst>
              <a:ext uri="{FF2B5EF4-FFF2-40B4-BE49-F238E27FC236}">
                <a16:creationId xmlns:a16="http://schemas.microsoft.com/office/drawing/2014/main" id="{851A6601-E984-9DBA-6522-81ADD45E035B}"/>
              </a:ext>
            </a:extLst>
          </p:cNvPr>
          <p:cNvPicPr>
            <a:picLocks noChangeAspect="1"/>
          </p:cNvPicPr>
          <p:nvPr/>
        </p:nvPicPr>
        <p:blipFill rotWithShape="1">
          <a:blip r:embed="rId3"/>
          <a:srcRect r="90436"/>
          <a:stretch/>
        </p:blipFill>
        <p:spPr>
          <a:xfrm>
            <a:off x="3441701" y="1564478"/>
            <a:ext cx="595228" cy="1263015"/>
          </a:xfrm>
          <a:prstGeom prst="rect">
            <a:avLst/>
          </a:prstGeom>
        </p:spPr>
      </p:pic>
      <p:pic>
        <p:nvPicPr>
          <p:cNvPr id="5" name="Billede 4">
            <a:extLst>
              <a:ext uri="{FF2B5EF4-FFF2-40B4-BE49-F238E27FC236}">
                <a16:creationId xmlns:a16="http://schemas.microsoft.com/office/drawing/2014/main" id="{9E0E56F7-525A-4B1F-6607-902C9A9CD24F}"/>
              </a:ext>
            </a:extLst>
          </p:cNvPr>
          <p:cNvPicPr>
            <a:picLocks noChangeAspect="1"/>
          </p:cNvPicPr>
          <p:nvPr/>
        </p:nvPicPr>
        <p:blipFill rotWithShape="1">
          <a:blip r:embed="rId3"/>
          <a:srcRect l="17233" r="65012"/>
          <a:stretch/>
        </p:blipFill>
        <p:spPr>
          <a:xfrm>
            <a:off x="4345588" y="1564481"/>
            <a:ext cx="1105006" cy="1263015"/>
          </a:xfrm>
          <a:prstGeom prst="rect">
            <a:avLst/>
          </a:prstGeom>
        </p:spPr>
      </p:pic>
      <p:pic>
        <p:nvPicPr>
          <p:cNvPr id="6" name="Billede 5">
            <a:extLst>
              <a:ext uri="{FF2B5EF4-FFF2-40B4-BE49-F238E27FC236}">
                <a16:creationId xmlns:a16="http://schemas.microsoft.com/office/drawing/2014/main" id="{76D01756-7F1C-1417-1B40-94D14C9B1267}"/>
              </a:ext>
            </a:extLst>
          </p:cNvPr>
          <p:cNvPicPr>
            <a:picLocks noChangeAspect="1"/>
          </p:cNvPicPr>
          <p:nvPr/>
        </p:nvPicPr>
        <p:blipFill rotWithShape="1">
          <a:blip r:embed="rId3"/>
          <a:srcRect l="41940" r="47284"/>
          <a:stretch/>
        </p:blipFill>
        <p:spPr>
          <a:xfrm>
            <a:off x="5799127" y="1564477"/>
            <a:ext cx="670659" cy="1263015"/>
          </a:xfrm>
          <a:prstGeom prst="rect">
            <a:avLst/>
          </a:prstGeom>
        </p:spPr>
      </p:pic>
      <p:pic>
        <p:nvPicPr>
          <p:cNvPr id="7" name="Billede 6">
            <a:extLst>
              <a:ext uri="{FF2B5EF4-FFF2-40B4-BE49-F238E27FC236}">
                <a16:creationId xmlns:a16="http://schemas.microsoft.com/office/drawing/2014/main" id="{DC0F4443-B421-80EC-2446-36DFDC3C95A4}"/>
              </a:ext>
            </a:extLst>
          </p:cNvPr>
          <p:cNvPicPr>
            <a:picLocks noChangeAspect="1"/>
          </p:cNvPicPr>
          <p:nvPr/>
        </p:nvPicPr>
        <p:blipFill rotWithShape="1">
          <a:blip r:embed="rId3"/>
          <a:srcRect l="62351" r="25098"/>
          <a:stretch/>
        </p:blipFill>
        <p:spPr>
          <a:xfrm>
            <a:off x="6731135" y="1564477"/>
            <a:ext cx="781129" cy="1263015"/>
          </a:xfrm>
          <a:prstGeom prst="rect">
            <a:avLst/>
          </a:prstGeom>
        </p:spPr>
      </p:pic>
      <p:pic>
        <p:nvPicPr>
          <p:cNvPr id="8" name="Billede 7">
            <a:extLst>
              <a:ext uri="{FF2B5EF4-FFF2-40B4-BE49-F238E27FC236}">
                <a16:creationId xmlns:a16="http://schemas.microsoft.com/office/drawing/2014/main" id="{043D2BF5-D67B-F685-F7B0-680AF77C1424}"/>
              </a:ext>
            </a:extLst>
          </p:cNvPr>
          <p:cNvPicPr>
            <a:picLocks noChangeAspect="1"/>
          </p:cNvPicPr>
          <p:nvPr/>
        </p:nvPicPr>
        <p:blipFill rotWithShape="1">
          <a:blip r:embed="rId3"/>
          <a:srcRect l="80688" t="-327" r="87" b="327"/>
          <a:stretch/>
        </p:blipFill>
        <p:spPr>
          <a:xfrm>
            <a:off x="7696725" y="1564477"/>
            <a:ext cx="1196494" cy="1263015"/>
          </a:xfrm>
          <a:prstGeom prst="rect">
            <a:avLst/>
          </a:prstGeom>
        </p:spPr>
      </p:pic>
      <p:pic>
        <p:nvPicPr>
          <p:cNvPr id="9" name="Billede 8">
            <a:extLst>
              <a:ext uri="{FF2B5EF4-FFF2-40B4-BE49-F238E27FC236}">
                <a16:creationId xmlns:a16="http://schemas.microsoft.com/office/drawing/2014/main" id="{65BFA9F4-7B97-977C-CDDF-4B8E3E439F5A}"/>
              </a:ext>
            </a:extLst>
          </p:cNvPr>
          <p:cNvPicPr>
            <a:picLocks noChangeAspect="1"/>
          </p:cNvPicPr>
          <p:nvPr/>
        </p:nvPicPr>
        <p:blipFill rotWithShape="1">
          <a:blip r:embed="rId3"/>
          <a:srcRect r="90436"/>
          <a:stretch/>
        </p:blipFill>
        <p:spPr>
          <a:xfrm>
            <a:off x="1831102" y="3528615"/>
            <a:ext cx="744035" cy="1578769"/>
          </a:xfrm>
          <a:prstGeom prst="rect">
            <a:avLst/>
          </a:prstGeom>
        </p:spPr>
      </p:pic>
      <p:pic>
        <p:nvPicPr>
          <p:cNvPr id="10" name="Billede 9">
            <a:extLst>
              <a:ext uri="{FF2B5EF4-FFF2-40B4-BE49-F238E27FC236}">
                <a16:creationId xmlns:a16="http://schemas.microsoft.com/office/drawing/2014/main" id="{99BBEB1E-100F-CA16-85CC-8AB2386DA27F}"/>
              </a:ext>
            </a:extLst>
          </p:cNvPr>
          <p:cNvPicPr>
            <a:picLocks noChangeAspect="1"/>
          </p:cNvPicPr>
          <p:nvPr/>
        </p:nvPicPr>
        <p:blipFill rotWithShape="1">
          <a:blip r:embed="rId3"/>
          <a:srcRect l="17233" r="65012"/>
          <a:stretch/>
        </p:blipFill>
        <p:spPr>
          <a:xfrm>
            <a:off x="3416396" y="4773215"/>
            <a:ext cx="1381258" cy="1578769"/>
          </a:xfrm>
          <a:prstGeom prst="rect">
            <a:avLst/>
          </a:prstGeom>
        </p:spPr>
      </p:pic>
      <p:pic>
        <p:nvPicPr>
          <p:cNvPr id="11" name="Billede 10">
            <a:extLst>
              <a:ext uri="{FF2B5EF4-FFF2-40B4-BE49-F238E27FC236}">
                <a16:creationId xmlns:a16="http://schemas.microsoft.com/office/drawing/2014/main" id="{225971B5-EC4E-7020-E847-968A9798B64F}"/>
              </a:ext>
            </a:extLst>
          </p:cNvPr>
          <p:cNvPicPr>
            <a:picLocks noChangeAspect="1"/>
          </p:cNvPicPr>
          <p:nvPr/>
        </p:nvPicPr>
        <p:blipFill rotWithShape="1">
          <a:blip r:embed="rId3"/>
          <a:srcRect l="41940" r="47284"/>
          <a:stretch/>
        </p:blipFill>
        <p:spPr>
          <a:xfrm>
            <a:off x="5667135" y="3647867"/>
            <a:ext cx="838324" cy="1578769"/>
          </a:xfrm>
          <a:prstGeom prst="rect">
            <a:avLst/>
          </a:prstGeom>
        </p:spPr>
      </p:pic>
      <p:pic>
        <p:nvPicPr>
          <p:cNvPr id="12" name="Billede 11">
            <a:extLst>
              <a:ext uri="{FF2B5EF4-FFF2-40B4-BE49-F238E27FC236}">
                <a16:creationId xmlns:a16="http://schemas.microsoft.com/office/drawing/2014/main" id="{92F31ED4-CCF0-F22F-F88D-102F61C48145}"/>
              </a:ext>
            </a:extLst>
          </p:cNvPr>
          <p:cNvPicPr>
            <a:picLocks noChangeAspect="1"/>
          </p:cNvPicPr>
          <p:nvPr/>
        </p:nvPicPr>
        <p:blipFill rotWithShape="1">
          <a:blip r:embed="rId3"/>
          <a:srcRect l="62351" r="25098"/>
          <a:stretch/>
        </p:blipFill>
        <p:spPr>
          <a:xfrm>
            <a:off x="7745646" y="4472384"/>
            <a:ext cx="976411" cy="1578769"/>
          </a:xfrm>
          <a:prstGeom prst="rect">
            <a:avLst/>
          </a:prstGeom>
        </p:spPr>
      </p:pic>
      <p:pic>
        <p:nvPicPr>
          <p:cNvPr id="13" name="Billede 12">
            <a:extLst>
              <a:ext uri="{FF2B5EF4-FFF2-40B4-BE49-F238E27FC236}">
                <a16:creationId xmlns:a16="http://schemas.microsoft.com/office/drawing/2014/main" id="{E4B63645-ED9A-80D3-8BE5-A12C363658F4}"/>
              </a:ext>
            </a:extLst>
          </p:cNvPr>
          <p:cNvPicPr>
            <a:picLocks noChangeAspect="1"/>
          </p:cNvPicPr>
          <p:nvPr/>
        </p:nvPicPr>
        <p:blipFill rotWithShape="1">
          <a:blip r:embed="rId3"/>
          <a:srcRect l="80688" t="-327" r="87" b="327"/>
          <a:stretch/>
        </p:blipFill>
        <p:spPr>
          <a:xfrm>
            <a:off x="9795451" y="3517900"/>
            <a:ext cx="1495617" cy="1578769"/>
          </a:xfrm>
          <a:prstGeom prst="rect">
            <a:avLst/>
          </a:prstGeom>
        </p:spPr>
      </p:pic>
      <p:sp>
        <p:nvSpPr>
          <p:cNvPr id="14" name="Rektangel: afrundede hjørner 16">
            <a:extLst>
              <a:ext uri="{FF2B5EF4-FFF2-40B4-BE49-F238E27FC236}">
                <a16:creationId xmlns:a16="http://schemas.microsoft.com/office/drawing/2014/main" id="{F1D7BC1E-1ECD-B560-83BA-FFFF63AAD0AC}"/>
              </a:ext>
            </a:extLst>
          </p:cNvPr>
          <p:cNvSpPr/>
          <p:nvPr/>
        </p:nvSpPr>
        <p:spPr>
          <a:xfrm>
            <a:off x="3191231" y="1433370"/>
            <a:ext cx="5886450" cy="1525225"/>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0" name="Lige pilforbindelse 19">
            <a:extLst>
              <a:ext uri="{FF2B5EF4-FFF2-40B4-BE49-F238E27FC236}">
                <a16:creationId xmlns:a16="http://schemas.microsoft.com/office/drawing/2014/main" id="{8FF86125-8BE8-010B-4BDE-3D76C419D62C}"/>
              </a:ext>
            </a:extLst>
          </p:cNvPr>
          <p:cNvCxnSpPr>
            <a:cxnSpLocks/>
          </p:cNvCxnSpPr>
          <p:nvPr/>
        </p:nvCxnSpPr>
        <p:spPr>
          <a:xfrm>
            <a:off x="6134456" y="3060700"/>
            <a:ext cx="0" cy="467915"/>
          </a:xfrm>
          <a:prstGeom prst="straightConnector1">
            <a:avLst/>
          </a:prstGeom>
          <a:ln w="762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 name="Ellipse 2">
            <a:extLst>
              <a:ext uri="{FF2B5EF4-FFF2-40B4-BE49-F238E27FC236}">
                <a16:creationId xmlns:a16="http://schemas.microsoft.com/office/drawing/2014/main" id="{6C9AF5D9-95FD-A9BD-F9C8-FCA46E6E49C3}"/>
              </a:ext>
            </a:extLst>
          </p:cNvPr>
          <p:cNvSpPr/>
          <p:nvPr/>
        </p:nvSpPr>
        <p:spPr>
          <a:xfrm>
            <a:off x="1261010" y="3508664"/>
            <a:ext cx="1884217" cy="1837711"/>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Ellipse 14">
            <a:extLst>
              <a:ext uri="{FF2B5EF4-FFF2-40B4-BE49-F238E27FC236}">
                <a16:creationId xmlns:a16="http://schemas.microsoft.com/office/drawing/2014/main" id="{A4D3CF9A-E192-E7BD-F9DD-3B9530C1586E}"/>
              </a:ext>
            </a:extLst>
          </p:cNvPr>
          <p:cNvSpPr/>
          <p:nvPr/>
        </p:nvSpPr>
        <p:spPr>
          <a:xfrm>
            <a:off x="3162824" y="4773215"/>
            <a:ext cx="1884217" cy="1837711"/>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Ellipse 15">
            <a:extLst>
              <a:ext uri="{FF2B5EF4-FFF2-40B4-BE49-F238E27FC236}">
                <a16:creationId xmlns:a16="http://schemas.microsoft.com/office/drawing/2014/main" id="{3EB318A3-9552-7857-0A85-058CCD21C056}"/>
              </a:ext>
            </a:extLst>
          </p:cNvPr>
          <p:cNvSpPr/>
          <p:nvPr/>
        </p:nvSpPr>
        <p:spPr>
          <a:xfrm>
            <a:off x="5138629" y="3586919"/>
            <a:ext cx="1884217" cy="1837711"/>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a:extLst>
              <a:ext uri="{FF2B5EF4-FFF2-40B4-BE49-F238E27FC236}">
                <a16:creationId xmlns:a16="http://schemas.microsoft.com/office/drawing/2014/main" id="{6E9CD671-88B0-3376-EA3C-E79647F1C998}"/>
              </a:ext>
            </a:extLst>
          </p:cNvPr>
          <p:cNvSpPr/>
          <p:nvPr/>
        </p:nvSpPr>
        <p:spPr>
          <a:xfrm>
            <a:off x="7399099" y="4427519"/>
            <a:ext cx="1884217" cy="1837711"/>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Ellipse 17">
            <a:extLst>
              <a:ext uri="{FF2B5EF4-FFF2-40B4-BE49-F238E27FC236}">
                <a16:creationId xmlns:a16="http://schemas.microsoft.com/office/drawing/2014/main" id="{C59A87E8-E208-40AE-988B-5041A7F8C1F9}"/>
              </a:ext>
            </a:extLst>
          </p:cNvPr>
          <p:cNvSpPr/>
          <p:nvPr/>
        </p:nvSpPr>
        <p:spPr>
          <a:xfrm>
            <a:off x="9601150" y="3553528"/>
            <a:ext cx="1884217" cy="1837711"/>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341170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6E99BA-89E9-245D-7A31-97A320E1F7B6}"/>
              </a:ext>
            </a:extLst>
          </p:cNvPr>
          <p:cNvSpPr>
            <a:spLocks noGrp="1"/>
          </p:cNvSpPr>
          <p:nvPr>
            <p:ph type="title"/>
          </p:nvPr>
        </p:nvSpPr>
        <p:spPr/>
        <p:txBody>
          <a:bodyPr/>
          <a:lstStyle/>
          <a:p>
            <a:r>
              <a:rPr lang="da-DK" dirty="0"/>
              <a:t>Vi har selv valgt det!</a:t>
            </a:r>
          </a:p>
        </p:txBody>
      </p:sp>
      <p:sp>
        <p:nvSpPr>
          <p:cNvPr id="3" name="Pladsholder til indhold 2">
            <a:extLst>
              <a:ext uri="{FF2B5EF4-FFF2-40B4-BE49-F238E27FC236}">
                <a16:creationId xmlns:a16="http://schemas.microsoft.com/office/drawing/2014/main" id="{AD13495F-0168-3FDD-FEF6-8BF587F9042D}"/>
              </a:ext>
            </a:extLst>
          </p:cNvPr>
          <p:cNvSpPr>
            <a:spLocks noGrp="1"/>
          </p:cNvSpPr>
          <p:nvPr>
            <p:ph sz="quarter" idx="10"/>
          </p:nvPr>
        </p:nvSpPr>
        <p:spPr/>
        <p:txBody>
          <a:bodyPr anchor="ctr"/>
          <a:lstStyle/>
          <a:p>
            <a:r>
              <a:rPr lang="da-DK" sz="2800" dirty="0"/>
              <a:t>Lavere skatter i toppen</a:t>
            </a:r>
            <a:br>
              <a:rPr lang="da-DK" sz="2800" dirty="0"/>
            </a:br>
            <a:endParaRPr lang="da-DK" sz="2800" dirty="0"/>
          </a:p>
          <a:p>
            <a:r>
              <a:rPr lang="da-DK" sz="2800" dirty="0"/>
              <a:t>Forringede ydelser i bunden</a:t>
            </a:r>
            <a:br>
              <a:rPr lang="da-DK" sz="2800" dirty="0"/>
            </a:br>
            <a:endParaRPr lang="da-DK" sz="2800" dirty="0"/>
          </a:p>
          <a:p>
            <a:r>
              <a:rPr lang="da-DK" sz="2800" dirty="0"/>
              <a:t>Større gevinster på formue</a:t>
            </a:r>
          </a:p>
          <a:p>
            <a:pPr lvl="1"/>
            <a:r>
              <a:rPr lang="da-DK" sz="2800" dirty="0"/>
              <a:t>Fx boliger</a:t>
            </a:r>
          </a:p>
        </p:txBody>
      </p:sp>
      <p:pic>
        <p:nvPicPr>
          <p:cNvPr id="10" name="Pladsholder til indhold 9" descr="Et billede, der indeholder skærmbillede, linje/række, Font/skrifttype, Kurve&#10;&#10;Automatisk genereret beskrivelse">
            <a:extLst>
              <a:ext uri="{FF2B5EF4-FFF2-40B4-BE49-F238E27FC236}">
                <a16:creationId xmlns:a16="http://schemas.microsoft.com/office/drawing/2014/main" id="{544B1536-FD30-0260-F246-0D731EEA0FD1}"/>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6455569" y="1308100"/>
            <a:ext cx="5040313" cy="5040313"/>
          </a:xfrm>
        </p:spPr>
      </p:pic>
    </p:spTree>
    <p:extLst>
      <p:ext uri="{BB962C8B-B14F-4D97-AF65-F5344CB8AC3E}">
        <p14:creationId xmlns:p14="http://schemas.microsoft.com/office/powerpoint/2010/main" val="2006418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189625-2DFB-53EE-3D86-2A1D513A75B6}"/>
              </a:ext>
            </a:extLst>
          </p:cNvPr>
          <p:cNvSpPr>
            <a:spLocks noGrp="1"/>
          </p:cNvSpPr>
          <p:nvPr>
            <p:ph type="title"/>
          </p:nvPr>
        </p:nvSpPr>
        <p:spPr>
          <a:xfrm>
            <a:off x="516001" y="425364"/>
            <a:ext cx="6602522" cy="1349007"/>
          </a:xfrm>
        </p:spPr>
        <p:txBody>
          <a:bodyPr/>
          <a:lstStyle/>
          <a:p>
            <a:r>
              <a:rPr lang="da-DK" dirty="0"/>
              <a:t>Ulighed skader sammenhængskraften</a:t>
            </a:r>
          </a:p>
        </p:txBody>
      </p:sp>
      <p:sp>
        <p:nvSpPr>
          <p:cNvPr id="3" name="Pladsholder til indhold 2">
            <a:extLst>
              <a:ext uri="{FF2B5EF4-FFF2-40B4-BE49-F238E27FC236}">
                <a16:creationId xmlns:a16="http://schemas.microsoft.com/office/drawing/2014/main" id="{6FD9B410-58B9-40E9-849B-8131CAA2B3CA}"/>
              </a:ext>
            </a:extLst>
          </p:cNvPr>
          <p:cNvSpPr>
            <a:spLocks noGrp="1"/>
          </p:cNvSpPr>
          <p:nvPr>
            <p:ph sz="quarter" idx="10"/>
          </p:nvPr>
        </p:nvSpPr>
        <p:spPr>
          <a:xfrm>
            <a:off x="516001" y="1959429"/>
            <a:ext cx="6602521" cy="4462732"/>
          </a:xfrm>
        </p:spPr>
        <p:txBody>
          <a:bodyPr anchor="ctr"/>
          <a:lstStyle/>
          <a:p>
            <a:r>
              <a:rPr lang="da-DK" dirty="0"/>
              <a:t>De rigestes indkomster stikker af</a:t>
            </a:r>
            <a:br>
              <a:rPr lang="da-DK" dirty="0"/>
            </a:br>
            <a:endParaRPr lang="da-DK" dirty="0"/>
          </a:p>
          <a:p>
            <a:r>
              <a:rPr lang="da-DK" dirty="0"/>
              <a:t>Vi møder i mindre grad hinanden på kryds og tværs af klasser</a:t>
            </a:r>
            <a:br>
              <a:rPr lang="da-DK" dirty="0"/>
            </a:br>
            <a:endParaRPr lang="da-DK" dirty="0"/>
          </a:p>
          <a:p>
            <a:r>
              <a:rPr lang="da-DK" dirty="0"/>
              <a:t>Vi skal sikre mere progressivt skattesystem</a:t>
            </a:r>
            <a:br>
              <a:rPr lang="da-DK" dirty="0"/>
            </a:br>
            <a:endParaRPr lang="da-DK" dirty="0"/>
          </a:p>
          <a:p>
            <a:r>
              <a:rPr lang="da-DK" dirty="0"/>
              <a:t>Det skal være muligt at bo i hele landet</a:t>
            </a:r>
          </a:p>
        </p:txBody>
      </p:sp>
      <p:pic>
        <p:nvPicPr>
          <p:cNvPr id="8" name="Pladsholder til billede 7" descr="Et billede, der indeholder bygning, tag, vindue, hus&#10;&#10;Automatisk genereret beskrivelse">
            <a:extLst>
              <a:ext uri="{FF2B5EF4-FFF2-40B4-BE49-F238E27FC236}">
                <a16:creationId xmlns:a16="http://schemas.microsoft.com/office/drawing/2014/main" id="{05DFB02B-7A58-8302-54B0-3590AE80CAFB}"/>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7234" r="27234"/>
          <a:stretch>
            <a:fillRect/>
          </a:stretch>
        </p:blipFill>
        <p:spPr/>
      </p:pic>
    </p:spTree>
    <p:extLst>
      <p:ext uri="{BB962C8B-B14F-4D97-AF65-F5344CB8AC3E}">
        <p14:creationId xmlns:p14="http://schemas.microsoft.com/office/powerpoint/2010/main" val="2747778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361CC0B-0B77-5638-BF79-65258F7E0BE4}"/>
              </a:ext>
            </a:extLst>
          </p:cNvPr>
          <p:cNvSpPr>
            <a:spLocks noGrp="1"/>
          </p:cNvSpPr>
          <p:nvPr>
            <p:ph type="body" sz="quarter" idx="12"/>
          </p:nvPr>
        </p:nvSpPr>
        <p:spPr/>
        <p:txBody>
          <a:bodyPr/>
          <a:lstStyle/>
          <a:p>
            <a:r>
              <a:rPr lang="da-DK" dirty="0"/>
              <a:t>Social mobilitet</a:t>
            </a:r>
          </a:p>
        </p:txBody>
      </p:sp>
    </p:spTree>
    <p:extLst>
      <p:ext uri="{BB962C8B-B14F-4D97-AF65-F5344CB8AC3E}">
        <p14:creationId xmlns:p14="http://schemas.microsoft.com/office/powerpoint/2010/main" val="1020032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361CC0B-0B77-5638-BF79-65258F7E0BE4}"/>
              </a:ext>
            </a:extLst>
          </p:cNvPr>
          <p:cNvSpPr>
            <a:spLocks noGrp="1"/>
          </p:cNvSpPr>
          <p:nvPr>
            <p:ph type="body" sz="quarter" idx="12"/>
          </p:nvPr>
        </p:nvSpPr>
        <p:spPr>
          <a:xfrm>
            <a:off x="3187755" y="4609817"/>
            <a:ext cx="9004245" cy="1792356"/>
          </a:xfrm>
        </p:spPr>
        <p:txBody>
          <a:bodyPr/>
          <a:lstStyle/>
          <a:p>
            <a:pPr algn="r"/>
            <a:r>
              <a:rPr lang="da-DK" sz="4800" i="1" dirty="0"/>
              <a:t>Er der lige uddannelsesmuligheder for alle i Danmark? </a:t>
            </a:r>
          </a:p>
        </p:txBody>
      </p:sp>
      <p:sp>
        <p:nvSpPr>
          <p:cNvPr id="3" name="Pladsholder til tekst 1">
            <a:extLst>
              <a:ext uri="{FF2B5EF4-FFF2-40B4-BE49-F238E27FC236}">
                <a16:creationId xmlns:a16="http://schemas.microsoft.com/office/drawing/2014/main" id="{E62EAC92-49EC-F0B1-3BAD-2D3B2B2A13CB}"/>
              </a:ext>
            </a:extLst>
          </p:cNvPr>
          <p:cNvSpPr txBox="1">
            <a:spLocks/>
          </p:cNvSpPr>
          <p:nvPr/>
        </p:nvSpPr>
        <p:spPr>
          <a:xfrm>
            <a:off x="348760" y="137965"/>
            <a:ext cx="9004245" cy="1792356"/>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7200" b="1" kern="1200">
                <a:solidFill>
                  <a:schemeClr val="bg1"/>
                </a:solidFill>
                <a:latin typeface="Whitney Book" pitchFamily="50" charset="0"/>
                <a:ea typeface="+mn-ea"/>
                <a:cs typeface="Whitney Book"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Whitney Book" pitchFamily="50" charset="0"/>
                <a:ea typeface="+mn-ea"/>
                <a:cs typeface="Whitney Book"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Whitney Book" pitchFamily="50" charset="0"/>
                <a:ea typeface="+mn-ea"/>
                <a:cs typeface="Whitney Book"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Whitney Book" pitchFamily="50" charset="0"/>
                <a:ea typeface="+mn-ea"/>
                <a:cs typeface="Whitney Book"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Whitney Book" pitchFamily="50" charset="0"/>
                <a:ea typeface="+mn-ea"/>
                <a:cs typeface="Whitney Book"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da-DK" sz="4800" i="1" dirty="0"/>
              <a:t>Hvad er forskellen på lige </a:t>
            </a:r>
            <a:r>
              <a:rPr lang="da-DK" sz="4800" i="1" u="sng" dirty="0"/>
              <a:t>muligheder</a:t>
            </a:r>
            <a:r>
              <a:rPr lang="da-DK" sz="4800" i="1" dirty="0"/>
              <a:t> og lige </a:t>
            </a:r>
            <a:r>
              <a:rPr lang="da-DK" sz="4800" i="1" u="sng" dirty="0"/>
              <a:t>udfald</a:t>
            </a:r>
            <a:r>
              <a:rPr lang="da-DK" sz="4800" i="1" dirty="0"/>
              <a:t>?</a:t>
            </a:r>
          </a:p>
        </p:txBody>
      </p:sp>
    </p:spTree>
    <p:extLst>
      <p:ext uri="{BB962C8B-B14F-4D97-AF65-F5344CB8AC3E}">
        <p14:creationId xmlns:p14="http://schemas.microsoft.com/office/powerpoint/2010/main" val="1457093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A0BA08-9A8F-4762-73D4-8CB997B9CEF4}"/>
              </a:ext>
            </a:extLst>
          </p:cNvPr>
          <p:cNvSpPr>
            <a:spLocks noGrp="1"/>
          </p:cNvSpPr>
          <p:nvPr>
            <p:ph type="title"/>
          </p:nvPr>
        </p:nvSpPr>
        <p:spPr/>
        <p:txBody>
          <a:bodyPr/>
          <a:lstStyle/>
          <a:p>
            <a:r>
              <a:rPr lang="da-DK" dirty="0"/>
              <a:t>Det er de rige, der bliver rige</a:t>
            </a:r>
          </a:p>
        </p:txBody>
      </p:sp>
      <p:pic>
        <p:nvPicPr>
          <p:cNvPr id="7" name="Pladsholder til indhold 6" descr="Et billede, der indeholder skærmbillede&#10;&#10;Automatisk genereret beskrivelse">
            <a:extLst>
              <a:ext uri="{FF2B5EF4-FFF2-40B4-BE49-F238E27FC236}">
                <a16:creationId xmlns:a16="http://schemas.microsoft.com/office/drawing/2014/main" id="{E2F6856D-1A77-AFAD-6A4D-FF9217F5DC33}"/>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75658" y="1308100"/>
            <a:ext cx="11040685" cy="5040313"/>
          </a:xfrm>
        </p:spPr>
      </p:pic>
    </p:spTree>
    <p:extLst>
      <p:ext uri="{BB962C8B-B14F-4D97-AF65-F5344CB8AC3E}">
        <p14:creationId xmlns:p14="http://schemas.microsoft.com/office/powerpoint/2010/main" val="960170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44790D-53DA-CD65-BFB7-2FF2173A70D8}"/>
              </a:ext>
            </a:extLst>
          </p:cNvPr>
          <p:cNvSpPr>
            <a:spLocks noGrp="1"/>
          </p:cNvSpPr>
          <p:nvPr>
            <p:ph type="title"/>
          </p:nvPr>
        </p:nvSpPr>
        <p:spPr/>
        <p:txBody>
          <a:bodyPr/>
          <a:lstStyle/>
          <a:p>
            <a:r>
              <a:rPr lang="da-DK" dirty="0"/>
              <a:t>Uddannelse er nøglen til social mobilitet</a:t>
            </a:r>
          </a:p>
        </p:txBody>
      </p:sp>
      <p:sp>
        <p:nvSpPr>
          <p:cNvPr id="4" name="Pladsholder til indhold 3">
            <a:extLst>
              <a:ext uri="{FF2B5EF4-FFF2-40B4-BE49-F238E27FC236}">
                <a16:creationId xmlns:a16="http://schemas.microsoft.com/office/drawing/2014/main" id="{844F5D81-B84E-F1AF-C264-EC7C9AEE1BBA}"/>
              </a:ext>
            </a:extLst>
          </p:cNvPr>
          <p:cNvSpPr>
            <a:spLocks noGrp="1"/>
          </p:cNvSpPr>
          <p:nvPr>
            <p:ph sz="quarter" idx="11"/>
          </p:nvPr>
        </p:nvSpPr>
        <p:spPr/>
        <p:txBody>
          <a:bodyPr anchor="ctr"/>
          <a:lstStyle/>
          <a:p>
            <a:r>
              <a:rPr lang="da-DK" b="1" dirty="0"/>
              <a:t>Med uddannelse</a:t>
            </a:r>
            <a:r>
              <a:rPr lang="da-DK" dirty="0"/>
              <a:t>: 80 pct. chance for at klare det bedre end sine forældre</a:t>
            </a:r>
            <a:br>
              <a:rPr lang="da-DK" dirty="0"/>
            </a:br>
            <a:endParaRPr lang="da-DK" dirty="0"/>
          </a:p>
          <a:p>
            <a:r>
              <a:rPr lang="da-DK" b="1" dirty="0"/>
              <a:t>Uden uddannelse</a:t>
            </a:r>
            <a:r>
              <a:rPr lang="da-DK" dirty="0"/>
              <a:t>: 40 pct. chance for at klare det bedre end sine forældre</a:t>
            </a:r>
          </a:p>
        </p:txBody>
      </p:sp>
      <p:pic>
        <p:nvPicPr>
          <p:cNvPr id="12" name="Pladsholder til indhold 11" descr="Et billede, der indeholder skærmbillede, tekst&#10;&#10;Automatisk genereret beskrivelse">
            <a:extLst>
              <a:ext uri="{FF2B5EF4-FFF2-40B4-BE49-F238E27FC236}">
                <a16:creationId xmlns:a16="http://schemas.microsoft.com/office/drawing/2014/main" id="{9A44C04F-342B-BE4B-6DD7-7E204CFA6AAD}"/>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415189"/>
            <a:ext cx="5400675" cy="4826135"/>
          </a:xfrm>
        </p:spPr>
      </p:pic>
    </p:spTree>
    <p:extLst>
      <p:ext uri="{BB962C8B-B14F-4D97-AF65-F5344CB8AC3E}">
        <p14:creationId xmlns:p14="http://schemas.microsoft.com/office/powerpoint/2010/main" val="3765884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77343E-A0B6-24B9-3160-867B887F81B9}"/>
              </a:ext>
            </a:extLst>
          </p:cNvPr>
          <p:cNvSpPr>
            <a:spLocks noGrp="1"/>
          </p:cNvSpPr>
          <p:nvPr>
            <p:ph type="title"/>
          </p:nvPr>
        </p:nvSpPr>
        <p:spPr/>
        <p:txBody>
          <a:bodyPr/>
          <a:lstStyle/>
          <a:p>
            <a:r>
              <a:rPr lang="da-DK" dirty="0"/>
              <a:t>Mobiliteten falder</a:t>
            </a:r>
          </a:p>
        </p:txBody>
      </p:sp>
      <p:sp>
        <p:nvSpPr>
          <p:cNvPr id="4" name="Pladsholder til indhold 3">
            <a:extLst>
              <a:ext uri="{FF2B5EF4-FFF2-40B4-BE49-F238E27FC236}">
                <a16:creationId xmlns:a16="http://schemas.microsoft.com/office/drawing/2014/main" id="{DB574A46-6060-5478-9EDC-AC4958CF38B0}"/>
              </a:ext>
            </a:extLst>
          </p:cNvPr>
          <p:cNvSpPr>
            <a:spLocks noGrp="1"/>
          </p:cNvSpPr>
          <p:nvPr>
            <p:ph sz="quarter" idx="11"/>
          </p:nvPr>
        </p:nvSpPr>
        <p:spPr/>
        <p:txBody>
          <a:bodyPr anchor="ctr"/>
          <a:lstStyle/>
          <a:p>
            <a:r>
              <a:rPr lang="da-DK" dirty="0"/>
              <a:t>At få en uddannelse er lige så vigtigt i dag som i 1995</a:t>
            </a:r>
            <a:br>
              <a:rPr lang="da-DK" dirty="0"/>
            </a:br>
            <a:endParaRPr lang="da-DK" dirty="0"/>
          </a:p>
          <a:p>
            <a:r>
              <a:rPr lang="da-DK" dirty="0"/>
              <a:t>Det ikke at få en uddannelse er </a:t>
            </a:r>
            <a:r>
              <a:rPr lang="da-DK" u="sng" dirty="0"/>
              <a:t>langt værre </a:t>
            </a:r>
            <a:r>
              <a:rPr lang="da-DK" dirty="0"/>
              <a:t>i dag end i 1995</a:t>
            </a:r>
          </a:p>
        </p:txBody>
      </p:sp>
      <p:pic>
        <p:nvPicPr>
          <p:cNvPr id="9" name="Pladsholder til indhold 8" descr="Et billede, der indeholder skærmbillede, Multimediesoftware, Grafiksoftware&#10;&#10;Automatisk genereret beskrivelse">
            <a:extLst>
              <a:ext uri="{FF2B5EF4-FFF2-40B4-BE49-F238E27FC236}">
                <a16:creationId xmlns:a16="http://schemas.microsoft.com/office/drawing/2014/main" id="{CB5FEA94-D436-4F08-818B-918D7A939D6E}"/>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696119" y="1308100"/>
            <a:ext cx="5040313" cy="5040313"/>
          </a:xfrm>
        </p:spPr>
      </p:pic>
    </p:spTree>
    <p:extLst>
      <p:ext uri="{BB962C8B-B14F-4D97-AF65-F5344CB8AC3E}">
        <p14:creationId xmlns:p14="http://schemas.microsoft.com/office/powerpoint/2010/main" val="3731999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F60650-7032-3A76-8E44-9BFC56D683E1}"/>
              </a:ext>
            </a:extLst>
          </p:cNvPr>
          <p:cNvSpPr>
            <a:spLocks noGrp="1"/>
          </p:cNvSpPr>
          <p:nvPr>
            <p:ph type="title"/>
          </p:nvPr>
        </p:nvSpPr>
        <p:spPr/>
        <p:txBody>
          <a:bodyPr/>
          <a:lstStyle/>
          <a:p>
            <a:r>
              <a:rPr lang="da-DK" dirty="0"/>
              <a:t>Flere får en uddannelse</a:t>
            </a:r>
          </a:p>
        </p:txBody>
      </p:sp>
      <p:pic>
        <p:nvPicPr>
          <p:cNvPr id="7" name="Pladsholder til indhold 6" descr="Et billede, der indeholder tekst, skærmbillede, Font/skrifttype, linje/række&#10;&#10;Automatisk genereret beskrivelse">
            <a:extLst>
              <a:ext uri="{FF2B5EF4-FFF2-40B4-BE49-F238E27FC236}">
                <a16:creationId xmlns:a16="http://schemas.microsoft.com/office/drawing/2014/main" id="{70544DDD-8572-D042-6917-FDDC0D2091A2}"/>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Tree>
    <p:extLst>
      <p:ext uri="{BB962C8B-B14F-4D97-AF65-F5344CB8AC3E}">
        <p14:creationId xmlns:p14="http://schemas.microsoft.com/office/powerpoint/2010/main" val="9830766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F60650-7032-3A76-8E44-9BFC56D683E1}"/>
              </a:ext>
            </a:extLst>
          </p:cNvPr>
          <p:cNvSpPr>
            <a:spLocks noGrp="1"/>
          </p:cNvSpPr>
          <p:nvPr>
            <p:ph type="title"/>
          </p:nvPr>
        </p:nvSpPr>
        <p:spPr/>
        <p:txBody>
          <a:bodyPr/>
          <a:lstStyle/>
          <a:p>
            <a:r>
              <a:rPr lang="da-DK" dirty="0"/>
              <a:t>Flere får en uddannelse</a:t>
            </a:r>
          </a:p>
        </p:txBody>
      </p:sp>
      <p:pic>
        <p:nvPicPr>
          <p:cNvPr id="7" name="Pladsholder til indhold 6" descr="Et billede, der indeholder tekst, linje/række, Kurve, skærmbillede&#10;&#10;Automatisk genereret beskrivelse">
            <a:extLst>
              <a:ext uri="{FF2B5EF4-FFF2-40B4-BE49-F238E27FC236}">
                <a16:creationId xmlns:a16="http://schemas.microsoft.com/office/drawing/2014/main" id="{881B932A-83DB-6DF0-F03D-2660898B0812}"/>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Tree>
    <p:extLst>
      <p:ext uri="{BB962C8B-B14F-4D97-AF65-F5344CB8AC3E}">
        <p14:creationId xmlns:p14="http://schemas.microsoft.com/office/powerpoint/2010/main" val="3935895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F9EA8C-EAC7-1166-67F9-A3C765455308}"/>
              </a:ext>
            </a:extLst>
          </p:cNvPr>
          <p:cNvSpPr>
            <a:spLocks noGrp="1"/>
          </p:cNvSpPr>
          <p:nvPr>
            <p:ph type="title"/>
          </p:nvPr>
        </p:nvSpPr>
        <p:spPr/>
        <p:txBody>
          <a:bodyPr/>
          <a:lstStyle/>
          <a:p>
            <a:r>
              <a:rPr lang="da-DK" dirty="0"/>
              <a:t>Uddannelse går i arv</a:t>
            </a:r>
          </a:p>
        </p:txBody>
      </p:sp>
      <p:pic>
        <p:nvPicPr>
          <p:cNvPr id="4" name="Pladsholder til indhold 3" descr="Et billede, der indeholder pil&#10;&#10;Automatisk genereret beskrivelse">
            <a:extLst>
              <a:ext uri="{FF2B5EF4-FFF2-40B4-BE49-F238E27FC236}">
                <a16:creationId xmlns:a16="http://schemas.microsoft.com/office/drawing/2014/main" id="{CB9F140B-E854-7FAE-8953-DE655BC42DE2}"/>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0" y="1248603"/>
            <a:ext cx="9844361" cy="5040313"/>
          </a:xfrm>
          <a:prstGeom prst="rect">
            <a:avLst/>
          </a:prstGeom>
        </p:spPr>
      </p:pic>
    </p:spTree>
    <p:extLst>
      <p:ext uri="{BB962C8B-B14F-4D97-AF65-F5344CB8AC3E}">
        <p14:creationId xmlns:p14="http://schemas.microsoft.com/office/powerpoint/2010/main" val="1848178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7B982-4D2B-3D0A-F69F-94F75D3D0B58}"/>
              </a:ext>
            </a:extLst>
          </p:cNvPr>
          <p:cNvSpPr>
            <a:spLocks noGrp="1"/>
          </p:cNvSpPr>
          <p:nvPr>
            <p:ph type="title"/>
          </p:nvPr>
        </p:nvSpPr>
        <p:spPr/>
        <p:txBody>
          <a:bodyPr/>
          <a:lstStyle/>
          <a:p>
            <a:r>
              <a:rPr lang="da-DK" dirty="0"/>
              <a:t>Mange faktorer afgør uddannelsesniveau </a:t>
            </a:r>
          </a:p>
        </p:txBody>
      </p:sp>
      <p:sp>
        <p:nvSpPr>
          <p:cNvPr id="3" name="Pladsholder til indhold 2">
            <a:extLst>
              <a:ext uri="{FF2B5EF4-FFF2-40B4-BE49-F238E27FC236}">
                <a16:creationId xmlns:a16="http://schemas.microsoft.com/office/drawing/2014/main" id="{51578354-581A-58BD-A537-C90726A1D4EF}"/>
              </a:ext>
            </a:extLst>
          </p:cNvPr>
          <p:cNvSpPr>
            <a:spLocks noGrp="1"/>
          </p:cNvSpPr>
          <p:nvPr>
            <p:ph sz="quarter" idx="10"/>
          </p:nvPr>
        </p:nvSpPr>
        <p:spPr/>
        <p:txBody>
          <a:bodyPr anchor="ctr"/>
          <a:lstStyle/>
          <a:p>
            <a:pPr marL="285750" indent="-285750">
              <a:buFont typeface="Arial" panose="020B0604020202020204" pitchFamily="34" charset="0"/>
              <a:buChar char="•"/>
            </a:pPr>
            <a:r>
              <a:rPr lang="da-DK" sz="2400" dirty="0"/>
              <a:t>Har været i psykiatrisk behandling</a:t>
            </a:r>
            <a:br>
              <a:rPr lang="da-DK" sz="2400" dirty="0"/>
            </a:br>
            <a:endParaRPr lang="da-DK" sz="2400" dirty="0"/>
          </a:p>
          <a:p>
            <a:pPr marL="285750" indent="-285750">
              <a:buFont typeface="Arial" panose="020B0604020202020204" pitchFamily="34" charset="0"/>
              <a:buChar char="•"/>
            </a:pPr>
            <a:r>
              <a:rPr lang="da-DK" sz="2400" dirty="0"/>
              <a:t>Mange lægebesøg</a:t>
            </a:r>
            <a:br>
              <a:rPr lang="da-DK" sz="2400" dirty="0"/>
            </a:br>
            <a:endParaRPr lang="da-DK" sz="2400" dirty="0"/>
          </a:p>
          <a:p>
            <a:pPr marL="285750" indent="-285750">
              <a:buFont typeface="Arial" panose="020B0604020202020204" pitchFamily="34" charset="0"/>
              <a:buChar char="•"/>
            </a:pPr>
            <a:r>
              <a:rPr lang="da-DK" sz="2400" dirty="0"/>
              <a:t>Har været anbragt</a:t>
            </a:r>
            <a:br>
              <a:rPr lang="da-DK" sz="2400" dirty="0"/>
            </a:br>
            <a:endParaRPr lang="da-DK" sz="2400" dirty="0"/>
          </a:p>
        </p:txBody>
      </p:sp>
      <p:pic>
        <p:nvPicPr>
          <p:cNvPr id="8" name="Pladsholder til indhold 7" descr="Et billede, der indeholder tekst, skærmbillede, Font/skrifttype, nummer/tal&#10;&#10;Automatisk genereret beskrivelse">
            <a:extLst>
              <a:ext uri="{FF2B5EF4-FFF2-40B4-BE49-F238E27FC236}">
                <a16:creationId xmlns:a16="http://schemas.microsoft.com/office/drawing/2014/main" id="{5FD2FC30-4A04-2DAB-3385-B09690082F67}"/>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6455569" y="1308100"/>
            <a:ext cx="5040313" cy="5040313"/>
          </a:xfrm>
        </p:spPr>
      </p:pic>
    </p:spTree>
    <p:extLst>
      <p:ext uri="{BB962C8B-B14F-4D97-AF65-F5344CB8AC3E}">
        <p14:creationId xmlns:p14="http://schemas.microsoft.com/office/powerpoint/2010/main" val="3529447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48F050-7C38-D225-8665-2A71F1DB3FEC}"/>
              </a:ext>
            </a:extLst>
          </p:cNvPr>
          <p:cNvSpPr>
            <a:spLocks noGrp="1"/>
          </p:cNvSpPr>
          <p:nvPr>
            <p:ph type="title"/>
          </p:nvPr>
        </p:nvSpPr>
        <p:spPr/>
        <p:txBody>
          <a:bodyPr/>
          <a:lstStyle/>
          <a:p>
            <a:r>
              <a:rPr lang="da-DK" dirty="0"/>
              <a:t>Flere skal uddanne sig</a:t>
            </a:r>
          </a:p>
        </p:txBody>
      </p:sp>
      <p:sp>
        <p:nvSpPr>
          <p:cNvPr id="3" name="Pladsholder til indhold 2">
            <a:extLst>
              <a:ext uri="{FF2B5EF4-FFF2-40B4-BE49-F238E27FC236}">
                <a16:creationId xmlns:a16="http://schemas.microsoft.com/office/drawing/2014/main" id="{EEBC4CA5-E0BA-1838-B6FB-3BAE0CE75BDD}"/>
              </a:ext>
            </a:extLst>
          </p:cNvPr>
          <p:cNvSpPr>
            <a:spLocks noGrp="1"/>
          </p:cNvSpPr>
          <p:nvPr>
            <p:ph sz="quarter" idx="10"/>
          </p:nvPr>
        </p:nvSpPr>
        <p:spPr/>
        <p:txBody>
          <a:bodyPr anchor="ctr"/>
          <a:lstStyle/>
          <a:p>
            <a:r>
              <a:rPr lang="da-DK" dirty="0"/>
              <a:t>Forskel på formelle og reelle muligheder</a:t>
            </a:r>
            <a:br>
              <a:rPr lang="da-DK" dirty="0"/>
            </a:br>
            <a:endParaRPr lang="da-DK" dirty="0"/>
          </a:p>
          <a:p>
            <a:r>
              <a:rPr lang="da-DK" dirty="0"/>
              <a:t>Betydning af uddannelse vokser</a:t>
            </a:r>
            <a:br>
              <a:rPr lang="da-DK" dirty="0"/>
            </a:br>
            <a:endParaRPr lang="da-DK" dirty="0"/>
          </a:p>
          <a:p>
            <a:r>
              <a:rPr lang="da-DK" dirty="0"/>
              <a:t>Alle, uanset baggrund, skal kunne indfri deres </a:t>
            </a:r>
            <a:r>
              <a:rPr lang="da-DK" u="sng" dirty="0"/>
              <a:t>fulde potentiale</a:t>
            </a:r>
            <a:br>
              <a:rPr lang="da-DK" dirty="0"/>
            </a:br>
            <a:endParaRPr lang="da-DK" dirty="0"/>
          </a:p>
          <a:p>
            <a:r>
              <a:rPr lang="da-DK" dirty="0"/>
              <a:t>43.000 15-24-årige uden job eller uddannelse</a:t>
            </a:r>
            <a:br>
              <a:rPr lang="da-DK" dirty="0"/>
            </a:br>
            <a:endParaRPr lang="da-DK" dirty="0"/>
          </a:p>
        </p:txBody>
      </p:sp>
      <p:pic>
        <p:nvPicPr>
          <p:cNvPr id="10" name="Pladsholder til billede 9" descr="Et billede, der indeholder tøj, person, indendørs, Service&#10;&#10;Automatisk genereret beskrivelse">
            <a:extLst>
              <a:ext uri="{FF2B5EF4-FFF2-40B4-BE49-F238E27FC236}">
                <a16:creationId xmlns:a16="http://schemas.microsoft.com/office/drawing/2014/main" id="{D18B347A-4875-6E5A-6E2B-42E0AB30C1D1}"/>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17757" r="36551"/>
          <a:stretch/>
        </p:blipFill>
        <p:spPr>
          <a:xfrm flipH="1">
            <a:off x="7499925" y="1"/>
            <a:ext cx="4692075" cy="6858000"/>
          </a:xfrm>
        </p:spPr>
      </p:pic>
    </p:spTree>
    <p:extLst>
      <p:ext uri="{BB962C8B-B14F-4D97-AF65-F5344CB8AC3E}">
        <p14:creationId xmlns:p14="http://schemas.microsoft.com/office/powerpoint/2010/main" val="2384731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8F49868D-BDFC-799A-301C-D7265576E39F}"/>
              </a:ext>
            </a:extLst>
          </p:cNvPr>
          <p:cNvSpPr>
            <a:spLocks noGrp="1"/>
          </p:cNvSpPr>
          <p:nvPr>
            <p:ph type="body" sz="quarter" idx="12"/>
          </p:nvPr>
        </p:nvSpPr>
        <p:spPr/>
        <p:txBody>
          <a:bodyPr/>
          <a:lstStyle/>
          <a:p>
            <a:r>
              <a:rPr lang="da-DK" dirty="0"/>
              <a:t>Fremtidens arbejdsmarked</a:t>
            </a:r>
          </a:p>
        </p:txBody>
      </p:sp>
    </p:spTree>
    <p:extLst>
      <p:ext uri="{BB962C8B-B14F-4D97-AF65-F5344CB8AC3E}">
        <p14:creationId xmlns:p14="http://schemas.microsoft.com/office/powerpoint/2010/main" val="2950392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8F49868D-BDFC-799A-301C-D7265576E39F}"/>
              </a:ext>
            </a:extLst>
          </p:cNvPr>
          <p:cNvSpPr>
            <a:spLocks noGrp="1"/>
          </p:cNvSpPr>
          <p:nvPr>
            <p:ph type="body" sz="quarter" idx="12"/>
          </p:nvPr>
        </p:nvSpPr>
        <p:spPr>
          <a:xfrm>
            <a:off x="356152" y="2138569"/>
            <a:ext cx="10578548" cy="2580862"/>
          </a:xfrm>
        </p:spPr>
        <p:txBody>
          <a:bodyPr/>
          <a:lstStyle/>
          <a:p>
            <a:pPr algn="l"/>
            <a:r>
              <a:rPr lang="da-DK" sz="4800" i="1" dirty="0"/>
              <a:t>Hvilke overvejelser gør I jer ift. uddannelse efter gymnasiet? </a:t>
            </a:r>
          </a:p>
        </p:txBody>
      </p:sp>
    </p:spTree>
    <p:extLst>
      <p:ext uri="{BB962C8B-B14F-4D97-AF65-F5344CB8AC3E}">
        <p14:creationId xmlns:p14="http://schemas.microsoft.com/office/powerpoint/2010/main" val="2999405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76AB5E-5A47-8E2E-C59B-58A7B85E44C3}"/>
              </a:ext>
            </a:extLst>
          </p:cNvPr>
          <p:cNvSpPr>
            <a:spLocks noGrp="1"/>
          </p:cNvSpPr>
          <p:nvPr>
            <p:ph type="title"/>
          </p:nvPr>
        </p:nvSpPr>
        <p:spPr/>
        <p:txBody>
          <a:bodyPr/>
          <a:lstStyle/>
          <a:p>
            <a:r>
              <a:rPr lang="da-DK" dirty="0"/>
              <a:t>Fremtidens efterspørgsel</a:t>
            </a:r>
          </a:p>
        </p:txBody>
      </p:sp>
      <p:pic>
        <p:nvPicPr>
          <p:cNvPr id="5" name="Pladsholder til indhold 4" descr="Et billede, der indeholder skærmbillede&#10;&#10;Automatisk genereret beskrivelse">
            <a:extLst>
              <a:ext uri="{FF2B5EF4-FFF2-40B4-BE49-F238E27FC236}">
                <a16:creationId xmlns:a16="http://schemas.microsoft.com/office/drawing/2014/main" id="{083F246A-7A86-AB9F-97F9-A2F6FCBF532F}"/>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628887" y="1308100"/>
            <a:ext cx="10934227" cy="5040313"/>
          </a:xfrm>
        </p:spPr>
      </p:pic>
    </p:spTree>
    <p:extLst>
      <p:ext uri="{BB962C8B-B14F-4D97-AF65-F5344CB8AC3E}">
        <p14:creationId xmlns:p14="http://schemas.microsoft.com/office/powerpoint/2010/main" val="2029648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5A3A4A-41D9-6C09-A719-FA9FA323283D}"/>
              </a:ext>
            </a:extLst>
          </p:cNvPr>
          <p:cNvSpPr>
            <a:spLocks noGrp="1"/>
          </p:cNvSpPr>
          <p:nvPr>
            <p:ph type="title"/>
          </p:nvPr>
        </p:nvSpPr>
        <p:spPr/>
        <p:txBody>
          <a:bodyPr/>
          <a:lstStyle/>
          <a:p>
            <a:r>
              <a:rPr lang="da-DK" dirty="0"/>
              <a:t>Færre faglærte</a:t>
            </a:r>
          </a:p>
        </p:txBody>
      </p:sp>
      <p:pic>
        <p:nvPicPr>
          <p:cNvPr id="6" name="Pladsholder til indhold 5" descr="Et billede, der indeholder skærmbillede, tekst&#10;&#10;Automatisk genereret beskrivelse">
            <a:extLst>
              <a:ext uri="{FF2B5EF4-FFF2-40B4-BE49-F238E27FC236}">
                <a16:creationId xmlns:a16="http://schemas.microsoft.com/office/drawing/2014/main" id="{67A0CB68-117D-3F32-3C32-E71D52338AD2}"/>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696119" y="1308100"/>
            <a:ext cx="5040313" cy="5040313"/>
          </a:xfrm>
        </p:spPr>
      </p:pic>
      <p:pic>
        <p:nvPicPr>
          <p:cNvPr id="8" name="Pladsholder til indhold 7" descr="Et billede, der indeholder skærmbillede, linje/række&#10;&#10;Automatisk genereret beskrivelse">
            <a:extLst>
              <a:ext uri="{FF2B5EF4-FFF2-40B4-BE49-F238E27FC236}">
                <a16:creationId xmlns:a16="http://schemas.microsoft.com/office/drawing/2014/main" id="{3A94C495-9C5A-4B9C-06B6-88F3C8AA63C8}"/>
              </a:ext>
            </a:extLst>
          </p:cNvPr>
          <p:cNvPicPr>
            <a:picLocks noGrp="1" noChangeAspect="1"/>
          </p:cNvPicPr>
          <p:nvPr>
            <p:ph sz="quarter" idx="11"/>
          </p:nvPr>
        </p:nvPicPr>
        <p:blipFill>
          <a:blip r:embed="rId4">
            <a:extLst>
              <a:ext uri="{28A0092B-C50C-407E-A947-70E740481C1C}">
                <a14:useLocalDpi xmlns:a14="http://schemas.microsoft.com/office/drawing/2010/main" val="0"/>
              </a:ext>
            </a:extLst>
          </a:blip>
          <a:stretch>
            <a:fillRect/>
          </a:stretch>
        </p:blipFill>
        <p:spPr>
          <a:xfrm>
            <a:off x="6455569" y="1308100"/>
            <a:ext cx="5040313" cy="5040313"/>
          </a:xfrm>
        </p:spPr>
      </p:pic>
    </p:spTree>
    <p:extLst>
      <p:ext uri="{BB962C8B-B14F-4D97-AF65-F5344CB8AC3E}">
        <p14:creationId xmlns:p14="http://schemas.microsoft.com/office/powerpoint/2010/main" val="2502566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7CD412-724D-3F68-8564-1287091B075A}"/>
              </a:ext>
            </a:extLst>
          </p:cNvPr>
          <p:cNvSpPr>
            <a:spLocks noGrp="1"/>
          </p:cNvSpPr>
          <p:nvPr>
            <p:ph type="title"/>
          </p:nvPr>
        </p:nvSpPr>
        <p:spPr/>
        <p:txBody>
          <a:bodyPr/>
          <a:lstStyle/>
          <a:p>
            <a:r>
              <a:rPr lang="da-DK" dirty="0"/>
              <a:t>Stor mangel på specifikke grupper</a:t>
            </a:r>
          </a:p>
        </p:txBody>
      </p:sp>
      <p:pic>
        <p:nvPicPr>
          <p:cNvPr id="7" name="Pladsholder til indhold 6" descr="Et billede, der indeholder tekst, skærmbillede, Font/skrifttype, diagram&#10;&#10;Automatisk genereret beskrivelse">
            <a:extLst>
              <a:ext uri="{FF2B5EF4-FFF2-40B4-BE49-F238E27FC236}">
                <a16:creationId xmlns:a16="http://schemas.microsoft.com/office/drawing/2014/main" id="{C21EAC55-A856-D8C2-8113-DCF5C79752A3}"/>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Tree>
    <p:extLst>
      <p:ext uri="{BB962C8B-B14F-4D97-AF65-F5344CB8AC3E}">
        <p14:creationId xmlns:p14="http://schemas.microsoft.com/office/powerpoint/2010/main" val="2771603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dsholder til indhold 6" descr="Et billede, der indeholder tekst, skærmbillede, Font/skrifttype, diagram&#10;&#10;Automatisk genereret beskrivelse">
            <a:extLst>
              <a:ext uri="{FF2B5EF4-FFF2-40B4-BE49-F238E27FC236}">
                <a16:creationId xmlns:a16="http://schemas.microsoft.com/office/drawing/2014/main" id="{64A6D32F-1CB9-0078-B7E9-B8E33A8CF6A6}"/>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
        <p:nvSpPr>
          <p:cNvPr id="2" name="Titel 1">
            <a:extLst>
              <a:ext uri="{FF2B5EF4-FFF2-40B4-BE49-F238E27FC236}">
                <a16:creationId xmlns:a16="http://schemas.microsoft.com/office/drawing/2014/main" id="{5F7CD412-724D-3F68-8564-1287091B075A}"/>
              </a:ext>
            </a:extLst>
          </p:cNvPr>
          <p:cNvSpPr>
            <a:spLocks noGrp="1"/>
          </p:cNvSpPr>
          <p:nvPr>
            <p:ph type="title"/>
          </p:nvPr>
        </p:nvSpPr>
        <p:spPr/>
        <p:txBody>
          <a:bodyPr/>
          <a:lstStyle/>
          <a:p>
            <a:r>
              <a:rPr lang="da-DK" dirty="0"/>
              <a:t>Stor mangel på specifikke grupper</a:t>
            </a:r>
          </a:p>
        </p:txBody>
      </p:sp>
      <p:pic>
        <p:nvPicPr>
          <p:cNvPr id="6" name="Billede 5" descr="Et billede, der indeholder tøj, dreng, person, Ansigt&#10;&#10;Automatisk genereret beskrivelse">
            <a:extLst>
              <a:ext uri="{FF2B5EF4-FFF2-40B4-BE49-F238E27FC236}">
                <a16:creationId xmlns:a16="http://schemas.microsoft.com/office/drawing/2014/main" id="{53233EAE-0C01-1BB6-8313-AF9EA1D54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886" y="1308100"/>
            <a:ext cx="3817007" cy="3506226"/>
          </a:xfrm>
          <a:prstGeom prst="rect">
            <a:avLst/>
          </a:prstGeom>
        </p:spPr>
      </p:pic>
    </p:spTree>
    <p:extLst>
      <p:ext uri="{BB962C8B-B14F-4D97-AF65-F5344CB8AC3E}">
        <p14:creationId xmlns:p14="http://schemas.microsoft.com/office/powerpoint/2010/main" val="2299748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6" descr="Et billede, der indeholder tekst, skærmbillede, Font/skrifttype, diagram&#10;&#10;Automatisk genereret beskrivelse">
            <a:extLst>
              <a:ext uri="{FF2B5EF4-FFF2-40B4-BE49-F238E27FC236}">
                <a16:creationId xmlns:a16="http://schemas.microsoft.com/office/drawing/2014/main" id="{6B96BFF0-F96E-6559-C6A9-52CC8BB87426}"/>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
        <p:nvSpPr>
          <p:cNvPr id="2" name="Titel 1">
            <a:extLst>
              <a:ext uri="{FF2B5EF4-FFF2-40B4-BE49-F238E27FC236}">
                <a16:creationId xmlns:a16="http://schemas.microsoft.com/office/drawing/2014/main" id="{5F7CD412-724D-3F68-8564-1287091B075A}"/>
              </a:ext>
            </a:extLst>
          </p:cNvPr>
          <p:cNvSpPr>
            <a:spLocks noGrp="1"/>
          </p:cNvSpPr>
          <p:nvPr>
            <p:ph type="title"/>
          </p:nvPr>
        </p:nvSpPr>
        <p:spPr/>
        <p:txBody>
          <a:bodyPr/>
          <a:lstStyle/>
          <a:p>
            <a:r>
              <a:rPr lang="da-DK" dirty="0"/>
              <a:t>Stor mangel på specifikke grupper</a:t>
            </a:r>
          </a:p>
        </p:txBody>
      </p:sp>
      <p:pic>
        <p:nvPicPr>
          <p:cNvPr id="6" name="Billede 5" descr="Et billede, der indeholder tøj, dreng, person, Ansigt&#10;&#10;Automatisk genereret beskrivelse">
            <a:extLst>
              <a:ext uri="{FF2B5EF4-FFF2-40B4-BE49-F238E27FC236}">
                <a16:creationId xmlns:a16="http://schemas.microsoft.com/office/drawing/2014/main" id="{53233EAE-0C01-1BB6-8313-AF9EA1D54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886" y="1308100"/>
            <a:ext cx="3817007" cy="3506226"/>
          </a:xfrm>
          <a:prstGeom prst="rect">
            <a:avLst/>
          </a:prstGeom>
        </p:spPr>
      </p:pic>
      <p:pic>
        <p:nvPicPr>
          <p:cNvPr id="3" name="Billede 2" descr="Et billede, der indeholder tekst, tøj, Ansigt, person&#10;&#10;Automatisk genereret beskrivelse">
            <a:extLst>
              <a:ext uri="{FF2B5EF4-FFF2-40B4-BE49-F238E27FC236}">
                <a16:creationId xmlns:a16="http://schemas.microsoft.com/office/drawing/2014/main" id="{07FD2733-7090-60FA-9D98-316BA1124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4999" y="1308100"/>
            <a:ext cx="4302002" cy="4879211"/>
          </a:xfrm>
          <a:prstGeom prst="rect">
            <a:avLst/>
          </a:prstGeom>
        </p:spPr>
      </p:pic>
    </p:spTree>
    <p:extLst>
      <p:ext uri="{BB962C8B-B14F-4D97-AF65-F5344CB8AC3E}">
        <p14:creationId xmlns:p14="http://schemas.microsoft.com/office/powerpoint/2010/main" val="1068369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dsholder til indhold 6" descr="Et billede, der indeholder tekst, skærmbillede, Font/skrifttype, diagram&#10;&#10;Automatisk genereret beskrivelse">
            <a:extLst>
              <a:ext uri="{FF2B5EF4-FFF2-40B4-BE49-F238E27FC236}">
                <a16:creationId xmlns:a16="http://schemas.microsoft.com/office/drawing/2014/main" id="{E071A676-D433-4D40-4678-36D886E3754D}"/>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15938" y="1310423"/>
            <a:ext cx="11160125" cy="5035666"/>
          </a:xfrm>
        </p:spPr>
      </p:pic>
      <p:sp>
        <p:nvSpPr>
          <p:cNvPr id="2" name="Titel 1">
            <a:extLst>
              <a:ext uri="{FF2B5EF4-FFF2-40B4-BE49-F238E27FC236}">
                <a16:creationId xmlns:a16="http://schemas.microsoft.com/office/drawing/2014/main" id="{5F7CD412-724D-3F68-8564-1287091B075A}"/>
              </a:ext>
            </a:extLst>
          </p:cNvPr>
          <p:cNvSpPr>
            <a:spLocks noGrp="1"/>
          </p:cNvSpPr>
          <p:nvPr>
            <p:ph type="title"/>
          </p:nvPr>
        </p:nvSpPr>
        <p:spPr/>
        <p:txBody>
          <a:bodyPr/>
          <a:lstStyle/>
          <a:p>
            <a:r>
              <a:rPr lang="da-DK" dirty="0"/>
              <a:t>Stor mangel på specifikke grupper</a:t>
            </a:r>
          </a:p>
        </p:txBody>
      </p:sp>
      <p:pic>
        <p:nvPicPr>
          <p:cNvPr id="6" name="Billede 5" descr="Et billede, der indeholder tøj, dreng, person, Ansigt&#10;&#10;Automatisk genereret beskrivelse">
            <a:extLst>
              <a:ext uri="{FF2B5EF4-FFF2-40B4-BE49-F238E27FC236}">
                <a16:creationId xmlns:a16="http://schemas.microsoft.com/office/drawing/2014/main" id="{53233EAE-0C01-1BB6-8313-AF9EA1D54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886" y="1308100"/>
            <a:ext cx="3817007" cy="3506226"/>
          </a:xfrm>
          <a:prstGeom prst="rect">
            <a:avLst/>
          </a:prstGeom>
        </p:spPr>
      </p:pic>
      <p:pic>
        <p:nvPicPr>
          <p:cNvPr id="3" name="Billede 2" descr="Et billede, der indeholder tekst, tøj, Ansigt, person&#10;&#10;Automatisk genereret beskrivelse">
            <a:extLst>
              <a:ext uri="{FF2B5EF4-FFF2-40B4-BE49-F238E27FC236}">
                <a16:creationId xmlns:a16="http://schemas.microsoft.com/office/drawing/2014/main" id="{07FD2733-7090-60FA-9D98-316BA1124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4999" y="1308100"/>
            <a:ext cx="4302002" cy="4879211"/>
          </a:xfrm>
          <a:prstGeom prst="rect">
            <a:avLst/>
          </a:prstGeom>
        </p:spPr>
      </p:pic>
      <p:pic>
        <p:nvPicPr>
          <p:cNvPr id="4" name="Billede 3" descr="Et billede, der indeholder tekst, skærmbillede, bygning, sky&#10;&#10;Automatisk genereret beskrivelse">
            <a:extLst>
              <a:ext uri="{FF2B5EF4-FFF2-40B4-BE49-F238E27FC236}">
                <a16:creationId xmlns:a16="http://schemas.microsoft.com/office/drawing/2014/main" id="{2733ED03-1AAC-DAC9-0C56-AAE2655EC3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62005" y="2043674"/>
            <a:ext cx="4303938" cy="3506226"/>
          </a:xfrm>
          <a:prstGeom prst="rect">
            <a:avLst/>
          </a:prstGeom>
        </p:spPr>
      </p:pic>
    </p:spTree>
    <p:extLst>
      <p:ext uri="{BB962C8B-B14F-4D97-AF65-F5344CB8AC3E}">
        <p14:creationId xmlns:p14="http://schemas.microsoft.com/office/powerpoint/2010/main" val="22205698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110111-CB82-4026-B361-1F1EA8B3FA3C}"/>
              </a:ext>
            </a:extLst>
          </p:cNvPr>
          <p:cNvSpPr>
            <a:spLocks noGrp="1"/>
          </p:cNvSpPr>
          <p:nvPr>
            <p:ph type="title"/>
          </p:nvPr>
        </p:nvSpPr>
        <p:spPr/>
        <p:txBody>
          <a:bodyPr/>
          <a:lstStyle/>
          <a:p>
            <a:r>
              <a:rPr lang="da-DK" dirty="0"/>
              <a:t>Den grønne omstilling kræver faglærte</a:t>
            </a:r>
          </a:p>
        </p:txBody>
      </p:sp>
      <p:pic>
        <p:nvPicPr>
          <p:cNvPr id="5" name="Pladsholder til indhold 4">
            <a:extLst>
              <a:ext uri="{FF2B5EF4-FFF2-40B4-BE49-F238E27FC236}">
                <a16:creationId xmlns:a16="http://schemas.microsoft.com/office/drawing/2014/main" id="{10E5F898-0D74-E2F8-B180-BCCA0D7EB338}"/>
              </a:ext>
            </a:extLst>
          </p:cNvPr>
          <p:cNvPicPr>
            <a:picLocks noGrp="1" noChangeAspect="1"/>
          </p:cNvPicPr>
          <p:nvPr>
            <p:ph sz="quarter" idx="10"/>
          </p:nvPr>
        </p:nvPicPr>
        <p:blipFill rotWithShape="1">
          <a:blip r:embed="rId3">
            <a:extLst>
              <a:ext uri="{28A0092B-C50C-407E-A947-70E740481C1C}">
                <a14:useLocalDpi xmlns:a14="http://schemas.microsoft.com/office/drawing/2010/main" val="0"/>
              </a:ext>
            </a:extLst>
          </a:blip>
          <a:srcRect t="6250"/>
          <a:stretch/>
        </p:blipFill>
        <p:spPr>
          <a:xfrm>
            <a:off x="528109" y="1308100"/>
            <a:ext cx="5376333" cy="5040313"/>
          </a:xfrm>
          <a:prstGeom prst="rect">
            <a:avLst/>
          </a:prstGeom>
        </p:spPr>
      </p:pic>
      <p:pic>
        <p:nvPicPr>
          <p:cNvPr id="6" name="Billede 5" descr="Et billede, der indeholder tekst, mand, person, skærmbillede&#10;&#10;Automatisk genereret beskrivelse">
            <a:extLst>
              <a:ext uri="{FF2B5EF4-FFF2-40B4-BE49-F238E27FC236}">
                <a16:creationId xmlns:a16="http://schemas.microsoft.com/office/drawing/2014/main" id="{EB220362-633F-6E40-83F4-6AC1912C851C}"/>
              </a:ext>
            </a:extLst>
          </p:cNvPr>
          <p:cNvPicPr>
            <a:picLocks noChangeAspect="1"/>
          </p:cNvPicPr>
          <p:nvPr/>
        </p:nvPicPr>
        <p:blipFill rotWithShape="1">
          <a:blip r:embed="rId4">
            <a:extLst>
              <a:ext uri="{28A0092B-C50C-407E-A947-70E740481C1C}">
                <a14:useLocalDpi xmlns:a14="http://schemas.microsoft.com/office/drawing/2010/main" val="0"/>
              </a:ext>
            </a:extLst>
          </a:blip>
          <a:srcRect b="2971"/>
          <a:stretch/>
        </p:blipFill>
        <p:spPr>
          <a:xfrm>
            <a:off x="7228348" y="2166708"/>
            <a:ext cx="4061811" cy="3332944"/>
          </a:xfrm>
          <a:prstGeom prst="rect">
            <a:avLst/>
          </a:prstGeom>
        </p:spPr>
      </p:pic>
    </p:spTree>
    <p:extLst>
      <p:ext uri="{BB962C8B-B14F-4D97-AF65-F5344CB8AC3E}">
        <p14:creationId xmlns:p14="http://schemas.microsoft.com/office/powerpoint/2010/main" val="2561529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BD6FC-2C41-9E95-DB5B-34BBDC6450E9}"/>
              </a:ext>
            </a:extLst>
          </p:cNvPr>
          <p:cNvSpPr>
            <a:spLocks noGrp="1"/>
          </p:cNvSpPr>
          <p:nvPr>
            <p:ph type="title"/>
          </p:nvPr>
        </p:nvSpPr>
        <p:spPr/>
        <p:txBody>
          <a:bodyPr/>
          <a:lstStyle/>
          <a:p>
            <a:r>
              <a:rPr lang="da-DK" dirty="0"/>
              <a:t>Arbejdspladser vil ha’ faglærte</a:t>
            </a:r>
          </a:p>
        </p:txBody>
      </p:sp>
      <p:pic>
        <p:nvPicPr>
          <p:cNvPr id="33" name="Pladsholder til indhold 32" descr="Et billede, der indeholder skærmbillede, linje/række, diagram, Kurve&#10;&#10;Automatisk genereret beskrivelse">
            <a:extLst>
              <a:ext uri="{FF2B5EF4-FFF2-40B4-BE49-F238E27FC236}">
                <a16:creationId xmlns:a16="http://schemas.microsoft.com/office/drawing/2014/main" id="{280622EE-E450-C30C-C4DD-C2F71202509C}"/>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75658" y="1308100"/>
            <a:ext cx="11040685" cy="5040313"/>
          </a:xfrm>
        </p:spPr>
      </p:pic>
    </p:spTree>
    <p:extLst>
      <p:ext uri="{BB962C8B-B14F-4D97-AF65-F5344CB8AC3E}">
        <p14:creationId xmlns:p14="http://schemas.microsoft.com/office/powerpoint/2010/main" val="13575868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D4EF9D-8C84-92D2-3A38-E4EEBC5AC9BF}"/>
              </a:ext>
            </a:extLst>
          </p:cNvPr>
          <p:cNvSpPr>
            <a:spLocks noGrp="1"/>
          </p:cNvSpPr>
          <p:nvPr>
            <p:ph type="title"/>
          </p:nvPr>
        </p:nvSpPr>
        <p:spPr/>
        <p:txBody>
          <a:bodyPr/>
          <a:lstStyle/>
          <a:p>
            <a:r>
              <a:rPr lang="da-DK" dirty="0"/>
              <a:t>Usikkerhed for de ufaglærte </a:t>
            </a:r>
          </a:p>
        </p:txBody>
      </p:sp>
      <p:sp>
        <p:nvSpPr>
          <p:cNvPr id="4" name="Pladsholder til indhold 3">
            <a:extLst>
              <a:ext uri="{FF2B5EF4-FFF2-40B4-BE49-F238E27FC236}">
                <a16:creationId xmlns:a16="http://schemas.microsoft.com/office/drawing/2014/main" id="{5DB5178C-E235-23DF-E742-A3A171B13709}"/>
              </a:ext>
            </a:extLst>
          </p:cNvPr>
          <p:cNvSpPr>
            <a:spLocks noGrp="1"/>
          </p:cNvSpPr>
          <p:nvPr>
            <p:ph sz="quarter" idx="11"/>
          </p:nvPr>
        </p:nvSpPr>
        <p:spPr/>
        <p:txBody>
          <a:bodyPr anchor="ctr"/>
          <a:lstStyle/>
          <a:p>
            <a:r>
              <a:rPr lang="da-DK" sz="2400" dirty="0"/>
              <a:t>Knap 60.000 ufaglærte i overskud</a:t>
            </a:r>
            <a:br>
              <a:rPr lang="da-DK" sz="2400" dirty="0"/>
            </a:br>
            <a:endParaRPr lang="da-DK" sz="2400" dirty="0"/>
          </a:p>
          <a:p>
            <a:r>
              <a:rPr lang="da-DK" sz="2400" dirty="0"/>
              <a:t>Godt 50.000 med en gymnasial uddannelse i overskud</a:t>
            </a:r>
          </a:p>
        </p:txBody>
      </p:sp>
      <p:pic>
        <p:nvPicPr>
          <p:cNvPr id="11" name="Pladsholder til indhold 10" descr="Et billede, der indeholder skærmbillede, diagram, design&#10;&#10;Automatisk genereret beskrivelse">
            <a:extLst>
              <a:ext uri="{FF2B5EF4-FFF2-40B4-BE49-F238E27FC236}">
                <a16:creationId xmlns:a16="http://schemas.microsoft.com/office/drawing/2014/main" id="{E30FD28B-C0B7-F62F-FCD3-DD727503A1FE}"/>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696119" y="1308100"/>
            <a:ext cx="5040313" cy="5040313"/>
          </a:xfrm>
        </p:spPr>
      </p:pic>
    </p:spTree>
    <p:extLst>
      <p:ext uri="{BB962C8B-B14F-4D97-AF65-F5344CB8AC3E}">
        <p14:creationId xmlns:p14="http://schemas.microsoft.com/office/powerpoint/2010/main" val="5838674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134417-C7EE-EBF4-E8B9-10FE69A422DA}"/>
              </a:ext>
            </a:extLst>
          </p:cNvPr>
          <p:cNvSpPr>
            <a:spLocks noGrp="1"/>
          </p:cNvSpPr>
          <p:nvPr>
            <p:ph type="title"/>
          </p:nvPr>
        </p:nvSpPr>
        <p:spPr/>
        <p:txBody>
          <a:bodyPr/>
          <a:lstStyle/>
          <a:p>
            <a:r>
              <a:rPr lang="da-DK" dirty="0"/>
              <a:t>Hvordan ruster vi os til fremtidens arbejdsmarked?</a:t>
            </a:r>
          </a:p>
        </p:txBody>
      </p:sp>
      <p:sp>
        <p:nvSpPr>
          <p:cNvPr id="3" name="Pladsholder til indhold 2">
            <a:extLst>
              <a:ext uri="{FF2B5EF4-FFF2-40B4-BE49-F238E27FC236}">
                <a16:creationId xmlns:a16="http://schemas.microsoft.com/office/drawing/2014/main" id="{6ABDF937-65AA-1E4F-A435-2060A3D2B7B8}"/>
              </a:ext>
            </a:extLst>
          </p:cNvPr>
          <p:cNvSpPr>
            <a:spLocks noGrp="1"/>
          </p:cNvSpPr>
          <p:nvPr>
            <p:ph sz="quarter" idx="10"/>
          </p:nvPr>
        </p:nvSpPr>
        <p:spPr>
          <a:xfrm>
            <a:off x="516001" y="2020389"/>
            <a:ext cx="6602521" cy="3757559"/>
          </a:xfrm>
        </p:spPr>
        <p:txBody>
          <a:bodyPr anchor="ctr"/>
          <a:lstStyle/>
          <a:p>
            <a:pPr marL="342900" indent="-342900">
              <a:buFont typeface="Arial" panose="020B0604020202020204" pitchFamily="34" charset="0"/>
              <a:buChar char="•"/>
            </a:pPr>
            <a:r>
              <a:rPr lang="da-DK" dirty="0"/>
              <a:t>Flere unge og ufaglærte bliver faglærte</a:t>
            </a:r>
          </a:p>
          <a:p>
            <a:pPr marL="342900" indent="-342900">
              <a:buFont typeface="Arial" panose="020B0604020202020204" pitchFamily="34" charset="0"/>
              <a:buChar char="•"/>
            </a:pPr>
            <a:endParaRPr lang="da-DK" dirty="0"/>
          </a:p>
          <a:p>
            <a:pPr marL="342900" indent="-342900">
              <a:buFont typeface="Arial" panose="020B0604020202020204" pitchFamily="34" charset="0"/>
              <a:buChar char="•"/>
            </a:pPr>
            <a:r>
              <a:rPr lang="da-DK" dirty="0"/>
              <a:t>Samfundet bør sikre et ordentligt sikkerhedsnet</a:t>
            </a:r>
          </a:p>
          <a:p>
            <a:pPr marL="342900" indent="-342900">
              <a:buFont typeface="Arial" panose="020B0604020202020204" pitchFamily="34" charset="0"/>
              <a:buChar char="•"/>
            </a:pPr>
            <a:endParaRPr lang="da-DK" dirty="0"/>
          </a:p>
          <a:p>
            <a:pPr marL="342900" indent="-342900">
              <a:buFont typeface="Arial" panose="020B0604020202020204" pitchFamily="34" charset="0"/>
              <a:buChar char="•"/>
            </a:pPr>
            <a:r>
              <a:rPr lang="da-DK" dirty="0"/>
              <a:t>Aktiv arbejdsmarkedspolitik</a:t>
            </a:r>
          </a:p>
          <a:p>
            <a:pPr marL="342900" indent="-342900">
              <a:buFont typeface="Arial" panose="020B0604020202020204" pitchFamily="34" charset="0"/>
              <a:buChar char="•"/>
            </a:pPr>
            <a:endParaRPr lang="da-DK" dirty="0"/>
          </a:p>
          <a:p>
            <a:pPr marL="342900" indent="-342900">
              <a:buFont typeface="Arial" panose="020B0604020202020204" pitchFamily="34" charset="0"/>
              <a:buChar char="•"/>
            </a:pPr>
            <a:r>
              <a:rPr lang="da-DK" dirty="0"/>
              <a:t>Gode muligheder for efteruddannelse</a:t>
            </a:r>
          </a:p>
        </p:txBody>
      </p:sp>
      <p:pic>
        <p:nvPicPr>
          <p:cNvPr id="20" name="Pladsholder til billede 19" descr="Et billede, der indeholder Svejsning, Svejser, Metalarbejde, indendørs&#10;&#10;Automatisk genereret beskrivelse">
            <a:extLst>
              <a:ext uri="{FF2B5EF4-FFF2-40B4-BE49-F238E27FC236}">
                <a16:creationId xmlns:a16="http://schemas.microsoft.com/office/drawing/2014/main" id="{4C59F73B-198F-836E-FCA6-54934FD72F2C}"/>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37847" r="16461"/>
          <a:stretch/>
        </p:blipFill>
        <p:spPr>
          <a:xfrm>
            <a:off x="7499925" y="1"/>
            <a:ext cx="4692075" cy="6858000"/>
          </a:xfrm>
        </p:spPr>
      </p:pic>
    </p:spTree>
    <p:extLst>
      <p:ext uri="{BB962C8B-B14F-4D97-AF65-F5344CB8AC3E}">
        <p14:creationId xmlns:p14="http://schemas.microsoft.com/office/powerpoint/2010/main" val="31824067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F74AA42-45BC-E51D-B7CB-E470C1F35E3F}"/>
              </a:ext>
            </a:extLst>
          </p:cNvPr>
          <p:cNvSpPr>
            <a:spLocks noGrp="1"/>
          </p:cNvSpPr>
          <p:nvPr>
            <p:ph type="body" sz="quarter" idx="12"/>
          </p:nvPr>
        </p:nvSpPr>
        <p:spPr/>
        <p:txBody>
          <a:bodyPr/>
          <a:lstStyle/>
          <a:p>
            <a:r>
              <a:rPr lang="da-DK" dirty="0"/>
              <a:t>Uligheden vokser og skader sammenhængskraften</a:t>
            </a:r>
            <a:br>
              <a:rPr lang="da-DK" dirty="0"/>
            </a:br>
            <a:endParaRPr lang="da-DK" dirty="0"/>
          </a:p>
          <a:p>
            <a:r>
              <a:rPr lang="da-DK" dirty="0"/>
              <a:t>Ikke alle har reelt lige muligheder i uddannelsessystemet</a:t>
            </a:r>
            <a:br>
              <a:rPr lang="da-DK" dirty="0"/>
            </a:br>
            <a:endParaRPr lang="da-DK" dirty="0"/>
          </a:p>
          <a:p>
            <a:r>
              <a:rPr lang="da-DK" dirty="0"/>
              <a:t>Vi mangler hænder til grøn omstilling og velfærd</a:t>
            </a:r>
          </a:p>
          <a:p>
            <a:endParaRPr lang="da-DK" dirty="0"/>
          </a:p>
        </p:txBody>
      </p:sp>
    </p:spTree>
    <p:extLst>
      <p:ext uri="{BB962C8B-B14F-4D97-AF65-F5344CB8AC3E}">
        <p14:creationId xmlns:p14="http://schemas.microsoft.com/office/powerpoint/2010/main" val="2281373961"/>
      </p:ext>
    </p:extLst>
  </p:cSld>
  <p:clrMapOvr>
    <a:masterClrMapping/>
  </p:clrMapOvr>
</p:sld>
</file>

<file path=ppt/theme/theme1.xml><?xml version="1.0" encoding="utf-8"?>
<a:theme xmlns:a="http://schemas.openxmlformats.org/drawingml/2006/main" name="Office-tema">
  <a:themeElements>
    <a:clrScheme name="AE">
      <a:dk1>
        <a:sysClr val="windowText" lastClr="000000"/>
      </a:dk1>
      <a:lt1>
        <a:sysClr val="window" lastClr="FFFFFF"/>
      </a:lt1>
      <a:dk2>
        <a:srgbClr val="00456E"/>
      </a:dk2>
      <a:lt2>
        <a:srgbClr val="7FA2B7"/>
      </a:lt2>
      <a:accent1>
        <a:srgbClr val="C5C5C5"/>
      </a:accent1>
      <a:accent2>
        <a:srgbClr val="535353"/>
      </a:accent2>
      <a:accent3>
        <a:srgbClr val="F5FAFE"/>
      </a:accent3>
      <a:accent4>
        <a:srgbClr val="A02125"/>
      </a:accent4>
      <a:accent5>
        <a:srgbClr val="C7EAFB"/>
      </a:accent5>
      <a:accent6>
        <a:srgbClr val="407493"/>
      </a:accent6>
      <a:hlink>
        <a:srgbClr val="0000FF"/>
      </a:hlink>
      <a:folHlink>
        <a:srgbClr val="800080"/>
      </a:folHlink>
    </a:clrScheme>
    <a:fontScheme name="Brugerdefineret 1">
      <a:majorFont>
        <a:latin typeface="Whitney Medium"/>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2385</TotalTime>
  <Words>2893</Words>
  <Application>Microsoft Office PowerPoint</Application>
  <PresentationFormat>Widescreen</PresentationFormat>
  <Paragraphs>255</Paragraphs>
  <Slides>48</Slides>
  <Notes>48</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48</vt:i4>
      </vt:variant>
    </vt:vector>
  </HeadingPairs>
  <TitlesOfParts>
    <vt:vector size="52" baseType="lpstr">
      <vt:lpstr>Arial</vt:lpstr>
      <vt:lpstr>Calibri</vt:lpstr>
      <vt:lpstr>Whitney Book</vt:lpstr>
      <vt:lpstr>Office-tema</vt:lpstr>
      <vt:lpstr>Velfærdsstatens udfordringer</vt:lpstr>
      <vt:lpstr>PowerPoint-præsentation</vt:lpstr>
      <vt:lpstr>PowerPoint-præsentation</vt:lpstr>
      <vt:lpstr>PowerPoint-præsentation</vt:lpstr>
      <vt:lpstr>PowerPoint-præsentation</vt:lpstr>
      <vt:lpstr>PowerPoint-præsentation</vt:lpstr>
      <vt:lpstr>PowerPoint-præsentation</vt:lpstr>
      <vt:lpstr>Danmark er et af de bedste lande i verden</vt:lpstr>
      <vt:lpstr>Danmark er et af de bedste lande i verden</vt:lpstr>
      <vt:lpstr>Danmark er et af de bedste lande i verden</vt:lpstr>
      <vt:lpstr>Danmark er et af de bedste lande i verden</vt:lpstr>
      <vt:lpstr>Danmark er et af de bedste lande i verden</vt:lpstr>
      <vt:lpstr>Danmark er et af de bedste lande i verden</vt:lpstr>
      <vt:lpstr>PowerPoint-præsentation</vt:lpstr>
      <vt:lpstr>PowerPoint-præsentation</vt:lpstr>
      <vt:lpstr>Uligheden er rekordhøj i Danmark</vt:lpstr>
      <vt:lpstr>Vi er blevet rigere…</vt:lpstr>
      <vt:lpstr>…nogle mere end andre</vt:lpstr>
      <vt:lpstr>Vi er stadig et klassesamfund</vt:lpstr>
      <vt:lpstr>Vi mødes mindre på tværs af sociale skel</vt:lpstr>
      <vt:lpstr>Vi mødes mindre på tværs af sociale skel</vt:lpstr>
      <vt:lpstr>Vi mødes mindre på tværs af sociale skel</vt:lpstr>
      <vt:lpstr>Velfærdssamfundet kræver tillid og forståelse </vt:lpstr>
      <vt:lpstr>Vi har selv valgt det!</vt:lpstr>
      <vt:lpstr>Ulighed skader sammenhængskraften</vt:lpstr>
      <vt:lpstr>PowerPoint-præsentation</vt:lpstr>
      <vt:lpstr>PowerPoint-præsentation</vt:lpstr>
      <vt:lpstr>Det er de rige, der bliver rige</vt:lpstr>
      <vt:lpstr>Uddannelse er nøglen til social mobilitet</vt:lpstr>
      <vt:lpstr>Mobiliteten falder</vt:lpstr>
      <vt:lpstr>Flere får en uddannelse</vt:lpstr>
      <vt:lpstr>Flere får en uddannelse</vt:lpstr>
      <vt:lpstr>Uddannelse går i arv</vt:lpstr>
      <vt:lpstr>Mange faktorer afgør uddannelsesniveau </vt:lpstr>
      <vt:lpstr>Flere skal uddanne sig</vt:lpstr>
      <vt:lpstr>PowerPoint-præsentation</vt:lpstr>
      <vt:lpstr>PowerPoint-præsentation</vt:lpstr>
      <vt:lpstr>Fremtidens efterspørgsel</vt:lpstr>
      <vt:lpstr>Færre faglærte</vt:lpstr>
      <vt:lpstr>Stor mangel på specifikke grupper</vt:lpstr>
      <vt:lpstr>Stor mangel på specifikke grupper</vt:lpstr>
      <vt:lpstr>Stor mangel på specifikke grupper</vt:lpstr>
      <vt:lpstr>Stor mangel på specifikke grupper</vt:lpstr>
      <vt:lpstr>Den grønne omstilling kræver faglærte</vt:lpstr>
      <vt:lpstr>Arbejdspladser vil ha’ faglærte</vt:lpstr>
      <vt:lpstr>Usikkerhed for de ufaglærte </vt:lpstr>
      <vt:lpstr>Hvordan ruster vi os til fremtidens arbejdsmarked?</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Anton Lykketoft</dc:creator>
  <cp:lastModifiedBy>Carsten Rysgaard Kjær</cp:lastModifiedBy>
  <cp:revision>99</cp:revision>
  <cp:lastPrinted>2023-09-19T09:49:15Z</cp:lastPrinted>
  <dcterms:created xsi:type="dcterms:W3CDTF">2023-09-06T08:43:04Z</dcterms:created>
  <dcterms:modified xsi:type="dcterms:W3CDTF">2024-03-18T06:41:31Z</dcterms:modified>
</cp:coreProperties>
</file>