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3" r:id="rId4"/>
    <p:sldId id="264" r:id="rId5"/>
    <p:sldId id="260" r:id="rId6"/>
    <p:sldId id="267" r:id="rId7"/>
    <p:sldId id="265" r:id="rId8"/>
    <p:sldId id="268" r:id="rId9"/>
    <p:sldId id="266" r:id="rId10"/>
    <p:sldId id="269" r:id="rId11"/>
    <p:sldId id="270" r:id="rId12"/>
    <p:sldId id="271" r:id="rId13"/>
    <p:sldId id="262" r:id="rId14"/>
    <p:sldId id="272" r:id="rId15"/>
    <p:sldId id="273" r:id="rId16"/>
    <p:sldId id="261" r:id="rId1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3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487382-A2AD-4FBD-A63A-1CC41337F067}" v="1" dt="2024-05-23T07:39:32.6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44"/>
    <p:restoredTop sz="94671"/>
  </p:normalViewPr>
  <p:slideViewPr>
    <p:cSldViewPr snapToGrid="0">
      <p:cViewPr varScale="1">
        <p:scale>
          <a:sx n="60" d="100"/>
          <a:sy n="60" d="100"/>
        </p:scale>
        <p:origin x="1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sten Rysgaard Kjær" userId="61cbd99b-2c4e-4107-bc21-e14ea2e28429" providerId="ADAL" clId="{24487382-A2AD-4FBD-A63A-1CC41337F067}"/>
    <pc:docChg chg="undo custSel addSld delSld modSld sldOrd">
      <pc:chgData name="Carsten Rysgaard Kjær" userId="61cbd99b-2c4e-4107-bc21-e14ea2e28429" providerId="ADAL" clId="{24487382-A2AD-4FBD-A63A-1CC41337F067}" dt="2024-05-23T07:46:23" v="908" actId="14100"/>
      <pc:docMkLst>
        <pc:docMk/>
      </pc:docMkLst>
      <pc:sldChg chg="del">
        <pc:chgData name="Carsten Rysgaard Kjær" userId="61cbd99b-2c4e-4107-bc21-e14ea2e28429" providerId="ADAL" clId="{24487382-A2AD-4FBD-A63A-1CC41337F067}" dt="2024-05-17T06:44:35.690" v="1" actId="47"/>
        <pc:sldMkLst>
          <pc:docMk/>
          <pc:sldMk cId="3423364768" sldId="257"/>
        </pc:sldMkLst>
      </pc:sldChg>
      <pc:sldChg chg="del">
        <pc:chgData name="Carsten Rysgaard Kjær" userId="61cbd99b-2c4e-4107-bc21-e14ea2e28429" providerId="ADAL" clId="{24487382-A2AD-4FBD-A63A-1CC41337F067}" dt="2024-05-17T06:44:24.188" v="0" actId="47"/>
        <pc:sldMkLst>
          <pc:docMk/>
          <pc:sldMk cId="1783651809" sldId="258"/>
        </pc:sldMkLst>
      </pc:sldChg>
      <pc:sldChg chg="modSp mod">
        <pc:chgData name="Carsten Rysgaard Kjær" userId="61cbd99b-2c4e-4107-bc21-e14ea2e28429" providerId="ADAL" clId="{24487382-A2AD-4FBD-A63A-1CC41337F067}" dt="2024-05-23T07:32:18.409" v="587" actId="20577"/>
        <pc:sldMkLst>
          <pc:docMk/>
          <pc:sldMk cId="3433108263" sldId="259"/>
        </pc:sldMkLst>
        <pc:spChg chg="mod">
          <ac:chgData name="Carsten Rysgaard Kjær" userId="61cbd99b-2c4e-4107-bc21-e14ea2e28429" providerId="ADAL" clId="{24487382-A2AD-4FBD-A63A-1CC41337F067}" dt="2024-05-23T07:32:18.409" v="587" actId="20577"/>
          <ac:spMkLst>
            <pc:docMk/>
            <pc:sldMk cId="3433108263" sldId="259"/>
            <ac:spMk id="3" creationId="{F1F370D0-27EF-13A2-FB7D-92C5080AEA52}"/>
          </ac:spMkLst>
        </pc:spChg>
      </pc:sldChg>
      <pc:sldChg chg="modSp mod">
        <pc:chgData name="Carsten Rysgaard Kjær" userId="61cbd99b-2c4e-4107-bc21-e14ea2e28429" providerId="ADAL" clId="{24487382-A2AD-4FBD-A63A-1CC41337F067}" dt="2024-05-17T07:09:09.645" v="554" actId="27636"/>
        <pc:sldMkLst>
          <pc:docMk/>
          <pc:sldMk cId="3629165140" sldId="261"/>
        </pc:sldMkLst>
        <pc:spChg chg="mod">
          <ac:chgData name="Carsten Rysgaard Kjær" userId="61cbd99b-2c4e-4107-bc21-e14ea2e28429" providerId="ADAL" clId="{24487382-A2AD-4FBD-A63A-1CC41337F067}" dt="2024-05-17T07:09:09.645" v="554" actId="27636"/>
          <ac:spMkLst>
            <pc:docMk/>
            <pc:sldMk cId="3629165140" sldId="261"/>
            <ac:spMk id="6" creationId="{2E5EC21D-F74C-9E22-90E8-B018ED90E618}"/>
          </ac:spMkLst>
        </pc:spChg>
      </pc:sldChg>
      <pc:sldChg chg="modSp mod">
        <pc:chgData name="Carsten Rysgaard Kjær" userId="61cbd99b-2c4e-4107-bc21-e14ea2e28429" providerId="ADAL" clId="{24487382-A2AD-4FBD-A63A-1CC41337F067}" dt="2024-05-23T07:34:46.499" v="641" actId="20577"/>
        <pc:sldMkLst>
          <pc:docMk/>
          <pc:sldMk cId="2550684074" sldId="263"/>
        </pc:sldMkLst>
        <pc:spChg chg="mod">
          <ac:chgData name="Carsten Rysgaard Kjær" userId="61cbd99b-2c4e-4107-bc21-e14ea2e28429" providerId="ADAL" clId="{24487382-A2AD-4FBD-A63A-1CC41337F067}" dt="2024-05-23T07:34:46.499" v="641" actId="20577"/>
          <ac:spMkLst>
            <pc:docMk/>
            <pc:sldMk cId="2550684074" sldId="263"/>
            <ac:spMk id="3" creationId="{4E3831B0-279D-BF68-77C9-28912132FDAC}"/>
          </ac:spMkLst>
        </pc:spChg>
      </pc:sldChg>
      <pc:sldChg chg="del">
        <pc:chgData name="Carsten Rysgaard Kjær" userId="61cbd99b-2c4e-4107-bc21-e14ea2e28429" providerId="ADAL" clId="{24487382-A2AD-4FBD-A63A-1CC41337F067}" dt="2024-05-23T07:36:30.239" v="642" actId="47"/>
        <pc:sldMkLst>
          <pc:docMk/>
          <pc:sldMk cId="826299129" sldId="272"/>
        </pc:sldMkLst>
      </pc:sldChg>
      <pc:sldChg chg="new del">
        <pc:chgData name="Carsten Rysgaard Kjær" userId="61cbd99b-2c4e-4107-bc21-e14ea2e28429" providerId="ADAL" clId="{24487382-A2AD-4FBD-A63A-1CC41337F067}" dt="2024-05-23T07:38:08.691" v="644" actId="47"/>
        <pc:sldMkLst>
          <pc:docMk/>
          <pc:sldMk cId="2501275329" sldId="272"/>
        </pc:sldMkLst>
      </pc:sldChg>
      <pc:sldChg chg="addSp delSp modSp add mod">
        <pc:chgData name="Carsten Rysgaard Kjær" userId="61cbd99b-2c4e-4107-bc21-e14ea2e28429" providerId="ADAL" clId="{24487382-A2AD-4FBD-A63A-1CC41337F067}" dt="2024-05-23T07:41:22.721" v="854" actId="6549"/>
        <pc:sldMkLst>
          <pc:docMk/>
          <pc:sldMk cId="3633777461" sldId="272"/>
        </pc:sldMkLst>
        <pc:spChg chg="mod">
          <ac:chgData name="Carsten Rysgaard Kjær" userId="61cbd99b-2c4e-4107-bc21-e14ea2e28429" providerId="ADAL" clId="{24487382-A2AD-4FBD-A63A-1CC41337F067}" dt="2024-05-23T07:38:59.443" v="704" actId="20577"/>
          <ac:spMkLst>
            <pc:docMk/>
            <pc:sldMk cId="3633777461" sldId="272"/>
            <ac:spMk id="2" creationId="{A406B24E-3788-74F1-57EB-20A19861DF6D}"/>
          </ac:spMkLst>
        </pc:spChg>
        <pc:spChg chg="mod">
          <ac:chgData name="Carsten Rysgaard Kjær" userId="61cbd99b-2c4e-4107-bc21-e14ea2e28429" providerId="ADAL" clId="{24487382-A2AD-4FBD-A63A-1CC41337F067}" dt="2024-05-23T07:41:22.721" v="854" actId="6549"/>
          <ac:spMkLst>
            <pc:docMk/>
            <pc:sldMk cId="3633777461" sldId="272"/>
            <ac:spMk id="3" creationId="{AF63F121-B5D0-AB3A-669A-9EC1A0242072}"/>
          </ac:spMkLst>
        </pc:spChg>
        <pc:picChg chg="add mod">
          <ac:chgData name="Carsten Rysgaard Kjær" userId="61cbd99b-2c4e-4107-bc21-e14ea2e28429" providerId="ADAL" clId="{24487382-A2AD-4FBD-A63A-1CC41337F067}" dt="2024-05-23T07:40:10.377" v="714" actId="14100"/>
          <ac:picMkLst>
            <pc:docMk/>
            <pc:sldMk cId="3633777461" sldId="272"/>
            <ac:picMk id="4" creationId="{FFC84BD7-BA5F-8519-BE64-12CD4BEE5F6D}"/>
          </ac:picMkLst>
        </pc:picChg>
        <pc:picChg chg="del">
          <ac:chgData name="Carsten Rysgaard Kjær" userId="61cbd99b-2c4e-4107-bc21-e14ea2e28429" providerId="ADAL" clId="{24487382-A2AD-4FBD-A63A-1CC41337F067}" dt="2024-05-23T07:39:13.436" v="705" actId="478"/>
          <ac:picMkLst>
            <pc:docMk/>
            <pc:sldMk cId="3633777461" sldId="272"/>
            <ac:picMk id="5" creationId="{17F7484A-3042-5809-2780-30F4F68F49F3}"/>
          </ac:picMkLst>
        </pc:picChg>
      </pc:sldChg>
      <pc:sldChg chg="addSp delSp modSp add mod ord">
        <pc:chgData name="Carsten Rysgaard Kjær" userId="61cbd99b-2c4e-4107-bc21-e14ea2e28429" providerId="ADAL" clId="{24487382-A2AD-4FBD-A63A-1CC41337F067}" dt="2024-05-23T07:46:23" v="908" actId="14100"/>
        <pc:sldMkLst>
          <pc:docMk/>
          <pc:sldMk cId="2035347435" sldId="273"/>
        </pc:sldMkLst>
        <pc:spChg chg="mod">
          <ac:chgData name="Carsten Rysgaard Kjær" userId="61cbd99b-2c4e-4107-bc21-e14ea2e28429" providerId="ADAL" clId="{24487382-A2AD-4FBD-A63A-1CC41337F067}" dt="2024-05-23T07:44:33.976" v="896" actId="20577"/>
          <ac:spMkLst>
            <pc:docMk/>
            <pc:sldMk cId="2035347435" sldId="273"/>
            <ac:spMk id="2" creationId="{C983A162-6535-1A2C-974D-30F3B1242A49}"/>
          </ac:spMkLst>
        </pc:spChg>
        <pc:spChg chg="mod">
          <ac:chgData name="Carsten Rysgaard Kjær" userId="61cbd99b-2c4e-4107-bc21-e14ea2e28429" providerId="ADAL" clId="{24487382-A2AD-4FBD-A63A-1CC41337F067}" dt="2024-05-23T07:45:11.937" v="900" actId="255"/>
          <ac:spMkLst>
            <pc:docMk/>
            <pc:sldMk cId="2035347435" sldId="273"/>
            <ac:spMk id="3" creationId="{89448A38-28CB-2DE0-5834-9EADD9860D3C}"/>
          </ac:spMkLst>
        </pc:spChg>
        <pc:picChg chg="add del">
          <ac:chgData name="Carsten Rysgaard Kjær" userId="61cbd99b-2c4e-4107-bc21-e14ea2e28429" providerId="ADAL" clId="{24487382-A2AD-4FBD-A63A-1CC41337F067}" dt="2024-05-23T07:46:03.676" v="903" actId="478"/>
          <ac:picMkLst>
            <pc:docMk/>
            <pc:sldMk cId="2035347435" sldId="273"/>
            <ac:picMk id="4" creationId="{287D43B5-2A76-117F-6A8F-E03213BBA62C}"/>
          </ac:picMkLst>
        </pc:picChg>
        <pc:picChg chg="add mod">
          <ac:chgData name="Carsten Rysgaard Kjær" userId="61cbd99b-2c4e-4107-bc21-e14ea2e28429" providerId="ADAL" clId="{24487382-A2AD-4FBD-A63A-1CC41337F067}" dt="2024-05-23T07:46:23" v="908" actId="14100"/>
          <ac:picMkLst>
            <pc:docMk/>
            <pc:sldMk cId="2035347435" sldId="273"/>
            <ac:picMk id="6" creationId="{FE874CFA-8908-02F4-2359-A5EA1D45DB8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F24629-F1B2-5544-9195-7C691C71F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C070064-B2F7-6982-4F10-7A786A9135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F7DDB7A-095B-F83D-6EA2-EA7D8883B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B8460-BFE3-644B-B1E7-D0F190CCE994}" type="datetimeFigureOut">
              <a:rPr lang="da-DK" smtClean="0"/>
              <a:t>23-05-2024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3A50161-3FE3-652D-FD15-57BFC6EE6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07C7680-FD56-482F-61D0-D429AF5C0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23D67-129A-364C-ABC2-288CB77D0F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9781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9E0E83-13DF-FC5D-367D-C270693F9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64CC529-DE85-429E-3EFB-A557CC151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FF05D62-799F-2B63-AE7E-D71B8D55B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B8460-BFE3-644B-B1E7-D0F190CCE994}" type="datetimeFigureOut">
              <a:rPr lang="da-DK" smtClean="0"/>
              <a:t>23-05-2024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8B1A2A1-371C-42EE-4B7C-50790AAE7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7996D12-8C47-9852-DC0A-F0E9C03C6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23D67-129A-364C-ABC2-288CB77D0F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59855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241E33-5272-768F-A6BA-03C05E44C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A149C10-1C02-97B7-72C8-E16DED9CC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B226BA0-0CFF-0E52-8375-34431BB86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B8460-BFE3-644B-B1E7-D0F190CCE994}" type="datetimeFigureOut">
              <a:rPr lang="da-DK" smtClean="0"/>
              <a:t>23-05-2024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31276B7-B55E-2550-51D4-FFD39108A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B0F674F-54E6-9729-74D6-F0AA04EAF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23D67-129A-364C-ABC2-288CB77D0F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02169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68C5B8-56EC-1F1D-4157-F4739625B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A7644DB-907F-F74A-C788-F7D34EC7BA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02B1416-0D91-1F59-CF5F-E4A7ACF7D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59A37B5-0A3A-D114-CA87-E3564FE08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B8460-BFE3-644B-B1E7-D0F190CCE994}" type="datetimeFigureOut">
              <a:rPr lang="da-DK" smtClean="0"/>
              <a:t>23-05-2024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6BB9341-D2A5-61E4-E948-0808EA53B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219DCF4-36B5-5D0B-BD7A-0FB313335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23D67-129A-364C-ABC2-288CB77D0F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55719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F9A7B7-F20D-9D66-0B26-050050E4D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BDA0EA0-B0EE-D0C0-5EA0-9039CE7E14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87CF2A0-49E3-184D-0842-E30700629A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D15C70E-FE5A-EC47-B522-7D03625071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CEFDEE5-6DFB-3958-96CF-C0A03C9DA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47B4594-C5B8-2D28-2C56-03D785871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B8460-BFE3-644B-B1E7-D0F190CCE994}" type="datetimeFigureOut">
              <a:rPr lang="da-DK" smtClean="0"/>
              <a:t>23-05-2024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83514881-9C61-8FDA-DF9D-E63BCB5BF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BDB2D6FC-142B-1CC7-D78E-F70DBB128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23D67-129A-364C-ABC2-288CB77D0F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4093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C0492A-D9D0-1460-4E9E-5085FE45C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5638533-AEF6-124C-8BD6-6D5ECDD0A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B8460-BFE3-644B-B1E7-D0F190CCE994}" type="datetimeFigureOut">
              <a:rPr lang="da-DK" smtClean="0"/>
              <a:t>23-05-2024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408F6BC5-472F-D9CE-7A8A-23BB9D51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1DECEAE-607C-152D-3D5C-6A1990EFE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23D67-129A-364C-ABC2-288CB77D0F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5151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B5C23D1-BE81-823B-153B-7368F4611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B8460-BFE3-644B-B1E7-D0F190CCE994}" type="datetimeFigureOut">
              <a:rPr lang="da-DK" smtClean="0"/>
              <a:t>23-05-2024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7AC72D38-E5B9-FC61-0DB1-D7C2788C6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4A150A2-496A-8F22-46AB-5818D8DDD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23D67-129A-364C-ABC2-288CB77D0F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3371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D2298B-0897-E987-2FB9-639644603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CF6C681-A95C-AEDE-B958-8E83426C8F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6CF1E8C-009F-833F-9D99-BEFB580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AF866B5-86A8-79D1-602F-9AFA4F333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B8460-BFE3-644B-B1E7-D0F190CCE994}" type="datetimeFigureOut">
              <a:rPr lang="da-DK" smtClean="0"/>
              <a:t>23-05-2024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F8936D8-A25E-0A7E-03A9-D15BA945A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7E72A6F-44EE-0FB9-260D-2760591C8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23D67-129A-364C-ABC2-288CB77D0F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2696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BF8918-29F0-F004-FCE4-BD1F5B976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26EF265-AECF-E8BB-894B-F6CF3B761D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BDC8054-421D-A6BE-75EF-E735C943D5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B5C1526-0D4B-79B6-35A5-989862840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B8460-BFE3-644B-B1E7-D0F190CCE994}" type="datetimeFigureOut">
              <a:rPr lang="da-DK" smtClean="0"/>
              <a:t>23-05-2024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253A45C-0641-2710-F92E-C7A37A8D7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F48E9B1-3827-3A21-F7B3-E6B4C571C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23D67-129A-364C-ABC2-288CB77D0F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4113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AED8A4-F37A-6A09-B563-84F37B436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5DDD1DE-AC09-9AAA-F78D-C04A10D803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3184F22-1D75-9214-7FEE-834B722E0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B8460-BFE3-644B-B1E7-D0F190CCE994}" type="datetimeFigureOut">
              <a:rPr lang="da-DK" smtClean="0"/>
              <a:t>23-05-2024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CE1D997-0D9C-DFD9-4BBF-7FE0A519A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4CF79A7-11F2-0869-FA53-A197D8CEC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23D67-129A-364C-ABC2-288CB77D0F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3498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E297184D-1E53-7FCE-C29F-E682980295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24690BE-E383-4570-4EE0-84BFE1E5CA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B32E597-636E-1FE5-1E2A-DC57029B3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B8460-BFE3-644B-B1E7-D0F190CCE994}" type="datetimeFigureOut">
              <a:rPr lang="da-DK" smtClean="0"/>
              <a:t>23-05-2024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DAA0D5F-648A-502E-EDA8-78C22C11B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079752F-63A1-D3C5-2E9B-B4420ED87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23D67-129A-364C-ABC2-288CB77D0F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1862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F0DE46C-F6D3-9D30-2793-4BB44F9CC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F5076F2-197C-6E2A-8D0F-E8F27E4F06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D93463E-97C6-1FF7-9754-98EDEEF4FE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CB8460-BFE3-644B-B1E7-D0F190CCE994}" type="datetimeFigureOut">
              <a:rPr lang="da-DK" smtClean="0"/>
              <a:t>23-05-2024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573178A-C8CF-3292-EFE4-7B564B5AC2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939888F-4E81-6CAD-0F3C-ADC4C61501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623D67-129A-364C-ABC2-288CB77D0F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1616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samfnub.systime.dk/fileadmin/_processed_/4/f/csm_114_Integration_5bc7bc34ca.pn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59429FB-63AD-A45A-DBAE-FA1A704BA4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74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E726493-5D18-6033-57B6-7AA2C79266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da-DK" sz="5200">
                <a:solidFill>
                  <a:srgbClr val="FFFFFF"/>
                </a:solidFill>
              </a:rPr>
              <a:t>EU’s formål og historie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639C66F-3A62-9F1A-6248-159A42E162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endParaRPr lang="da-D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769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C60D6D-93A0-0C13-8F2A-BF43740EF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EUs</a:t>
            </a:r>
            <a:r>
              <a:rPr lang="da-DK" dirty="0"/>
              <a:t> formål og opbygning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1F370D0-27EF-13A2-FB7D-92C5080AE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3619"/>
            <a:ext cx="10515600" cy="460334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a-DK" dirty="0"/>
              <a:t>EU er en forening/klub med officielle retningslinjer for medlemslandenes rettigheder og pligter. De fastsættes i traktater, som bliver en slags grundlov for EU</a:t>
            </a:r>
          </a:p>
          <a:p>
            <a:pPr marL="0" indent="0">
              <a:buNone/>
            </a:pPr>
            <a:r>
              <a:rPr lang="da-DK" dirty="0"/>
              <a:t>1951: Kul- og stålunionen</a:t>
            </a:r>
          </a:p>
          <a:p>
            <a:pPr marL="0" indent="0">
              <a:buNone/>
            </a:pPr>
            <a:r>
              <a:rPr lang="da-DK" dirty="0"/>
              <a:t>1957: Romtraktaten (EF – Det Europæiske Fællesmarked)</a:t>
            </a:r>
          </a:p>
          <a:p>
            <a:pPr marL="0" indent="0">
              <a:buNone/>
            </a:pPr>
            <a:r>
              <a:rPr lang="da-DK" dirty="0"/>
              <a:t>1985: Schengen-aftalen (1997 – fast del af EU)</a:t>
            </a:r>
          </a:p>
          <a:p>
            <a:pPr marL="0" indent="0">
              <a:buNone/>
            </a:pPr>
            <a:r>
              <a:rPr lang="da-DK" dirty="0"/>
              <a:t>1986: Den europæiske fællesakt (Det indre marked + første tiltag med kvalificeret flertal -&gt; overstatsligt skridt.</a:t>
            </a:r>
          </a:p>
          <a:p>
            <a:pPr marL="0" indent="0">
              <a:buNone/>
            </a:pPr>
            <a:r>
              <a:rPr lang="da-DK" dirty="0"/>
              <a:t>1992/93: Maastrichttraktaten/</a:t>
            </a:r>
            <a:r>
              <a:rPr lang="da-DK" dirty="0" err="1"/>
              <a:t>Edinburg</a:t>
            </a:r>
            <a:r>
              <a:rPr lang="da-DK" dirty="0"/>
              <a:t>-aftalen (EU): Fra et økonomisk samarbejde (Fællesmarked) til et økonomisk og politisk samarbejde (union)</a:t>
            </a:r>
          </a:p>
          <a:p>
            <a:pPr marL="0" indent="0">
              <a:buNone/>
            </a:pPr>
            <a:r>
              <a:rPr lang="da-DK" dirty="0"/>
              <a:t>1997: Amsterdamtraktaten – øget politisk samarbejde + Schengen</a:t>
            </a:r>
          </a:p>
          <a:p>
            <a:pPr marL="0" indent="0">
              <a:buNone/>
            </a:pPr>
            <a:r>
              <a:rPr lang="da-DK" dirty="0"/>
              <a:t>2003: Nice-traktaten – forestående udvidelse -&gt; kvalificeret flertal</a:t>
            </a:r>
          </a:p>
          <a:p>
            <a:pPr marL="0" indent="0">
              <a:buNone/>
            </a:pPr>
            <a:r>
              <a:rPr lang="da-DK" dirty="0"/>
              <a:t>2007: Lissabontraktaten – et mere demokratisk og smidigt EU</a:t>
            </a:r>
          </a:p>
        </p:txBody>
      </p:sp>
    </p:spTree>
    <p:extLst>
      <p:ext uri="{BB962C8B-B14F-4D97-AF65-F5344CB8AC3E}">
        <p14:creationId xmlns:p14="http://schemas.microsoft.com/office/powerpoint/2010/main" val="3433108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DDCC79-8D4D-4170-75C8-938FBC2E0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41391"/>
            <a:ext cx="3455821" cy="1616203"/>
          </a:xfrm>
        </p:spPr>
        <p:txBody>
          <a:bodyPr anchor="b">
            <a:normAutofit/>
          </a:bodyPr>
          <a:lstStyle/>
          <a:p>
            <a:r>
              <a:rPr lang="da-DK" sz="3200" dirty="0" err="1"/>
              <a:t>EUs</a:t>
            </a:r>
            <a:r>
              <a:rPr lang="da-DK" sz="3200" dirty="0"/>
              <a:t> formål og opbygning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E3831B0-279D-BF68-77C9-28912132F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3" y="2533476"/>
            <a:ext cx="3455821" cy="344783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da-DK" sz="1400" b="0" i="0" dirty="0"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Traktaten er blevet ændret i takt med EU’s udvikling, men det grundlæggende formål med samarbejdet har siden begyndelsen været </a:t>
            </a:r>
            <a:r>
              <a:rPr lang="da-DK" sz="1400" b="0" i="1" dirty="0"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”en proces hen imod en stadig snævrere union mellem de europæiske folk (…)” </a:t>
            </a:r>
            <a:r>
              <a:rPr lang="da-DK" sz="1400" b="0" i="0" dirty="0"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(Lissabon-traktatens artikel 1). Formålet med en snævrere union er, at samarbejdet skal </a:t>
            </a:r>
            <a:r>
              <a:rPr lang="da-DK" sz="1400" b="0" i="1" dirty="0"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”fremme freden, sine værdier og befolkningernes velfærd” </a:t>
            </a:r>
            <a:r>
              <a:rPr lang="da-DK" sz="1400" b="0" i="0" dirty="0"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(Lissabon-traktatens artikel 3). Kort sagt kan EU’s formål sammenfattes med de 3 f’er: </a:t>
            </a:r>
            <a:r>
              <a:rPr lang="da-DK" sz="1400" b="0" i="1" dirty="0"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fred, fri bevægelighed og fælles værdier.</a:t>
            </a:r>
          </a:p>
          <a:p>
            <a:pPr marL="0" indent="0">
              <a:buNone/>
            </a:pPr>
            <a:endParaRPr lang="da-DK" sz="1400" dirty="0"/>
          </a:p>
          <a:p>
            <a:pPr marL="0" indent="0">
              <a:buNone/>
            </a:pPr>
            <a:r>
              <a:rPr lang="da-DK" sz="1400" dirty="0"/>
              <a:t>Snak om figuren og sammenhængene!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606DA340-EE3B-808B-9115-5EA4D47752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72" y="1556785"/>
            <a:ext cx="6389346" cy="375374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50684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41F375-15A7-608D-27BF-DDED9C1A7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Mål om fred fører til fri bevægelighed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E489F172-472F-9AAE-78EA-B37C1114E8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63862" y="1346707"/>
            <a:ext cx="5044963" cy="4950459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6F946FA8-A6FB-CAAB-0B89-8BEE4599E745}"/>
              </a:ext>
            </a:extLst>
          </p:cNvPr>
          <p:cNvSpPr txBox="1"/>
          <p:nvPr/>
        </p:nvSpPr>
        <p:spPr>
          <a:xfrm>
            <a:off x="1156139" y="2322787"/>
            <a:ext cx="504496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SzPts val="1000"/>
              <a:tabLst>
                <a:tab pos="457200" algn="l"/>
              </a:tabLst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Hvad var baggrunden for at indføre Kul- og Stålunionen i 1952? Hvorfor var netop disse lande med (de mørke orange) og hvorfor lige kul og stål?</a:t>
            </a:r>
          </a:p>
          <a:p>
            <a:pPr lvl="0">
              <a:buSzPts val="1000"/>
              <a:tabLst>
                <a:tab pos="457200" algn="l"/>
              </a:tabLst>
            </a:pPr>
            <a:endParaRPr lang="da-DK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Allerede i 1957 besluttede de 6 oprindelige lande at udvide samarbejde til også at omhandle industri- og landbrugsprodukter </a:t>
            </a:r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 toldunion  fjernelse af handelshindringer  fælles valuta  fælles økonomisk politik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endParaRPr lang="da-DK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endParaRPr lang="da-DK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321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AE90A66-959B-1403-A05F-7E760EB89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Den økonomiske udvikling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EA781A2E-0715-DEBC-2949-A66ED5EB42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7316" y="910501"/>
            <a:ext cx="6780700" cy="503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899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4E80D7-5B06-BBDA-A466-BF19D403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Det indre marked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CD6D858-3A18-3B70-FEFC-F659D809B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a-DK" dirty="0"/>
              <a:t>Det øgede økonomiske samarbejde blev hurtigt en succes, som tiltrak flere lande </a:t>
            </a:r>
          </a:p>
          <a:p>
            <a:r>
              <a:rPr lang="da-DK" dirty="0"/>
              <a:t>1970erne: Storbritannien, Irland, Danmark (primært økonomiske grunde)</a:t>
            </a:r>
          </a:p>
          <a:p>
            <a:r>
              <a:rPr lang="da-DK" dirty="0"/>
              <a:t>1980erne: Grækenland, Portugal og Spanien (primært for at undgå tilbagefald til diktatur)</a:t>
            </a:r>
          </a:p>
          <a:p>
            <a:pPr marL="0" indent="0">
              <a:buNone/>
            </a:pPr>
            <a:r>
              <a:rPr lang="da-DK" dirty="0"/>
              <a:t>For at sætte gang i væksten efter oliekriser og inflation i 1970erne og 1980erne vedtog man i 1986 ”det indre marked”, hvor hovedprincipperne var </a:t>
            </a:r>
          </a:p>
          <a:p>
            <a:r>
              <a:rPr lang="da-DK" dirty="0"/>
              <a:t>Harmonisering (fælles standarter)</a:t>
            </a:r>
          </a:p>
          <a:p>
            <a:r>
              <a:rPr lang="da-DK" dirty="0"/>
              <a:t>Fjernelse af alle handelshindringer (negativ integration)</a:t>
            </a:r>
          </a:p>
          <a:p>
            <a:r>
              <a:rPr lang="da-DK" dirty="0"/>
              <a:t>Fælles rettigheder og regler (positiv integration)</a:t>
            </a:r>
          </a:p>
          <a:p>
            <a:r>
              <a:rPr lang="da-DK" dirty="0"/>
              <a:t>Fri bevægelighed for varer, tjenester, arbejdskraft og finanser</a:t>
            </a:r>
          </a:p>
          <a:p>
            <a:r>
              <a:rPr lang="da-DK" dirty="0"/>
              <a:t>Med tiden også en fælles valuta (</a:t>
            </a:r>
            <a:r>
              <a:rPr lang="da-DK" dirty="0" err="1"/>
              <a:t>ØMUen</a:t>
            </a:r>
            <a:r>
              <a:rPr lang="da-DK" dirty="0"/>
              <a:t> i 1999)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36180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3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9C8FC7-2A63-9FAB-D83A-54230B13D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Negativ og positiv integration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1252DCCA-49B1-468E-45DF-01BD7DBAB5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82544" y="1825625"/>
            <a:ext cx="6826911" cy="4351338"/>
          </a:xfrm>
          <a:prstGeom prst="rect">
            <a:avLst/>
          </a:prstGeom>
          <a:solidFill>
            <a:srgbClr val="FFC000"/>
          </a:solidFill>
        </p:spPr>
      </p:pic>
    </p:spTree>
    <p:extLst>
      <p:ext uri="{BB962C8B-B14F-4D97-AF65-F5344CB8AC3E}">
        <p14:creationId xmlns:p14="http://schemas.microsoft.com/office/powerpoint/2010/main" val="4122425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10C732-5C66-B817-339B-9FAB3ACFC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Mål om fri bevægelighed fører til fælles værdier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F543BF6-666C-E04A-E35E-7569B3F995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Med det indre marked opstod et dybere og bredere samarbejde og EF skiftede navn til EU med Maastricht-traktaten i 1992 (1993).</a:t>
            </a:r>
          </a:p>
          <a:p>
            <a:r>
              <a:rPr lang="da-DK" dirty="0"/>
              <a:t>Unionen signalerer, at der nu er både et økonomisk værdibaseret og følelsesmæssigt bånd. </a:t>
            </a:r>
          </a:p>
          <a:p>
            <a:r>
              <a:rPr lang="da-DK" dirty="0"/>
              <a:t>Indførelse af et unionsborgerskab, så man er garanteret sociale og politiske rettigheder i alle medlemslande</a:t>
            </a:r>
          </a:p>
          <a:p>
            <a:r>
              <a:rPr lang="da-DK" dirty="0"/>
              <a:t>Øget samarbejde om retslige og indre anliggender (flygtninge og migration, grænseoverskridende kriminalitet, Schengen-samarbejdet osv.)</a:t>
            </a:r>
          </a:p>
        </p:txBody>
      </p:sp>
    </p:spTree>
    <p:extLst>
      <p:ext uri="{BB962C8B-B14F-4D97-AF65-F5344CB8AC3E}">
        <p14:creationId xmlns:p14="http://schemas.microsoft.com/office/powerpoint/2010/main" val="4013879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3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7EE044-FD57-A0F0-B08D-6AC8ED429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Integration i dybden og i bredden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864FF7FA-31BD-D275-0F86-9214A1BEA1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2200" y="3017044"/>
            <a:ext cx="7467600" cy="196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822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3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FC7D5C-3051-E7EF-BE0B-FE8428077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Overstatsligt og mellemstatsligt samarbejde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200C8141-4755-50DD-9DA5-2B5F63E532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59765" y="1825625"/>
            <a:ext cx="467246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731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17EE4A-D5B0-3C96-0EB9-BF614C1CB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da-DK" sz="3600"/>
              <a:t>Mål om fælles værdier fører til fred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0AAD322-6786-A0EA-A8F3-C3755FB7E3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689" b="7905"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9CD27DA-B348-623A-6EA4-063D6B6E1F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anchor="ctr">
            <a:normAutofit/>
          </a:bodyPr>
          <a:lstStyle/>
          <a:p>
            <a:r>
              <a:rPr lang="da-DK" sz="1400" dirty="0"/>
              <a:t>Med Maastricht-traktaten fik man også en Fælles Udenrigs- og Sikkerhedspolitik (FUSP). Nu skulle EU tale med en stemme og tage et større ansvar i international politik. </a:t>
            </a:r>
          </a:p>
          <a:p>
            <a:r>
              <a:rPr lang="da-DK" sz="1400" dirty="0"/>
              <a:t>Efter murens fald ønskede mange lande fra den tidligere østblok at komme med i EU </a:t>
            </a:r>
            <a:r>
              <a:rPr lang="da-DK" sz="1400" dirty="0">
                <a:sym typeface="Wingdings" pitchFamily="2" charset="2"/>
              </a:rPr>
              <a:t> Københavnskriterierne fra 1993</a:t>
            </a:r>
          </a:p>
          <a:p>
            <a:pPr lvl="1"/>
            <a:r>
              <a:rPr lang="da-DK" sz="1400" dirty="0">
                <a:sym typeface="Wingdings" pitchFamily="2" charset="2"/>
              </a:rPr>
              <a:t>Det politiske kriterium: Landet skal have stabile demokratiske institutioner, retsstatsforhold, menneskerettigheder og beskyttelse af mindretal</a:t>
            </a:r>
          </a:p>
          <a:p>
            <a:pPr lvl="1"/>
            <a:r>
              <a:rPr lang="da-DK" sz="1400" dirty="0">
                <a:sym typeface="Wingdings" pitchFamily="2" charset="2"/>
              </a:rPr>
              <a:t>Det økonomiske kriterium: Landet skal have en velfungerende markedsøkonomi, der kan håndtere konkurrencen i EU</a:t>
            </a:r>
          </a:p>
          <a:p>
            <a:pPr lvl="1"/>
            <a:r>
              <a:rPr lang="da-DK" sz="1400" dirty="0">
                <a:sym typeface="Wingdings" pitchFamily="2" charset="2"/>
              </a:rPr>
              <a:t>Det retslige kriterium: Landet skal have kapacitet til at administrere EU’s love og regler, herunder acceptere målet om en politisk, økonomisk og monetær union</a:t>
            </a:r>
          </a:p>
          <a:p>
            <a:pPr marL="457200" lvl="1" indent="0">
              <a:buNone/>
            </a:pPr>
            <a:endParaRPr lang="da-DK" sz="1400" dirty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389554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983A162-6535-1A2C-974D-30F3B1242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da-DK" sz="4200" dirty="0"/>
              <a:t>EU er en liberal demokratisk forening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9448A38-28CB-2DE0-5834-9EADD9860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da-DK" sz="2200" dirty="0"/>
              <a:t>Lissabontraktaten understregede de fælles værdier yderligere</a:t>
            </a:r>
          </a:p>
          <a:p>
            <a:pPr marL="0" indent="0">
              <a:buNone/>
            </a:pPr>
            <a:endParaRPr lang="da-DK" sz="2200" dirty="0"/>
          </a:p>
          <a:p>
            <a:pPr marL="0" indent="0">
              <a:buNone/>
            </a:pPr>
            <a:r>
              <a:rPr lang="da-DK" sz="2200" dirty="0">
                <a:solidFill>
                  <a:srgbClr val="0070C0"/>
                </a:solidFill>
              </a:rPr>
              <a:t>Men hvordan kan det give fred?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287D43B5-2A76-117F-6A8F-E03213BBA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2460034"/>
            <a:ext cx="5458968" cy="1937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5158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06B24E-3788-74F1-57EB-20A19861D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anchor="b">
            <a:normAutofit/>
          </a:bodyPr>
          <a:lstStyle/>
          <a:p>
            <a:r>
              <a:rPr lang="da-DK" sz="3100" dirty="0"/>
              <a:t>Integrationen i EU går dog ikke altid efter en snor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F63F121-B5D0-AB3A-669A-9EC1A0242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66" y="2031101"/>
            <a:ext cx="4282984" cy="3511943"/>
          </a:xfrm>
        </p:spPr>
        <p:txBody>
          <a:bodyPr anchor="ctr">
            <a:normAutofit/>
          </a:bodyPr>
          <a:lstStyle/>
          <a:p>
            <a:r>
              <a:rPr lang="da-DK" sz="1800"/>
              <a:t>Integrationen udvikler sig i ryk</a:t>
            </a:r>
          </a:p>
          <a:p>
            <a:r>
              <a:rPr lang="da-DK" sz="1800"/>
              <a:t>Integrationen går i stå/tilbage</a:t>
            </a:r>
          </a:p>
          <a:p>
            <a:r>
              <a:rPr lang="da-DK" sz="1800"/>
              <a:t>Integrationen veksler mellem bredden/dybden</a:t>
            </a:r>
          </a:p>
          <a:p>
            <a:pPr marL="0" indent="0">
              <a:buNone/>
            </a:pPr>
            <a:endParaRPr lang="da-DK" sz="18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17F7484A-3042-5809-2780-30F4F68F49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738" y="906587"/>
            <a:ext cx="5628018" cy="481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361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06B24E-3788-74F1-57EB-20A19861D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anchor="b">
            <a:normAutofit/>
          </a:bodyPr>
          <a:lstStyle/>
          <a:p>
            <a:r>
              <a:rPr lang="da-DK" sz="3100" dirty="0"/>
              <a:t>Hvordan kan vi forklare den dobbelte udvikling?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F63F121-B5D0-AB3A-669A-9EC1A0242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66" y="2031101"/>
            <a:ext cx="4282984" cy="3511943"/>
          </a:xfrm>
        </p:spPr>
        <p:txBody>
          <a:bodyPr anchor="ctr">
            <a:normAutofit/>
          </a:bodyPr>
          <a:lstStyle/>
          <a:p>
            <a:r>
              <a:rPr lang="da-DK" sz="1800" dirty="0"/>
              <a:t>Mere integration fremmes af…</a:t>
            </a:r>
          </a:p>
          <a:p>
            <a:r>
              <a:rPr lang="da-DK" sz="1800" dirty="0"/>
              <a:t>Modstanden mod og tilbagegangen i integrationen fremmes af…</a:t>
            </a:r>
          </a:p>
          <a:p>
            <a:pPr marL="0" indent="0">
              <a:buNone/>
            </a:pPr>
            <a:endParaRPr lang="da-DK" sz="18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lede 3" descr="Et billede, der indeholder skærmbillede, pixel&#10;&#10;Automatisk genereret beskrivelse">
            <a:hlinkClick r:id="rId2"/>
            <a:extLst>
              <a:ext uri="{FF2B5EF4-FFF2-40B4-BE49-F238E27FC236}">
                <a16:creationId xmlns:a16="http://schemas.microsoft.com/office/drawing/2014/main" id="{FFC84BD7-BA5F-8519-BE64-12CD4BEE5F6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393" y="1726343"/>
            <a:ext cx="5834114" cy="27393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37774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983A162-6535-1A2C-974D-30F3B1242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da-DK" sz="4200" dirty="0"/>
              <a:t>Modstand mod og disintegration i EU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9448A38-28CB-2DE0-5834-9EADD9860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 fontScale="62500" lnSpcReduction="20000"/>
          </a:bodyPr>
          <a:lstStyle/>
          <a:p>
            <a:pPr>
              <a:spcAft>
                <a:spcPts val="1200"/>
              </a:spcAft>
            </a:pPr>
            <a:r>
              <a:rPr lang="da-DK" sz="190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Ifølge </a:t>
            </a:r>
            <a:r>
              <a:rPr lang="da-DK" sz="19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den socialliberale tese</a:t>
            </a:r>
            <a:r>
              <a:rPr lang="da-DK" sz="190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r>
              <a:rPr lang="da-DK" sz="190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om disintegration vil </a:t>
            </a:r>
            <a:r>
              <a:rPr lang="da-DK" sz="1900" u="sng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økonomisk ulighed</a:t>
            </a:r>
            <a:r>
              <a:rPr lang="da-DK" sz="190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gøre samarbejdet svært at legitimere. De fattige lande i unionen vil opleve, at de rige lande ønsker en øget integration for at sikre deres egne interesser. Desuden vil forklaringen her pege på, at der </a:t>
            </a:r>
            <a:r>
              <a:rPr lang="da-DK" sz="1900" u="sng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ikke findes en klar solidaritet</a:t>
            </a:r>
            <a:r>
              <a:rPr lang="da-DK" sz="190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 mellem borgerne i EU. I nationalstaterne føler de fleste borgere en identitet og tilknytning. Sådan er det ikke i forholdet til EU, der af mange bliver oplevet som noget fjernt og elitært. Særligt i nedgangstider vil den folkelige og den politiske modstand være større. Modstanden mod det, der bliver oplevet som et uretfærdigt og elitært integrationsprojekt, vil blive stærkere.</a:t>
            </a:r>
            <a:endParaRPr lang="da-DK" sz="19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da-DK" sz="19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Den neoliberale tese</a:t>
            </a:r>
            <a:r>
              <a:rPr lang="da-DK" sz="190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r>
              <a:rPr lang="da-DK" sz="190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om disintegration er modsat. Her er forklaringen, at selv om EU har opbygget stærke institutioner, er den </a:t>
            </a:r>
            <a:r>
              <a:rPr lang="da-DK" sz="1900" u="sng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omfattende regulering</a:t>
            </a:r>
            <a:r>
              <a:rPr lang="da-DK" sz="190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blevet for stor. Modstanden mod det europæiske integrationsprojekt vil vokse, fordi EU har forsøgt at </a:t>
            </a:r>
            <a:r>
              <a:rPr lang="da-DK" sz="1900" u="sng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tilrane sig for stor magt</a:t>
            </a:r>
            <a:r>
              <a:rPr lang="da-DK" sz="190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. Der bliver reguleret i alt for stort omfang. I årenes løb har der været flere eksempler på regulering fra EU, der blev oplevet som absurd og unødvendig. Fra et neoliberalt perspektiv er der behov for en deregulering</a:t>
            </a:r>
            <a:r>
              <a:rPr lang="da-DK" sz="1900" u="sng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. Der skal være et mindre, men bedre EU. </a:t>
            </a:r>
            <a:r>
              <a:rPr lang="da-DK" sz="190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Et EU som fokuserer på at sikre økonomien de bedst mulige vilkår – uden at regulere borgernes og virksomhedernes liv i detaljer.</a:t>
            </a:r>
            <a:endParaRPr lang="da-DK" sz="19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da-DK" sz="2200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FE874CFA-8908-02F4-2359-A5EA1D45D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4623" y="2604326"/>
            <a:ext cx="6060558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3474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Puslsspilbrikker, der lukker hullet">
            <a:extLst>
              <a:ext uri="{FF2B5EF4-FFF2-40B4-BE49-F238E27FC236}">
                <a16:creationId xmlns:a16="http://schemas.microsoft.com/office/drawing/2014/main" id="{87387ED1-80EF-FB49-D14E-20E64E9337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44" r="33489"/>
          <a:stretch/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7CA1BF5-9CB4-9A09-4D82-CE32B2C2E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405685"/>
            <a:ext cx="5464968" cy="1559301"/>
          </a:xfrm>
        </p:spPr>
        <p:txBody>
          <a:bodyPr>
            <a:normAutofit/>
          </a:bodyPr>
          <a:lstStyle/>
          <a:p>
            <a:r>
              <a:rPr lang="da-DK" sz="4000" dirty="0"/>
              <a:t>Konklusion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E5EC21D-F74C-9E22-90E8-B018ED90E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317" y="2743200"/>
            <a:ext cx="5247340" cy="3496878"/>
          </a:xfrm>
        </p:spPr>
        <p:txBody>
          <a:bodyPr anchor="ctr">
            <a:normAutofit fontScale="85000" lnSpcReduction="20000"/>
          </a:bodyPr>
          <a:lstStyle/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EU i dag er altså både et </a:t>
            </a:r>
          </a:p>
          <a:p>
            <a:r>
              <a:rPr lang="da-DK" sz="2000" dirty="0"/>
              <a:t>Økonomisk samarbejde</a:t>
            </a:r>
          </a:p>
          <a:p>
            <a:r>
              <a:rPr lang="da-DK" sz="2000" dirty="0"/>
              <a:t>Værdibaseret (politisk) samarbejde</a:t>
            </a:r>
          </a:p>
          <a:p>
            <a:r>
              <a:rPr lang="da-DK" sz="2000" dirty="0"/>
              <a:t>Sikkerhedsmæssigt samarbejde</a:t>
            </a:r>
          </a:p>
          <a:p>
            <a:endParaRPr lang="da-DK" sz="2000" dirty="0"/>
          </a:p>
          <a:p>
            <a:pPr marL="0" indent="0">
              <a:buNone/>
            </a:pPr>
            <a:r>
              <a:rPr lang="da-DK" sz="2000" dirty="0"/>
              <a:t>Hvad fylder mest for jer?</a:t>
            </a:r>
          </a:p>
          <a:p>
            <a:pPr marL="0" indent="0">
              <a:buNone/>
            </a:pPr>
            <a:r>
              <a:rPr lang="da-DK" sz="2000" dirty="0"/>
              <a:t>Hvad fylder mest for danskerne?</a:t>
            </a:r>
          </a:p>
          <a:p>
            <a:pPr marL="0" indent="0">
              <a:buNone/>
            </a:pPr>
            <a:r>
              <a:rPr lang="da-DK" sz="2000" dirty="0"/>
              <a:t>Hvor er EU mon mest udfordret?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Åbn arbejdsarket – lidt mere EU-historie</a:t>
            </a:r>
          </a:p>
          <a:p>
            <a:pPr marL="0" indent="0">
              <a:buNone/>
            </a:pP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3629165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976</Words>
  <Application>Microsoft Office PowerPoint</Application>
  <PresentationFormat>Widescreen</PresentationFormat>
  <Paragraphs>73</Paragraphs>
  <Slides>16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Noto Sans</vt:lpstr>
      <vt:lpstr>Times New Roman</vt:lpstr>
      <vt:lpstr>Wingdings</vt:lpstr>
      <vt:lpstr>Office-tema</vt:lpstr>
      <vt:lpstr>EU’s formål og historie</vt:lpstr>
      <vt:lpstr>EUs formål og opbygning</vt:lpstr>
      <vt:lpstr>EUs formål og opbygning</vt:lpstr>
      <vt:lpstr>Mål om fred fører til fri bevægelighed</vt:lpstr>
      <vt:lpstr>Den økonomiske udvikling</vt:lpstr>
      <vt:lpstr>Det indre marked</vt:lpstr>
      <vt:lpstr>Negativ og positiv integration</vt:lpstr>
      <vt:lpstr>Mål om fri bevægelighed fører til fælles værdier</vt:lpstr>
      <vt:lpstr>Integration i dybden og i bredden</vt:lpstr>
      <vt:lpstr>Overstatsligt og mellemstatsligt samarbejde</vt:lpstr>
      <vt:lpstr>Mål om fælles værdier fører til fred</vt:lpstr>
      <vt:lpstr>EU er en liberal demokratisk forening</vt:lpstr>
      <vt:lpstr>Integrationen i EU går dog ikke altid efter en snor</vt:lpstr>
      <vt:lpstr>Hvordan kan vi forklare den dobbelte udvikling?</vt:lpstr>
      <vt:lpstr>Modstand mod og disintegration i EU</vt:lpstr>
      <vt:lpstr>Konklusion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EU’s formål og historie</dc:title>
  <dc:creator>Tanja Høgh Mouritsen</dc:creator>
  <cp:lastModifiedBy>Carsten Rysgaard Kjær</cp:lastModifiedBy>
  <cp:revision>1</cp:revision>
  <dcterms:created xsi:type="dcterms:W3CDTF">2024-04-15T08:33:52Z</dcterms:created>
  <dcterms:modified xsi:type="dcterms:W3CDTF">2024-05-23T07:46:24Z</dcterms:modified>
</cp:coreProperties>
</file>