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61" r:id="rId3"/>
    <p:sldId id="262" r:id="rId4"/>
    <p:sldId id="260" r:id="rId5"/>
    <p:sldId id="265" r:id="rId6"/>
    <p:sldId id="258" r:id="rId7"/>
    <p:sldId id="264" r:id="rId8"/>
    <p:sldId id="263" r:id="rId9"/>
    <p:sldId id="259" r:id="rId10"/>
    <p:sldId id="257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1"/>
  </p:normalViewPr>
  <p:slideViewPr>
    <p:cSldViewPr snapToGrid="0">
      <p:cViewPr varScale="1">
        <p:scale>
          <a:sx n="90" d="100"/>
          <a:sy n="90" d="100"/>
        </p:scale>
        <p:origin x="232" y="5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159ECF-D8A8-6049-BB0D-620EB61D5B95}" type="datetimeFigureOut">
              <a:rPr lang="da-DK" smtClean="0"/>
              <a:t>15.08.2024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6F9A9B-FF5B-904D-A0AA-B672006D39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4761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1: Samarbejder med Jakob – overlevering men også mulighed for at starte på en frisk - + overlevering til ny…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6F9A9B-FF5B-904D-A0AA-B672006D3992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63192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7F1B35-01E0-BB0D-940C-5EEF67B917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1678A6E-44F9-C287-09EC-7BC444C330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1AAD8C5-E40D-CA52-A1BF-C3B1C5CD0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6A3BD-E317-1845-AB5A-A9FEA5F9D52F}" type="datetimeFigureOut">
              <a:rPr lang="da-DK" smtClean="0"/>
              <a:t>15.08.2024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33B49DD-A1C3-74D5-9C71-D284CF687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5588954-2258-5542-E46D-86595C452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EEA88-444C-6841-B7FB-2B4BBA068DF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7077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24658F-01E8-FB5C-D5A6-E19899989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B4B3BE4-2749-BD8F-F07C-864D70CA3C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A993B8D-2361-B092-A3E1-11AA07EF2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6A3BD-E317-1845-AB5A-A9FEA5F9D52F}" type="datetimeFigureOut">
              <a:rPr lang="da-DK" smtClean="0"/>
              <a:t>15.08.2024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C167C92-6D50-9C4C-3FAE-BEF71CC69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038A3EE-9A3F-B571-4E42-6C3522C08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EEA88-444C-6841-B7FB-2B4BBA068DF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9329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EFB07F-92E6-E26F-A654-093F7E8C1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DA43B53-9BEF-0F53-57BC-793C4C88A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9C15F44-0853-D7E9-FFA2-6E70D9433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6A3BD-E317-1845-AB5A-A9FEA5F9D52F}" type="datetimeFigureOut">
              <a:rPr lang="da-DK" smtClean="0"/>
              <a:t>15.08.2024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0F5D724-EBFC-47FC-CD28-4CE280E1B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0234E79-D2E3-614B-8A0E-4CEA7FB57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EEA88-444C-6841-B7FB-2B4BBA068DF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03520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85D4D5-30AF-0999-8A50-AF0423692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CAE0E24-84D5-2F5D-2C28-44A271187F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DCF1F85-FF99-811E-CC2A-2C81756399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FCADDFA-5C0F-F272-5CD3-1FB38C15B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6A3BD-E317-1845-AB5A-A9FEA5F9D52F}" type="datetimeFigureOut">
              <a:rPr lang="da-DK" smtClean="0"/>
              <a:t>15.08.2024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00DBCBF-BC9B-86F0-9CCB-4FF13393A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E601101-A7E8-81BE-98E7-338EE2870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EEA88-444C-6841-B7FB-2B4BBA068DF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00893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E6F6C1-82B0-233F-0CDB-3E57FCA5D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ED541A7-1108-B2B1-339A-98EC68FBBC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6F43001-479F-6B89-E241-D6C30DE082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6BED589-452E-2EBA-B6A5-A9E0550675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576D82AA-AF04-F6E2-208A-F75452BB89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80FA2E7F-55B1-1A64-72A0-896FE376C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6A3BD-E317-1845-AB5A-A9FEA5F9D52F}" type="datetimeFigureOut">
              <a:rPr lang="da-DK" smtClean="0"/>
              <a:t>15.08.2024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1E112448-E5DF-2BA6-F069-918084164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10C52B81-3BF0-9CF1-E168-26B18CA6E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EEA88-444C-6841-B7FB-2B4BBA068DF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61303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04ECC6-D421-DC08-0685-5C97DCDFA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709A503-BCCA-171F-7F75-6D75A6B7C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6A3BD-E317-1845-AB5A-A9FEA5F9D52F}" type="datetimeFigureOut">
              <a:rPr lang="da-DK" smtClean="0"/>
              <a:t>15.08.2024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B451194-52A2-42AF-455D-DC6038F4C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0F8AF76E-DCAE-7489-7036-20B4D3AC6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EEA88-444C-6841-B7FB-2B4BBA068DF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4869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9B2E3F4-AEBB-3C5F-C3A9-8D3014B24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6A3BD-E317-1845-AB5A-A9FEA5F9D52F}" type="datetimeFigureOut">
              <a:rPr lang="da-DK" smtClean="0"/>
              <a:t>15.08.2024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FD1F822E-B3B6-6A45-683C-1541FE48A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684104D-FD7F-9059-D10A-BB6107227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EEA88-444C-6841-B7FB-2B4BBA068DF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81320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EBD928-4BFC-855A-CE36-A9E955565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3357F77-1CD7-44D4-06E6-A24E8CDE6D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F955175-0714-F003-4EB2-46A98E34F2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88A89C0-EACB-136D-B8AF-9F99CC404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6A3BD-E317-1845-AB5A-A9FEA5F9D52F}" type="datetimeFigureOut">
              <a:rPr lang="da-DK" smtClean="0"/>
              <a:t>15.08.2024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88F867B-1E37-AE0E-16D5-2097BE6EC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5A78571-FBF1-0DD5-C680-54B475DF6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EEA88-444C-6841-B7FB-2B4BBA068DF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97131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F8BA11-F425-E53D-8ACA-4056D295E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13A7FF00-0B0F-BA21-95F1-2532299335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C6A2B0D-2531-D3A1-C124-13BD3AADEA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E21F36C-3F27-B59E-59C6-E2666B62F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6A3BD-E317-1845-AB5A-A9FEA5F9D52F}" type="datetimeFigureOut">
              <a:rPr lang="da-DK" smtClean="0"/>
              <a:t>15.08.2024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68AB539-7C9D-7B77-E68F-B292067AF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2B5B814-187D-66E0-D485-F2F1F3830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EEA88-444C-6841-B7FB-2B4BBA068DF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17559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BACA38-BADD-5809-93C9-2583878FB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BE5C82C-2F91-D198-2A34-0D6289D839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57BE1DA-CB85-8748-25EA-F99D5C063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6A3BD-E317-1845-AB5A-A9FEA5F9D52F}" type="datetimeFigureOut">
              <a:rPr lang="da-DK" smtClean="0"/>
              <a:t>15.08.2024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3488282-492C-99F0-81CD-3A3EB07B1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0CFC8C9-74B4-9BD0-24F8-1A5931667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EEA88-444C-6841-B7FB-2B4BBA068DF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96612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D35CD504-EB88-55BF-0EE6-5D7865CDE0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AC6DED0-A4B4-3588-D9EA-7189FF9468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5BBA9C0-741B-9129-1EB3-08ADCF942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6A3BD-E317-1845-AB5A-A9FEA5F9D52F}" type="datetimeFigureOut">
              <a:rPr lang="da-DK" smtClean="0"/>
              <a:t>15.08.2024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49324D0-224F-3F6B-2E7B-BCEB7794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CBB3D18-0EB9-2670-4879-313C3CA87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EEA88-444C-6841-B7FB-2B4BBA068DF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9553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2637D5A8-772B-358D-64E3-41C296FAE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4036E23-5973-EE26-B53B-DFF428F55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5AD880E-5951-9573-45A2-57573B542B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06A3BD-E317-1845-AB5A-A9FEA5F9D52F}" type="datetimeFigureOut">
              <a:rPr lang="da-DK" smtClean="0"/>
              <a:t>15.08.2024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9D9FFBB-E523-099C-9C35-E973EDE90B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8E6151F-4C4A-4F75-CBF5-DD17356C3F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FEEA88-444C-6841-B7FB-2B4BBA068DF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0406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oday is first day of fall, but it won't feel like autumn in the West">
            <a:extLst>
              <a:ext uri="{FF2B5EF4-FFF2-40B4-BE49-F238E27FC236}">
                <a16:creationId xmlns:a16="http://schemas.microsoft.com/office/drawing/2014/main" id="{C9662A9F-448B-1774-4DF6-522FD10716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4" r="35364" b="6238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8F5EA8C-1469-4BCB-EB4F-F405F67C1E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da-DK" sz="4800" dirty="0"/>
              <a:t>3A Engelsk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4DBC51F-D624-91B4-273F-5BF1AC6443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da-DK" sz="1900"/>
              <a:t>3A VK 2024-2025  august-december </a:t>
            </a:r>
          </a:p>
          <a:p>
            <a:pPr algn="l"/>
            <a:r>
              <a:rPr lang="da-DK" sz="1900"/>
              <a:t>Lærer: Nanna Sønderby Christensen (NSC)</a:t>
            </a: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7912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03D3C6B-F3AD-AF25-7B2C-E2C5AB579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da-DK" sz="4000"/>
              <a:t>Dagens program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407FA94-F05C-7F62-BA8E-9B8EAA3DD4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da-DK" sz="2200" dirty="0"/>
              <a:t>3A og NSC</a:t>
            </a:r>
          </a:p>
          <a:p>
            <a:pPr marL="514350" indent="-514350">
              <a:buAutoNum type="arabicPeriod"/>
            </a:pPr>
            <a:r>
              <a:rPr lang="da-DK" sz="2200" dirty="0"/>
              <a:t>3A </a:t>
            </a:r>
            <a:r>
              <a:rPr lang="da-DK" sz="2200" dirty="0" err="1"/>
              <a:t>idéark</a:t>
            </a:r>
            <a:r>
              <a:rPr lang="da-DK" sz="2200" dirty="0"/>
              <a:t>– hvad vil I gerne have ud af Engelsk A i år (udfyld ark): </a:t>
            </a:r>
          </a:p>
          <a:p>
            <a:pPr marL="914400" lvl="1" indent="-457200">
              <a:buFont typeface="+mj-lt"/>
              <a:buAutoNum type="alphaUcPeriod"/>
            </a:pPr>
            <a:r>
              <a:rPr lang="da-DK" sz="2200" b="1" dirty="0"/>
              <a:t>Ting I vil være bedre til: </a:t>
            </a:r>
            <a:r>
              <a:rPr lang="da-DK" sz="2200" dirty="0"/>
              <a:t>fx: ‘Jeg vil gerne være bedre til mundtlighed”  eller ”jeg vil vide mere om nonfiction” etc. Etc. </a:t>
            </a:r>
          </a:p>
          <a:p>
            <a:pPr marL="914400" lvl="1" indent="-457200">
              <a:buFont typeface="+mj-lt"/>
              <a:buAutoNum type="alphaUcPeriod"/>
            </a:pPr>
            <a:r>
              <a:rPr lang="da-DK" sz="2200" b="1" dirty="0"/>
              <a:t>Input fra jer</a:t>
            </a:r>
            <a:r>
              <a:rPr lang="da-DK" sz="2200" dirty="0"/>
              <a:t>: ideer til tekster (short </a:t>
            </a:r>
            <a:r>
              <a:rPr lang="da-DK" sz="2200" dirty="0" err="1"/>
              <a:t>stories</a:t>
            </a:r>
            <a:r>
              <a:rPr lang="da-DK" sz="2200" dirty="0"/>
              <a:t>, film, serier, digte, reklamer etc. Etc.)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200" dirty="0"/>
              <a:t>Kort om Gibraltar og engelskmoduler + medieopgave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200" dirty="0"/>
              <a:t>Introduktion nyt emne: True Crime</a:t>
            </a:r>
          </a:p>
        </p:txBody>
      </p:sp>
    </p:spTree>
    <p:extLst>
      <p:ext uri="{BB962C8B-B14F-4D97-AF65-F5344CB8AC3E}">
        <p14:creationId xmlns:p14="http://schemas.microsoft.com/office/powerpoint/2010/main" val="4094522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85" name="Rectangle 208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7FBDAB3-4FB0-E4B3-1A18-0932D0969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da-DK" sz="4200" dirty="0"/>
              <a:t>3A på Gibraltar – ENGELSK moduler</a:t>
            </a:r>
          </a:p>
        </p:txBody>
      </p:sp>
      <p:sp>
        <p:nvSpPr>
          <p:cNvPr id="2086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utoShape 2" descr="The last Brexit deal? Gibraltar fears a hard border with Spain">
            <a:extLst>
              <a:ext uri="{FF2B5EF4-FFF2-40B4-BE49-F238E27FC236}">
                <a16:creationId xmlns:a16="http://schemas.microsoft.com/office/drawing/2014/main" id="{C8099EB5-BC07-E88C-CE27-0D161BDBEF8F}"/>
              </a:ext>
            </a:extLst>
          </p:cNvPr>
          <p:cNvSpPr>
            <a:spLocks noGrp="1" noChangeAspect="1" noChangeArrowheads="1"/>
          </p:cNvSpPr>
          <p:nvPr>
            <p:ph idx="1"/>
          </p:nvPr>
        </p:nvSpPr>
        <p:spPr bwMode="auto">
          <a:xfrm>
            <a:off x="640080" y="2872899"/>
            <a:ext cx="4243589" cy="332066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r>
              <a:rPr lang="da-DK" sz="2000" b="1" dirty="0"/>
              <a:t>FORINDEN</a:t>
            </a:r>
            <a:r>
              <a:rPr lang="da-DK" sz="2000" dirty="0"/>
              <a:t>: </a:t>
            </a:r>
            <a:r>
              <a:rPr lang="da-DK" sz="2000" dirty="0">
                <a:solidFill>
                  <a:srgbClr val="FF0000"/>
                </a:solidFill>
              </a:rPr>
              <a:t>2-3</a:t>
            </a:r>
            <a:r>
              <a:rPr lang="da-DK" sz="2000" dirty="0"/>
              <a:t> forberedelsesmoduler – UK in Gibraltar (Brexit, </a:t>
            </a:r>
            <a:r>
              <a:rPr lang="da-DK" sz="2000" dirty="0" err="1"/>
              <a:t>neocolonialism</a:t>
            </a:r>
            <a:r>
              <a:rPr lang="da-DK" sz="2000" dirty="0"/>
              <a:t> etc.)</a:t>
            </a:r>
          </a:p>
          <a:p>
            <a:r>
              <a:rPr lang="da-DK" sz="2000" b="1" dirty="0"/>
              <a:t>DERNEDE</a:t>
            </a:r>
            <a:r>
              <a:rPr lang="da-DK" sz="2000" dirty="0"/>
              <a:t>: </a:t>
            </a:r>
            <a:r>
              <a:rPr lang="da-DK" sz="2000" dirty="0">
                <a:solidFill>
                  <a:srgbClr val="FF0000"/>
                </a:solidFill>
              </a:rPr>
              <a:t>1</a:t>
            </a:r>
            <a:r>
              <a:rPr lang="da-DK" sz="2000" dirty="0"/>
              <a:t> modul dernede (tage billeder, interviewe indbyggere, hinanden etc. Fri opgave)</a:t>
            </a:r>
          </a:p>
          <a:p>
            <a:r>
              <a:rPr lang="da-DK" sz="2000" b="1" dirty="0"/>
              <a:t>DERHJEMME: </a:t>
            </a:r>
            <a:r>
              <a:rPr lang="da-DK" sz="2000" dirty="0"/>
              <a:t>Medieopgave 2 moduler. </a:t>
            </a:r>
          </a:p>
        </p:txBody>
      </p:sp>
      <p:pic>
        <p:nvPicPr>
          <p:cNvPr id="2056" name="Picture 8" descr="Gibraltar Travel Guide 2024 by Outlook Publishing - Issuu">
            <a:extLst>
              <a:ext uri="{FF2B5EF4-FFF2-40B4-BE49-F238E27FC236}">
                <a16:creationId xmlns:a16="http://schemas.microsoft.com/office/drawing/2014/main" id="{D1774CF4-D03D-8208-4592-51AC94685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1" r="11831" b="2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The last Brexit deal? Gibraltar fears a hard border with Spain">
            <a:extLst>
              <a:ext uri="{FF2B5EF4-FFF2-40B4-BE49-F238E27FC236}">
                <a16:creationId xmlns:a16="http://schemas.microsoft.com/office/drawing/2014/main" id="{28E19697-7553-31C8-C172-11414BD2187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sp>
        <p:nvSpPr>
          <p:cNvPr id="6" name="AutoShape 6" descr="The last Brexit deal? Gibraltar fears a hard border with Spain">
            <a:extLst>
              <a:ext uri="{FF2B5EF4-FFF2-40B4-BE49-F238E27FC236}">
                <a16:creationId xmlns:a16="http://schemas.microsoft.com/office/drawing/2014/main" id="{5968403B-3A80-543D-7DFE-9ADC4366B47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64843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collage, Ansigt, person, skærmbillede&#10;&#10;Automatisk genereret beskrivelse">
            <a:extLst>
              <a:ext uri="{FF2B5EF4-FFF2-40B4-BE49-F238E27FC236}">
                <a16:creationId xmlns:a16="http://schemas.microsoft.com/office/drawing/2014/main" id="{6D8FAE70-57BB-D27B-777C-D9C7B5516C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644" t="9091" r="8295" b="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8F5EA8C-1469-4BCB-EB4F-F405F67C1E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76" y="776937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da-DK" sz="4800" dirty="0" err="1"/>
              <a:t>Introduction</a:t>
            </a:r>
            <a:r>
              <a:rPr lang="da-DK" sz="4800" dirty="0"/>
              <a:t> TRUE CRIME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4DBC51F-D624-91B4-273F-5BF1AC6443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1" y="4872922"/>
            <a:ext cx="2472484" cy="1208141"/>
          </a:xfrm>
        </p:spPr>
        <p:txBody>
          <a:bodyPr>
            <a:normAutofit/>
          </a:bodyPr>
          <a:lstStyle/>
          <a:p>
            <a:pPr algn="l"/>
            <a:r>
              <a:rPr lang="da-DK" sz="2000" dirty="0"/>
              <a:t>3A VK 2024-2025 – August-</a:t>
            </a:r>
            <a:r>
              <a:rPr lang="da-DK" sz="2000" dirty="0" err="1"/>
              <a:t>October</a:t>
            </a:r>
            <a:endParaRPr lang="da-DK" sz="2000" dirty="0"/>
          </a:p>
          <a:p>
            <a:pPr algn="l"/>
            <a:r>
              <a:rPr lang="da-DK" sz="1400" dirty="0"/>
              <a:t>Lærer: Nanna Sønderby Christensen (NSC)</a:t>
            </a:r>
          </a:p>
        </p:txBody>
      </p:sp>
    </p:spTree>
    <p:extLst>
      <p:ext uri="{BB962C8B-B14F-4D97-AF65-F5344CB8AC3E}">
        <p14:creationId xmlns:p14="http://schemas.microsoft.com/office/powerpoint/2010/main" val="2268431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A5E6B7D-812E-BC76-B26D-2094D36E7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da-DK" sz="5400"/>
              <a:t>4 exercises – True Crime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F2F5E53-D781-93FC-1BCC-63BB321D7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endParaRPr lang="da-DK" sz="2200"/>
          </a:p>
        </p:txBody>
      </p:sp>
      <p:pic>
        <p:nvPicPr>
          <p:cNvPr id="5" name="Picture 4" descr="Padlock on computer motherboard">
            <a:extLst>
              <a:ext uri="{FF2B5EF4-FFF2-40B4-BE49-F238E27FC236}">
                <a16:creationId xmlns:a16="http://schemas.microsoft.com/office/drawing/2014/main" id="{76B1191B-2BE8-D83B-1036-3AB80C1D02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47" r="28200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5062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409081-E465-9D9D-4A4D-14DFA04FD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1/4 </a:t>
            </a:r>
            <a:br>
              <a:rPr lang="da-DK" dirty="0"/>
            </a:br>
            <a:r>
              <a:rPr lang="da-DK" dirty="0" err="1"/>
              <a:t>Conversation</a:t>
            </a:r>
            <a:r>
              <a:rPr lang="da-DK" dirty="0"/>
              <a:t> </a:t>
            </a:r>
            <a:r>
              <a:rPr lang="da-DK" dirty="0" err="1"/>
              <a:t>exercise</a:t>
            </a:r>
            <a:r>
              <a:rPr lang="da-DK" dirty="0"/>
              <a:t>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5ED22A3-AF88-FD6D-7E43-5B688DBAD2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62788" cy="4351338"/>
          </a:xfrm>
        </p:spPr>
        <p:txBody>
          <a:bodyPr/>
          <a:lstStyle/>
          <a:p>
            <a:pPr marL="0" indent="0">
              <a:buNone/>
            </a:pPr>
            <a:r>
              <a:rPr lang="da-DK" b="1" dirty="0"/>
              <a:t>2 </a:t>
            </a:r>
            <a:r>
              <a:rPr lang="da-DK" b="1" dirty="0" err="1"/>
              <a:t>minutes</a:t>
            </a:r>
            <a:r>
              <a:rPr lang="da-DK" b="1" dirty="0"/>
              <a:t> with a partner: </a:t>
            </a:r>
            <a:r>
              <a:rPr lang="da-DK" dirty="0"/>
              <a:t>Talk </a:t>
            </a:r>
            <a:r>
              <a:rPr lang="da-DK" dirty="0" err="1"/>
              <a:t>about</a:t>
            </a:r>
            <a:r>
              <a:rPr lang="da-DK" dirty="0"/>
              <a:t> the tv-series, </a:t>
            </a:r>
            <a:r>
              <a:rPr lang="da-DK" dirty="0" err="1"/>
              <a:t>movies</a:t>
            </a:r>
            <a:r>
              <a:rPr lang="da-DK" dirty="0"/>
              <a:t>, </a:t>
            </a:r>
            <a:r>
              <a:rPr lang="da-DK" dirty="0" err="1"/>
              <a:t>books</a:t>
            </a:r>
            <a:r>
              <a:rPr lang="da-DK" dirty="0"/>
              <a:t> etc. </a:t>
            </a:r>
            <a:r>
              <a:rPr lang="da-DK" dirty="0" err="1"/>
              <a:t>you</a:t>
            </a:r>
            <a:r>
              <a:rPr lang="da-DK" dirty="0"/>
              <a:t> </a:t>
            </a:r>
            <a:r>
              <a:rPr lang="da-DK" dirty="0" err="1"/>
              <a:t>know</a:t>
            </a:r>
            <a:r>
              <a:rPr lang="da-DK" dirty="0"/>
              <a:t>. </a:t>
            </a:r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r>
              <a:rPr lang="da-DK" b="1" dirty="0"/>
              <a:t>2 </a:t>
            </a:r>
            <a:r>
              <a:rPr lang="da-DK" b="1" dirty="0" err="1"/>
              <a:t>minutes</a:t>
            </a:r>
            <a:r>
              <a:rPr lang="da-DK" b="1" dirty="0"/>
              <a:t> with a new partner: </a:t>
            </a:r>
            <a:r>
              <a:rPr lang="da-DK" dirty="0"/>
              <a:t>Talk </a:t>
            </a:r>
            <a:r>
              <a:rPr lang="da-DK" dirty="0" err="1"/>
              <a:t>about</a:t>
            </a:r>
            <a:r>
              <a:rPr lang="da-DK" dirty="0"/>
              <a:t> the tv-series, </a:t>
            </a:r>
            <a:r>
              <a:rPr lang="da-DK" dirty="0" err="1"/>
              <a:t>movies</a:t>
            </a:r>
            <a:r>
              <a:rPr lang="da-DK" dirty="0"/>
              <a:t>, </a:t>
            </a:r>
            <a:r>
              <a:rPr lang="da-DK" dirty="0" err="1"/>
              <a:t>books</a:t>
            </a:r>
            <a:r>
              <a:rPr lang="da-DK" dirty="0"/>
              <a:t> etc. </a:t>
            </a:r>
            <a:r>
              <a:rPr lang="da-DK" dirty="0" err="1"/>
              <a:t>you</a:t>
            </a:r>
            <a:r>
              <a:rPr lang="da-DK" dirty="0"/>
              <a:t> </a:t>
            </a:r>
            <a:r>
              <a:rPr lang="da-DK" dirty="0" err="1"/>
              <a:t>know</a:t>
            </a:r>
            <a:r>
              <a:rPr lang="da-DK" dirty="0"/>
              <a:t> + </a:t>
            </a:r>
            <a:r>
              <a:rPr lang="da-DK" dirty="0" err="1"/>
              <a:t>include</a:t>
            </a:r>
            <a:r>
              <a:rPr lang="da-DK" dirty="0"/>
              <a:t> </a:t>
            </a:r>
            <a:r>
              <a:rPr lang="da-DK" dirty="0" err="1"/>
              <a:t>what</a:t>
            </a:r>
            <a:r>
              <a:rPr lang="da-DK" dirty="0"/>
              <a:t> </a:t>
            </a:r>
            <a:r>
              <a:rPr lang="da-DK" dirty="0" err="1"/>
              <a:t>you</a:t>
            </a:r>
            <a:r>
              <a:rPr lang="da-DK" dirty="0"/>
              <a:t> have just </a:t>
            </a:r>
            <a:r>
              <a:rPr lang="da-DK" dirty="0" err="1"/>
              <a:t>learned</a:t>
            </a:r>
            <a:r>
              <a:rPr lang="da-DK" dirty="0"/>
              <a:t> from </a:t>
            </a:r>
            <a:r>
              <a:rPr lang="da-DK" dirty="0" err="1"/>
              <a:t>your</a:t>
            </a:r>
            <a:r>
              <a:rPr lang="da-DK" dirty="0"/>
              <a:t> </a:t>
            </a:r>
            <a:r>
              <a:rPr lang="da-DK" dirty="0" err="1"/>
              <a:t>previous</a:t>
            </a:r>
            <a:r>
              <a:rPr lang="da-DK" dirty="0"/>
              <a:t> </a:t>
            </a:r>
            <a:r>
              <a:rPr lang="da-DK" dirty="0" err="1"/>
              <a:t>conversation</a:t>
            </a:r>
            <a:endParaRPr lang="da-DK" dirty="0"/>
          </a:p>
          <a:p>
            <a:pPr marL="0" indent="0">
              <a:buNone/>
            </a:pPr>
            <a:endParaRPr lang="da-DK" b="1" dirty="0"/>
          </a:p>
        </p:txBody>
      </p:sp>
      <p:pic>
        <p:nvPicPr>
          <p:cNvPr id="3074" name="Picture 2" descr="Who The Fuck Starts A Conversation Like That? I Just Sat Down!&quot; | Know Your  Meme">
            <a:extLst>
              <a:ext uri="{FF2B5EF4-FFF2-40B4-BE49-F238E27FC236}">
                <a16:creationId xmlns:a16="http://schemas.microsoft.com/office/drawing/2014/main" id="{932C87B8-28FA-B309-32B8-700F2F45F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6458" y="1922463"/>
            <a:ext cx="3695700" cy="4157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3682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7EA67D-DDC8-A4C3-B00A-9D930A9FA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 fontScale="90000"/>
          </a:bodyPr>
          <a:lstStyle/>
          <a:p>
            <a:r>
              <a:rPr lang="da-DK" sz="4000" dirty="0"/>
              <a:t>2/4</a:t>
            </a:r>
            <a:br>
              <a:rPr lang="da-DK" sz="4000" dirty="0"/>
            </a:br>
            <a:r>
              <a:rPr lang="da-DK" sz="4000" dirty="0"/>
              <a:t>Pair up </a:t>
            </a:r>
            <a:br>
              <a:rPr lang="da-DK" sz="4000" dirty="0"/>
            </a:br>
            <a:r>
              <a:rPr lang="da-DK" sz="4000" i="1" dirty="0"/>
              <a:t>A </a:t>
            </a:r>
            <a:r>
              <a:rPr lang="da-DK" sz="4000" b="1" i="1" dirty="0"/>
              <a:t>True</a:t>
            </a:r>
            <a:r>
              <a:rPr lang="da-DK" sz="4000" i="1" dirty="0"/>
              <a:t> </a:t>
            </a:r>
            <a:r>
              <a:rPr lang="da-DK" sz="4000" i="1" dirty="0" err="1"/>
              <a:t>crime</a:t>
            </a:r>
            <a:r>
              <a:rPr lang="da-DK" sz="4000" i="1" dirty="0"/>
              <a:t> case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4D0DF6E-A0F5-7EBA-21E4-EF28DE92D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a-DK" sz="2000" b="1" i="0" u="none" strike="noStrike" dirty="0">
                <a:effectLst/>
              </a:rPr>
              <a:t>1. Pair Up:</a:t>
            </a:r>
            <a:r>
              <a:rPr lang="da-DK" sz="2000" b="0" i="0" u="none" strike="noStrike" dirty="0">
                <a:effectLst/>
                <a:latin typeface="-webkit-standard"/>
              </a:rPr>
              <a:t> pair up with a partner</a:t>
            </a:r>
          </a:p>
          <a:p>
            <a:pPr marL="0" indent="0">
              <a:buNone/>
            </a:pPr>
            <a:r>
              <a:rPr lang="da-DK" sz="2000" b="1" dirty="0">
                <a:latin typeface="-webkit-standard"/>
              </a:rPr>
              <a:t>2. </a:t>
            </a:r>
            <a:r>
              <a:rPr lang="da-DK" sz="2000" b="1" i="0" u="none" strike="noStrike" dirty="0" err="1">
                <a:effectLst/>
              </a:rPr>
              <a:t>Summarize</a:t>
            </a:r>
            <a:r>
              <a:rPr lang="da-DK" sz="2000" b="1" i="0" u="none" strike="noStrike" dirty="0">
                <a:effectLst/>
              </a:rPr>
              <a:t> a Case:</a:t>
            </a:r>
            <a:r>
              <a:rPr lang="da-DK" sz="2000" i="0" u="none" strike="noStrike" dirty="0">
                <a:effectLst/>
                <a:latin typeface="-webkit-standard"/>
              </a:rPr>
              <a:t> </a:t>
            </a:r>
            <a:r>
              <a:rPr lang="da-DK" sz="2000" i="0" u="none" strike="noStrike" dirty="0" err="1">
                <a:effectLst/>
                <a:latin typeface="-webkit-standard"/>
              </a:rPr>
              <a:t>Each</a:t>
            </a:r>
            <a:r>
              <a:rPr lang="da-DK" sz="2000" i="0" u="none" strike="noStrike" dirty="0">
                <a:effectLst/>
                <a:latin typeface="-webkit-standard"/>
              </a:rPr>
              <a:t> student has </a:t>
            </a:r>
            <a:r>
              <a:rPr lang="da-DK" sz="2000" dirty="0">
                <a:latin typeface="-webkit-standard"/>
              </a:rPr>
              <a:t>1</a:t>
            </a:r>
            <a:r>
              <a:rPr lang="da-DK" sz="2000" i="0" u="none" strike="noStrike" dirty="0">
                <a:effectLst/>
                <a:latin typeface="-webkit-standard"/>
              </a:rPr>
              <a:t> </a:t>
            </a:r>
            <a:r>
              <a:rPr lang="da-DK" sz="2000" i="0" u="none" strike="noStrike" dirty="0" err="1">
                <a:effectLst/>
                <a:latin typeface="-webkit-standard"/>
              </a:rPr>
              <a:t>minute</a:t>
            </a:r>
            <a:r>
              <a:rPr lang="da-DK" sz="2000" i="0" u="none" strike="noStrike" dirty="0">
                <a:effectLst/>
                <a:latin typeface="-webkit-standard"/>
              </a:rPr>
              <a:t> to </a:t>
            </a:r>
            <a:r>
              <a:rPr lang="da-DK" sz="2000" i="0" u="none" strike="noStrike" dirty="0" err="1">
                <a:effectLst/>
                <a:latin typeface="-webkit-standard"/>
              </a:rPr>
              <a:t>summarize</a:t>
            </a:r>
            <a:r>
              <a:rPr lang="da-DK" sz="2000" i="0" u="none" strike="noStrike" dirty="0">
                <a:effectLst/>
                <a:latin typeface="-webkit-standard"/>
              </a:rPr>
              <a:t> a true </a:t>
            </a:r>
            <a:r>
              <a:rPr lang="da-DK" sz="2000" b="0" i="0" u="none" strike="noStrike" dirty="0" err="1">
                <a:effectLst/>
                <a:latin typeface="-webkit-standard"/>
              </a:rPr>
              <a:t>crime</a:t>
            </a:r>
            <a:r>
              <a:rPr lang="da-DK" sz="2000" b="0" i="0" u="none" strike="noStrike" dirty="0">
                <a:effectLst/>
                <a:latin typeface="-webkit-standard"/>
              </a:rPr>
              <a:t> case </a:t>
            </a:r>
            <a:r>
              <a:rPr lang="da-DK" sz="2000" b="0" i="0" u="none" strike="noStrike" dirty="0" err="1">
                <a:effectLst/>
                <a:latin typeface="-webkit-standard"/>
              </a:rPr>
              <a:t>they</a:t>
            </a:r>
            <a:r>
              <a:rPr lang="da-DK" sz="2000" b="0" i="0" u="none" strike="noStrike" dirty="0">
                <a:effectLst/>
                <a:latin typeface="-webkit-standard"/>
              </a:rPr>
              <a:t> </a:t>
            </a:r>
            <a:r>
              <a:rPr lang="da-DK" sz="2000" b="0" i="0" u="none" strike="noStrike" dirty="0" err="1">
                <a:effectLst/>
                <a:latin typeface="-webkit-standard"/>
              </a:rPr>
              <a:t>know</a:t>
            </a:r>
            <a:r>
              <a:rPr lang="da-DK" sz="2000" b="0" i="0" u="none" strike="noStrike" dirty="0">
                <a:effectLst/>
                <a:latin typeface="-webkit-standard"/>
              </a:rPr>
              <a:t> </a:t>
            </a:r>
            <a:r>
              <a:rPr lang="da-DK" sz="2000" b="0" i="0" u="none" strike="noStrike" dirty="0" err="1">
                <a:effectLst/>
                <a:latin typeface="-webkit-standard"/>
              </a:rPr>
              <a:t>about</a:t>
            </a:r>
            <a:r>
              <a:rPr lang="da-DK" sz="2000" b="0" i="0" u="none" strike="noStrike" dirty="0">
                <a:effectLst/>
                <a:latin typeface="-webkit-standard"/>
              </a:rPr>
              <a:t> or have </a:t>
            </a:r>
            <a:r>
              <a:rPr lang="da-DK" sz="2000" b="0" i="0" u="none" strike="noStrike" dirty="0" err="1">
                <a:effectLst/>
                <a:latin typeface="-webkit-standard"/>
              </a:rPr>
              <a:t>researched</a:t>
            </a:r>
            <a:r>
              <a:rPr lang="da-DK" sz="2000" b="0" i="0" u="none" strike="noStrike" dirty="0">
                <a:effectLst/>
                <a:latin typeface="-webkit-standard"/>
              </a:rPr>
              <a:t>. Focus on the </a:t>
            </a:r>
            <a:r>
              <a:rPr lang="da-DK" sz="2000" b="0" i="0" u="none" strike="noStrike" dirty="0" err="1">
                <a:effectLst/>
                <a:latin typeface="-webkit-standard"/>
              </a:rPr>
              <a:t>main</a:t>
            </a:r>
            <a:r>
              <a:rPr lang="da-DK" sz="2000" b="0" i="0" u="none" strike="noStrike" dirty="0">
                <a:effectLst/>
                <a:latin typeface="-webkit-standard"/>
              </a:rPr>
              <a:t> </a:t>
            </a:r>
            <a:r>
              <a:rPr lang="da-DK" sz="2000" b="0" i="0" u="none" strike="noStrike" dirty="0" err="1">
                <a:effectLst/>
                <a:latin typeface="-webkit-standard"/>
              </a:rPr>
              <a:t>details</a:t>
            </a:r>
            <a:r>
              <a:rPr lang="da-DK" sz="2000" b="0" i="0" u="none" strike="noStrike" dirty="0">
                <a:effectLst/>
                <a:latin typeface="-webkit-standard"/>
              </a:rPr>
              <a:t>: the </a:t>
            </a:r>
            <a:r>
              <a:rPr lang="da-DK" sz="2000" b="0" i="0" u="none" strike="noStrike" dirty="0" err="1">
                <a:effectLst/>
                <a:latin typeface="-webkit-standard"/>
              </a:rPr>
              <a:t>crime</a:t>
            </a:r>
            <a:r>
              <a:rPr lang="da-DK" sz="2000" b="0" i="0" u="none" strike="noStrike" dirty="0">
                <a:effectLst/>
                <a:latin typeface="-webkit-standard"/>
              </a:rPr>
              <a:t>, </a:t>
            </a:r>
            <a:r>
              <a:rPr lang="da-DK" sz="2000" b="0" i="0" u="none" strike="noStrike" dirty="0" err="1">
                <a:effectLst/>
                <a:latin typeface="-webkit-standard"/>
              </a:rPr>
              <a:t>key</a:t>
            </a:r>
            <a:r>
              <a:rPr lang="da-DK" sz="2000" b="0" i="0" u="none" strike="noStrike" dirty="0">
                <a:effectLst/>
                <a:latin typeface="-webkit-standard"/>
              </a:rPr>
              <a:t> </a:t>
            </a:r>
            <a:r>
              <a:rPr lang="da-DK" sz="2000" b="0" i="0" u="none" strike="noStrike" dirty="0" err="1">
                <a:effectLst/>
                <a:latin typeface="-webkit-standard"/>
              </a:rPr>
              <a:t>individuals</a:t>
            </a:r>
            <a:r>
              <a:rPr lang="da-DK" sz="2000" b="0" i="0" u="none" strike="noStrike" dirty="0">
                <a:effectLst/>
                <a:latin typeface="-webkit-standard"/>
              </a:rPr>
              <a:t> </a:t>
            </a:r>
            <a:r>
              <a:rPr lang="da-DK" sz="2000" b="0" i="0" u="none" strike="noStrike" dirty="0" err="1">
                <a:effectLst/>
                <a:latin typeface="-webkit-standard"/>
              </a:rPr>
              <a:t>involved</a:t>
            </a:r>
            <a:r>
              <a:rPr lang="da-DK" sz="2000" b="0" i="0" u="none" strike="noStrike" dirty="0">
                <a:effectLst/>
                <a:latin typeface="-webkit-standard"/>
              </a:rPr>
              <a:t>, and the </a:t>
            </a:r>
            <a:r>
              <a:rPr lang="da-DK" sz="2000" b="0" i="0" u="none" strike="noStrike" dirty="0" err="1">
                <a:effectLst/>
                <a:latin typeface="-webkit-standard"/>
              </a:rPr>
              <a:t>outcome</a:t>
            </a:r>
            <a:r>
              <a:rPr lang="da-DK" sz="2000" b="0" i="0" u="none" strike="noStrike" dirty="0">
                <a:effectLst/>
                <a:latin typeface="-webkit-standard"/>
              </a:rPr>
              <a:t>.</a:t>
            </a:r>
          </a:p>
          <a:p>
            <a:pPr marL="0" indent="0">
              <a:buNone/>
            </a:pPr>
            <a:r>
              <a:rPr lang="da-DK" sz="2000" b="1" dirty="0">
                <a:latin typeface="-webkit-standard"/>
              </a:rPr>
              <a:t>3.</a:t>
            </a:r>
            <a:r>
              <a:rPr lang="da-DK" sz="2000" b="1" i="0" u="none" strike="noStrike" dirty="0">
                <a:effectLst/>
              </a:rPr>
              <a:t> Ask a </a:t>
            </a:r>
            <a:r>
              <a:rPr lang="da-DK" sz="2000" b="1" i="0" u="none" strike="noStrike" dirty="0" err="1">
                <a:effectLst/>
              </a:rPr>
              <a:t>Question</a:t>
            </a:r>
            <a:r>
              <a:rPr lang="da-DK" sz="2000" b="1" i="0" u="none" strike="noStrike" dirty="0">
                <a:effectLst/>
              </a:rPr>
              <a:t>:</a:t>
            </a:r>
            <a:r>
              <a:rPr lang="da-DK" sz="2000" b="0" i="0" u="none" strike="noStrike" dirty="0">
                <a:effectLst/>
                <a:latin typeface="-webkit-standard"/>
              </a:rPr>
              <a:t> </a:t>
            </a:r>
            <a:r>
              <a:rPr lang="da-DK" sz="2000" b="0" i="0" u="none" strike="noStrike" dirty="0" err="1">
                <a:effectLst/>
                <a:latin typeface="-webkit-standard"/>
              </a:rPr>
              <a:t>After</a:t>
            </a:r>
            <a:r>
              <a:rPr lang="da-DK" sz="2000" b="0" i="0" u="none" strike="noStrike" dirty="0">
                <a:effectLst/>
                <a:latin typeface="-webkit-standard"/>
              </a:rPr>
              <a:t> the summary, the </a:t>
            </a:r>
            <a:r>
              <a:rPr lang="da-DK" sz="2000" b="0" i="0" u="none" strike="noStrike" dirty="0" err="1">
                <a:effectLst/>
                <a:latin typeface="-webkit-standard"/>
              </a:rPr>
              <a:t>listening</a:t>
            </a:r>
            <a:r>
              <a:rPr lang="da-DK" sz="2000" b="0" i="0" u="none" strike="noStrike" dirty="0">
                <a:effectLst/>
                <a:latin typeface="-webkit-standard"/>
              </a:rPr>
              <a:t> partner has 1 </a:t>
            </a:r>
            <a:r>
              <a:rPr lang="da-DK" sz="2000" b="0" i="0" u="none" strike="noStrike" dirty="0" err="1">
                <a:effectLst/>
                <a:latin typeface="-webkit-standard"/>
              </a:rPr>
              <a:t>minute</a:t>
            </a:r>
            <a:r>
              <a:rPr lang="da-DK" sz="2000" b="0" i="0" u="none" strike="noStrike" dirty="0">
                <a:effectLst/>
                <a:latin typeface="-webkit-standard"/>
              </a:rPr>
              <a:t> to ask a </a:t>
            </a:r>
            <a:r>
              <a:rPr lang="da-DK" sz="2000" b="0" i="0" u="none" strike="noStrike" dirty="0" err="1">
                <a:effectLst/>
                <a:latin typeface="-webkit-standard"/>
              </a:rPr>
              <a:t>question</a:t>
            </a:r>
            <a:r>
              <a:rPr lang="da-DK" sz="2000" b="0" i="0" u="none" strike="noStrike" dirty="0">
                <a:effectLst/>
                <a:latin typeface="-webkit-standard"/>
              </a:rPr>
              <a:t> or </a:t>
            </a:r>
            <a:r>
              <a:rPr lang="da-DK" sz="2000" b="0" i="0" u="none" strike="noStrike" dirty="0" err="1">
                <a:effectLst/>
                <a:latin typeface="-webkit-standard"/>
              </a:rPr>
              <a:t>share</a:t>
            </a:r>
            <a:r>
              <a:rPr lang="da-DK" sz="2000" b="0" i="0" u="none" strike="noStrike" dirty="0">
                <a:effectLst/>
                <a:latin typeface="-webkit-standard"/>
              </a:rPr>
              <a:t> a </a:t>
            </a:r>
            <a:r>
              <a:rPr lang="da-DK" sz="2000" b="0" i="0" u="none" strike="noStrike" dirty="0" err="1">
                <a:effectLst/>
                <a:latin typeface="-webkit-standard"/>
              </a:rPr>
              <a:t>reaction</a:t>
            </a:r>
            <a:r>
              <a:rPr lang="da-DK" sz="2000" b="0" i="0" u="none" strike="noStrike" dirty="0">
                <a:effectLst/>
                <a:latin typeface="-webkit-standard"/>
              </a:rPr>
              <a:t> to the case. The </a:t>
            </a:r>
            <a:r>
              <a:rPr lang="da-DK" sz="2000" b="0" i="0" u="none" strike="noStrike" dirty="0" err="1">
                <a:effectLst/>
                <a:latin typeface="-webkit-standard"/>
              </a:rPr>
              <a:t>summarizing</a:t>
            </a:r>
            <a:r>
              <a:rPr lang="da-DK" sz="2000" b="0" i="0" u="none" strike="noStrike" dirty="0">
                <a:effectLst/>
                <a:latin typeface="-webkit-standard"/>
              </a:rPr>
              <a:t> student </a:t>
            </a:r>
            <a:r>
              <a:rPr lang="da-DK" sz="2000" b="0" i="0" u="none" strike="noStrike" dirty="0" err="1">
                <a:effectLst/>
                <a:latin typeface="-webkit-standard"/>
              </a:rPr>
              <a:t>responds</a:t>
            </a:r>
            <a:r>
              <a:rPr lang="da-DK" sz="2000" b="0" i="0" u="none" strike="noStrike" dirty="0">
                <a:effectLst/>
                <a:latin typeface="-webkit-standard"/>
              </a:rPr>
              <a:t> briefly.</a:t>
            </a:r>
            <a:endParaRPr lang="da-DK" sz="2000" dirty="0"/>
          </a:p>
        </p:txBody>
      </p:sp>
      <p:pic>
        <p:nvPicPr>
          <p:cNvPr id="5" name="Picture 4" descr="Empty speech bubbles">
            <a:extLst>
              <a:ext uri="{FF2B5EF4-FFF2-40B4-BE49-F238E27FC236}">
                <a16:creationId xmlns:a16="http://schemas.microsoft.com/office/drawing/2014/main" id="{1D29BD98-F4E2-7B41-1071-54E062F56D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547" r="16052" b="-2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5737BFCA-BFDD-0D99-54A6-B80FADA1D6E6}"/>
              </a:ext>
            </a:extLst>
          </p:cNvPr>
          <p:cNvSpPr txBox="1"/>
          <p:nvPr/>
        </p:nvSpPr>
        <p:spPr>
          <a:xfrm>
            <a:off x="7498080" y="2285999"/>
            <a:ext cx="446227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a-DK" b="1" i="0" u="none" strike="noStrike" dirty="0" err="1">
                <a:solidFill>
                  <a:srgbClr val="000000"/>
                </a:solidFill>
                <a:effectLst/>
              </a:rPr>
              <a:t>Example</a:t>
            </a:r>
            <a:r>
              <a:rPr lang="da-DK" b="1" i="0" u="none" strike="noStrike" dirty="0">
                <a:solidFill>
                  <a:srgbClr val="000000"/>
                </a:solidFill>
                <a:effectLst/>
              </a:rPr>
              <a:t>:</a:t>
            </a:r>
            <a:endParaRPr lang="da-DK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1" i="0" u="none" strike="noStrike" dirty="0">
                <a:solidFill>
                  <a:srgbClr val="000000"/>
                </a:solidFill>
                <a:effectLst/>
              </a:rPr>
              <a:t>Student A:</a:t>
            </a:r>
            <a:r>
              <a:rPr lang="da-DK" b="0" i="0" u="none" strike="noStrike" dirty="0">
                <a:solidFill>
                  <a:srgbClr val="000000"/>
                </a:solidFill>
                <a:effectLst/>
              </a:rPr>
              <a:t> "In the 1960s, the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</a:rPr>
              <a:t>Zodiac</a:t>
            </a:r>
            <a:r>
              <a:rPr lang="da-DK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</a:rPr>
              <a:t>Killer</a:t>
            </a:r>
            <a:r>
              <a:rPr lang="da-DK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</a:rPr>
              <a:t>terrorized</a:t>
            </a:r>
            <a:r>
              <a:rPr lang="da-DK" b="0" i="0" u="none" strike="noStrike" dirty="0">
                <a:solidFill>
                  <a:srgbClr val="000000"/>
                </a:solidFill>
                <a:effectLst/>
              </a:rPr>
              <a:t> Northern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</a:rPr>
              <a:t>California</a:t>
            </a:r>
            <a:r>
              <a:rPr lang="da-DK" b="0" i="0" u="none" strike="noStrike" dirty="0">
                <a:solidFill>
                  <a:srgbClr val="000000"/>
                </a:solidFill>
                <a:effectLst/>
              </a:rPr>
              <a:t>. He sent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</a:rPr>
              <a:t>cryptic</a:t>
            </a:r>
            <a:r>
              <a:rPr lang="da-DK" b="0" i="0" u="none" strike="noStrike" dirty="0">
                <a:solidFill>
                  <a:srgbClr val="000000"/>
                </a:solidFill>
                <a:effectLst/>
              </a:rPr>
              <a:t> letters to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</a:rPr>
              <a:t>newspapers</a:t>
            </a:r>
            <a:r>
              <a:rPr lang="da-DK" b="0" i="0" u="none" strike="noStrike" dirty="0">
                <a:solidFill>
                  <a:srgbClr val="000000"/>
                </a:solidFill>
                <a:effectLst/>
              </a:rPr>
              <a:t> and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</a:rPr>
              <a:t>claimed</a:t>
            </a:r>
            <a:r>
              <a:rPr lang="da-DK" b="0" i="0" u="none" strike="noStrike" dirty="0">
                <a:solidFill>
                  <a:srgbClr val="000000"/>
                </a:solidFill>
                <a:effectLst/>
              </a:rPr>
              <a:t> to have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</a:rPr>
              <a:t>killed</a:t>
            </a:r>
            <a:r>
              <a:rPr lang="da-DK" b="0" i="0" u="none" strike="noStrike" dirty="0">
                <a:solidFill>
                  <a:srgbClr val="000000"/>
                </a:solidFill>
                <a:effectLst/>
              </a:rPr>
              <a:t> at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</a:rPr>
              <a:t>least</a:t>
            </a:r>
            <a:r>
              <a:rPr lang="da-DK" b="0" i="0" u="none" strike="noStrike" dirty="0">
                <a:solidFill>
                  <a:srgbClr val="000000"/>
                </a:solidFill>
                <a:effectLst/>
              </a:rPr>
              <a:t> 37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</a:rPr>
              <a:t>people</a:t>
            </a:r>
            <a:r>
              <a:rPr lang="da-DK" b="0" i="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</a:rPr>
              <a:t>Despite</a:t>
            </a:r>
            <a:r>
              <a:rPr lang="da-DK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</a:rPr>
              <a:t>extensive</a:t>
            </a:r>
            <a:r>
              <a:rPr lang="da-DK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</a:rPr>
              <a:t>investigations</a:t>
            </a:r>
            <a:r>
              <a:rPr lang="da-DK" b="0" i="0" u="none" strike="noStrike" dirty="0">
                <a:solidFill>
                  <a:srgbClr val="000000"/>
                </a:solidFill>
                <a:effectLst/>
              </a:rPr>
              <a:t>, his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</a:rPr>
              <a:t>identity</a:t>
            </a:r>
            <a:r>
              <a:rPr lang="da-DK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</a:rPr>
              <a:t>remains</a:t>
            </a:r>
            <a:r>
              <a:rPr lang="da-DK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</a:rPr>
              <a:t>unknown</a:t>
            </a:r>
            <a:r>
              <a:rPr lang="da-DK" b="0" i="0" u="none" strike="noStrike" dirty="0">
                <a:solidFill>
                  <a:srgbClr val="000000"/>
                </a:solidFill>
                <a:effectLst/>
              </a:rPr>
              <a:t>."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1" i="0" u="none" strike="noStrike" dirty="0">
                <a:solidFill>
                  <a:srgbClr val="000000"/>
                </a:solidFill>
                <a:effectLst/>
              </a:rPr>
              <a:t>Student B:</a:t>
            </a:r>
            <a:r>
              <a:rPr lang="da-DK" b="0" i="0" u="none" strike="noStrike" dirty="0">
                <a:solidFill>
                  <a:srgbClr val="000000"/>
                </a:solidFill>
                <a:effectLst/>
              </a:rPr>
              <a:t> "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</a:rPr>
              <a:t>Why</a:t>
            </a:r>
            <a:r>
              <a:rPr lang="da-DK" b="0" i="0" u="none" strike="noStrike" dirty="0">
                <a:solidFill>
                  <a:srgbClr val="000000"/>
                </a:solidFill>
                <a:effectLst/>
              </a:rPr>
              <a:t> do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</a:rPr>
              <a:t>you</a:t>
            </a:r>
            <a:r>
              <a:rPr lang="da-DK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</a:rPr>
              <a:t>think</a:t>
            </a:r>
            <a:r>
              <a:rPr lang="da-DK" b="0" i="0" u="none" strike="noStrike" dirty="0">
                <a:solidFill>
                  <a:srgbClr val="000000"/>
                </a:solidFill>
                <a:effectLst/>
              </a:rPr>
              <a:t> he sent letters to the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</a:rPr>
              <a:t>newspapers</a:t>
            </a:r>
            <a:r>
              <a:rPr lang="da-DK" b="0" i="0" u="none" strike="noStrike" dirty="0">
                <a:solidFill>
                  <a:srgbClr val="000000"/>
                </a:solidFill>
                <a:effectLst/>
              </a:rPr>
              <a:t>?”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1" dirty="0">
                <a:solidFill>
                  <a:srgbClr val="000000"/>
                </a:solidFill>
              </a:rPr>
              <a:t>Student A: </a:t>
            </a:r>
            <a:r>
              <a:rPr lang="da-DK" dirty="0" err="1">
                <a:solidFill>
                  <a:srgbClr val="000000"/>
                </a:solidFill>
              </a:rPr>
              <a:t>answers</a:t>
            </a:r>
            <a:r>
              <a:rPr lang="da-DK" dirty="0">
                <a:solidFill>
                  <a:srgbClr val="000000"/>
                </a:solidFill>
              </a:rPr>
              <a:t> briefly</a:t>
            </a:r>
            <a:endParaRPr lang="da-DK" b="0" i="0" u="none" strike="noStrike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00667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6BA3E2D-A47A-20AC-5069-37C856304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da-DK" sz="4200"/>
              <a:t>3/4</a:t>
            </a:r>
            <a:br>
              <a:rPr lang="da-DK" sz="4200"/>
            </a:br>
            <a:r>
              <a:rPr lang="da-DK" sz="4200"/>
              <a:t>Crime scenes – tell the story</a:t>
            </a:r>
          </a:p>
        </p:txBody>
      </p:sp>
      <p:sp>
        <p:nvSpPr>
          <p:cNvPr id="410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3C25987-83DA-066B-366F-3D404D266B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1700" b="1" i="0" u="none" strike="noStrike" dirty="0" err="1">
                <a:effectLst/>
              </a:rPr>
              <a:t>Instructions</a:t>
            </a:r>
            <a:r>
              <a:rPr lang="da-DK" sz="1700" b="1" i="0" u="none" strike="noStrike" dirty="0">
                <a:effectLst/>
              </a:rPr>
              <a:t>:</a:t>
            </a:r>
            <a:endParaRPr lang="da-DK" sz="1700" b="0" i="0" u="none" strike="noStrike" dirty="0">
              <a:effectLst/>
            </a:endParaRPr>
          </a:p>
          <a:p>
            <a:pPr>
              <a:buFont typeface="+mj-lt"/>
              <a:buAutoNum type="arabicPeriod"/>
            </a:pPr>
            <a:r>
              <a:rPr lang="da-DK" sz="1700" b="1" i="0" u="none" strike="noStrike" dirty="0">
                <a:effectLst/>
              </a:rPr>
              <a:t> Group of </a:t>
            </a:r>
            <a:r>
              <a:rPr lang="da-DK" sz="1700" b="1" i="0" u="none" strike="noStrike" dirty="0" err="1">
                <a:effectLst/>
              </a:rPr>
              <a:t>Four</a:t>
            </a:r>
            <a:endParaRPr lang="da-DK" sz="1700" b="1" dirty="0"/>
          </a:p>
          <a:p>
            <a:pPr>
              <a:buFont typeface="+mj-lt"/>
              <a:buAutoNum type="arabicPeriod"/>
            </a:pPr>
            <a:r>
              <a:rPr lang="da-DK" sz="1700" b="1" i="0" u="none" strike="noStrike" dirty="0">
                <a:effectLst/>
              </a:rPr>
              <a:t> Present </a:t>
            </a:r>
            <a:r>
              <a:rPr lang="da-DK" sz="1700" b="1" i="0" u="none" strike="noStrike" dirty="0" err="1">
                <a:effectLst/>
              </a:rPr>
              <a:t>Clues</a:t>
            </a:r>
            <a:r>
              <a:rPr lang="da-DK" sz="1700" b="1" i="0" u="none" strike="noStrike" dirty="0">
                <a:effectLst/>
              </a:rPr>
              <a:t>:</a:t>
            </a:r>
            <a:r>
              <a:rPr lang="da-DK" sz="1700" b="0" i="0" u="none" strike="noStrike" dirty="0">
                <a:effectLst/>
              </a:rPr>
              <a:t> </a:t>
            </a:r>
            <a:r>
              <a:rPr lang="da-DK" sz="1700" b="0" i="0" u="none" strike="noStrike" dirty="0" err="1">
                <a:effectLst/>
              </a:rPr>
              <a:t>Each</a:t>
            </a:r>
            <a:r>
              <a:rPr lang="da-DK" sz="1700" b="0" i="0" u="none" strike="noStrike" dirty="0">
                <a:effectLst/>
              </a:rPr>
              <a:t> </a:t>
            </a:r>
            <a:r>
              <a:rPr lang="da-DK" sz="1700" b="0" i="0" u="none" strike="noStrike" dirty="0" err="1">
                <a:effectLst/>
              </a:rPr>
              <a:t>group</a:t>
            </a:r>
            <a:r>
              <a:rPr lang="da-DK" sz="1700" b="0" i="0" u="none" strike="noStrike" dirty="0">
                <a:effectLst/>
              </a:rPr>
              <a:t> </a:t>
            </a:r>
            <a:r>
              <a:rPr lang="da-DK" sz="1700" b="0" i="0" u="none" strike="noStrike" dirty="0" err="1">
                <a:effectLst/>
              </a:rPr>
              <a:t>receives</a:t>
            </a:r>
            <a:r>
              <a:rPr lang="da-DK" sz="1700" b="0" i="0" u="none" strike="noStrike" dirty="0">
                <a:effectLst/>
              </a:rPr>
              <a:t> </a:t>
            </a:r>
            <a:r>
              <a:rPr lang="da-DK" sz="1700" b="0" i="0" u="none" strike="noStrike" dirty="0" err="1">
                <a:effectLst/>
              </a:rPr>
              <a:t>evidence</a:t>
            </a:r>
            <a:r>
              <a:rPr lang="da-DK" sz="1700" b="0" i="0" u="none" strike="noStrike" dirty="0">
                <a:effectLst/>
              </a:rPr>
              <a:t> </a:t>
            </a:r>
            <a:r>
              <a:rPr lang="da-DK" sz="1700" b="0" i="0" u="none" strike="noStrike" dirty="0" err="1">
                <a:effectLst/>
              </a:rPr>
              <a:t>related</a:t>
            </a:r>
            <a:r>
              <a:rPr lang="da-DK" sz="1700" b="0" i="0" u="none" strike="noStrike" dirty="0">
                <a:effectLst/>
              </a:rPr>
              <a:t> to a </a:t>
            </a:r>
            <a:r>
              <a:rPr lang="da-DK" sz="1700" b="0" i="0" u="none" strike="noStrike" dirty="0" err="1">
                <a:effectLst/>
              </a:rPr>
              <a:t>fictional</a:t>
            </a:r>
            <a:r>
              <a:rPr lang="da-DK" sz="1700" b="0" i="0" u="none" strike="noStrike" dirty="0">
                <a:effectLst/>
              </a:rPr>
              <a:t> </a:t>
            </a:r>
            <a:r>
              <a:rPr lang="da-DK" sz="1700" b="0" i="0" u="none" strike="noStrike" dirty="0" err="1">
                <a:effectLst/>
              </a:rPr>
              <a:t>murder</a:t>
            </a:r>
            <a:r>
              <a:rPr lang="da-DK" sz="1700" b="0" i="0" u="none" strike="noStrike" dirty="0">
                <a:effectLst/>
              </a:rPr>
              <a:t> </a:t>
            </a:r>
            <a:r>
              <a:rPr lang="da-DK" sz="1700" b="0" i="0" u="none" strike="noStrike" dirty="0" err="1">
                <a:effectLst/>
              </a:rPr>
              <a:t>mystery</a:t>
            </a:r>
            <a:endParaRPr lang="da-DK" sz="1700" b="0" i="0" u="none" strike="noStrike" dirty="0">
              <a:effectLst/>
            </a:endParaRPr>
          </a:p>
          <a:p>
            <a:pPr>
              <a:buFont typeface="+mj-lt"/>
              <a:buAutoNum type="arabicPeriod"/>
            </a:pPr>
            <a:r>
              <a:rPr lang="da-DK" sz="1700" b="1" i="0" u="none" strike="noStrike" dirty="0" err="1">
                <a:effectLst/>
              </a:rPr>
              <a:t>Discuss</a:t>
            </a:r>
            <a:r>
              <a:rPr lang="da-DK" sz="1700" b="1" i="0" u="none" strike="noStrike" dirty="0">
                <a:effectLst/>
              </a:rPr>
              <a:t>: </a:t>
            </a:r>
            <a:r>
              <a:rPr lang="da-DK" sz="1700" i="0" u="none" strike="noStrike" dirty="0">
                <a:effectLst/>
              </a:rPr>
              <a:t>In </a:t>
            </a:r>
            <a:r>
              <a:rPr lang="da-DK" sz="1700" dirty="0"/>
              <a:t>5</a:t>
            </a:r>
            <a:r>
              <a:rPr lang="da-DK" sz="1700" i="0" u="none" strike="noStrike" dirty="0">
                <a:effectLst/>
              </a:rPr>
              <a:t> </a:t>
            </a:r>
            <a:r>
              <a:rPr lang="da-DK" sz="1700" i="0" u="none" strike="noStrike" dirty="0" err="1">
                <a:effectLst/>
              </a:rPr>
              <a:t>minutes</a:t>
            </a:r>
            <a:r>
              <a:rPr lang="da-DK" sz="1700" i="0" u="none" strike="noStrike" dirty="0">
                <a:effectLst/>
              </a:rPr>
              <a:t>, the </a:t>
            </a:r>
            <a:r>
              <a:rPr lang="da-DK" sz="1700" i="0" u="none" strike="noStrike" dirty="0" err="1">
                <a:effectLst/>
              </a:rPr>
              <a:t>group</a:t>
            </a:r>
            <a:r>
              <a:rPr lang="da-DK" sz="1700" i="0" u="none" strike="noStrike" dirty="0">
                <a:effectLst/>
              </a:rPr>
              <a:t> </a:t>
            </a:r>
            <a:r>
              <a:rPr lang="da-DK" sz="1700" i="0" u="none" strike="noStrike" dirty="0" err="1">
                <a:effectLst/>
              </a:rPr>
              <a:t>discusses</a:t>
            </a:r>
            <a:r>
              <a:rPr lang="da-DK" sz="1700" i="0" u="none" strike="noStrike" dirty="0">
                <a:effectLst/>
              </a:rPr>
              <a:t> the </a:t>
            </a:r>
            <a:r>
              <a:rPr lang="da-DK" sz="1700" i="0" u="none" strike="noStrike" dirty="0" err="1">
                <a:effectLst/>
              </a:rPr>
              <a:t>evidence</a:t>
            </a:r>
            <a:r>
              <a:rPr lang="da-DK" sz="1700" i="0" u="none" strike="noStrike" dirty="0">
                <a:effectLst/>
              </a:rPr>
              <a:t> and </a:t>
            </a:r>
            <a:r>
              <a:rPr lang="da-DK" sz="1700" i="0" u="none" strike="noStrike" dirty="0" err="1">
                <a:effectLst/>
              </a:rPr>
              <a:t>tries</a:t>
            </a:r>
            <a:r>
              <a:rPr lang="da-DK" sz="1700" i="0" u="none" strike="noStrike" dirty="0">
                <a:effectLst/>
              </a:rPr>
              <a:t> to </a:t>
            </a:r>
            <a:r>
              <a:rPr lang="da-DK" sz="1700" i="0" u="none" strike="noStrike" dirty="0" err="1">
                <a:effectLst/>
              </a:rPr>
              <a:t>piece</a:t>
            </a:r>
            <a:r>
              <a:rPr lang="da-DK" sz="1700" i="0" u="none" strike="noStrike" dirty="0">
                <a:effectLst/>
              </a:rPr>
              <a:t> </a:t>
            </a:r>
            <a:r>
              <a:rPr lang="da-DK" sz="1700" i="0" u="none" strike="noStrike" dirty="0" err="1">
                <a:effectLst/>
              </a:rPr>
              <a:t>together</a:t>
            </a:r>
            <a:r>
              <a:rPr lang="da-DK" sz="1700" i="0" u="none" strike="noStrike" dirty="0">
                <a:effectLst/>
              </a:rPr>
              <a:t> </a:t>
            </a:r>
            <a:r>
              <a:rPr lang="da-DK" sz="1700" i="0" u="none" strike="noStrike" dirty="0" err="1">
                <a:effectLst/>
              </a:rPr>
              <a:t>what</a:t>
            </a:r>
            <a:r>
              <a:rPr lang="da-DK" sz="1700" i="0" u="none" strike="noStrike" dirty="0">
                <a:effectLst/>
              </a:rPr>
              <a:t> </a:t>
            </a:r>
            <a:r>
              <a:rPr lang="da-DK" sz="1700" i="0" u="none" strike="noStrike" dirty="0" err="1">
                <a:effectLst/>
              </a:rPr>
              <a:t>might</a:t>
            </a:r>
            <a:r>
              <a:rPr lang="da-DK" sz="1700" i="0" u="none" strike="noStrike" dirty="0">
                <a:effectLst/>
              </a:rPr>
              <a:t> have </a:t>
            </a:r>
            <a:r>
              <a:rPr lang="da-DK" sz="1700" i="0" u="none" strike="noStrike" dirty="0" err="1">
                <a:effectLst/>
              </a:rPr>
              <a:t>happened</a:t>
            </a:r>
            <a:r>
              <a:rPr lang="da-DK" sz="1700" i="0" u="none" strike="noStrike" dirty="0">
                <a:effectLst/>
              </a:rPr>
              <a:t> at the </a:t>
            </a:r>
            <a:r>
              <a:rPr lang="da-DK" sz="1700" i="0" u="none" strike="noStrike" dirty="0" err="1">
                <a:effectLst/>
              </a:rPr>
              <a:t>crime</a:t>
            </a:r>
            <a:r>
              <a:rPr lang="da-DK" sz="1700" i="0" u="none" strike="noStrike" dirty="0">
                <a:effectLst/>
              </a:rPr>
              <a:t> scene (no </a:t>
            </a:r>
            <a:r>
              <a:rPr lang="da-DK" sz="1700" i="0" u="none" strike="noStrike" dirty="0" err="1">
                <a:effectLst/>
              </a:rPr>
              <a:t>correct</a:t>
            </a:r>
            <a:r>
              <a:rPr lang="da-DK" sz="1700" i="0" u="none" strike="noStrike" dirty="0">
                <a:effectLst/>
              </a:rPr>
              <a:t> </a:t>
            </a:r>
            <a:r>
              <a:rPr lang="da-DK" sz="1700" i="0" u="none" strike="noStrike" dirty="0" err="1">
                <a:effectLst/>
              </a:rPr>
              <a:t>answer</a:t>
            </a:r>
            <a:r>
              <a:rPr lang="da-DK" sz="1700" i="0" u="none" strike="noStrike" dirty="0">
                <a:effectLst/>
              </a:rPr>
              <a:t> – </a:t>
            </a:r>
            <a:r>
              <a:rPr lang="da-DK" sz="1700" i="0" u="none" strike="noStrike" dirty="0" err="1">
                <a:effectLst/>
              </a:rPr>
              <a:t>you</a:t>
            </a:r>
            <a:r>
              <a:rPr lang="da-DK" sz="1700" i="0" u="none" strike="noStrike" dirty="0">
                <a:effectLst/>
              </a:rPr>
              <a:t> </a:t>
            </a:r>
            <a:r>
              <a:rPr lang="da-DK" sz="1700" i="0" u="none" strike="noStrike" dirty="0" err="1">
                <a:effectLst/>
              </a:rPr>
              <a:t>tell</a:t>
            </a:r>
            <a:r>
              <a:rPr lang="da-DK" sz="1700" i="0" u="none" strike="noStrike" dirty="0">
                <a:effectLst/>
              </a:rPr>
              <a:t> the story!).</a:t>
            </a:r>
          </a:p>
          <a:p>
            <a:pPr marL="0" indent="0">
              <a:buNone/>
            </a:pPr>
            <a:r>
              <a:rPr lang="da-DK" sz="1700" b="1" dirty="0"/>
              <a:t>4</a:t>
            </a:r>
            <a:r>
              <a:rPr lang="da-DK" sz="1700" dirty="0"/>
              <a:t>. Present in class/</a:t>
            </a:r>
            <a:r>
              <a:rPr lang="da-DK" sz="1700" dirty="0" err="1"/>
              <a:t>buddy</a:t>
            </a:r>
            <a:r>
              <a:rPr lang="da-DK" sz="1700" dirty="0"/>
              <a:t> </a:t>
            </a:r>
            <a:r>
              <a:rPr lang="da-DK" sz="1700" dirty="0" err="1"/>
              <a:t>groups</a:t>
            </a:r>
            <a:endParaRPr lang="da-DK" sz="1700" dirty="0"/>
          </a:p>
        </p:txBody>
      </p:sp>
      <p:pic>
        <p:nvPicPr>
          <p:cNvPr id="4098" name="Picture 2" descr="Halloween Scary Fake Corpse in Bag Dead Body Props Outdoor Lawn Patio  Decoration | eBay">
            <a:extLst>
              <a:ext uri="{FF2B5EF4-FFF2-40B4-BE49-F238E27FC236}">
                <a16:creationId xmlns:a16="http://schemas.microsoft.com/office/drawing/2014/main" id="{A30ACD16-4E97-6436-BC93-D2197B472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05854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CCC82B-9789-F548-B2EA-6E4C7A75D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4/4</a:t>
            </a:r>
            <a:br>
              <a:rPr lang="da-DK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da-DK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Exercise</a:t>
            </a:r>
            <a:r>
              <a:rPr lang="da-DK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: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Define</a:t>
            </a:r>
            <a:r>
              <a:rPr lang="da-DK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True Crime in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four</a:t>
            </a:r>
            <a:r>
              <a:rPr lang="da-DK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minutes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CFF445E-795B-2E97-ECBE-10966E860D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dirty="0"/>
              <a:t>Groups of 4</a:t>
            </a:r>
          </a:p>
          <a:p>
            <a:pPr marL="514350" indent="-514350">
              <a:buAutoNum type="arabicPeriod"/>
            </a:pPr>
            <a:r>
              <a:rPr lang="da-DK" b="1" i="0" u="none" strike="noStrike" dirty="0" err="1">
                <a:solidFill>
                  <a:srgbClr val="000000"/>
                </a:solidFill>
                <a:effectLst/>
              </a:rPr>
              <a:t>Discuss</a:t>
            </a:r>
            <a:r>
              <a:rPr lang="da-DK" b="1" i="0" u="none" strike="noStrike" dirty="0">
                <a:solidFill>
                  <a:srgbClr val="000000"/>
                </a:solidFill>
                <a:effectLst/>
              </a:rPr>
              <a:t> and </a:t>
            </a:r>
            <a:r>
              <a:rPr lang="da-DK" b="1" i="0" u="none" strike="noStrike" dirty="0" err="1">
                <a:solidFill>
                  <a:srgbClr val="000000"/>
                </a:solidFill>
                <a:effectLst/>
              </a:rPr>
              <a:t>Define</a:t>
            </a:r>
            <a:r>
              <a:rPr lang="da-DK" b="1" i="0" u="none" strike="noStrike" dirty="0">
                <a:solidFill>
                  <a:srgbClr val="000000"/>
                </a:solidFill>
                <a:effectLst/>
              </a:rPr>
              <a:t>:</a:t>
            </a:r>
            <a:r>
              <a:rPr lang="da-DK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Each</a:t>
            </a:r>
            <a:r>
              <a:rPr lang="da-DK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group</a:t>
            </a:r>
            <a:r>
              <a:rPr lang="da-DK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has 4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minutes</a:t>
            </a:r>
            <a:r>
              <a:rPr lang="da-DK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to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discuss</a:t>
            </a:r>
            <a:r>
              <a:rPr lang="da-DK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and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come</a:t>
            </a:r>
            <a:r>
              <a:rPr lang="da-DK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up with a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concise</a:t>
            </a:r>
            <a:r>
              <a:rPr lang="da-DK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definition of "true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crime</a:t>
            </a:r>
            <a:r>
              <a:rPr lang="da-DK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.”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Consider</a:t>
            </a:r>
            <a:r>
              <a:rPr lang="da-DK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elements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such</a:t>
            </a:r>
            <a:r>
              <a:rPr lang="da-DK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as:</a:t>
            </a:r>
          </a:p>
          <a:p>
            <a:pPr lvl="1"/>
            <a:r>
              <a:rPr lang="da-DK" dirty="0" err="1"/>
              <a:t>What</a:t>
            </a:r>
            <a:r>
              <a:rPr lang="da-DK" dirty="0"/>
              <a:t> </a:t>
            </a:r>
            <a:r>
              <a:rPr lang="da-DK" dirty="0" err="1"/>
              <a:t>constitutes</a:t>
            </a:r>
            <a:r>
              <a:rPr lang="da-DK" dirty="0"/>
              <a:t> a true </a:t>
            </a:r>
            <a:r>
              <a:rPr lang="da-DK" dirty="0" err="1"/>
              <a:t>crime</a:t>
            </a:r>
            <a:r>
              <a:rPr lang="da-DK" dirty="0"/>
              <a:t> story?</a:t>
            </a:r>
          </a:p>
          <a:p>
            <a:pPr lvl="1"/>
            <a:r>
              <a:rPr lang="da-DK" dirty="0"/>
              <a:t>Key </a:t>
            </a:r>
            <a:r>
              <a:rPr lang="da-DK" dirty="0" err="1"/>
              <a:t>characteristics</a:t>
            </a:r>
            <a:r>
              <a:rPr lang="da-DK" dirty="0"/>
              <a:t> and </a:t>
            </a:r>
            <a:r>
              <a:rPr lang="da-DK" dirty="0" err="1"/>
              <a:t>themes</a:t>
            </a:r>
            <a:endParaRPr lang="da-DK" dirty="0"/>
          </a:p>
          <a:p>
            <a:pPr lvl="1"/>
            <a:r>
              <a:rPr lang="da-DK" dirty="0"/>
              <a:t>Differences </a:t>
            </a:r>
            <a:r>
              <a:rPr lang="da-DK" dirty="0" err="1"/>
              <a:t>between</a:t>
            </a:r>
            <a:r>
              <a:rPr lang="da-DK" dirty="0"/>
              <a:t> true </a:t>
            </a:r>
            <a:r>
              <a:rPr lang="da-DK" dirty="0" err="1"/>
              <a:t>crime</a:t>
            </a:r>
            <a:r>
              <a:rPr lang="da-DK" dirty="0"/>
              <a:t> and </a:t>
            </a:r>
            <a:r>
              <a:rPr lang="da-DK" dirty="0" err="1"/>
              <a:t>other</a:t>
            </a:r>
            <a:r>
              <a:rPr lang="da-DK" dirty="0"/>
              <a:t> genres (</a:t>
            </a:r>
            <a:r>
              <a:rPr lang="da-DK" dirty="0" err="1"/>
              <a:t>e.g</a:t>
            </a:r>
            <a:r>
              <a:rPr lang="da-DK" dirty="0"/>
              <a:t>., fiction, </a:t>
            </a:r>
            <a:r>
              <a:rPr lang="da-DK" dirty="0" err="1"/>
              <a:t>mystery</a:t>
            </a:r>
            <a:r>
              <a:rPr lang="da-DK" dirty="0"/>
              <a:t>)</a:t>
            </a:r>
          </a:p>
          <a:p>
            <a:pPr marL="457200" lvl="1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b="1" dirty="0"/>
              <a:t>2.  </a:t>
            </a:r>
            <a:r>
              <a:rPr lang="da-DK" b="1" i="0" u="none" strike="noStrike" dirty="0" err="1">
                <a:solidFill>
                  <a:srgbClr val="000000"/>
                </a:solidFill>
                <a:effectLst/>
              </a:rPr>
              <a:t>Share</a:t>
            </a:r>
            <a:r>
              <a:rPr lang="da-DK" b="1" i="0" u="none" strike="noStrike" dirty="0">
                <a:solidFill>
                  <a:srgbClr val="000000"/>
                </a:solidFill>
                <a:effectLst/>
              </a:rPr>
              <a:t> and </a:t>
            </a:r>
            <a:r>
              <a:rPr lang="da-DK" b="1" i="0" u="none" strike="noStrike" dirty="0" err="1">
                <a:solidFill>
                  <a:srgbClr val="000000"/>
                </a:solidFill>
                <a:effectLst/>
              </a:rPr>
              <a:t>Compare</a:t>
            </a:r>
            <a:r>
              <a:rPr lang="da-DK" b="1" i="0" u="none" strike="noStrike" dirty="0">
                <a:solidFill>
                  <a:srgbClr val="000000"/>
                </a:solidFill>
                <a:effectLst/>
              </a:rPr>
              <a:t>:</a:t>
            </a:r>
            <a:r>
              <a:rPr lang="da-DK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–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share</a:t>
            </a:r>
            <a:r>
              <a:rPr lang="da-DK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your</a:t>
            </a:r>
            <a:r>
              <a:rPr lang="da-DK" dirty="0">
                <a:solidFill>
                  <a:srgbClr val="000000"/>
                </a:solidFill>
                <a:latin typeface="-webkit-standard"/>
              </a:rPr>
              <a:t> </a:t>
            </a:r>
            <a:r>
              <a:rPr lang="da-DK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definition in class.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Compare</a:t>
            </a:r>
            <a:r>
              <a:rPr lang="da-DK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and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contrast</a:t>
            </a:r>
            <a:r>
              <a:rPr lang="da-DK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the definitions to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see</a:t>
            </a:r>
            <a:r>
              <a:rPr lang="da-DK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different</a:t>
            </a:r>
            <a:r>
              <a:rPr lang="da-DK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perspectives</a:t>
            </a:r>
            <a:r>
              <a:rPr lang="da-DK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and common elements.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619890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CFF847-1181-C075-714E-459B6CFB4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Introduction</a:t>
            </a:r>
            <a:r>
              <a:rPr lang="da-DK" dirty="0"/>
              <a:t> </a:t>
            </a:r>
            <a:r>
              <a:rPr lang="da-DK"/>
              <a:t>compendium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66814AC-89BD-1C01-8F70-4FA02F8F14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753874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566</Words>
  <Application>Microsoft Macintosh PowerPoint</Application>
  <PresentationFormat>Widescreen</PresentationFormat>
  <Paragraphs>47</Paragraphs>
  <Slides>10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6" baseType="lpstr">
      <vt:lpstr>-webkit-standard</vt:lpstr>
      <vt:lpstr>Aptos</vt:lpstr>
      <vt:lpstr>Aptos Display</vt:lpstr>
      <vt:lpstr>Arial</vt:lpstr>
      <vt:lpstr>Calibri</vt:lpstr>
      <vt:lpstr>Office-tema</vt:lpstr>
      <vt:lpstr>3A Engelsk</vt:lpstr>
      <vt:lpstr>Dagens program</vt:lpstr>
      <vt:lpstr>3A på Gibraltar – ENGELSK moduler</vt:lpstr>
      <vt:lpstr>Introduction TRUE CRIME</vt:lpstr>
      <vt:lpstr>4 exercises – True Crime</vt:lpstr>
      <vt:lpstr>1/4  Conversation exercise </vt:lpstr>
      <vt:lpstr>2/4 Pair up  A True crime case </vt:lpstr>
      <vt:lpstr>3/4 Crime scenes – tell the story</vt:lpstr>
      <vt:lpstr>4/4 Exercise: Define True Crime in four minutes</vt:lpstr>
      <vt:lpstr>Introduction compendium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Nanna Sønderby Christensen</dc:creator>
  <cp:lastModifiedBy>Nanna Sønderby Christensen</cp:lastModifiedBy>
  <cp:revision>2</cp:revision>
  <dcterms:created xsi:type="dcterms:W3CDTF">2024-08-15T07:58:54Z</dcterms:created>
  <dcterms:modified xsi:type="dcterms:W3CDTF">2024-08-15T09:39:05Z</dcterms:modified>
</cp:coreProperties>
</file>