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7" r:id="rId6"/>
    <p:sldId id="260" r:id="rId7"/>
    <p:sldId id="270" r:id="rId8"/>
    <p:sldId id="268" r:id="rId9"/>
    <p:sldId id="262" r:id="rId10"/>
    <p:sldId id="269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3F33BB-A712-9C4D-B03A-C0BF9C1FEBAF}" v="1" dt="2022-09-07T10:39:41.0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5"/>
    <p:restoredTop sz="94817"/>
  </p:normalViewPr>
  <p:slideViewPr>
    <p:cSldViewPr snapToGrid="0" snapToObjects="1">
      <p:cViewPr varScale="1">
        <p:scale>
          <a:sx n="60" d="100"/>
          <a:sy n="60" d="100"/>
        </p:scale>
        <p:origin x="9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62F8A-94B8-CB46-AD78-F1F80597E860}" type="datetimeFigureOut">
              <a:rPr lang="da-DK" smtClean="0"/>
              <a:t>28-08-2023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7108E-62FC-954D-969F-CE5E2CE011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5204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7108E-62FC-954D-969F-CE5E2CE01163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9227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accent3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8/28/2023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FA4CD5CB-D209-4D70-8CA4-629731C59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141110" y="639097"/>
            <a:ext cx="3401961" cy="3686015"/>
          </a:xfrm>
        </p:spPr>
        <p:txBody>
          <a:bodyPr>
            <a:normAutofit/>
          </a:bodyPr>
          <a:lstStyle/>
          <a:p>
            <a:r>
              <a:rPr lang="da-DK" sz="3600" b="1" dirty="0"/>
              <a:t>Oplæg. Integrationsteori EU</a:t>
            </a:r>
          </a:p>
        </p:txBody>
      </p:sp>
      <p:pic>
        <p:nvPicPr>
          <p:cNvPr id="6146" name="Picture 2" descr="Integration and Integration theories - EUabc">
            <a:extLst>
              <a:ext uri="{FF2B5EF4-FFF2-40B4-BE49-F238E27FC236}">
                <a16:creationId xmlns:a16="http://schemas.microsoft.com/office/drawing/2014/main" id="{F2ED865B-15EE-3268-A4E2-B3BF6D1D7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999" y="945375"/>
            <a:ext cx="6912217" cy="444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53" name="Straight Connector 6152">
            <a:extLst>
              <a:ext uri="{FF2B5EF4-FFF2-40B4-BE49-F238E27FC236}">
                <a16:creationId xmlns:a16="http://schemas.microsoft.com/office/drawing/2014/main" id="{5C6A2BAE-B461-4B55-8E1F-0722ABDD1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B4C27B90-DF2B-4D00-BA07-18ED774CD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593ACC25-C262-417A-8AA9-0641C772B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BCBE7ED2-BA2D-5771-43B9-115DA809BE28}"/>
              </a:ext>
            </a:extLst>
          </p:cNvPr>
          <p:cNvSpPr txBox="1"/>
          <p:nvPr/>
        </p:nvSpPr>
        <p:spPr>
          <a:xfrm>
            <a:off x="8024117" y="4685016"/>
            <a:ext cx="41678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Hvordan forklarer man bedst ønsket om europæisk integration? Flere teorier er igennem årene blevet udviklet for at forklare, hvorfor og hvordan integrationen i Europa foregår.</a:t>
            </a:r>
          </a:p>
        </p:txBody>
      </p:sp>
    </p:spTree>
    <p:extLst>
      <p:ext uri="{BB962C8B-B14F-4D97-AF65-F5344CB8AC3E}">
        <p14:creationId xmlns:p14="http://schemas.microsoft.com/office/powerpoint/2010/main" val="722118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Føderalisme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Vejen frem til mere integration = politiske beslutninger og oprettelse af overnationale institutioner. Føderalismen antager, at der vil være en stærk politisk vilje og opbakning fra befolkningen til mere integration i EU.</a:t>
            </a:r>
          </a:p>
          <a:p>
            <a:r>
              <a:rPr lang="da-DK" b="1" dirty="0"/>
              <a:t>Endemål</a:t>
            </a:r>
            <a:r>
              <a:rPr lang="da-DK" dirty="0"/>
              <a:t> = en føderation med stærke central institutioner og et fælles statsbudget.</a:t>
            </a:r>
          </a:p>
          <a:p>
            <a:r>
              <a:rPr lang="da-DK" dirty="0"/>
              <a:t>I en føderation vil de tidligere nationalstater blive til delstater i en fælles forbundsstat – </a:t>
            </a:r>
            <a:r>
              <a:rPr lang="da-DK" dirty="0">
                <a:solidFill>
                  <a:srgbClr val="0070C0"/>
                </a:solidFill>
              </a:rPr>
              <a:t>Europas forenede stater. </a:t>
            </a:r>
            <a:r>
              <a:rPr lang="da-DK" dirty="0"/>
              <a:t>Dette skridt har EU-landene ikke taget, og der er heller ikke udsigt til det.</a:t>
            </a:r>
          </a:p>
          <a:p>
            <a:r>
              <a:rPr lang="da-DK" dirty="0"/>
              <a:t>Vi ser dog spor af føderalismen i de overnationale institutioner (kommissionen, domstolen og parlamentet)</a:t>
            </a:r>
          </a:p>
          <a:p>
            <a:r>
              <a:rPr lang="da-DK" sz="2000" b="1" dirty="0"/>
              <a:t>Tilhængere af føderalisme vil gå ind for overstatsligt samarbejde i EU</a:t>
            </a:r>
            <a:endParaRPr lang="da-DK" b="1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FBB1C68F-9FDF-AF5B-F22A-112E804953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8238" y="1953133"/>
            <a:ext cx="5214993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40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da-DK" dirty="0"/>
              <a:t>Funktionalisme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>
            <a:normAutofit/>
          </a:bodyPr>
          <a:lstStyle/>
          <a:p>
            <a:r>
              <a:rPr lang="da-DK" sz="1700" dirty="0"/>
              <a:t>Organisk proces: fællesskabet opstår i kraft af, at øget samarbejde kræver mere integration/nødvendiggør mere integration. Samarbejdet har en funktion.</a:t>
            </a:r>
          </a:p>
          <a:p>
            <a:r>
              <a:rPr lang="da-DK" sz="1700" dirty="0"/>
              <a:t>Integration på ét område fører til integration på et andet område =</a:t>
            </a:r>
          </a:p>
          <a:p>
            <a:r>
              <a:rPr lang="da-DK" sz="1700" i="1" dirty="0" err="1"/>
              <a:t>Spill</a:t>
            </a:r>
            <a:r>
              <a:rPr lang="da-DK" sz="1700" i="1" dirty="0"/>
              <a:t>-over mekanisme</a:t>
            </a:r>
          </a:p>
          <a:p>
            <a:r>
              <a:rPr lang="da-DK" sz="1700" b="1" dirty="0"/>
              <a:t>Eksempler: </a:t>
            </a:r>
            <a:r>
              <a:rPr lang="da-DK" sz="1700" dirty="0"/>
              <a:t>Samarbejde om handel -&gt; behov for fælles standarder/krav -&gt; fælles krav til kemikalieindustri. </a:t>
            </a:r>
          </a:p>
          <a:p>
            <a:r>
              <a:rPr lang="da-DK" sz="1700" dirty="0"/>
              <a:t>Forklarer </a:t>
            </a:r>
            <a:r>
              <a:rPr lang="da-DK" sz="1700" i="1" dirty="0"/>
              <a:t>integration i dybden </a:t>
            </a:r>
            <a:r>
              <a:rPr lang="da-DK" sz="1700" dirty="0"/>
              <a:t>(= mere samarbejde på flere områder) </a:t>
            </a:r>
            <a:r>
              <a:rPr lang="mr-IN" sz="1700" dirty="0"/>
              <a:t>–</a:t>
            </a:r>
            <a:r>
              <a:rPr lang="da-DK" sz="1700" dirty="0"/>
              <a:t> men ikke </a:t>
            </a:r>
            <a:r>
              <a:rPr lang="da-DK" sz="1700" i="1" dirty="0"/>
              <a:t>integration i bredden </a:t>
            </a:r>
            <a:r>
              <a:rPr lang="da-DK" sz="1700" dirty="0"/>
              <a:t>(= flere lande med i samarbejdet).</a:t>
            </a:r>
            <a:endParaRPr lang="da-DK" sz="1700" i="1" dirty="0"/>
          </a:p>
          <a:p>
            <a:endParaRPr lang="da-DK" sz="17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6CA423-90E1-90BD-8DF1-AC3D8750A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"/>
          <a:stretch/>
        </p:blipFill>
        <p:spPr bwMode="auto">
          <a:xfrm>
            <a:off x="8281435" y="1916318"/>
            <a:ext cx="2613379" cy="347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85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Neofunktionalisme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Ernest Haas: Integrationsprocessen består af lige dele funktionelle elementer og politiske beslutninger</a:t>
            </a:r>
          </a:p>
          <a:p>
            <a:r>
              <a:rPr lang="da-DK" b="1" dirty="0"/>
              <a:t>Mellemstandpunkt, der forbinder funktionalisme og føderalisme.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070C0"/>
                </a:solidFill>
              </a:rPr>
              <a:t>Funktionel </a:t>
            </a:r>
            <a:r>
              <a:rPr lang="da-DK" dirty="0" err="1">
                <a:solidFill>
                  <a:srgbClr val="0070C0"/>
                </a:solidFill>
              </a:rPr>
              <a:t>spill</a:t>
            </a:r>
            <a:r>
              <a:rPr lang="da-DK" dirty="0">
                <a:solidFill>
                  <a:srgbClr val="0070C0"/>
                </a:solidFill>
              </a:rPr>
              <a:t>-over: </a:t>
            </a:r>
            <a:r>
              <a:rPr lang="da-DK" dirty="0"/>
              <a:t>oprettelse af fælles politik. Ofte konsekvens af negativ integration.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070C0"/>
                </a:solidFill>
              </a:rPr>
              <a:t>Politisk </a:t>
            </a:r>
            <a:r>
              <a:rPr lang="da-DK" dirty="0" err="1">
                <a:solidFill>
                  <a:srgbClr val="0070C0"/>
                </a:solidFill>
              </a:rPr>
              <a:t>spill</a:t>
            </a:r>
            <a:r>
              <a:rPr lang="da-DK" dirty="0">
                <a:solidFill>
                  <a:srgbClr val="0070C0"/>
                </a:solidFill>
              </a:rPr>
              <a:t>-over: </a:t>
            </a:r>
            <a:r>
              <a:rPr lang="da-DK" dirty="0"/>
              <a:t>Sker også, fordi man etablerer samarbejde, tillid og fælles forståelse     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070C0"/>
                </a:solidFill>
              </a:rPr>
              <a:t>Institutionelt </a:t>
            </a:r>
            <a:r>
              <a:rPr lang="da-DK" dirty="0" err="1">
                <a:solidFill>
                  <a:srgbClr val="0070C0"/>
                </a:solidFill>
              </a:rPr>
              <a:t>spill</a:t>
            </a:r>
            <a:r>
              <a:rPr lang="da-DK" dirty="0">
                <a:solidFill>
                  <a:srgbClr val="0070C0"/>
                </a:solidFill>
              </a:rPr>
              <a:t>-over: </a:t>
            </a:r>
            <a:r>
              <a:rPr lang="da-DK" dirty="0">
                <a:solidFill>
                  <a:schemeClr val="tx1"/>
                </a:solidFill>
              </a:rPr>
              <a:t>De overstatslige institutioner opnår gradvist egne interesser, f.eks. Krav om mere indflydelse</a:t>
            </a:r>
          </a:p>
          <a:p>
            <a:pPr marL="201168" lvl="1" indent="0">
              <a:buNone/>
            </a:pPr>
            <a:r>
              <a:rPr lang="da-DK" b="1" dirty="0" err="1"/>
              <a:t>Spill</a:t>
            </a:r>
            <a:r>
              <a:rPr lang="da-DK" b="1" dirty="0"/>
              <a:t>-over effekt som det centrale</a:t>
            </a:r>
            <a:r>
              <a:rPr lang="da-DK" dirty="0"/>
              <a:t>, men integration sker også, fordi man etablerer samarbejde, tillid og fælles forståelse mellem de politiske aktører.</a:t>
            </a:r>
          </a:p>
          <a:p>
            <a:r>
              <a:rPr lang="da-DK" dirty="0"/>
              <a:t>Ex: Schengensamarbejde om </a:t>
            </a:r>
            <a:r>
              <a:rPr lang="da-DK" dirty="0" err="1"/>
              <a:t>pasfri</a:t>
            </a:r>
            <a:r>
              <a:rPr lang="da-DK" dirty="0"/>
              <a:t> rejse i EU -&gt; behov for fælles asyl- og indvandringspolitik.</a:t>
            </a:r>
          </a:p>
          <a:p>
            <a:r>
              <a:rPr lang="da-DK" dirty="0"/>
              <a:t>Har medført, at EU-kritikere taler om ”en glidebane”</a:t>
            </a:r>
          </a:p>
        </p:txBody>
      </p:sp>
    </p:spTree>
    <p:extLst>
      <p:ext uri="{BB962C8B-B14F-4D97-AF65-F5344CB8AC3E}">
        <p14:creationId xmlns:p14="http://schemas.microsoft.com/office/powerpoint/2010/main" val="1828020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Rectangle 2067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070" name="Rectangle 2069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072" name="Rectangle 2071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4" name="Rectangle 2073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6" name="Rectangle 2075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27746FB-354E-135C-57C1-239C5BD5E4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029" y="746293"/>
            <a:ext cx="9780998" cy="542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883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da-DK" dirty="0" err="1"/>
              <a:t>Intergovernmentalisme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>
            <a:normAutofit fontScale="92500" lnSpcReduction="10000"/>
          </a:bodyPr>
          <a:lstStyle/>
          <a:p>
            <a:r>
              <a:rPr lang="da-DK" sz="1700" dirty="0"/>
              <a:t>Fra midten af 1960’erne til 1980’erne oplevede EF en integrationstræghed. </a:t>
            </a:r>
            <a:r>
              <a:rPr lang="da-DK" sz="1700" u="sng" dirty="0"/>
              <a:t>Det kan neofunktionalismen ikke forklare.</a:t>
            </a:r>
          </a:p>
          <a:p>
            <a:r>
              <a:rPr lang="da-DK" sz="1700" dirty="0"/>
              <a:t>Amerikanske politolog Stanley Hoffman: den første til at formulere intergovernmentalismen i forhold til europæiske integration. </a:t>
            </a:r>
          </a:p>
          <a:p>
            <a:r>
              <a:rPr lang="da-DK" sz="1700" dirty="0"/>
              <a:t>Intergovernmentalismen ser </a:t>
            </a:r>
            <a:r>
              <a:rPr lang="da-DK" sz="1700" i="1" dirty="0"/>
              <a:t>medlemslandene egeninteresser </a:t>
            </a:r>
            <a:r>
              <a:rPr lang="da-DK" sz="1700" dirty="0"/>
              <a:t>som drivkraft i det europæiske samarbejde.</a:t>
            </a:r>
          </a:p>
          <a:p>
            <a:r>
              <a:rPr lang="da-DK" sz="1700" dirty="0"/>
              <a:t>Europæisk samarbejde finder med andre ord kun sted, hvis medlemslandene har interesse i det.</a:t>
            </a:r>
          </a:p>
          <a:p>
            <a:r>
              <a:rPr lang="da-DK" sz="1700" dirty="0"/>
              <a:t>Det europæiske samarbejde = et instrument etableret af staterne for at understøtte</a:t>
            </a:r>
            <a:r>
              <a:rPr lang="da-DK" sz="1700" b="1" dirty="0"/>
              <a:t> sikkerhed</a:t>
            </a:r>
            <a:r>
              <a:rPr lang="da-DK" sz="1700" dirty="0"/>
              <a:t>. Samarbejde tjener staternes magtpolitiske interesser. </a:t>
            </a:r>
          </a:p>
          <a:p>
            <a:r>
              <a:rPr lang="da-DK" sz="1700" dirty="0"/>
              <a:t>Integrationsprocessen drives frem af de store magtfulde stater som Tyskland, Frankrig og Storbritannien.</a:t>
            </a:r>
          </a:p>
          <a:p>
            <a:r>
              <a:rPr lang="da-DK" sz="1700" b="1" dirty="0"/>
              <a:t>Tilhængere af intergovernmentalisme går kun ind for mellemstatsligt samarbejde i EU.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45445CD-F336-68C5-63AA-D4A007AB2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2365" y="1916317"/>
            <a:ext cx="3524726" cy="435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609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EB0BFE-4AE8-4D2C-69EF-DC5D8A46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Liberal intergovernmentalisme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441862-09C0-DB2F-8D56-A60C6B9C9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Moravcsik</a:t>
            </a:r>
            <a:r>
              <a:rPr lang="da-DK" dirty="0"/>
              <a:t> videreudviklede på teorien om intergovernmentalisme i 1990erne og tilføjede indenrigspolitiske overvejelser i medlemslandene samt en større optimisme i forhold til muligheden for at samarbejde i EU. </a:t>
            </a:r>
          </a:p>
          <a:p>
            <a:r>
              <a:rPr lang="da-DK" dirty="0"/>
              <a:t>Integrationsprocessen ses som et forhandlingsspil på 2 niveauer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a-DK" dirty="0"/>
              <a:t>Indenrigspolitiske aktører forhandler sig frem til medlemslandes præferencer (også andet end sikkerhed)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a-DK" dirty="0"/>
              <a:t>Regeringerne forhandler med de andre medlemslandes regeringer</a:t>
            </a:r>
          </a:p>
          <a:p>
            <a:pPr marL="201168" lvl="1" indent="0">
              <a:buNone/>
            </a:pPr>
            <a:endParaRPr lang="da-DK" dirty="0"/>
          </a:p>
          <a:p>
            <a:pPr marL="201168" lvl="1" indent="0">
              <a:buNone/>
            </a:pPr>
            <a:r>
              <a:rPr lang="da-DK" dirty="0"/>
              <a:t>Samarbejde om andet end sikkerhed er derfor mulig, og </a:t>
            </a:r>
            <a:r>
              <a:rPr lang="da-DK" dirty="0" err="1"/>
              <a:t>Moravcsik</a:t>
            </a:r>
            <a:r>
              <a:rPr lang="da-DK" dirty="0"/>
              <a:t> lægger især vægt på økonomisk vækst. </a:t>
            </a:r>
          </a:p>
          <a:p>
            <a:pPr marL="201168" lvl="1" indent="0">
              <a:buNone/>
            </a:pPr>
            <a:endParaRPr lang="da-DK" dirty="0"/>
          </a:p>
          <a:p>
            <a:pPr marL="201168" lvl="1" indent="0">
              <a:buNone/>
            </a:pPr>
            <a:r>
              <a:rPr lang="da-DK" dirty="0"/>
              <a:t>Modsat intergovernmentalismen ses EU som en blivende institution.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16701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9F6F8E6-108C-D50E-ACB0-9F91A36307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3446" y="914146"/>
            <a:ext cx="9452225" cy="503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205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Multilevel</a:t>
            </a:r>
            <a:r>
              <a:rPr lang="da-DK" dirty="0"/>
              <a:t> </a:t>
            </a:r>
            <a:r>
              <a:rPr lang="da-DK" dirty="0" err="1"/>
              <a:t>governance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Modstykke til liberal </a:t>
            </a:r>
            <a:r>
              <a:rPr lang="da-DK" dirty="0" err="1"/>
              <a:t>intergovernmentalisme</a:t>
            </a:r>
            <a:r>
              <a:rPr lang="da-DK" dirty="0"/>
              <a:t>.</a:t>
            </a:r>
          </a:p>
          <a:p>
            <a:r>
              <a:rPr lang="da-DK" dirty="0"/>
              <a:t>Ikke egentlig teori.</a:t>
            </a:r>
          </a:p>
          <a:p>
            <a:r>
              <a:rPr lang="da-DK" dirty="0"/>
              <a:t>Forsøger at indfange EU-systemets kompleksitet. Via </a:t>
            </a:r>
            <a:r>
              <a:rPr lang="da-DK" dirty="0" err="1"/>
              <a:t>multi-level</a:t>
            </a:r>
            <a:r>
              <a:rPr lang="da-DK" dirty="0"/>
              <a:t> </a:t>
            </a:r>
            <a:r>
              <a:rPr lang="da-DK" dirty="0" err="1"/>
              <a:t>governance</a:t>
            </a:r>
            <a:r>
              <a:rPr lang="da-DK" dirty="0"/>
              <a:t> beskrives, hvordan der i EU foregår forhandlinger på mange niveauer (regionalt, nationalt, overnationalt). Inden for hvert niveau er der forskellige aktører.</a:t>
            </a:r>
          </a:p>
          <a:p>
            <a:r>
              <a:rPr lang="da-DK" dirty="0"/>
              <a:t>Disse aktører kan f.eks. være interessegrupper og parti-grupperinger. I forhandlingerne på europæisk plan er staterne nu blot én brik i spillet blandt mange. Staterne er altså ikke længere de primære aktører, når der forhandles politik, som det er tilfældet i liberal </a:t>
            </a:r>
            <a:r>
              <a:rPr lang="da-DK" dirty="0" err="1"/>
              <a:t>intergovernmentalisme</a:t>
            </a:r>
            <a:r>
              <a:rPr lang="da-DK" dirty="0"/>
              <a:t>. Også regioner, interesseorganisationer og overstatslige institutioner som Kommissionen har noget at skulle have sagt. </a:t>
            </a:r>
            <a:r>
              <a:rPr lang="da-DK" dirty="0" err="1"/>
              <a:t>Multi-level</a:t>
            </a:r>
            <a:r>
              <a:rPr lang="da-DK" dirty="0"/>
              <a:t> </a:t>
            </a:r>
            <a:r>
              <a:rPr lang="da-DK" dirty="0" err="1"/>
              <a:t>governance</a:t>
            </a:r>
            <a:r>
              <a:rPr lang="da-DK" dirty="0"/>
              <a:t> skal ses i forhold til den økonomiske og handelsmæssige globalisering, som har fundet sted efter afslutningen af Den Kolde Krig.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2385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" name="Rectangle 5139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5142" name="Rectangle 5141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773FC99-BEAC-4FB2-C04C-8C2662C5E9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804" y="10274"/>
            <a:ext cx="10695398" cy="632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09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da-DK" dirty="0"/>
              <a:t>Opsummering af de 4 vigtigste teoriretninger. De skal være på plads til eksamen. 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5100188"/>
              </p:ext>
            </p:extLst>
          </p:nvPr>
        </p:nvGraphicFramePr>
        <p:xfrm>
          <a:off x="1096963" y="2449139"/>
          <a:ext cx="10058402" cy="3084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1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7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5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8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48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 </a:t>
                      </a:r>
                      <a:endParaRPr lang="da-DK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Neo-funktionalisme</a:t>
                      </a:r>
                      <a:endParaRPr lang="da-DK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Intergovernmentalisme</a:t>
                      </a:r>
                      <a:endParaRPr lang="da-DK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Liberal intergovernmentalisme</a:t>
                      </a:r>
                      <a:endParaRPr lang="da-DK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dirty="0" err="1">
                          <a:effectLst/>
                        </a:rPr>
                        <a:t>Multi-level</a:t>
                      </a:r>
                      <a:r>
                        <a:rPr lang="da-DK" sz="1800" dirty="0">
                          <a:effectLst/>
                        </a:rPr>
                        <a:t> </a:t>
                      </a:r>
                      <a:r>
                        <a:rPr lang="da-DK" sz="1800" dirty="0" err="1">
                          <a:effectLst/>
                        </a:rPr>
                        <a:t>governance</a:t>
                      </a:r>
                      <a:endParaRPr lang="da-DK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80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b="1" dirty="0">
                          <a:effectLst/>
                        </a:rPr>
                        <a:t>Hvad driver integration?</a:t>
                      </a:r>
                      <a:endParaRPr lang="da-DK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>
                          <a:effectLst/>
                        </a:rPr>
                        <a:t>Spill-over fra et politisk område til et andet</a:t>
                      </a:r>
                      <a:endParaRPr lang="da-DK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Staternes interesse</a:t>
                      </a:r>
                      <a:endParaRPr lang="da-DK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Staters interesse (herunder særligt økonomiske interesser)</a:t>
                      </a:r>
                      <a:endParaRPr lang="da-DK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>
                          <a:effectLst/>
                        </a:rPr>
                        <a:t>Regionale, nationale og overnationale aktørers interesser</a:t>
                      </a:r>
                      <a:endParaRPr lang="da-DK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80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b="1" dirty="0">
                          <a:effectLst/>
                        </a:rPr>
                        <a:t>Hvorfor finder integration sted?</a:t>
                      </a:r>
                      <a:endParaRPr lang="da-DK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>
                          <a:effectLst/>
                        </a:rPr>
                        <a:t>Fred og samarbejde mellem landene</a:t>
                      </a:r>
                      <a:endParaRPr lang="da-DK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>
                          <a:effectLst/>
                        </a:rPr>
                        <a:t>Ønsket om sikkerhed er staternes interesser</a:t>
                      </a:r>
                      <a:endParaRPr lang="da-DK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Fordi man herigennem kan skabe økonomisk vækst</a:t>
                      </a:r>
                      <a:endParaRPr lang="da-DK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Globalisering kræver nye samarbejdsmåder og nye aktører</a:t>
                      </a:r>
                      <a:endParaRPr lang="da-DK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5774" marR="7577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5873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</Template>
  <TotalTime>7237</TotalTime>
  <Words>762</Words>
  <Application>Microsoft Office PowerPoint</Application>
  <PresentationFormat>Widescreen</PresentationFormat>
  <Paragraphs>62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Retro</vt:lpstr>
      <vt:lpstr>Oplæg. Integrationsteori EU</vt:lpstr>
      <vt:lpstr>Føderalisme</vt:lpstr>
      <vt:lpstr>Funktionalisme</vt:lpstr>
      <vt:lpstr>Neofunktionalisme</vt:lpstr>
      <vt:lpstr>PowerPoint-præsentation</vt:lpstr>
      <vt:lpstr>Intergovernmentalisme</vt:lpstr>
      <vt:lpstr>Liberal intergovernmentalisme</vt:lpstr>
      <vt:lpstr>PowerPoint-præsentation</vt:lpstr>
      <vt:lpstr>Multilevel governance</vt:lpstr>
      <vt:lpstr>PowerPoint-præsentation</vt:lpstr>
      <vt:lpstr>Opsummering af de 4 vigtigste teoriretninger. De skal være på plads til eksamen.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Integrationsteori EU</dc:title>
  <dc:creator>Rikke Møller Schmidt</dc:creator>
  <cp:lastModifiedBy>Carsten Rysgaard Kjær</cp:lastModifiedBy>
  <cp:revision>14</cp:revision>
  <dcterms:created xsi:type="dcterms:W3CDTF">2017-03-09T07:21:41Z</dcterms:created>
  <dcterms:modified xsi:type="dcterms:W3CDTF">2023-08-28T06:30:30Z</dcterms:modified>
</cp:coreProperties>
</file>