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14"/>
  </p:notesMasterIdLst>
  <p:sldIdLst>
    <p:sldId id="256" r:id="rId2"/>
    <p:sldId id="259" r:id="rId3"/>
    <p:sldId id="260" r:id="rId4"/>
    <p:sldId id="261" r:id="rId5"/>
    <p:sldId id="264" r:id="rId6"/>
    <p:sldId id="265" r:id="rId7"/>
    <p:sldId id="266" r:id="rId8"/>
    <p:sldId id="257" r:id="rId9"/>
    <p:sldId id="258" r:id="rId10"/>
    <p:sldId id="267" r:id="rId11"/>
    <p:sldId id="269"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44"/>
    <p:restoredTop sz="85069"/>
  </p:normalViewPr>
  <p:slideViewPr>
    <p:cSldViewPr snapToGrid="0">
      <p:cViewPr varScale="1">
        <p:scale>
          <a:sx n="95" d="100"/>
          <a:sy n="95" d="100"/>
        </p:scale>
        <p:origin x="7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23231-80CB-D845-A05C-29F22718D42D}" type="datetimeFigureOut">
              <a:rPr lang="da-DK" smtClean="0"/>
              <a:t>26.08.2024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AC343-607E-BA4A-BA81-74A0AF0C4135}" type="slidenum">
              <a:rPr lang="da-DK" smtClean="0"/>
              <a:t>‹nr.›</a:t>
            </a:fld>
            <a:endParaRPr lang="da-DK"/>
          </a:p>
        </p:txBody>
      </p:sp>
    </p:spTree>
    <p:extLst>
      <p:ext uri="{BB962C8B-B14F-4D97-AF65-F5344CB8AC3E}">
        <p14:creationId xmlns:p14="http://schemas.microsoft.com/office/powerpoint/2010/main" val="2974586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fi.dk/nyt/nyheder/nyheder/stadig-social-ulighed-i-soegning-til-uddannels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sykveje.systime.dk/index.php?id=5236#c11549"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sykveje.systime.dk/index.php?id=5801#c1404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 at stå – sandt i én lejr, falsk i en anden.</a:t>
            </a:r>
          </a:p>
        </p:txBody>
      </p:sp>
      <p:sp>
        <p:nvSpPr>
          <p:cNvPr id="4" name="Pladsholder til slidenummer 3"/>
          <p:cNvSpPr>
            <a:spLocks noGrp="1"/>
          </p:cNvSpPr>
          <p:nvPr>
            <p:ph type="sldNum" sz="quarter" idx="5"/>
          </p:nvPr>
        </p:nvSpPr>
        <p:spPr/>
        <p:txBody>
          <a:bodyPr/>
          <a:lstStyle/>
          <a:p>
            <a:fld id="{E26AC343-607E-BA4A-BA81-74A0AF0C4135}" type="slidenum">
              <a:rPr lang="da-DK" smtClean="0"/>
              <a:t>2</a:t>
            </a:fld>
            <a:endParaRPr lang="da-DK"/>
          </a:p>
        </p:txBody>
      </p:sp>
    </p:spTree>
    <p:extLst>
      <p:ext uri="{BB962C8B-B14F-4D97-AF65-F5344CB8AC3E}">
        <p14:creationId xmlns:p14="http://schemas.microsoft.com/office/powerpoint/2010/main" val="3825475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Ad.1 Ja, forskere kan i undersøgelser påvise en tydelig sammenhæng mellem unges uddannelsesniveau og deres forældres (</a:t>
            </a:r>
            <a:r>
              <a:rPr lang="da-DK" sz="1200" b="0" i="0" u="sng" kern="1200" dirty="0">
                <a:solidFill>
                  <a:schemeClr val="tx1"/>
                </a:solidFill>
                <a:effectLst/>
                <a:latin typeface="+mn-lt"/>
                <a:ea typeface="+mn-ea"/>
                <a:cs typeface="+mn-cs"/>
                <a:hlinkClick r:id="rId3"/>
              </a:rPr>
              <a:t>https://www.sfi.dk/nyt/nyheder/nyheder/stadig-social-ulighed-i-soegning-til-uddannelse/</a:t>
            </a:r>
            <a:r>
              <a:rPr lang="da-DK" sz="1200" b="0" i="0" u="none" strike="noStrike" kern="1200" dirty="0">
                <a:solidFill>
                  <a:schemeClr val="tx1"/>
                </a:solidFill>
                <a:effectLst/>
                <a:latin typeface="+mn-lt"/>
                <a:ea typeface="+mn-ea"/>
                <a:cs typeface="+mn-cs"/>
              </a:rPr>
              <a:t>) (socialpsykologi).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3</a:t>
            </a:fld>
            <a:endParaRPr lang="da-DK"/>
          </a:p>
        </p:txBody>
      </p:sp>
    </p:spTree>
    <p:extLst>
      <p:ext uri="{BB962C8B-B14F-4D97-AF65-F5344CB8AC3E}">
        <p14:creationId xmlns:p14="http://schemas.microsoft.com/office/powerpoint/2010/main" val="1841164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 3 Nej, den menneskelige hukommelse kan snarere sammenlignes med en </a:t>
            </a:r>
            <a:r>
              <a:rPr lang="da-DK" sz="1200" b="0" i="0" u="sng" kern="1200" dirty="0">
                <a:solidFill>
                  <a:schemeClr val="tx1"/>
                </a:solidFill>
                <a:effectLst/>
                <a:latin typeface="+mn-lt"/>
                <a:ea typeface="+mn-ea"/>
                <a:cs typeface="+mn-cs"/>
                <a:hlinkClick r:id="rId3"/>
              </a:rPr>
              <a:t>montage</a:t>
            </a:r>
            <a:r>
              <a:rPr lang="da-DK" sz="1200" b="0" i="0" u="none" strike="noStrike" kern="1200" dirty="0">
                <a:solidFill>
                  <a:schemeClr val="tx1"/>
                </a:solidFill>
                <a:effectLst/>
                <a:latin typeface="+mn-lt"/>
                <a:ea typeface="+mn-ea"/>
                <a:cs typeface="+mn-cs"/>
              </a:rPr>
              <a:t>, der ofte blander det der skete i én situation sammen med andre situationer, og ikke mindst sammen med det, der plejer at ske i tilsvarende situationer (kognitiv 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4</a:t>
            </a:fld>
            <a:endParaRPr lang="da-DK"/>
          </a:p>
        </p:txBody>
      </p:sp>
    </p:spTree>
    <p:extLst>
      <p:ext uri="{BB962C8B-B14F-4D97-AF65-F5344CB8AC3E}">
        <p14:creationId xmlns:p14="http://schemas.microsoft.com/office/powerpoint/2010/main" val="1092000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 7 Nej, det er ikke sådan, at man kan sætte lighedstegn mellem omsorgssvigt og svære psykiske problemer. Nogle mennesker kommer over selv meget vanskelige former for omsorgssvigt uden at få svære psykiske problemer, men det er klart, at omsorgssvigt indebærer en væsentlig risiko for psykiske problemer (udviklingspsykologi)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5</a:t>
            </a:fld>
            <a:endParaRPr lang="da-DK"/>
          </a:p>
        </p:txBody>
      </p:sp>
    </p:spTree>
    <p:extLst>
      <p:ext uri="{BB962C8B-B14F-4D97-AF65-F5344CB8AC3E}">
        <p14:creationId xmlns:p14="http://schemas.microsoft.com/office/powerpoint/2010/main" val="329953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Her markerer I bare, så snart I har svaret!</a:t>
            </a:r>
          </a:p>
          <a:p>
            <a:endParaRPr lang="da-DK" sz="1200" b="0" i="0" u="none" strike="noStrike" kern="1200" dirty="0">
              <a:solidFill>
                <a:schemeClr val="tx1"/>
              </a:solidFill>
              <a:effectLst/>
              <a:latin typeface="+mn-lt"/>
              <a:ea typeface="+mn-ea"/>
              <a:cs typeface="+mn-cs"/>
            </a:endParaRPr>
          </a:p>
          <a:p>
            <a:r>
              <a:rPr lang="da-DK" sz="1200" b="0" i="0" u="none" strike="noStrike" kern="1200" dirty="0">
                <a:solidFill>
                  <a:schemeClr val="tx1"/>
                </a:solidFill>
                <a:effectLst/>
                <a:latin typeface="+mn-lt"/>
                <a:ea typeface="+mn-ea"/>
                <a:cs typeface="+mn-cs"/>
              </a:rPr>
              <a:t>Ad. 8 Svaret er 5 kr. (kognitiv psykologi)</a:t>
            </a:r>
          </a:p>
          <a:p>
            <a:endParaRPr lang="da-DK" sz="1200" b="0" i="0" u="none" strike="noStrike" kern="1200" dirty="0">
              <a:solidFill>
                <a:schemeClr val="tx1"/>
              </a:solidFill>
              <a:effectLst/>
              <a:latin typeface="+mn-lt"/>
              <a:ea typeface="+mn-ea"/>
              <a:cs typeface="+mn-cs"/>
            </a:endParaRPr>
          </a:p>
          <a:p>
            <a:r>
              <a:rPr lang="da-DK" sz="1200" b="0" i="0" u="none" strike="noStrike" kern="1200" dirty="0">
                <a:solidFill>
                  <a:schemeClr val="tx1"/>
                </a:solidFill>
                <a:effectLst/>
                <a:latin typeface="+mn-lt"/>
                <a:ea typeface="+mn-ea"/>
                <a:cs typeface="+mn-cs"/>
              </a:rPr>
              <a:t>Der er stor sandsynlighed for, at du svarer forkert på det spørgsmål – også selvom du er veluddannet og i det hele taget har pæren skruet godt på. Årsagen er, at svaret virker indlysende, og at du derfor har brugt den hurtige og intuitive del af hjernen frem for den mere langsomme og beregnende del. Svaret er 5 kr. (5+105=110).</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6</a:t>
            </a:fld>
            <a:endParaRPr lang="da-DK"/>
          </a:p>
        </p:txBody>
      </p:sp>
    </p:spTree>
    <p:extLst>
      <p:ext uri="{BB962C8B-B14F-4D97-AF65-F5344CB8AC3E}">
        <p14:creationId xmlns:p14="http://schemas.microsoft.com/office/powerpoint/2010/main" val="4008482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Ad 9. Nej, så enkelt er det ikke. Undersøgelser peger også på, at den </a:t>
            </a:r>
            <a:r>
              <a:rPr lang="da-DK" sz="1200" b="0" i="0" u="sng" kern="1200" dirty="0">
                <a:solidFill>
                  <a:schemeClr val="tx1"/>
                </a:solidFill>
                <a:effectLst/>
                <a:latin typeface="+mn-lt"/>
                <a:ea typeface="+mn-ea"/>
                <a:cs typeface="+mn-cs"/>
                <a:hlinkClick r:id="rId3"/>
              </a:rPr>
              <a:t>faglige selvopfattelse</a:t>
            </a:r>
            <a:r>
              <a:rPr lang="da-DK" sz="1200" b="0" i="0" u="none" strike="noStrike" kern="1200" dirty="0">
                <a:solidFill>
                  <a:schemeClr val="tx1"/>
                </a:solidFill>
                <a:effectLst/>
                <a:latin typeface="+mn-lt"/>
                <a:ea typeface="+mn-ea"/>
                <a:cs typeface="+mn-cs"/>
              </a:rPr>
              <a:t> kan blive udfordret af at være sammen med mange andre dygtige (og måske dygtigere) studerende på en uddannelse, som kræver et højt gennemsnit. (socialpsykologi)</a:t>
            </a:r>
            <a:endParaRPr lang="da-DK" dirty="0"/>
          </a:p>
          <a:p>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7</a:t>
            </a:fld>
            <a:endParaRPr lang="da-DK"/>
          </a:p>
        </p:txBody>
      </p:sp>
    </p:spTree>
    <p:extLst>
      <p:ext uri="{BB962C8B-B14F-4D97-AF65-F5344CB8AC3E}">
        <p14:creationId xmlns:p14="http://schemas.microsoft.com/office/powerpoint/2010/main" val="523271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Fx indenfor intelligensforskning og psykiske lidelser. </a:t>
            </a:r>
          </a:p>
          <a:p>
            <a:endParaRPr lang="da-DK" dirty="0"/>
          </a:p>
          <a:p>
            <a:r>
              <a:rPr lang="da-DK" dirty="0"/>
              <a:t>I de senere år har forskere været optaget af fænomenet </a:t>
            </a:r>
            <a:r>
              <a:rPr lang="da-DK" dirty="0" err="1"/>
              <a:t>epigenetik</a:t>
            </a:r>
            <a:r>
              <a:rPr lang="da-DK" dirty="0"/>
              <a:t> (samspil mellem arv og miljø på individniveau).</a:t>
            </a:r>
          </a:p>
          <a:p>
            <a:r>
              <a:rPr lang="da-DK" dirty="0"/>
              <a:t>Gener virker ikke kun indefra og ud, men (geners) aktivitet påvirkes udefra af miljø. Gener tændes/slukkes.</a:t>
            </a:r>
          </a:p>
          <a:p>
            <a:r>
              <a:rPr lang="da-DK" dirty="0"/>
              <a:t>Fordel: Vi tilpasser os miljøer.</a:t>
            </a:r>
          </a:p>
          <a:p>
            <a:r>
              <a:rPr lang="da-DK" dirty="0"/>
              <a:t>Ulempe: Hvis der under belastninger i livet ”slukkes” for gener, der normalt er vigtige at have tændt.</a:t>
            </a:r>
          </a:p>
        </p:txBody>
      </p:sp>
      <p:sp>
        <p:nvSpPr>
          <p:cNvPr id="4" name="Pladsholder til slidenummer 3"/>
          <p:cNvSpPr>
            <a:spLocks noGrp="1"/>
          </p:cNvSpPr>
          <p:nvPr>
            <p:ph type="sldNum" sz="quarter" idx="5"/>
          </p:nvPr>
        </p:nvSpPr>
        <p:spPr/>
        <p:txBody>
          <a:bodyPr/>
          <a:lstStyle/>
          <a:p>
            <a:fld id="{E26AC343-607E-BA4A-BA81-74A0AF0C4135}" type="slidenum">
              <a:rPr lang="da-DK" smtClean="0"/>
              <a:t>8</a:t>
            </a:fld>
            <a:endParaRPr lang="da-DK"/>
          </a:p>
        </p:txBody>
      </p:sp>
    </p:spTree>
    <p:extLst>
      <p:ext uri="{BB962C8B-B14F-4D97-AF65-F5344CB8AC3E}">
        <p14:creationId xmlns:p14="http://schemas.microsoft.com/office/powerpoint/2010/main" val="3889063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psykologiens veje s. 25 </a:t>
            </a:r>
          </a:p>
          <a:p>
            <a:r>
              <a:rPr lang="da-DK" dirty="0"/>
              <a:t>(</a:t>
            </a:r>
            <a:r>
              <a:rPr lang="da-DK" dirty="0" err="1"/>
              <a:t>https</a:t>
            </a:r>
            <a:r>
              <a:rPr lang="da-DK" dirty="0"/>
              <a:t>://</a:t>
            </a:r>
            <a:r>
              <a:rPr lang="da-DK" dirty="0" err="1"/>
              <a:t>psykveje.systime.dk</a:t>
            </a:r>
            <a:r>
              <a:rPr lang="da-DK" dirty="0"/>
              <a:t>/?id=5773)</a:t>
            </a:r>
          </a:p>
        </p:txBody>
      </p:sp>
      <p:sp>
        <p:nvSpPr>
          <p:cNvPr id="4" name="Pladsholder til slidenummer 3"/>
          <p:cNvSpPr>
            <a:spLocks noGrp="1"/>
          </p:cNvSpPr>
          <p:nvPr>
            <p:ph type="sldNum" sz="quarter" idx="5"/>
          </p:nvPr>
        </p:nvSpPr>
        <p:spPr/>
        <p:txBody>
          <a:bodyPr/>
          <a:lstStyle/>
          <a:p>
            <a:fld id="{E26AC343-607E-BA4A-BA81-74A0AF0C4135}" type="slidenum">
              <a:rPr lang="da-DK" smtClean="0"/>
              <a:t>9</a:t>
            </a:fld>
            <a:endParaRPr lang="da-DK"/>
          </a:p>
        </p:txBody>
      </p:sp>
    </p:spTree>
    <p:extLst>
      <p:ext uri="{BB962C8B-B14F-4D97-AF65-F5344CB8AC3E}">
        <p14:creationId xmlns:p14="http://schemas.microsoft.com/office/powerpoint/2010/main" val="103534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Dokumentet som værktøjskasse. Gem det (og brug det evt. sammen med Psykologiens Veje kap 3, hvor der står om flere metoder/mere uddybende). Vi kommer til at skulle forholde os til metoder løbende gennem året – og til eventuel eksamen.</a:t>
            </a:r>
          </a:p>
        </p:txBody>
      </p:sp>
      <p:sp>
        <p:nvSpPr>
          <p:cNvPr id="4" name="Pladsholder til slidenummer 3"/>
          <p:cNvSpPr>
            <a:spLocks noGrp="1"/>
          </p:cNvSpPr>
          <p:nvPr>
            <p:ph type="sldNum" sz="quarter" idx="5"/>
          </p:nvPr>
        </p:nvSpPr>
        <p:spPr/>
        <p:txBody>
          <a:bodyPr/>
          <a:lstStyle/>
          <a:p>
            <a:fld id="{E26AC343-607E-BA4A-BA81-74A0AF0C4135}" type="slidenum">
              <a:rPr lang="da-DK" smtClean="0"/>
              <a:t>10</a:t>
            </a:fld>
            <a:endParaRPr lang="da-DK"/>
          </a:p>
        </p:txBody>
      </p:sp>
    </p:spTree>
    <p:extLst>
      <p:ext uri="{BB962C8B-B14F-4D97-AF65-F5344CB8AC3E}">
        <p14:creationId xmlns:p14="http://schemas.microsoft.com/office/powerpoint/2010/main" val="2977945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Hver gruppe får én opgave (A eller B) og skal fremlægge for en anden gruppe ved at parres med hinanden to </a:t>
            </a:r>
            <a:r>
              <a:rPr lang="da-DK"/>
              <a:t>og to.</a:t>
            </a:r>
            <a:endParaRPr lang="da-DK" dirty="0"/>
          </a:p>
        </p:txBody>
      </p:sp>
      <p:sp>
        <p:nvSpPr>
          <p:cNvPr id="4" name="Pladsholder til slidenummer 3"/>
          <p:cNvSpPr>
            <a:spLocks noGrp="1"/>
          </p:cNvSpPr>
          <p:nvPr>
            <p:ph type="sldNum" sz="quarter" idx="5"/>
          </p:nvPr>
        </p:nvSpPr>
        <p:spPr/>
        <p:txBody>
          <a:bodyPr/>
          <a:lstStyle/>
          <a:p>
            <a:fld id="{E26AC343-607E-BA4A-BA81-74A0AF0C4135}" type="slidenum">
              <a:rPr lang="da-DK" smtClean="0"/>
              <a:t>12</a:t>
            </a:fld>
            <a:endParaRPr lang="da-DK"/>
          </a:p>
        </p:txBody>
      </p:sp>
    </p:spTree>
    <p:extLst>
      <p:ext uri="{BB962C8B-B14F-4D97-AF65-F5344CB8AC3E}">
        <p14:creationId xmlns:p14="http://schemas.microsoft.com/office/powerpoint/2010/main" val="2832402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50C04A86-5B3A-8448-AD8D-1C31137AB534}" type="datetimeFigureOut">
              <a:rPr lang="da-DK" smtClean="0"/>
              <a:t>26.08.2024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39577538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50C04A86-5B3A-8448-AD8D-1C31137AB534}" type="datetimeFigureOut">
              <a:rPr lang="da-DK" smtClean="0"/>
              <a:t>26.08.2024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1191460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50C04A86-5B3A-8448-AD8D-1C31137AB534}" type="datetimeFigureOut">
              <a:rPr lang="da-DK" smtClean="0"/>
              <a:t>26.08.2024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214860176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50C04A86-5B3A-8448-AD8D-1C31137AB534}" type="datetimeFigureOut">
              <a:rPr lang="da-DK" smtClean="0"/>
              <a:t>26.08.2024</a:t>
            </a:fld>
            <a:endParaRPr lang="da-DK"/>
          </a:p>
        </p:txBody>
      </p:sp>
      <p:sp>
        <p:nvSpPr>
          <p:cNvPr id="9" name="Footer Placeholder 8"/>
          <p:cNvSpPr>
            <a:spLocks noGrp="1"/>
          </p:cNvSpPr>
          <p:nvPr>
            <p:ph type="ftr" sz="quarter" idx="11"/>
          </p:nvPr>
        </p:nvSpPr>
        <p:spPr/>
        <p:txBody>
          <a:bodyPr/>
          <a:lstStyle/>
          <a:p>
            <a:endParaRPr lang="da-DK"/>
          </a:p>
        </p:txBody>
      </p:sp>
      <p:sp>
        <p:nvSpPr>
          <p:cNvPr id="10" name="Slide Number Placeholder 9"/>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3577605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50C04A86-5B3A-8448-AD8D-1C31137AB534}" type="datetimeFigureOut">
              <a:rPr lang="da-DK" smtClean="0"/>
              <a:t>26.08.2024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F553F26-E838-0D4D-BBB7-BD27B35F3D1C}" type="slidenum">
              <a:rPr lang="da-DK" smtClean="0"/>
              <a:t>‹nr.›</a:t>
            </a:fld>
            <a:endParaRPr lang="da-DK"/>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extLst>
      <p:ext uri="{BB962C8B-B14F-4D97-AF65-F5344CB8AC3E}">
        <p14:creationId xmlns:p14="http://schemas.microsoft.com/office/powerpoint/2010/main" val="3177286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50C04A86-5B3A-8448-AD8D-1C31137AB534}" type="datetimeFigureOut">
              <a:rPr lang="da-DK" smtClean="0"/>
              <a:t>26.08.2024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1999050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04A86-5B3A-8448-AD8D-1C31137AB534}" type="datetimeFigureOut">
              <a:rPr lang="da-DK" smtClean="0"/>
              <a:t>26.08.2024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493422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50C04A86-5B3A-8448-AD8D-1C31137AB534}" type="datetimeFigureOut">
              <a:rPr lang="da-DK" smtClean="0"/>
              <a:t>26.08.2024</a:t>
            </a:fld>
            <a:endParaRPr lang="da-DK"/>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da-DK"/>
          </a:p>
        </p:txBody>
      </p:sp>
      <p:sp>
        <p:nvSpPr>
          <p:cNvPr id="11" name="Slide Number Placeholder 10"/>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583572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0C04A86-5B3A-8448-AD8D-1C31137AB534}" type="datetimeFigureOut">
              <a:rPr lang="da-DK" smtClean="0"/>
              <a:t>26.08.2024</a:t>
            </a:fld>
            <a:endParaRPr lang="da-DK"/>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86385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0C04A86-5B3A-8448-AD8D-1C31137AB534}" type="datetimeFigureOut">
              <a:rPr lang="da-DK" smtClean="0"/>
              <a:t>26.08.2024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1091713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0C04A86-5B3A-8448-AD8D-1C31137AB534}" type="datetimeFigureOut">
              <a:rPr lang="da-DK" smtClean="0"/>
              <a:t>26.08.2024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F553F26-E838-0D4D-BBB7-BD27B35F3D1C}" type="slidenum">
              <a:rPr lang="da-DK" smtClean="0"/>
              <a:t>‹nr.›</a:t>
            </a:fld>
            <a:endParaRPr lang="da-DK"/>
          </a:p>
        </p:txBody>
      </p:sp>
    </p:spTree>
    <p:extLst>
      <p:ext uri="{BB962C8B-B14F-4D97-AF65-F5344CB8AC3E}">
        <p14:creationId xmlns:p14="http://schemas.microsoft.com/office/powerpoint/2010/main" val="20783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50C04A86-5B3A-8448-AD8D-1C31137AB534}" type="datetimeFigureOut">
              <a:rPr lang="da-DK" smtClean="0"/>
              <a:t>26.08.2024</a:t>
            </a:fld>
            <a:endParaRPr lang="da-DK"/>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da-DK"/>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553F26-E838-0D4D-BBB7-BD27B35F3D1C}" type="slidenum">
              <a:rPr lang="da-DK" smtClean="0"/>
              <a:t>‹nr.›</a:t>
            </a:fld>
            <a:endParaRPr lang="da-DK"/>
          </a:p>
        </p:txBody>
      </p:sp>
    </p:spTree>
    <p:extLst>
      <p:ext uri="{BB962C8B-B14F-4D97-AF65-F5344CB8AC3E}">
        <p14:creationId xmlns:p14="http://schemas.microsoft.com/office/powerpoint/2010/main" val="81194683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5EC1C733-AE86-C999-0FB9-8D7BC9B6CF5F}"/>
              </a:ext>
            </a:extLst>
          </p:cNvPr>
          <p:cNvSpPr>
            <a:spLocks noGrp="1"/>
          </p:cNvSpPr>
          <p:nvPr>
            <p:ph type="subTitle" idx="1"/>
          </p:nvPr>
        </p:nvSpPr>
        <p:spPr>
          <a:xfrm>
            <a:off x="1262729" y="5499895"/>
            <a:ext cx="9638443" cy="484633"/>
          </a:xfrm>
        </p:spPr>
        <p:txBody>
          <a:bodyPr>
            <a:normAutofit/>
          </a:bodyPr>
          <a:lstStyle/>
          <a:p>
            <a:endParaRPr lang="da-DK"/>
          </a:p>
        </p:txBody>
      </p:sp>
      <p:sp>
        <p:nvSpPr>
          <p:cNvPr id="13" name="Rectangle 12">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4">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23EC17-8E25-BA46-17A2-CAB59A617820}"/>
              </a:ext>
            </a:extLst>
          </p:cNvPr>
          <p:cNvSpPr>
            <a:spLocks noGrp="1"/>
          </p:cNvSpPr>
          <p:nvPr>
            <p:ph type="ctrTitle"/>
          </p:nvPr>
        </p:nvSpPr>
        <p:spPr>
          <a:xfrm>
            <a:off x="1262729" y="1289303"/>
            <a:ext cx="9638443" cy="3339303"/>
          </a:xfrm>
          <a:ln>
            <a:noFill/>
          </a:ln>
        </p:spPr>
        <p:txBody>
          <a:bodyPr>
            <a:normAutofit/>
          </a:bodyPr>
          <a:lstStyle/>
          <a:p>
            <a:r>
              <a:rPr lang="da-DK" sz="5000" dirty="0"/>
              <a:t>Fagets </a:t>
            </a:r>
            <a:r>
              <a:rPr lang="da-DK" sz="5000" dirty="0" err="1"/>
              <a:t>metodeR</a:t>
            </a:r>
            <a:endParaRPr lang="da-DK" sz="5000" dirty="0"/>
          </a:p>
        </p:txBody>
      </p:sp>
    </p:spTree>
    <p:extLst>
      <p:ext uri="{BB962C8B-B14F-4D97-AF65-F5344CB8AC3E}">
        <p14:creationId xmlns:p14="http://schemas.microsoft.com/office/powerpoint/2010/main" val="15745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BB05E23-1C52-BB5B-79E3-BE74D6008311}"/>
              </a:ext>
            </a:extLst>
          </p:cNvPr>
          <p:cNvSpPr>
            <a:spLocks noGrp="1"/>
          </p:cNvSpPr>
          <p:nvPr>
            <p:ph type="title"/>
          </p:nvPr>
        </p:nvSpPr>
        <p:spPr>
          <a:xfrm>
            <a:off x="2231136" y="467418"/>
            <a:ext cx="7729728" cy="1188720"/>
          </a:xfrm>
          <a:solidFill>
            <a:srgbClr val="FFFFFF"/>
          </a:solidFill>
        </p:spPr>
        <p:txBody>
          <a:bodyPr>
            <a:normAutofit/>
          </a:bodyPr>
          <a:lstStyle/>
          <a:p>
            <a:r>
              <a:rPr lang="da-DK" dirty="0"/>
              <a:t>Sandt eller falsk?</a:t>
            </a:r>
          </a:p>
        </p:txBody>
      </p:sp>
      <p:sp>
        <p:nvSpPr>
          <p:cNvPr id="3" name="Pladsholder til indhold 2">
            <a:extLst>
              <a:ext uri="{FF2B5EF4-FFF2-40B4-BE49-F238E27FC236}">
                <a16:creationId xmlns:a16="http://schemas.microsoft.com/office/drawing/2014/main" id="{8D90958A-07A6-FAD9-4648-25167FA35451}"/>
              </a:ext>
            </a:extLst>
          </p:cNvPr>
          <p:cNvSpPr>
            <a:spLocks noGrp="1"/>
          </p:cNvSpPr>
          <p:nvPr>
            <p:ph idx="1"/>
          </p:nvPr>
        </p:nvSpPr>
        <p:spPr>
          <a:xfrm>
            <a:off x="1706062" y="2291262"/>
            <a:ext cx="8779512" cy="2879256"/>
          </a:xfrm>
        </p:spPr>
        <p:txBody>
          <a:bodyPr>
            <a:normAutofit/>
          </a:bodyPr>
          <a:lstStyle/>
          <a:p>
            <a:r>
              <a:rPr lang="da-DK" sz="1800" dirty="0"/>
              <a:t>I bliver nu præsenteret for en række påstande, som den videnskabelige psykologi er ret sikker på, at den kender svarene på, og det er nu op til jer at vurdere, om der er tale om sande eller falske udsagn.</a:t>
            </a:r>
          </a:p>
          <a:p>
            <a:r>
              <a:rPr lang="da-DK" sz="1800" dirty="0"/>
              <a:t>Formål:  At skabe en  bevidsthed om vigtigheden af at være kritisk overfor sin egen common sense-viden og ligeledes overfor den psykologiske viden, vi kan hente i den daglige mediestrøm. I vil måske blive overrasket over nogle af spørgsmålene og undre jer over, at de overhovedet har noget med psykologi at gøre. </a:t>
            </a:r>
          </a:p>
          <a:p>
            <a:pPr marL="0" indent="0">
              <a:buNone/>
            </a:pPr>
            <a:endParaRPr lang="da-DK" dirty="0">
              <a:solidFill>
                <a:srgbClr val="404040"/>
              </a:solidFill>
            </a:endParaRPr>
          </a:p>
        </p:txBody>
      </p:sp>
    </p:spTree>
    <p:extLst>
      <p:ext uri="{BB962C8B-B14F-4D97-AF65-F5344CB8AC3E}">
        <p14:creationId xmlns:p14="http://schemas.microsoft.com/office/powerpoint/2010/main" val="2140086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7A3820C-F2B1-67EE-0FEA-49C472347390}"/>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#1</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566263CA-9ED2-9BBB-D36B-EA34244C852E}"/>
              </a:ext>
            </a:extLst>
          </p:cNvPr>
          <p:cNvSpPr>
            <a:spLocks noGrp="1"/>
          </p:cNvSpPr>
          <p:nvPr>
            <p:ph idx="1"/>
          </p:nvPr>
        </p:nvSpPr>
        <p:spPr>
          <a:xfrm>
            <a:off x="5591695" y="1402080"/>
            <a:ext cx="5320696" cy="4053840"/>
          </a:xfrm>
        </p:spPr>
        <p:txBody>
          <a:bodyPr anchor="ctr">
            <a:normAutofit/>
          </a:bodyPr>
          <a:lstStyle/>
          <a:p>
            <a:r>
              <a:rPr lang="da-DK" dirty="0"/>
              <a:t>Sandsynligheden for, at du får en videregående uddannelse, afhænger af dine forældres uddannelse?</a:t>
            </a:r>
          </a:p>
          <a:p>
            <a:endParaRPr lang="da-DK" dirty="0"/>
          </a:p>
        </p:txBody>
      </p:sp>
    </p:spTree>
    <p:extLst>
      <p:ext uri="{BB962C8B-B14F-4D97-AF65-F5344CB8AC3E}">
        <p14:creationId xmlns:p14="http://schemas.microsoft.com/office/powerpoint/2010/main" val="1512931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C4D66-FA76-0ACF-320F-316DE6F96EDC}"/>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#3</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53D4CB4E-7B78-1458-7BE3-D64E8D5825CF}"/>
              </a:ext>
            </a:extLst>
          </p:cNvPr>
          <p:cNvSpPr>
            <a:spLocks noGrp="1"/>
          </p:cNvSpPr>
          <p:nvPr>
            <p:ph idx="1"/>
          </p:nvPr>
        </p:nvSpPr>
        <p:spPr>
          <a:xfrm>
            <a:off x="5591695" y="1402080"/>
            <a:ext cx="5320696" cy="4053840"/>
          </a:xfrm>
        </p:spPr>
        <p:txBody>
          <a:bodyPr anchor="ctr">
            <a:normAutofit/>
          </a:bodyPr>
          <a:lstStyle/>
          <a:p>
            <a:r>
              <a:rPr lang="da-DK" dirty="0"/>
              <a:t>Den menneskelige hukommelse fungerer som et videokamera, der præcist optager og husker, hvad der skete i bestemte situationer.</a:t>
            </a:r>
          </a:p>
          <a:p>
            <a:endParaRPr lang="da-DK" dirty="0"/>
          </a:p>
        </p:txBody>
      </p:sp>
    </p:spTree>
    <p:extLst>
      <p:ext uri="{BB962C8B-B14F-4D97-AF65-F5344CB8AC3E}">
        <p14:creationId xmlns:p14="http://schemas.microsoft.com/office/powerpoint/2010/main" val="244431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03F4F9B-5E0B-4E87-4790-EF3BAFC88865}"/>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#7</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C4E3D090-61AF-C46E-0033-20181BF1D593}"/>
              </a:ext>
            </a:extLst>
          </p:cNvPr>
          <p:cNvSpPr>
            <a:spLocks noGrp="1"/>
          </p:cNvSpPr>
          <p:nvPr>
            <p:ph idx="1"/>
          </p:nvPr>
        </p:nvSpPr>
        <p:spPr>
          <a:xfrm>
            <a:off x="5591695" y="1402080"/>
            <a:ext cx="5320696" cy="4053840"/>
          </a:xfrm>
        </p:spPr>
        <p:txBody>
          <a:bodyPr anchor="ctr">
            <a:normAutofit/>
          </a:bodyPr>
          <a:lstStyle/>
          <a:p>
            <a:r>
              <a:rPr lang="da-DK" dirty="0"/>
              <a:t>Mennesker, der har været udsat for omsorgssvigt som små, udvikler svære psykiske problemer som voksne.</a:t>
            </a:r>
          </a:p>
          <a:p>
            <a:endParaRPr lang="da-DK" dirty="0"/>
          </a:p>
        </p:txBody>
      </p:sp>
    </p:spTree>
    <p:extLst>
      <p:ext uri="{BB962C8B-B14F-4D97-AF65-F5344CB8AC3E}">
        <p14:creationId xmlns:p14="http://schemas.microsoft.com/office/powerpoint/2010/main" val="34347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376F55F-B9A5-CB5D-AFB3-31F9FBDF1C7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#8</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C5C06C61-108C-55E2-D256-F644D29BF0E4}"/>
              </a:ext>
            </a:extLst>
          </p:cNvPr>
          <p:cNvSpPr>
            <a:spLocks noGrp="1"/>
          </p:cNvSpPr>
          <p:nvPr>
            <p:ph idx="1"/>
          </p:nvPr>
        </p:nvSpPr>
        <p:spPr>
          <a:xfrm>
            <a:off x="5591695" y="1402080"/>
            <a:ext cx="5320696" cy="4053840"/>
          </a:xfrm>
        </p:spPr>
        <p:txBody>
          <a:bodyPr anchor="ctr">
            <a:normAutofit/>
          </a:bodyPr>
          <a:lstStyle/>
          <a:p>
            <a:r>
              <a:rPr lang="da-DK" dirty="0"/>
              <a:t>Hvis et bordtennisbat og en bold koster 110 kr. og battet koster 100 </a:t>
            </a:r>
            <a:r>
              <a:rPr lang="da-DK" dirty="0" err="1"/>
              <a:t>kr</a:t>
            </a:r>
            <a:r>
              <a:rPr lang="da-DK" dirty="0"/>
              <a:t> mere end bolden. Hvor meget koster bolden så?</a:t>
            </a:r>
          </a:p>
          <a:p>
            <a:endParaRPr lang="da-DK" dirty="0"/>
          </a:p>
        </p:txBody>
      </p:sp>
    </p:spTree>
    <p:extLst>
      <p:ext uri="{BB962C8B-B14F-4D97-AF65-F5344CB8AC3E}">
        <p14:creationId xmlns:p14="http://schemas.microsoft.com/office/powerpoint/2010/main" val="412540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4F3D275-0CCF-10B5-B780-6F1641625800}"/>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600" dirty="0"/>
              <a:t>Påstand #9</a:t>
            </a:r>
            <a:endParaRPr lang="da-DK" sz="3600" dirty="0">
              <a:solidFill>
                <a:srgbClr val="FFFFFF"/>
              </a:solidFill>
            </a:endParaRPr>
          </a:p>
        </p:txBody>
      </p:sp>
      <p:sp>
        <p:nvSpPr>
          <p:cNvPr id="3" name="Pladsholder til indhold 2">
            <a:extLst>
              <a:ext uri="{FF2B5EF4-FFF2-40B4-BE49-F238E27FC236}">
                <a16:creationId xmlns:a16="http://schemas.microsoft.com/office/drawing/2014/main" id="{22977C85-CCC7-7B77-DA14-72824DB09FBC}"/>
              </a:ext>
            </a:extLst>
          </p:cNvPr>
          <p:cNvSpPr>
            <a:spLocks noGrp="1"/>
          </p:cNvSpPr>
          <p:nvPr>
            <p:ph idx="1"/>
          </p:nvPr>
        </p:nvSpPr>
        <p:spPr>
          <a:xfrm>
            <a:off x="5591695" y="1402080"/>
            <a:ext cx="5320696" cy="4053840"/>
          </a:xfrm>
        </p:spPr>
        <p:txBody>
          <a:bodyPr anchor="ctr">
            <a:normAutofit/>
          </a:bodyPr>
          <a:lstStyle/>
          <a:p>
            <a:r>
              <a:rPr lang="da-DK" dirty="0"/>
              <a:t>Jo større gennemsnit, det kræver at komme ind på en uddannelse, jo højere faglig selvopfattelse har de studerende, der går på uddannelsen.</a:t>
            </a:r>
          </a:p>
          <a:p>
            <a:endParaRPr lang="da-DK" dirty="0"/>
          </a:p>
        </p:txBody>
      </p:sp>
    </p:spTree>
    <p:extLst>
      <p:ext uri="{BB962C8B-B14F-4D97-AF65-F5344CB8AC3E}">
        <p14:creationId xmlns:p14="http://schemas.microsoft.com/office/powerpoint/2010/main" val="168258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FCAC71C-4520-DE7C-656C-97D37B0A3EDA}"/>
              </a:ext>
            </a:extLst>
          </p:cNvPr>
          <p:cNvSpPr>
            <a:spLocks noGrp="1"/>
          </p:cNvSpPr>
          <p:nvPr>
            <p:ph type="title"/>
          </p:nvPr>
        </p:nvSpPr>
        <p:spPr>
          <a:xfrm>
            <a:off x="2231136" y="467418"/>
            <a:ext cx="7729728" cy="1188720"/>
          </a:xfrm>
          <a:solidFill>
            <a:srgbClr val="FFFFFF"/>
          </a:solidFill>
        </p:spPr>
        <p:txBody>
          <a:bodyPr>
            <a:normAutofit/>
          </a:bodyPr>
          <a:lstStyle/>
          <a:p>
            <a:r>
              <a:rPr lang="da-DK" dirty="0"/>
              <a:t>Opsamling på den mangfoldige psykologi fra sidst </a:t>
            </a:r>
          </a:p>
        </p:txBody>
      </p:sp>
      <p:sp>
        <p:nvSpPr>
          <p:cNvPr id="3" name="Pladsholder til indhold 2">
            <a:extLst>
              <a:ext uri="{FF2B5EF4-FFF2-40B4-BE49-F238E27FC236}">
                <a16:creationId xmlns:a16="http://schemas.microsoft.com/office/drawing/2014/main" id="{B0140701-C9BF-D9C9-5EFE-2471A965EAFB}"/>
              </a:ext>
            </a:extLst>
          </p:cNvPr>
          <p:cNvSpPr>
            <a:spLocks noGrp="1"/>
          </p:cNvSpPr>
          <p:nvPr>
            <p:ph idx="1"/>
          </p:nvPr>
        </p:nvSpPr>
        <p:spPr>
          <a:xfrm>
            <a:off x="1706062" y="2291262"/>
            <a:ext cx="8779512" cy="2879256"/>
          </a:xfrm>
        </p:spPr>
        <p:txBody>
          <a:bodyPr>
            <a:normAutofit/>
          </a:bodyPr>
          <a:lstStyle/>
          <a:p>
            <a:r>
              <a:rPr lang="da-DK">
                <a:solidFill>
                  <a:srgbClr val="404040"/>
                </a:solidFill>
              </a:rPr>
              <a:t>Så; er det ARV eller MILJØ, der bestemmer adfærd?</a:t>
            </a:r>
          </a:p>
          <a:p>
            <a:r>
              <a:rPr lang="da-DK">
                <a:solidFill>
                  <a:srgbClr val="404040"/>
                </a:solidFill>
              </a:rPr>
              <a:t>I dag ved vi, at det hverken er enten-eller.</a:t>
            </a:r>
          </a:p>
          <a:p>
            <a:r>
              <a:rPr lang="da-DK">
                <a:solidFill>
                  <a:srgbClr val="404040"/>
                </a:solidFill>
              </a:rPr>
              <a:t>Altså: Psykologiske fænomener opstår i et komplekst samspil mellem vores biologiske grundlag og de sociale og kulturelle forhold, vi lever under.</a:t>
            </a:r>
          </a:p>
          <a:p>
            <a:r>
              <a:rPr lang="da-DK">
                <a:solidFill>
                  <a:srgbClr val="404040"/>
                </a:solidFill>
              </a:rPr>
              <a:t>Nyeste skud på forskning indenfor dette spørgsmål: EPIGENETIK</a:t>
            </a:r>
          </a:p>
        </p:txBody>
      </p:sp>
    </p:spTree>
    <p:extLst>
      <p:ext uri="{BB962C8B-B14F-4D97-AF65-F5344CB8AC3E}">
        <p14:creationId xmlns:p14="http://schemas.microsoft.com/office/powerpoint/2010/main" val="119155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EB8DBD0-73E9-154F-7067-81E805FEC26D}"/>
              </a:ext>
            </a:extLst>
          </p:cNvPr>
          <p:cNvSpPr>
            <a:spLocks noGrp="1"/>
          </p:cNvSpPr>
          <p:nvPr>
            <p:ph type="title"/>
          </p:nvPr>
        </p:nvSpPr>
        <p:spPr>
          <a:xfrm>
            <a:off x="2231136" y="467418"/>
            <a:ext cx="7729728" cy="1188720"/>
          </a:xfrm>
          <a:solidFill>
            <a:srgbClr val="FFFFFF"/>
          </a:solidFill>
        </p:spPr>
        <p:txBody>
          <a:bodyPr>
            <a:normAutofit/>
          </a:bodyPr>
          <a:lstStyle/>
          <a:p>
            <a:r>
              <a:rPr lang="da-DK" dirty="0"/>
              <a:t>Tre videnskabelige traditioner</a:t>
            </a:r>
          </a:p>
        </p:txBody>
      </p:sp>
      <p:sp>
        <p:nvSpPr>
          <p:cNvPr id="3" name="Pladsholder til indhold 2">
            <a:extLst>
              <a:ext uri="{FF2B5EF4-FFF2-40B4-BE49-F238E27FC236}">
                <a16:creationId xmlns:a16="http://schemas.microsoft.com/office/drawing/2014/main" id="{CDAECDB9-F44F-473D-BDCC-4D14690F0877}"/>
              </a:ext>
            </a:extLst>
          </p:cNvPr>
          <p:cNvSpPr>
            <a:spLocks noGrp="1"/>
          </p:cNvSpPr>
          <p:nvPr>
            <p:ph idx="1"/>
          </p:nvPr>
        </p:nvSpPr>
        <p:spPr>
          <a:xfrm>
            <a:off x="1706062" y="2291262"/>
            <a:ext cx="8779512" cy="2879256"/>
          </a:xfrm>
        </p:spPr>
        <p:txBody>
          <a:bodyPr>
            <a:normAutofit/>
          </a:bodyPr>
          <a:lstStyle/>
          <a:p>
            <a:r>
              <a:rPr lang="da-DK" dirty="0">
                <a:solidFill>
                  <a:srgbClr val="404040"/>
                </a:solidFill>
              </a:rPr>
              <a:t>Den naturvidenskabelige tradition</a:t>
            </a:r>
          </a:p>
          <a:p>
            <a:r>
              <a:rPr lang="da-DK" dirty="0">
                <a:solidFill>
                  <a:srgbClr val="404040"/>
                </a:solidFill>
              </a:rPr>
              <a:t>Den humavidenskabelige tradition</a:t>
            </a:r>
          </a:p>
          <a:p>
            <a:r>
              <a:rPr lang="da-DK" dirty="0">
                <a:solidFill>
                  <a:srgbClr val="404040"/>
                </a:solidFill>
              </a:rPr>
              <a:t>Den samfundsvidenskabelige tradition</a:t>
            </a:r>
          </a:p>
          <a:p>
            <a:endParaRPr lang="da-DK" dirty="0">
              <a:solidFill>
                <a:srgbClr val="404040"/>
              </a:solidFill>
            </a:endParaRPr>
          </a:p>
        </p:txBody>
      </p:sp>
      <p:sp>
        <p:nvSpPr>
          <p:cNvPr id="4" name="Tekstfelt 3">
            <a:extLst>
              <a:ext uri="{FF2B5EF4-FFF2-40B4-BE49-F238E27FC236}">
                <a16:creationId xmlns:a16="http://schemas.microsoft.com/office/drawing/2014/main" id="{F8855ED9-B990-BBAE-11DF-450F7523AA48}"/>
              </a:ext>
            </a:extLst>
          </p:cNvPr>
          <p:cNvSpPr txBox="1"/>
          <p:nvPr/>
        </p:nvSpPr>
        <p:spPr>
          <a:xfrm>
            <a:off x="2178424" y="4477871"/>
            <a:ext cx="184731"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3389602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616358-F23C-CE8F-73A1-389519BD57AA}"/>
              </a:ext>
            </a:extLst>
          </p:cNvPr>
          <p:cNvSpPr>
            <a:spLocks noGrp="1"/>
          </p:cNvSpPr>
          <p:nvPr>
            <p:ph type="title"/>
          </p:nvPr>
        </p:nvSpPr>
        <p:spPr>
          <a:xfrm>
            <a:off x="829781" y="2708804"/>
            <a:ext cx="3698803" cy="1440394"/>
          </a:xfrm>
          <a:noFill/>
          <a:ln>
            <a:solidFill>
              <a:schemeClr val="tx1"/>
            </a:solidFill>
          </a:ln>
        </p:spPr>
        <p:txBody>
          <a:bodyPr>
            <a:noAutofit/>
          </a:bodyPr>
          <a:lstStyle/>
          <a:p>
            <a:r>
              <a:rPr lang="da-DK" sz="3200" dirty="0">
                <a:solidFill>
                  <a:schemeClr val="tx1"/>
                </a:solidFill>
              </a:rPr>
              <a:t>Nu til Dagens lektie</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CE7BC29-8022-A12B-97EE-76E3C1F069E7}"/>
              </a:ext>
            </a:extLst>
          </p:cNvPr>
          <p:cNvSpPr>
            <a:spLocks noGrp="1"/>
          </p:cNvSpPr>
          <p:nvPr>
            <p:ph idx="1"/>
          </p:nvPr>
        </p:nvSpPr>
        <p:spPr>
          <a:xfrm>
            <a:off x="6049182" y="802638"/>
            <a:ext cx="5408696" cy="5252722"/>
          </a:xfrm>
        </p:spPr>
        <p:txBody>
          <a:bodyPr anchor="ctr">
            <a:normAutofit/>
          </a:bodyPr>
          <a:lstStyle/>
          <a:p>
            <a:endParaRPr lang="da-DK" dirty="0">
              <a:solidFill>
                <a:schemeClr val="bg1"/>
              </a:solidFill>
            </a:endParaRPr>
          </a:p>
          <a:p>
            <a:pPr marL="0" indent="0">
              <a:buNone/>
            </a:pPr>
            <a:r>
              <a:rPr lang="da-DK" dirty="0">
                <a:solidFill>
                  <a:schemeClr val="bg1"/>
                </a:solidFill>
              </a:rPr>
              <a:t>I skal holde jeres computere og svare på…</a:t>
            </a:r>
          </a:p>
          <a:p>
            <a:r>
              <a:rPr lang="da-DK" dirty="0">
                <a:solidFill>
                  <a:schemeClr val="bg1"/>
                </a:solidFill>
              </a:rPr>
              <a:t>Hvorfor er det vigtigt at lære at være kritisk overfor den viden, vi præsenteres for i psykologi?</a:t>
            </a:r>
          </a:p>
          <a:p>
            <a:r>
              <a:rPr lang="da-DK" dirty="0">
                <a:solidFill>
                  <a:schemeClr val="bg1"/>
                </a:solidFill>
              </a:rPr>
              <a:t>Hvad er forskellen på kvalitative og kvantitative forskningsmetoder?</a:t>
            </a:r>
          </a:p>
          <a:p>
            <a:r>
              <a:rPr lang="da-DK" dirty="0">
                <a:solidFill>
                  <a:schemeClr val="bg1"/>
                </a:solidFill>
              </a:rPr>
              <a:t>Hvilke fire undersøgelsesmetoder er I blevet præsenteret for?</a:t>
            </a:r>
          </a:p>
          <a:p>
            <a:pPr marL="0" indent="0">
              <a:buNone/>
            </a:pPr>
            <a:r>
              <a:rPr lang="da-DK" dirty="0">
                <a:solidFill>
                  <a:schemeClr val="bg1"/>
                </a:solidFill>
              </a:rPr>
              <a:t>… Nu må I åbne jeres computere; fik I det hele med? </a:t>
            </a:r>
          </a:p>
          <a:p>
            <a:endParaRPr lang="da-DK" dirty="0">
              <a:solidFill>
                <a:schemeClr val="bg1"/>
              </a:solidFill>
            </a:endParaRPr>
          </a:p>
        </p:txBody>
      </p:sp>
    </p:spTree>
    <p:extLst>
      <p:ext uri="{BB962C8B-B14F-4D97-AF65-F5344CB8AC3E}">
        <p14:creationId xmlns:p14="http://schemas.microsoft.com/office/powerpoint/2010/main" val="29756731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FE5D7A-C780-C940-51CB-2A2DAD6B2095}"/>
              </a:ext>
            </a:extLst>
          </p:cNvPr>
          <p:cNvSpPr>
            <a:spLocks noGrp="1"/>
          </p:cNvSpPr>
          <p:nvPr>
            <p:ph type="title"/>
          </p:nvPr>
        </p:nvSpPr>
        <p:spPr/>
        <p:txBody>
          <a:bodyPr/>
          <a:lstStyle/>
          <a:p>
            <a:r>
              <a:rPr lang="da-DK" dirty="0"/>
              <a:t>Øvelse – identificer metoden</a:t>
            </a:r>
          </a:p>
        </p:txBody>
      </p:sp>
      <p:sp>
        <p:nvSpPr>
          <p:cNvPr id="3" name="Pladsholder til indhold 2">
            <a:extLst>
              <a:ext uri="{FF2B5EF4-FFF2-40B4-BE49-F238E27FC236}">
                <a16:creationId xmlns:a16="http://schemas.microsoft.com/office/drawing/2014/main" id="{893247A9-525A-3FD7-13B1-6FA684DB7F0A}"/>
              </a:ext>
            </a:extLst>
          </p:cNvPr>
          <p:cNvSpPr>
            <a:spLocks noGrp="1"/>
          </p:cNvSpPr>
          <p:nvPr>
            <p:ph idx="1"/>
          </p:nvPr>
        </p:nvSpPr>
        <p:spPr/>
        <p:txBody>
          <a:bodyPr>
            <a:normAutofit/>
          </a:bodyPr>
          <a:lstStyle/>
          <a:p>
            <a:pPr marL="0" indent="0">
              <a:buNone/>
            </a:pPr>
            <a:r>
              <a:rPr lang="da-DK" dirty="0"/>
              <a:t>Åbn øvelsen på timen med uddrag fra fire artikler og svar på for hver af dem:</a:t>
            </a:r>
          </a:p>
          <a:p>
            <a:pPr marL="0" indent="0">
              <a:buNone/>
            </a:pPr>
            <a:endParaRPr lang="da-DK" dirty="0"/>
          </a:p>
          <a:p>
            <a:pPr marL="0" indent="0">
              <a:buNone/>
            </a:pPr>
            <a:r>
              <a:rPr lang="da-DK" dirty="0"/>
              <a:t>- Hvad er konklusionen </a:t>
            </a:r>
            <a:r>
              <a:rPr lang="da-DK"/>
              <a:t>på undersøgelsen?</a:t>
            </a:r>
            <a:endParaRPr lang="da-DK" dirty="0"/>
          </a:p>
          <a:p>
            <a:pPr marL="0" indent="0">
              <a:buNone/>
            </a:pPr>
            <a:r>
              <a:rPr lang="da-DK" dirty="0"/>
              <a:t>- Hvilken undersøgelsesmetode bliver der brugt?</a:t>
            </a:r>
          </a:p>
          <a:p>
            <a:pPr marL="0" indent="0">
              <a:buNone/>
            </a:pPr>
            <a:r>
              <a:rPr lang="da-DK" dirty="0"/>
              <a:t>- Er der tale om kvalitative eller kvantitative data? </a:t>
            </a:r>
          </a:p>
        </p:txBody>
      </p:sp>
    </p:spTree>
    <p:extLst>
      <p:ext uri="{BB962C8B-B14F-4D97-AF65-F5344CB8AC3E}">
        <p14:creationId xmlns:p14="http://schemas.microsoft.com/office/powerpoint/2010/main" val="243340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D1363A-6874-C9E2-F391-41026818552C}"/>
              </a:ext>
            </a:extLst>
          </p:cNvPr>
          <p:cNvSpPr>
            <a:spLocks noGrp="1"/>
          </p:cNvSpPr>
          <p:nvPr>
            <p:ph type="title"/>
          </p:nvPr>
        </p:nvSpPr>
        <p:spPr>
          <a:xfrm>
            <a:off x="829781" y="2708804"/>
            <a:ext cx="3698803" cy="1440394"/>
          </a:xfrm>
          <a:noFill/>
          <a:ln>
            <a:solidFill>
              <a:schemeClr val="tx1"/>
            </a:solidFill>
          </a:ln>
        </p:spPr>
        <p:txBody>
          <a:bodyPr>
            <a:normAutofit/>
          </a:bodyPr>
          <a:lstStyle/>
          <a:p>
            <a:r>
              <a:rPr lang="da-DK" sz="2400" dirty="0">
                <a:solidFill>
                  <a:schemeClr val="tx1"/>
                </a:solidFill>
              </a:rPr>
              <a:t>Skærmbrug og </a:t>
            </a:r>
            <a:r>
              <a:rPr lang="da-DK" sz="2400" dirty="0" err="1">
                <a:solidFill>
                  <a:schemeClr val="tx1"/>
                </a:solidFill>
              </a:rPr>
              <a:t>SNUs</a:t>
            </a:r>
            <a:r>
              <a:rPr lang="da-DK" sz="2400" dirty="0">
                <a:solidFill>
                  <a:schemeClr val="tx1"/>
                </a:solidFill>
              </a:rPr>
              <a:t> på VK</a:t>
            </a:r>
          </a:p>
        </p:txBody>
      </p:sp>
      <p:sp>
        <p:nvSpPr>
          <p:cNvPr id="17" name="Rectangle 16">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904E7B8-16A2-39DD-F093-A07155FDDF2B}"/>
              </a:ext>
            </a:extLst>
          </p:cNvPr>
          <p:cNvSpPr>
            <a:spLocks noGrp="1"/>
          </p:cNvSpPr>
          <p:nvPr>
            <p:ph idx="1"/>
          </p:nvPr>
        </p:nvSpPr>
        <p:spPr>
          <a:xfrm>
            <a:off x="6073566" y="766062"/>
            <a:ext cx="5408696" cy="5252722"/>
          </a:xfrm>
        </p:spPr>
        <p:txBody>
          <a:bodyPr anchor="ctr">
            <a:normAutofit lnSpcReduction="10000"/>
          </a:bodyPr>
          <a:lstStyle/>
          <a:p>
            <a:pPr marL="342900" indent="-342900">
              <a:buAutoNum type="alphaUcParenR"/>
            </a:pPr>
            <a:endParaRPr lang="da-DK" dirty="0">
              <a:solidFill>
                <a:schemeClr val="bg1"/>
              </a:solidFill>
            </a:endParaRPr>
          </a:p>
          <a:p>
            <a:pPr marL="0" indent="0">
              <a:buNone/>
            </a:pPr>
            <a:r>
              <a:rPr lang="da-DK" dirty="0">
                <a:solidFill>
                  <a:schemeClr val="bg1"/>
                </a:solidFill>
              </a:rPr>
              <a:t>A) Forestil jer, at I skulle lave en undersøgelse til at afdække elevers brug af skærme i undervisningen. Undersøgelsen skulle undersøge, hvordan den ny skærmpolitik, indført i foråret 2024 på VK, fungerer i praksis.</a:t>
            </a:r>
          </a:p>
          <a:p>
            <a:pPr marL="0" indent="0">
              <a:buNone/>
            </a:pPr>
            <a:r>
              <a:rPr lang="da-DK" dirty="0">
                <a:solidFill>
                  <a:schemeClr val="bg1"/>
                </a:solidFill>
              </a:rPr>
              <a:t>B) Forestil jer, at I skulle lave en undersøgelse til at afdække VK elevernes forbrug af snus. Undersøgelsen skulle undersøge, hvordan røg- og nikotinfri skoletid, bl.a. indført på alle ungdomsuddannelser i 2021, fungerer i praksis.</a:t>
            </a:r>
          </a:p>
          <a:p>
            <a:pPr marL="0" indent="0">
              <a:buNone/>
            </a:pPr>
            <a:endParaRPr lang="da-DK" dirty="0">
              <a:solidFill>
                <a:schemeClr val="bg1"/>
              </a:solidFill>
            </a:endParaRPr>
          </a:p>
          <a:p>
            <a:r>
              <a:rPr lang="da-DK" dirty="0">
                <a:solidFill>
                  <a:schemeClr val="bg1"/>
                </a:solidFill>
              </a:rPr>
              <a:t>Hvilken konkret </a:t>
            </a:r>
            <a:r>
              <a:rPr lang="da-DK" b="1" dirty="0">
                <a:solidFill>
                  <a:schemeClr val="bg1"/>
                </a:solidFill>
              </a:rPr>
              <a:t>metode </a:t>
            </a:r>
            <a:r>
              <a:rPr lang="da-DK" dirty="0">
                <a:solidFill>
                  <a:schemeClr val="bg1"/>
                </a:solidFill>
              </a:rPr>
              <a:t>ville I benytte jer af? Hvem ville I spørge og hvordan?</a:t>
            </a:r>
          </a:p>
          <a:p>
            <a:r>
              <a:rPr lang="da-DK" dirty="0">
                <a:solidFill>
                  <a:schemeClr val="bg1"/>
                </a:solidFill>
              </a:rPr>
              <a:t>Ville I arbejde </a:t>
            </a:r>
            <a:r>
              <a:rPr lang="da-DK" b="1" dirty="0">
                <a:solidFill>
                  <a:schemeClr val="bg1"/>
                </a:solidFill>
              </a:rPr>
              <a:t>kvalitativt</a:t>
            </a:r>
            <a:r>
              <a:rPr lang="da-DK" dirty="0">
                <a:solidFill>
                  <a:schemeClr val="bg1"/>
                </a:solidFill>
              </a:rPr>
              <a:t> og/eller </a:t>
            </a:r>
            <a:r>
              <a:rPr lang="da-DK" b="1" dirty="0">
                <a:solidFill>
                  <a:schemeClr val="bg1"/>
                </a:solidFill>
              </a:rPr>
              <a:t>kvantitativt</a:t>
            </a:r>
            <a:r>
              <a:rPr lang="da-DK" dirty="0">
                <a:solidFill>
                  <a:schemeClr val="bg1"/>
                </a:solidFill>
              </a:rPr>
              <a:t>? </a:t>
            </a:r>
          </a:p>
          <a:p>
            <a:r>
              <a:rPr lang="da-DK" dirty="0">
                <a:solidFill>
                  <a:schemeClr val="bg1"/>
                </a:solidFill>
              </a:rPr>
              <a:t>Og hvad ville I opnå gennem jeres valg? (</a:t>
            </a:r>
            <a:r>
              <a:rPr lang="da-DK" b="1" dirty="0">
                <a:solidFill>
                  <a:schemeClr val="bg1"/>
                </a:solidFill>
              </a:rPr>
              <a:t>Fordele</a:t>
            </a:r>
            <a:r>
              <a:rPr lang="da-DK" dirty="0">
                <a:solidFill>
                  <a:schemeClr val="bg1"/>
                </a:solidFill>
              </a:rPr>
              <a:t> og </a:t>
            </a:r>
            <a:r>
              <a:rPr lang="da-DK" b="1" dirty="0">
                <a:solidFill>
                  <a:schemeClr val="bg1"/>
                </a:solidFill>
              </a:rPr>
              <a:t>ulemper.)</a:t>
            </a:r>
          </a:p>
          <a:p>
            <a:endParaRPr lang="da-DK" dirty="0">
              <a:solidFill>
                <a:schemeClr val="bg1"/>
              </a:solidFill>
            </a:endParaRPr>
          </a:p>
        </p:txBody>
      </p:sp>
    </p:spTree>
    <p:extLst>
      <p:ext uri="{BB962C8B-B14F-4D97-AF65-F5344CB8AC3E}">
        <p14:creationId xmlns:p14="http://schemas.microsoft.com/office/powerpoint/2010/main" val="25796786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kke">
  <a:themeElements>
    <a:clrScheme name="Pakk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k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{7FD3D636-834E-B645-9D92-720A73226642}tf10001120</Template>
  <TotalTime>631</TotalTime>
  <Words>1019</Words>
  <Application>Microsoft Macintosh PowerPoint</Application>
  <PresentationFormat>Widescreen</PresentationFormat>
  <Paragraphs>74</Paragraphs>
  <Slides>12</Slides>
  <Notes>10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12</vt:i4>
      </vt:variant>
    </vt:vector>
  </HeadingPairs>
  <TitlesOfParts>
    <vt:vector size="16" baseType="lpstr">
      <vt:lpstr>Arial</vt:lpstr>
      <vt:lpstr>Calibri</vt:lpstr>
      <vt:lpstr>Gill Sans MT</vt:lpstr>
      <vt:lpstr>Pakke</vt:lpstr>
      <vt:lpstr>Fagets metodeR</vt:lpstr>
      <vt:lpstr>Sandt eller falsk?</vt:lpstr>
      <vt:lpstr>Påstand #1</vt:lpstr>
      <vt:lpstr>Påstand #3</vt:lpstr>
      <vt:lpstr>Påstand #7</vt:lpstr>
      <vt:lpstr>Påstand #8</vt:lpstr>
      <vt:lpstr>Påstand #9</vt:lpstr>
      <vt:lpstr>Opsamling på den mangfoldige psykologi fra sidst </vt:lpstr>
      <vt:lpstr>Tre videnskabelige traditioner</vt:lpstr>
      <vt:lpstr>Nu til Dagens lektie</vt:lpstr>
      <vt:lpstr>Øvelse – identificer metoden</vt:lpstr>
      <vt:lpstr>Skærmbrug og SNUs på VK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Fagets metoder</dc:title>
  <dc:creator>Line Kaack Hansen</dc:creator>
  <cp:lastModifiedBy>Line Kaack Hansen</cp:lastModifiedBy>
  <cp:revision>9</cp:revision>
  <dcterms:created xsi:type="dcterms:W3CDTF">2023-08-16T19:47:08Z</dcterms:created>
  <dcterms:modified xsi:type="dcterms:W3CDTF">2024-08-26T08:33:29Z</dcterms:modified>
</cp:coreProperties>
</file>